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22C2-E7E2-470E-A34B-2503265035C0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75FAC-B30D-456E-8BCC-1CEC1C3E861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67BA4-9785-40C5-9DEC-36C292AFFE30}" type="slidenum">
              <a:rPr lang="en-US"/>
              <a:pPr/>
              <a:t>18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D13AA-4EF8-485C-95EA-80AF77D875B4}" type="slidenum">
              <a:rPr lang="en-US"/>
              <a:pPr/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C967E-28B6-47C1-9814-1DE5619BBAD3}" type="slidenum">
              <a:rPr lang="en-US"/>
              <a:pPr/>
              <a:t>21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2448D-A6F7-421B-A1F6-C4C7EB32AEA1}" type="slidenum">
              <a:rPr lang="en-US"/>
              <a:pPr/>
              <a:t>22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66A5E1-2F6C-4235-85A6-43B0DD9143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574C-18C2-43BB-988D-DD1A6E7038F3}" type="datetimeFigureOut">
              <a:rPr lang="en-US" smtClean="0"/>
              <a:pPr/>
              <a:t>3/31/2010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1B5B-221C-48A2-8CE6-6B9167DFBE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Creating new markets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Can property rights save the planet?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Recipe to create </a:t>
            </a:r>
            <a:r>
              <a:rPr lang="en-GB" dirty="0" smtClean="0"/>
              <a:t>a ‘</a:t>
            </a:r>
            <a:r>
              <a:rPr lang="en-GB" dirty="0" smtClean="0"/>
              <a:t>missing’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876"/>
            <a:ext cx="8472518" cy="3000396"/>
          </a:xfrm>
        </p:spPr>
        <p:txBody>
          <a:bodyPr>
            <a:normAutofit/>
          </a:bodyPr>
          <a:lstStyle/>
          <a:p>
            <a:r>
              <a:rPr lang="en-US" dirty="0" smtClean="0"/>
              <a:t>Creating </a:t>
            </a:r>
            <a:r>
              <a:rPr lang="en-US" dirty="0" smtClean="0"/>
              <a:t>a product:</a:t>
            </a:r>
          </a:p>
          <a:p>
            <a:pPr lvl="1"/>
            <a:r>
              <a:rPr lang="en-US" dirty="0" smtClean="0"/>
              <a:t>supply </a:t>
            </a:r>
            <a:r>
              <a:rPr lang="en-US" dirty="0"/>
              <a:t>of </a:t>
            </a:r>
            <a:r>
              <a:rPr lang="en-US" dirty="0" smtClean="0"/>
              <a:t>resources, e.g. drugs from the Amazon</a:t>
            </a:r>
          </a:p>
          <a:p>
            <a:pPr lvl="1"/>
            <a:r>
              <a:rPr lang="en-US" dirty="0" smtClean="0"/>
              <a:t>assimilation </a:t>
            </a:r>
            <a:r>
              <a:rPr lang="en-US" dirty="0"/>
              <a:t>of wastes, </a:t>
            </a:r>
            <a:r>
              <a:rPr lang="en-US" dirty="0" smtClean="0"/>
              <a:t>e.g. forests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source of </a:t>
            </a:r>
            <a:r>
              <a:rPr lang="en-US" dirty="0" smtClean="0"/>
              <a:t>‘utility’ </a:t>
            </a:r>
            <a:r>
              <a:rPr lang="en-US" dirty="0"/>
              <a:t>in terms of enjoying the view or feeling spiritually </a:t>
            </a:r>
            <a:r>
              <a:rPr lang="en-US" dirty="0" smtClean="0"/>
              <a:t>uplifted, e.g. an </a:t>
            </a:r>
            <a:r>
              <a:rPr lang="en-US" dirty="0" err="1" smtClean="0"/>
              <a:t>unspoilt</a:t>
            </a:r>
            <a:r>
              <a:rPr lang="en-US" dirty="0" smtClean="0"/>
              <a:t> 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8"/>
            <a:ext cx="3982514" cy="270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1643050"/>
            <a:ext cx="4429156" cy="1747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preference for something and a willingness to pay to secure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‘Values’ created by the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/>
              <a:t>Direct</a:t>
            </a:r>
            <a:r>
              <a:rPr lang="en-US" dirty="0"/>
              <a:t> values relate to resources that can be physically extracted from the ecosystem and then sold or made into </a:t>
            </a:r>
            <a:r>
              <a:rPr lang="en-US" dirty="0" smtClean="0"/>
              <a:t>wood </a:t>
            </a:r>
            <a:r>
              <a:rPr lang="en-US" dirty="0"/>
              <a:t>from rainforests, </a:t>
            </a:r>
            <a:r>
              <a:rPr lang="en-US" dirty="0" smtClean="0"/>
              <a:t>medicinal plants</a:t>
            </a:r>
            <a:endParaRPr lang="en-GB" dirty="0"/>
          </a:p>
          <a:p>
            <a:r>
              <a:rPr lang="en-US" i="1" dirty="0"/>
              <a:t>Indirect</a:t>
            </a:r>
            <a:r>
              <a:rPr lang="en-US" dirty="0"/>
              <a:t> values relate to other ‘services that the ecosystem provides but do not have a solid physical existence’: </a:t>
            </a:r>
            <a:r>
              <a:rPr lang="en-US" dirty="0" smtClean="0"/>
              <a:t>trees that can absorb CO2</a:t>
            </a:r>
            <a:endParaRPr lang="en-GB" dirty="0"/>
          </a:p>
          <a:p>
            <a:r>
              <a:rPr lang="en-US" i="1" dirty="0"/>
              <a:t>Option</a:t>
            </a:r>
            <a:r>
              <a:rPr lang="en-US" dirty="0"/>
              <a:t> values </a:t>
            </a:r>
            <a:r>
              <a:rPr lang="en-US" dirty="0" smtClean="0"/>
              <a:t>money people will pay </a:t>
            </a:r>
            <a:r>
              <a:rPr lang="en-US" dirty="0"/>
              <a:t>to protect the environment so that they can </a:t>
            </a:r>
            <a:r>
              <a:rPr lang="en-US" dirty="0" smtClean="0"/>
              <a:t>have future direct </a:t>
            </a:r>
            <a:r>
              <a:rPr lang="en-US" dirty="0"/>
              <a:t>or indirect value </a:t>
            </a:r>
            <a:r>
              <a:rPr lang="en-US" dirty="0" smtClean="0"/>
              <a:t>in future</a:t>
            </a:r>
            <a:endParaRPr lang="en-GB" dirty="0"/>
          </a:p>
          <a:p>
            <a:r>
              <a:rPr lang="en-US" i="1" dirty="0"/>
              <a:t>Existence</a:t>
            </a:r>
            <a:r>
              <a:rPr lang="en-US" dirty="0"/>
              <a:t> values are an attempt to put into monetary terms the intrinsic value </a:t>
            </a:r>
            <a:r>
              <a:rPr lang="en-US" dirty="0" smtClean="0"/>
              <a:t>of a species or environment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Whose life is worth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Land </a:t>
            </a:r>
            <a:r>
              <a:rPr lang="en-US" dirty="0"/>
              <a:t>in the countries of the South was valued at one tenth of the rate of the land in rich Western </a:t>
            </a:r>
            <a:r>
              <a:rPr lang="en-US" dirty="0" smtClean="0"/>
              <a:t>countries by IPCC economists</a:t>
            </a:r>
          </a:p>
          <a:p>
            <a:r>
              <a:rPr lang="en-US" dirty="0" smtClean="0"/>
              <a:t>The </a:t>
            </a:r>
            <a:r>
              <a:rPr lang="en-US" dirty="0"/>
              <a:t>cost of a lost life in Western countries </a:t>
            </a:r>
            <a:r>
              <a:rPr lang="en-US" dirty="0" smtClean="0"/>
              <a:t>was US$1.5mfor the rest of the world it was US$100,000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14818"/>
            <a:ext cx="2957510" cy="22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819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Conventional market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4471990" cy="550072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Pay the actual cost of restoring the environment, e.g. to clean up pollution from a factory</a:t>
            </a:r>
          </a:p>
          <a:p>
            <a:r>
              <a:rPr lang="en-US" dirty="0" smtClean="0"/>
              <a:t>Could add more for the intrinsic </a:t>
            </a:r>
            <a:r>
              <a:rPr lang="en-US" dirty="0"/>
              <a:t>value of the watershed which absorbs the pollution, </a:t>
            </a:r>
            <a:r>
              <a:rPr lang="en-US" dirty="0" smtClean="0"/>
              <a:t>using a ‘shadow </a:t>
            </a:r>
            <a:r>
              <a:rPr lang="en-US" dirty="0"/>
              <a:t>pricing’ </a:t>
            </a:r>
            <a:r>
              <a:rPr lang="en-US" dirty="0" smtClean="0"/>
              <a:t>technique</a:t>
            </a:r>
          </a:p>
          <a:p>
            <a:r>
              <a:rPr lang="en-US" dirty="0" smtClean="0"/>
              <a:t>If a crop destroyed by pollution, pay the farmer the value he would have received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810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Household production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3071810"/>
            <a:ext cx="4572032" cy="35004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Examples might be the cost of installing insulation to prevent noise from aircraft destroying the peaceful enjoyment of the home or the cost of travelling to a park that is far from a person’s home because the nearby park has been used as development land by a supermarket.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1214422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the substitute that can be offered to the consumer who has lost out because something they value in the environment has been destroyed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Hedonic pricing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Hedonic pricing involves using markets that do exist that approximate to the goods or services that are destroyed and using the prices that are paid in that market to impute a price to the non-tradable commodity. The price that exists in the real market is considered as an implicit price for the missing </a:t>
            </a:r>
            <a:r>
              <a:rPr lang="en-US" dirty="0" smtClean="0"/>
              <a:t>market</a:t>
            </a:r>
          </a:p>
          <a:p>
            <a:r>
              <a:rPr lang="en-US" dirty="0" smtClean="0"/>
              <a:t>A </a:t>
            </a:r>
            <a:r>
              <a:rPr lang="en-US" dirty="0"/>
              <a:t>popular example is the ‘hedonic housing market’, which relates the price premium for homes in a certain area to the value people place on the peace, proximity of green space for leisure, low levels of noise pollution and so on in the local environment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Experimental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5715040" cy="39290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 out and ask people directly </a:t>
            </a:r>
            <a:r>
              <a:rPr lang="en-US" dirty="0"/>
              <a:t>what they would be prepared to protect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In </a:t>
            </a:r>
            <a:r>
              <a:rPr lang="en-US" dirty="0"/>
              <a:t>a method known as ‘contingent valuation’ people are asked what they would be willing to pay to protect their local park or to avoid having a nuclear power-station built in their community, for </a:t>
            </a:r>
            <a:r>
              <a:rPr lang="en-US" dirty="0" smtClean="0"/>
              <a:t>example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3048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2910" y="4929198"/>
            <a:ext cx="8229600" cy="1597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method known as ‘contingent ranking’ or ‘stated preference’ involves how much they value an environmental good relative to other goods which are actually bought and sold in a market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for fieldwork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you make of </a:t>
            </a:r>
            <a:r>
              <a:rPr lang="en-GB" smtClean="0"/>
              <a:t>these techniques?</a:t>
            </a:r>
          </a:p>
          <a:p>
            <a:r>
              <a:rPr lang="en-GB" dirty="0" smtClean="0"/>
              <a:t>What </a:t>
            </a:r>
            <a:r>
              <a:rPr lang="en-GB" dirty="0" smtClean="0"/>
              <a:t>are the pressing local environmental issues?</a:t>
            </a:r>
          </a:p>
          <a:p>
            <a:r>
              <a:rPr lang="en-GB" dirty="0" smtClean="0"/>
              <a:t>How would you phrase questions to assess people’s willingness to pay to protect them?</a:t>
            </a:r>
          </a:p>
          <a:p>
            <a:r>
              <a:rPr lang="en-GB" dirty="0" smtClean="0"/>
              <a:t>How will you choose people to ask?</a:t>
            </a:r>
          </a:p>
          <a:p>
            <a:r>
              <a:rPr lang="en-GB" dirty="0" smtClean="0"/>
              <a:t>How will you report your results?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 solution: Carbon Trading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Allocate permits to companies based on their existing emissions</a:t>
            </a:r>
          </a:p>
          <a:p>
            <a:r>
              <a:rPr lang="en-GB" dirty="0" smtClean="0"/>
              <a:t>Those who can control these most efficiently will sell surplus to others</a:t>
            </a:r>
          </a:p>
          <a:p>
            <a:r>
              <a:rPr lang="en-GB" dirty="0" smtClean="0"/>
              <a:t>Market efficiency</a:t>
            </a:r>
            <a:endParaRPr lang="en-GB" dirty="0"/>
          </a:p>
        </p:txBody>
      </p:sp>
      <p:pic>
        <p:nvPicPr>
          <p:cNvPr id="17410" name="Picture 2" descr="http://climateandcapitalism.com/wp-content/uploads/2008/03/cartoon-carbon-gas-elevator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0371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EU Emissions Trading Scheme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4876" y="164305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EU-ETS was set up to: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-reduce greenhouse gas emissions emitted in the EU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-do so at least cost by allowing trading in the right to emit carbon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-keep under a cap set by the Kyoto treaty</a:t>
            </a:r>
          </a:p>
          <a:p>
            <a:endParaRPr lang="en-US" sz="2800" dirty="0"/>
          </a:p>
        </p:txBody>
      </p:sp>
      <p:pic>
        <p:nvPicPr>
          <p:cNvPr id="49154" name="Picture 2" descr="http://i160.photobucket.com/albums/t175/jcwinni/0429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1623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habitats still unspoiled?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028" y="1600200"/>
            <a:ext cx="6043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  The European Emission Trading Scheme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8486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Aimed to: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reduce greenhouse gas emissions emitted in the EU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do so at least cost by allowing trading in the right to emit carbon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keep under a cap set by the Kyoto treaty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 did this by: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 - Issuing a limited number of permits to emit carbon dioxide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 - giving them to 5,000 of the EU’s biggest emitters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 - </a:t>
            </a:r>
            <a:r>
              <a:rPr lang="en-US" sz="2800" dirty="0" smtClean="0"/>
              <a:t>allowing </a:t>
            </a:r>
            <a:r>
              <a:rPr lang="en-US" sz="2800" dirty="0"/>
              <a:t>trading between the recipients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/>
              <a:t>EU-ETS: A Corporate Bonanza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53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Firms have charged consumers for emission rights they received for free</a:t>
            </a:r>
          </a:p>
          <a:p>
            <a:r>
              <a:rPr lang="en-US" sz="2800" dirty="0"/>
              <a:t>This has increased their profits. The WWF estimates that German utilities will make windfall profits of between €31-€64 billion to 2012 because of allowances.</a:t>
            </a:r>
          </a:p>
          <a:p>
            <a:r>
              <a:rPr lang="en-US" sz="2800" dirty="0"/>
              <a:t>It has also increased the cost of electricity to consumers and businesses</a:t>
            </a:r>
          </a:p>
          <a:p>
            <a:r>
              <a:rPr lang="en-US" sz="2800" dirty="0"/>
              <a:t>Bureaucratic  expenses associated with National Allocation Plans, verification and compliance are being paid for by the public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EU-ETS: An Invitation to Corruption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467600" cy="430532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Meeting the demands of powerful utility companies and acting in the perceived national interest creates a high moral hazard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system is open to corruption at a national level. Finland, Lithuania, Luxembourg, Slovakia allocated 25% more than their recent emissions.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system is open to corruption at the firm level since company allocations are set by governments.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per capita sharing of permits would be much more transparent, and much fairer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an environmental economist. . 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reason the planet is being destroyed is that it does not belong to anybody</a:t>
            </a:r>
          </a:p>
          <a:p>
            <a:r>
              <a:rPr lang="en-GB" dirty="0" smtClean="0"/>
              <a:t>If property rights could be clearly established then ecosystems could be protected</a:t>
            </a:r>
          </a:p>
          <a:p>
            <a:r>
              <a:rPr lang="en-GB" dirty="0" smtClean="0"/>
              <a:t>But where are the unspoiled habitats?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Coase</a:t>
            </a:r>
            <a:r>
              <a:rPr lang="en-GB" dirty="0" smtClean="0"/>
              <a:t> Theorem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10932"/>
            <a:ext cx="5500726" cy="468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MCC curve is the cost the paper mill will face in using other means of cleaning rather than the river; the MDC curve is the marginal cost of damage caused to the fish farm by discharges from the paper-mill.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natural equilibrium is at point S, where pollution is at level W</a:t>
            </a:r>
            <a:r>
              <a:rPr lang="en-US" baseline="-25000" dirty="0"/>
              <a:t>e</a:t>
            </a:r>
            <a:r>
              <a:rPr lang="en-US" dirty="0" smtClean="0"/>
              <a:t>.</a:t>
            </a:r>
            <a:endParaRPr lang="en-GB" dirty="0"/>
          </a:p>
          <a:p>
            <a:r>
              <a:rPr lang="en-US" dirty="0"/>
              <a:t>If we first try </a:t>
            </a:r>
            <a:r>
              <a:rPr lang="en-US" dirty="0" smtClean="0"/>
              <a:t>assign </a:t>
            </a:r>
            <a:r>
              <a:rPr lang="en-US" dirty="0"/>
              <a:t>the ownership of the river to the fish-farm it would prevent all emissions from the paper-mill (position 0 in the graph). But if the mill were to discharge less than W</a:t>
            </a:r>
            <a:r>
              <a:rPr lang="en-US" baseline="-25000" dirty="0"/>
              <a:t>e</a:t>
            </a:r>
            <a:r>
              <a:rPr lang="en-US" dirty="0"/>
              <a:t> of waste, the cost of alternative means of cleaning would be greater than the damage to the fish-farm (MCC &gt; MDC), giving the mill an incentive to pay the farm for the damage resulting from some level of pollution. There is a range of costs for this compensation (in the range from 0 to C</a:t>
            </a:r>
            <a:r>
              <a:rPr lang="en-US" baseline="-25000" dirty="0"/>
              <a:t>1</a:t>
            </a:r>
            <a:r>
              <a:rPr lang="en-US" dirty="0"/>
              <a:t> on the diagram) representing the range of options where the marginal cost of alternative clean-up is greater than the damage to the fish-farm.</a:t>
            </a:r>
            <a:endParaRPr lang="en-GB" dirty="0"/>
          </a:p>
          <a:p>
            <a:r>
              <a:rPr lang="en-US" dirty="0" smtClean="0"/>
              <a:t>If we assign the property right to the paper-mill, it </a:t>
            </a:r>
            <a:r>
              <a:rPr lang="en-US" dirty="0"/>
              <a:t>could discharge all its waste into the river, polluting the river to a level represented by the point X on the axis. But for all levels of waste between W</a:t>
            </a:r>
            <a:r>
              <a:rPr lang="en-US" baseline="-25000" dirty="0"/>
              <a:t>e</a:t>
            </a:r>
            <a:r>
              <a:rPr lang="en-US" dirty="0"/>
              <a:t> and X (MDC &gt; MCC) the paper-mill would gain more financially by engaging in a negotiation to reduce its level of its emissions and take a fee from the fish-farm in return. So from this perspective also the optimum level of pollution is W</a:t>
            </a:r>
            <a:r>
              <a:rPr lang="en-US" baseline="-25000" dirty="0"/>
              <a:t>e</a:t>
            </a:r>
            <a:r>
              <a:rPr lang="en-US" dirty="0"/>
              <a:t>, where MDC = MCC</a:t>
            </a:r>
            <a:r>
              <a:rPr lang="en-US" dirty="0" smtClean="0"/>
              <a:t>.</a:t>
            </a:r>
          </a:p>
          <a:p>
            <a:pPr algn="r"/>
            <a:r>
              <a:rPr lang="en-US" dirty="0" err="1" smtClean="0"/>
              <a:t>Hussen</a:t>
            </a:r>
            <a:r>
              <a:rPr lang="en-US" dirty="0" smtClean="0"/>
              <a:t>, Principles of Environmental Economics, 2000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the two businesses have equal power?</a:t>
            </a:r>
          </a:p>
          <a:p>
            <a:r>
              <a:rPr lang="en-GB" dirty="0" smtClean="0"/>
              <a:t>Do they have equal access to the law?</a:t>
            </a:r>
          </a:p>
          <a:p>
            <a:r>
              <a:rPr lang="en-GB" dirty="0" smtClean="0"/>
              <a:t>Can we always measure the pollution accurately?</a:t>
            </a:r>
          </a:p>
          <a:p>
            <a:r>
              <a:rPr lang="en-GB" dirty="0" smtClean="0"/>
              <a:t>What about those without property rights who are affected by pollution?</a:t>
            </a:r>
          </a:p>
          <a:p>
            <a:r>
              <a:rPr lang="en-GB" dirty="0" smtClean="0"/>
              <a:t>Is any level of pollution necessary?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Eco-system services: UNEP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How to establish their value?</a:t>
            </a:r>
          </a:p>
          <a:p>
            <a:r>
              <a:rPr lang="en-GB" dirty="0"/>
              <a:t>Millennium Ecosystem Assessment (</a:t>
            </a:r>
            <a:r>
              <a:rPr lang="en-GB" dirty="0" smtClean="0"/>
              <a:t>MA) reported </a:t>
            </a:r>
            <a:r>
              <a:rPr lang="en-GB" dirty="0"/>
              <a:t>that ‘60 to 70% of our world’s ecosystem services are deteriorating, with dramatic consequences for those who are most dependent on their steady provision, such as subsistence farmers</a:t>
            </a:r>
            <a:r>
              <a:rPr lang="en-GB" dirty="0" smtClean="0"/>
              <a:t>.’</a:t>
            </a:r>
          </a:p>
          <a:p>
            <a:r>
              <a:rPr lang="en-GB" dirty="0" smtClean="0"/>
              <a:t>‘</a:t>
            </a:r>
            <a:r>
              <a:rPr lang="en-GB" dirty="0"/>
              <a:t>The attractiveness of the “ecosystem services” concept is also largely due to its capacity to provide a unifying language between the economic, business and environmental communities; as beneficiaries of valuable services are identified, previously uninvolved actors are recognizing that they have a stake in conserving the environment’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621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89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SimSun"/>
                          <a:cs typeface="Times New Roman"/>
                        </a:rPr>
                        <a:t>Type of mechanism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SimSun"/>
                          <a:cs typeface="Times New Roman"/>
                        </a:rPr>
                        <a:t>Compensating benefit to host country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Global environmental benefits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Bio-prospecting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Share of commercial returns from pharmaceutical and other products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Biodiversity, protected areas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9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Carbon offsets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Foreign capital investment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Reducing CO2 pollution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9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Debt-for-nature swaps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Purchase of secondary debt in exchange for protected areas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Biodiversity, carbon store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9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Transferable development rights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Palatino Linotype"/>
                          <a:ea typeface="SimSun"/>
                          <a:cs typeface="Times New Roman"/>
                        </a:rPr>
                        <a:t>Alternative rights to areas with less environmental value</a:t>
                      </a:r>
                      <a:endParaRPr lang="en-GB" sz="20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SimSun"/>
                          <a:cs typeface="Times New Roman"/>
                        </a:rPr>
                        <a:t>Protected areas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aspects of your local environment are under threat?</a:t>
            </a:r>
          </a:p>
          <a:p>
            <a:r>
              <a:rPr lang="en-GB" dirty="0" smtClean="0"/>
              <a:t>Could you create a market that would save them</a:t>
            </a:r>
          </a:p>
          <a:p>
            <a:r>
              <a:rPr lang="en-GB" dirty="0" smtClean="0"/>
              <a:t>What would the product be?</a:t>
            </a:r>
          </a:p>
          <a:p>
            <a:r>
              <a:rPr lang="en-GB" dirty="0" smtClean="0"/>
              <a:t>Who would trade it?</a:t>
            </a:r>
          </a:p>
          <a:p>
            <a:r>
              <a:rPr lang="en-GB" dirty="0" smtClean="0"/>
              <a:t>Where would the trade take place, and what money would be used?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1437</Words>
  <Application>Microsoft Office PowerPoint</Application>
  <PresentationFormat>On-screen Show (4:3)</PresentationFormat>
  <Paragraphs>110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Creating new markets</vt:lpstr>
      <vt:lpstr>Why are some habitats still unspoiled?</vt:lpstr>
      <vt:lpstr>For an environmental economist. . .</vt:lpstr>
      <vt:lpstr>Coase Theorem</vt:lpstr>
      <vt:lpstr>Slide 5</vt:lpstr>
      <vt:lpstr>Problems?</vt:lpstr>
      <vt:lpstr>Eco-system services: UNEP</vt:lpstr>
      <vt:lpstr>Slide 8</vt:lpstr>
      <vt:lpstr>Discussion</vt:lpstr>
      <vt:lpstr>Recipe to create a ‘missing’ market</vt:lpstr>
      <vt:lpstr>‘Values’ created by the environment</vt:lpstr>
      <vt:lpstr>Whose life is worth more?</vt:lpstr>
      <vt:lpstr>Conventional market approach</vt:lpstr>
      <vt:lpstr>Household production function</vt:lpstr>
      <vt:lpstr>Hedonic pricing methods</vt:lpstr>
      <vt:lpstr>Experimental methods</vt:lpstr>
      <vt:lpstr>Preparation for fieldwork</vt:lpstr>
      <vt:lpstr>Market solution: Carbon Trading</vt:lpstr>
      <vt:lpstr>The EU Emissions Trading Scheme</vt:lpstr>
      <vt:lpstr>  The European Emission Trading Scheme</vt:lpstr>
      <vt:lpstr>EU-ETS: A Corporate Bonanza</vt:lpstr>
      <vt:lpstr>EU-ETS: An Invitation to Corruption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new markets</dc:title>
  <dc:creator>Molly Scott Cato</dc:creator>
  <cp:lastModifiedBy>Molly Scott Cato</cp:lastModifiedBy>
  <cp:revision>15</cp:revision>
  <dcterms:created xsi:type="dcterms:W3CDTF">2010-03-22T14:56:39Z</dcterms:created>
  <dcterms:modified xsi:type="dcterms:W3CDTF">2010-03-31T15:46:22Z</dcterms:modified>
</cp:coreProperties>
</file>