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3" r:id="rId8"/>
    <p:sldId id="264" r:id="rId9"/>
    <p:sldId id="262" r:id="rId10"/>
    <p:sldId id="266" r:id="rId11"/>
    <p:sldId id="265" r:id="rId12"/>
    <p:sldId id="267" r:id="rId13"/>
    <p:sldId id="268" r:id="rId14"/>
    <p:sldId id="269" r:id="rId15"/>
    <p:sldId id="270" r:id="rId16"/>
    <p:sldId id="271" r:id="rId17"/>
    <p:sldId id="273" r:id="rId18"/>
    <p:sldId id="274" r:id="rId19"/>
    <p:sldId id="275" r:id="rId20"/>
    <p:sldId id="276"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61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plotArea>
      <c:layout/>
      <c:lineChart>
        <c:grouping val="stacked"/>
        <c:ser>
          <c:idx val="0"/>
          <c:order val="0"/>
          <c:tx>
            <c:strRef>
              <c:f>Sheet1!$C$7</c:f>
              <c:strCache>
                <c:ptCount val="1"/>
                <c:pt idx="0">
                  <c:v>Duty on hydrocarbon oils </c:v>
                </c:pt>
              </c:strCache>
            </c:strRef>
          </c:tx>
          <c:marker>
            <c:symbol val="none"/>
          </c:marker>
          <c:cat>
            <c:strRef>
              <c:f>Sheet1!$D$5:$K$6</c:f>
              <c:strCache>
                <c:ptCount val="8"/>
                <c:pt idx="0">
                  <c:v>1993</c:v>
                </c:pt>
                <c:pt idx="1">
                  <c:v>1996</c:v>
                </c:pt>
                <c:pt idx="2">
                  <c:v>1999</c:v>
                </c:pt>
                <c:pt idx="3">
                  <c:v>2002</c:v>
                </c:pt>
                <c:pt idx="4">
                  <c:v>2003</c:v>
                </c:pt>
                <c:pt idx="5">
                  <c:v>2004</c:v>
                </c:pt>
                <c:pt idx="6">
                  <c:v>2005</c:v>
                </c:pt>
                <c:pt idx="7">
                  <c:v>2006</c:v>
                </c:pt>
              </c:strCache>
            </c:strRef>
          </c:cat>
          <c:val>
            <c:numRef>
              <c:f>Sheet1!$D$7:$K$7</c:f>
              <c:numCache>
                <c:formatCode>General</c:formatCode>
                <c:ptCount val="8"/>
                <c:pt idx="0">
                  <c:v>12497</c:v>
                </c:pt>
                <c:pt idx="1">
                  <c:v>16895</c:v>
                </c:pt>
                <c:pt idx="2">
                  <c:v>22391</c:v>
                </c:pt>
                <c:pt idx="3">
                  <c:v>22070</c:v>
                </c:pt>
                <c:pt idx="4">
                  <c:v>22476</c:v>
                </c:pt>
                <c:pt idx="5">
                  <c:v>23412</c:v>
                </c:pt>
                <c:pt idx="6">
                  <c:v>23346</c:v>
                </c:pt>
                <c:pt idx="7">
                  <c:v>23448</c:v>
                </c:pt>
              </c:numCache>
            </c:numRef>
          </c:val>
        </c:ser>
        <c:ser>
          <c:idx val="1"/>
          <c:order val="1"/>
          <c:tx>
            <c:strRef>
              <c:f>Sheet1!$C$8</c:f>
              <c:strCache>
                <c:ptCount val="1"/>
                <c:pt idx="0">
                  <c:v>Climate change levy </c:v>
                </c:pt>
              </c:strCache>
            </c:strRef>
          </c:tx>
          <c:marker>
            <c:symbol val="none"/>
          </c:marker>
          <c:cat>
            <c:strRef>
              <c:f>Sheet1!$D$5:$K$6</c:f>
              <c:strCache>
                <c:ptCount val="8"/>
                <c:pt idx="0">
                  <c:v>1993</c:v>
                </c:pt>
                <c:pt idx="1">
                  <c:v>1996</c:v>
                </c:pt>
                <c:pt idx="2">
                  <c:v>1999</c:v>
                </c:pt>
                <c:pt idx="3">
                  <c:v>2002</c:v>
                </c:pt>
                <c:pt idx="4">
                  <c:v>2003</c:v>
                </c:pt>
                <c:pt idx="5">
                  <c:v>2004</c:v>
                </c:pt>
                <c:pt idx="6">
                  <c:v>2005</c:v>
                </c:pt>
                <c:pt idx="7">
                  <c:v>2006</c:v>
                </c:pt>
              </c:strCache>
            </c:strRef>
          </c:cat>
          <c:val>
            <c:numRef>
              <c:f>Sheet1!$D$8:$K$8</c:f>
              <c:numCache>
                <c:formatCode>General</c:formatCode>
                <c:ptCount val="8"/>
                <c:pt idx="0">
                  <c:v>0</c:v>
                </c:pt>
                <c:pt idx="1">
                  <c:v>0</c:v>
                </c:pt>
                <c:pt idx="2">
                  <c:v>0</c:v>
                </c:pt>
                <c:pt idx="3">
                  <c:v>825</c:v>
                </c:pt>
                <c:pt idx="4">
                  <c:v>828</c:v>
                </c:pt>
                <c:pt idx="5">
                  <c:v>756</c:v>
                </c:pt>
                <c:pt idx="6">
                  <c:v>747</c:v>
                </c:pt>
                <c:pt idx="7">
                  <c:v>711</c:v>
                </c:pt>
              </c:numCache>
            </c:numRef>
          </c:val>
        </c:ser>
        <c:ser>
          <c:idx val="2"/>
          <c:order val="2"/>
          <c:tx>
            <c:strRef>
              <c:f>Sheet1!$C$9</c:f>
              <c:strCache>
                <c:ptCount val="1"/>
                <c:pt idx="0">
                  <c:v>Vehicle excise duty </c:v>
                </c:pt>
              </c:strCache>
            </c:strRef>
          </c:tx>
          <c:marker>
            <c:symbol val="none"/>
          </c:marker>
          <c:cat>
            <c:strRef>
              <c:f>Sheet1!$D$5:$K$6</c:f>
              <c:strCache>
                <c:ptCount val="8"/>
                <c:pt idx="0">
                  <c:v>1993</c:v>
                </c:pt>
                <c:pt idx="1">
                  <c:v>1996</c:v>
                </c:pt>
                <c:pt idx="2">
                  <c:v>1999</c:v>
                </c:pt>
                <c:pt idx="3">
                  <c:v>2002</c:v>
                </c:pt>
                <c:pt idx="4">
                  <c:v>2003</c:v>
                </c:pt>
                <c:pt idx="5">
                  <c:v>2004</c:v>
                </c:pt>
                <c:pt idx="6">
                  <c:v>2005</c:v>
                </c:pt>
                <c:pt idx="7">
                  <c:v>2006</c:v>
                </c:pt>
              </c:strCache>
            </c:strRef>
          </c:cat>
          <c:val>
            <c:numRef>
              <c:f>Sheet1!$D$9:$K$9</c:f>
              <c:numCache>
                <c:formatCode>General</c:formatCode>
                <c:ptCount val="8"/>
                <c:pt idx="0">
                  <c:v>3482</c:v>
                </c:pt>
                <c:pt idx="1">
                  <c:v>4149</c:v>
                </c:pt>
                <c:pt idx="2">
                  <c:v>4873</c:v>
                </c:pt>
                <c:pt idx="3">
                  <c:v>4294</c:v>
                </c:pt>
                <c:pt idx="4">
                  <c:v>4720</c:v>
                </c:pt>
                <c:pt idx="5">
                  <c:v>4763</c:v>
                </c:pt>
                <c:pt idx="6">
                  <c:v>4762</c:v>
                </c:pt>
                <c:pt idx="7">
                  <c:v>5010</c:v>
                </c:pt>
              </c:numCache>
            </c:numRef>
          </c:val>
        </c:ser>
        <c:ser>
          <c:idx val="3"/>
          <c:order val="3"/>
          <c:tx>
            <c:strRef>
              <c:f>Sheet1!$C$10</c:f>
              <c:strCache>
                <c:ptCount val="1"/>
                <c:pt idx="0">
                  <c:v>Air passenger duty </c:v>
                </c:pt>
              </c:strCache>
            </c:strRef>
          </c:tx>
          <c:marker>
            <c:symbol val="none"/>
          </c:marker>
          <c:cat>
            <c:strRef>
              <c:f>Sheet1!$D$5:$K$6</c:f>
              <c:strCache>
                <c:ptCount val="8"/>
                <c:pt idx="0">
                  <c:v>1993</c:v>
                </c:pt>
                <c:pt idx="1">
                  <c:v>1996</c:v>
                </c:pt>
                <c:pt idx="2">
                  <c:v>1999</c:v>
                </c:pt>
                <c:pt idx="3">
                  <c:v>2002</c:v>
                </c:pt>
                <c:pt idx="4">
                  <c:v>2003</c:v>
                </c:pt>
                <c:pt idx="5">
                  <c:v>2004</c:v>
                </c:pt>
                <c:pt idx="6">
                  <c:v>2005</c:v>
                </c:pt>
                <c:pt idx="7">
                  <c:v>2006</c:v>
                </c:pt>
              </c:strCache>
            </c:strRef>
          </c:cat>
          <c:val>
            <c:numRef>
              <c:f>Sheet1!$D$10:$K$10</c:f>
              <c:numCache>
                <c:formatCode>General</c:formatCode>
                <c:ptCount val="8"/>
                <c:pt idx="0">
                  <c:v>0</c:v>
                </c:pt>
                <c:pt idx="1">
                  <c:v>353</c:v>
                </c:pt>
                <c:pt idx="2">
                  <c:v>884</c:v>
                </c:pt>
                <c:pt idx="3">
                  <c:v>814</c:v>
                </c:pt>
                <c:pt idx="4">
                  <c:v>781</c:v>
                </c:pt>
                <c:pt idx="5">
                  <c:v>856</c:v>
                </c:pt>
                <c:pt idx="6">
                  <c:v>896</c:v>
                </c:pt>
                <c:pt idx="7">
                  <c:v>963</c:v>
                </c:pt>
              </c:numCache>
            </c:numRef>
          </c:val>
        </c:ser>
        <c:ser>
          <c:idx val="4"/>
          <c:order val="4"/>
          <c:tx>
            <c:strRef>
              <c:f>Sheet1!$C$11</c:f>
              <c:strCache>
                <c:ptCount val="1"/>
                <c:pt idx="0">
                  <c:v>Landfill tax </c:v>
                </c:pt>
              </c:strCache>
            </c:strRef>
          </c:tx>
          <c:marker>
            <c:symbol val="none"/>
          </c:marker>
          <c:cat>
            <c:strRef>
              <c:f>Sheet1!$D$5:$K$6</c:f>
              <c:strCache>
                <c:ptCount val="8"/>
                <c:pt idx="0">
                  <c:v>1993</c:v>
                </c:pt>
                <c:pt idx="1">
                  <c:v>1996</c:v>
                </c:pt>
                <c:pt idx="2">
                  <c:v>1999</c:v>
                </c:pt>
                <c:pt idx="3">
                  <c:v>2002</c:v>
                </c:pt>
                <c:pt idx="4">
                  <c:v>2003</c:v>
                </c:pt>
                <c:pt idx="5">
                  <c:v>2004</c:v>
                </c:pt>
                <c:pt idx="6">
                  <c:v>2005</c:v>
                </c:pt>
                <c:pt idx="7">
                  <c:v>2006</c:v>
                </c:pt>
              </c:strCache>
            </c:strRef>
          </c:cat>
          <c:val>
            <c:numRef>
              <c:f>Sheet1!$D$11:$K$11</c:f>
              <c:numCache>
                <c:formatCode>General</c:formatCode>
                <c:ptCount val="8"/>
                <c:pt idx="0">
                  <c:v>0</c:v>
                </c:pt>
                <c:pt idx="1">
                  <c:v>113</c:v>
                </c:pt>
                <c:pt idx="2">
                  <c:v>430</c:v>
                </c:pt>
                <c:pt idx="3">
                  <c:v>541</c:v>
                </c:pt>
                <c:pt idx="4">
                  <c:v>607</c:v>
                </c:pt>
                <c:pt idx="5">
                  <c:v>672</c:v>
                </c:pt>
                <c:pt idx="6">
                  <c:v>733</c:v>
                </c:pt>
                <c:pt idx="7">
                  <c:v>808</c:v>
                </c:pt>
              </c:numCache>
            </c:numRef>
          </c:val>
        </c:ser>
        <c:ser>
          <c:idx val="5"/>
          <c:order val="5"/>
          <c:tx>
            <c:strRef>
              <c:f>Sheet1!$C$12</c:f>
              <c:strCache>
                <c:ptCount val="1"/>
                <c:pt idx="0">
                  <c:v>Total</c:v>
                </c:pt>
              </c:strCache>
            </c:strRef>
          </c:tx>
          <c:marker>
            <c:symbol val="none"/>
          </c:marker>
          <c:cat>
            <c:strRef>
              <c:f>Sheet1!$D$5:$K$6</c:f>
              <c:strCache>
                <c:ptCount val="8"/>
                <c:pt idx="0">
                  <c:v>1993</c:v>
                </c:pt>
                <c:pt idx="1">
                  <c:v>1996</c:v>
                </c:pt>
                <c:pt idx="2">
                  <c:v>1999</c:v>
                </c:pt>
                <c:pt idx="3">
                  <c:v>2002</c:v>
                </c:pt>
                <c:pt idx="4">
                  <c:v>2003</c:v>
                </c:pt>
                <c:pt idx="5">
                  <c:v>2004</c:v>
                </c:pt>
                <c:pt idx="6">
                  <c:v>2005</c:v>
                </c:pt>
                <c:pt idx="7">
                  <c:v>2006</c:v>
                </c:pt>
              </c:strCache>
            </c:strRef>
          </c:cat>
          <c:val>
            <c:numRef>
              <c:f>Sheet1!$D$12:$K$12</c:f>
              <c:numCache>
                <c:formatCode>#,##0</c:formatCode>
                <c:ptCount val="8"/>
                <c:pt idx="0">
                  <c:v>19755</c:v>
                </c:pt>
                <c:pt idx="1">
                  <c:v>25673</c:v>
                </c:pt>
                <c:pt idx="2">
                  <c:v>32635</c:v>
                </c:pt>
                <c:pt idx="3">
                  <c:v>32635</c:v>
                </c:pt>
                <c:pt idx="4">
                  <c:v>33729</c:v>
                </c:pt>
                <c:pt idx="5">
                  <c:v>34924</c:v>
                </c:pt>
                <c:pt idx="6">
                  <c:v>34907</c:v>
                </c:pt>
                <c:pt idx="7">
                  <c:v>35368</c:v>
                </c:pt>
              </c:numCache>
            </c:numRef>
          </c:val>
        </c:ser>
        <c:marker val="1"/>
        <c:axId val="111813760"/>
        <c:axId val="111815296"/>
      </c:lineChart>
      <c:catAx>
        <c:axId val="111813760"/>
        <c:scaling>
          <c:orientation val="minMax"/>
        </c:scaling>
        <c:axPos val="b"/>
        <c:tickLblPos val="nextTo"/>
        <c:crossAx val="111815296"/>
        <c:crosses val="autoZero"/>
        <c:auto val="1"/>
        <c:lblAlgn val="ctr"/>
        <c:lblOffset val="100"/>
      </c:catAx>
      <c:valAx>
        <c:axId val="111815296"/>
        <c:scaling>
          <c:orientation val="minMax"/>
        </c:scaling>
        <c:delete val="1"/>
        <c:axPos val="l"/>
        <c:majorGridlines/>
        <c:numFmt formatCode="General" sourceLinked="1"/>
        <c:tickLblPos val="none"/>
        <c:crossAx val="111813760"/>
        <c:crosses val="autoZero"/>
        <c:crossBetween val="between"/>
      </c:valAx>
    </c:plotArea>
    <c:legend>
      <c:legendPos val="r"/>
      <c:layout/>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448E6C2-D146-4233-AA29-631C3E4F67DB}" type="datetimeFigureOut">
              <a:rPr lang="en-US" smtClean="0"/>
              <a:t>3/31/2010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48E6C2-D146-4233-AA29-631C3E4F67DB}" type="datetimeFigureOut">
              <a:rPr lang="en-US" smtClean="0"/>
              <a:t>3/31/2010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48E6C2-D146-4233-AA29-631C3E4F67DB}" type="datetimeFigureOut">
              <a:rPr lang="en-US" smtClean="0"/>
              <a:t>3/31/2010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448E6C2-D146-4233-AA29-631C3E4F67DB}" type="datetimeFigureOut">
              <a:rPr lang="en-US" smtClean="0"/>
              <a:t>3/31/2010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48E6C2-D146-4233-AA29-631C3E4F67DB}" type="datetimeFigureOut">
              <a:rPr lang="en-US" smtClean="0"/>
              <a:t>3/31/2010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448E6C2-D146-4233-AA29-631C3E4F67DB}" type="datetimeFigureOut">
              <a:rPr lang="en-US" smtClean="0"/>
              <a:t>3/31/2010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448E6C2-D146-4233-AA29-631C3E4F67DB}" type="datetimeFigureOut">
              <a:rPr lang="en-US" smtClean="0"/>
              <a:t>3/31/2010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448E6C2-D146-4233-AA29-631C3E4F67DB}" type="datetimeFigureOut">
              <a:rPr lang="en-US" smtClean="0"/>
              <a:t>3/31/2010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8E6C2-D146-4233-AA29-631C3E4F67DB}" type="datetimeFigureOut">
              <a:rPr lang="en-US" smtClean="0"/>
              <a:t>3/31/2010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8E6C2-D146-4233-AA29-631C3E4F67DB}" type="datetimeFigureOut">
              <a:rPr lang="en-US" smtClean="0"/>
              <a:t>3/31/2010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8E6C2-D146-4233-AA29-631C3E4F67DB}" type="datetimeFigureOut">
              <a:rPr lang="en-US" smtClean="0"/>
              <a:t>3/31/2010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CB8B66-F7F0-4845-8CB8-F82555B931F6}"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48E6C2-D146-4233-AA29-631C3E4F67DB}" type="datetimeFigureOut">
              <a:rPr lang="en-US" smtClean="0"/>
              <a:t>3/31/2010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B8B66-F7F0-4845-8CB8-F82555B931F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Tax: Good, Bad or Strategic?</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Tobin Tax</a:t>
            </a:r>
            <a:endParaRPr lang="en-GB" dirty="0"/>
          </a:p>
        </p:txBody>
      </p:sp>
      <p:sp>
        <p:nvSpPr>
          <p:cNvPr id="3" name="Content Placeholder 2"/>
          <p:cNvSpPr>
            <a:spLocks noGrp="1"/>
          </p:cNvSpPr>
          <p:nvPr>
            <p:ph idx="1"/>
          </p:nvPr>
        </p:nvSpPr>
        <p:spPr>
          <a:xfrm>
            <a:off x="457200" y="1600200"/>
            <a:ext cx="8229600" cy="4972072"/>
          </a:xfrm>
        </p:spPr>
        <p:txBody>
          <a:bodyPr>
            <a:normAutofit fontScale="92500" lnSpcReduction="20000"/>
          </a:bodyPr>
          <a:lstStyle/>
          <a:p>
            <a:r>
              <a:rPr lang="en-GB" dirty="0" smtClean="0"/>
              <a:t>A tax on foreign exchange transactions</a:t>
            </a:r>
          </a:p>
          <a:p>
            <a:r>
              <a:rPr lang="en-GB" dirty="0" smtClean="0"/>
              <a:t>Suggested by James Tobin in 1972, after the breakdown of the </a:t>
            </a:r>
            <a:r>
              <a:rPr lang="en-GB" dirty="0" err="1" smtClean="0"/>
              <a:t>Bretton</a:t>
            </a:r>
            <a:r>
              <a:rPr lang="en-GB" dirty="0" smtClean="0"/>
              <a:t> Woods system</a:t>
            </a:r>
          </a:p>
          <a:p>
            <a:r>
              <a:rPr lang="en-GB" dirty="0" smtClean="0"/>
              <a:t>A tax levied at .005% would raise between $30bn and $60bn (between £18bn and £35bn) a year</a:t>
            </a:r>
          </a:p>
          <a:p>
            <a:r>
              <a:rPr lang="en-GB" dirty="0" smtClean="0"/>
              <a:t>‘Most disappointing and surprising, critics seemed to miss what I regarded as the essential property of the transactions – the beauty part – that this simple one-parameter tax would automatically penalise short-horizon round trips, while negligibly affecting commodity trade and long-term capital investments’</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Robin Hood Tax</a:t>
            </a:r>
            <a:endParaRPr lang="en-GB" dirty="0"/>
          </a:p>
        </p:txBody>
      </p:sp>
      <p:sp>
        <p:nvSpPr>
          <p:cNvPr id="3" name="Content Placeholder 2"/>
          <p:cNvSpPr>
            <a:spLocks noGrp="1"/>
          </p:cNvSpPr>
          <p:nvPr>
            <p:ph idx="1"/>
          </p:nvPr>
        </p:nvSpPr>
        <p:spPr>
          <a:xfrm>
            <a:off x="457200" y="5500702"/>
            <a:ext cx="8229600" cy="928694"/>
          </a:xfrm>
        </p:spPr>
        <p:txBody>
          <a:bodyPr>
            <a:normAutofit fontScale="92500" lnSpcReduction="10000"/>
          </a:bodyPr>
          <a:lstStyle/>
          <a:p>
            <a:r>
              <a:rPr lang="en-GB" dirty="0" smtClean="0"/>
              <a:t>http://www.guardian.co.uk/business/video/2010/feb/09/bill-nighy-robin-hood-tax</a:t>
            </a:r>
            <a:endParaRPr lang="en-GB" dirty="0"/>
          </a:p>
        </p:txBody>
      </p:sp>
      <p:pic>
        <p:nvPicPr>
          <p:cNvPr id="22530" name="Picture 2"/>
          <p:cNvPicPr>
            <a:picLocks noChangeAspect="1" noChangeArrowheads="1"/>
          </p:cNvPicPr>
          <p:nvPr/>
        </p:nvPicPr>
        <p:blipFill>
          <a:blip r:embed="rId2" cstate="print"/>
          <a:srcRect/>
          <a:stretch>
            <a:fillRect/>
          </a:stretch>
        </p:blipFill>
        <p:spPr bwMode="auto">
          <a:xfrm>
            <a:off x="2286000" y="1714500"/>
            <a:ext cx="4572000" cy="3429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GB" dirty="0" smtClean="0"/>
              <a:t>Taxes for localisation</a:t>
            </a:r>
            <a:endParaRPr lang="en-GB" dirty="0"/>
          </a:p>
        </p:txBody>
      </p:sp>
      <p:sp>
        <p:nvSpPr>
          <p:cNvPr id="3" name="Content Placeholder 2"/>
          <p:cNvSpPr>
            <a:spLocks noGrp="1"/>
          </p:cNvSpPr>
          <p:nvPr>
            <p:ph idx="1"/>
          </p:nvPr>
        </p:nvSpPr>
        <p:spPr>
          <a:xfrm>
            <a:off x="457200" y="1214422"/>
            <a:ext cx="8229600" cy="5286412"/>
          </a:xfrm>
        </p:spPr>
        <p:txBody>
          <a:bodyPr>
            <a:normAutofit fontScale="92500"/>
          </a:bodyPr>
          <a:lstStyle/>
          <a:p>
            <a:r>
              <a:rPr lang="en-GB" dirty="0" smtClean="0"/>
              <a:t>Tax </a:t>
            </a:r>
            <a:r>
              <a:rPr lang="en-GB" dirty="0"/>
              <a:t>burden on individual UK citizens has increased </a:t>
            </a:r>
            <a:r>
              <a:rPr lang="en-GB" dirty="0" smtClean="0"/>
              <a:t>from </a:t>
            </a:r>
            <a:r>
              <a:rPr lang="en-GB" dirty="0"/>
              <a:t>£48.8bn. in 1989/90 to £109.5bn. in </a:t>
            </a:r>
            <a:r>
              <a:rPr lang="en-GB" dirty="0" smtClean="0"/>
              <a:t>2002/3; that </a:t>
            </a:r>
            <a:r>
              <a:rPr lang="en-GB" dirty="0"/>
              <a:t>for corporations has </a:t>
            </a:r>
            <a:r>
              <a:rPr lang="en-GB" dirty="0" smtClean="0"/>
              <a:t>not</a:t>
            </a:r>
          </a:p>
          <a:p>
            <a:r>
              <a:rPr lang="en-GB" dirty="0" smtClean="0"/>
              <a:t>Despite </a:t>
            </a:r>
            <a:r>
              <a:rPr lang="en-GB" dirty="0"/>
              <a:t>a large growth in corporate profits during the same period, the tax they paid rose from £21.5bn. to only £</a:t>
            </a:r>
            <a:r>
              <a:rPr lang="en-GB" dirty="0" smtClean="0"/>
              <a:t>29.3bn</a:t>
            </a:r>
          </a:p>
          <a:p>
            <a:r>
              <a:rPr lang="en-GB" dirty="0" smtClean="0"/>
              <a:t>Individuals </a:t>
            </a:r>
            <a:r>
              <a:rPr lang="en-GB" dirty="0"/>
              <a:t>saw their taxes rise by 124% while corporate taxation rose by only 36</a:t>
            </a:r>
            <a:r>
              <a:rPr lang="en-GB" dirty="0" smtClean="0"/>
              <a:t>%</a:t>
            </a:r>
          </a:p>
          <a:p>
            <a:r>
              <a:rPr lang="en-GB" dirty="0" smtClean="0"/>
              <a:t>Banded corporation tax</a:t>
            </a:r>
          </a:p>
          <a:p>
            <a:r>
              <a:rPr lang="en-GB" dirty="0" smtClean="0"/>
              <a:t>Local property taxes related to turnover, not area</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Taxes on common resources</a:t>
            </a:r>
            <a:endParaRPr lang="en-GB" dirty="0"/>
          </a:p>
        </p:txBody>
      </p:sp>
      <p:sp>
        <p:nvSpPr>
          <p:cNvPr id="3" name="Content Placeholder 2"/>
          <p:cNvSpPr>
            <a:spLocks noGrp="1"/>
          </p:cNvSpPr>
          <p:nvPr>
            <p:ph idx="1"/>
          </p:nvPr>
        </p:nvSpPr>
        <p:spPr>
          <a:xfrm>
            <a:off x="457200" y="1600200"/>
            <a:ext cx="8229600" cy="4972072"/>
          </a:xfrm>
        </p:spPr>
        <p:txBody>
          <a:bodyPr>
            <a:normAutofit lnSpcReduction="10000"/>
          </a:bodyPr>
          <a:lstStyle/>
          <a:p>
            <a:r>
              <a:rPr lang="en-GB" dirty="0"/>
              <a:t>‘common resources are resources whose value is due to Nature and to the activities and demands of society as a whole, and not to the efforts or skill of individual people or </a:t>
            </a:r>
            <a:r>
              <a:rPr lang="en-GB" dirty="0" smtClean="0"/>
              <a:t>organisations’</a:t>
            </a:r>
          </a:p>
          <a:p>
            <a:pPr lvl="1"/>
            <a:r>
              <a:rPr lang="en-GB" dirty="0" smtClean="0"/>
              <a:t>Value accrued by property developers</a:t>
            </a:r>
          </a:p>
          <a:p>
            <a:pPr lvl="1"/>
            <a:r>
              <a:rPr lang="en-GB" dirty="0" smtClean="0"/>
              <a:t>Value made through sale of EM spectrum</a:t>
            </a:r>
          </a:p>
          <a:p>
            <a:pPr lvl="1"/>
            <a:r>
              <a:rPr lang="en-GB" dirty="0" smtClean="0"/>
              <a:t>Value made from sale of ‘ecosystem services’: atmosphere as a ‘global commons’</a:t>
            </a:r>
          </a:p>
          <a:p>
            <a:pPr lvl="1"/>
            <a:r>
              <a:rPr lang="en-GB" dirty="0" smtClean="0"/>
              <a:t>Value of empty streets, i.e. congestion charge</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7884" y="274638"/>
            <a:ext cx="2828916" cy="1582726"/>
          </a:xfrm>
        </p:spPr>
        <p:txBody>
          <a:bodyPr>
            <a:normAutofit/>
          </a:bodyPr>
          <a:lstStyle/>
          <a:p>
            <a:r>
              <a:rPr lang="en-GB" dirty="0" smtClean="0"/>
              <a:t>Land Value Tax</a:t>
            </a:r>
            <a:endParaRPr lang="en-GB" dirty="0"/>
          </a:p>
        </p:txBody>
      </p:sp>
      <p:sp>
        <p:nvSpPr>
          <p:cNvPr id="3" name="Content Placeholder 2"/>
          <p:cNvSpPr>
            <a:spLocks noGrp="1"/>
          </p:cNvSpPr>
          <p:nvPr>
            <p:ph idx="1"/>
          </p:nvPr>
        </p:nvSpPr>
        <p:spPr>
          <a:xfrm>
            <a:off x="457200" y="428604"/>
            <a:ext cx="5329246" cy="6143668"/>
          </a:xfrm>
        </p:spPr>
        <p:txBody>
          <a:bodyPr>
            <a:normAutofit fontScale="85000" lnSpcReduction="10000"/>
          </a:bodyPr>
          <a:lstStyle/>
          <a:p>
            <a:r>
              <a:rPr lang="en-GB" dirty="0" smtClean="0"/>
              <a:t>A </a:t>
            </a:r>
            <a:r>
              <a:rPr lang="en-GB" dirty="0"/>
              <a:t>tax on the annual rental site value of land. The annual rental site value is the rental value which a particular piece of land would have if there were no buildings or improvements on it. It is the value of a site, as provided by nature and as affected for better or worse by the activities of the community at large. The tax falls on the annual value of land at the point where it enters into economic activity, before the application of capital and labour to </a:t>
            </a:r>
            <a:r>
              <a:rPr lang="en-GB" dirty="0" smtClean="0"/>
              <a:t>it</a:t>
            </a:r>
            <a:endParaRPr lang="en-GB" dirty="0"/>
          </a:p>
        </p:txBody>
      </p:sp>
      <p:pic>
        <p:nvPicPr>
          <p:cNvPr id="23554" name="Picture 2"/>
          <p:cNvPicPr>
            <a:picLocks noChangeAspect="1" noChangeArrowheads="1"/>
          </p:cNvPicPr>
          <p:nvPr/>
        </p:nvPicPr>
        <p:blipFill>
          <a:blip r:embed="rId2" cstate="print"/>
          <a:srcRect/>
          <a:stretch>
            <a:fillRect/>
          </a:stretch>
        </p:blipFill>
        <p:spPr bwMode="auto">
          <a:xfrm>
            <a:off x="5882288" y="2071678"/>
            <a:ext cx="2833116" cy="373027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London congestion charge, 2003-5</a:t>
            </a:r>
            <a:endParaRPr lang="en-GB" dirty="0"/>
          </a:p>
        </p:txBody>
      </p:sp>
      <p:graphicFrame>
        <p:nvGraphicFramePr>
          <p:cNvPr id="5" name="Content Placeholder 4"/>
          <p:cNvGraphicFramePr>
            <a:graphicFrameLocks noGrp="1"/>
          </p:cNvGraphicFramePr>
          <p:nvPr>
            <p:ph idx="1"/>
          </p:nvPr>
        </p:nvGraphicFramePr>
        <p:xfrm>
          <a:off x="457200" y="1600200"/>
          <a:ext cx="8229600" cy="4937760"/>
        </p:xfrm>
        <a:graphic>
          <a:graphicData uri="http://schemas.openxmlformats.org/drawingml/2006/table">
            <a:tbl>
              <a:tblPr firstRow="1" bandRow="1">
                <a:tableStyleId>{5C22544A-7EE6-4342-B048-85BDC9FD1C3A}</a:tableStyleId>
              </a:tblPr>
              <a:tblGrid>
                <a:gridCol w="4114800"/>
                <a:gridCol w="4114800"/>
              </a:tblGrid>
              <a:tr h="544515">
                <a:tc>
                  <a:txBody>
                    <a:bodyPr/>
                    <a:lstStyle/>
                    <a:p>
                      <a:pPr>
                        <a:spcAft>
                          <a:spcPts val="0"/>
                        </a:spcAft>
                      </a:pPr>
                      <a:r>
                        <a:rPr lang="en-GB" sz="3600" i="1" dirty="0">
                          <a:latin typeface="Garamond"/>
                          <a:ea typeface="Times New Roman"/>
                          <a:cs typeface="Times New Roman"/>
                        </a:rPr>
                        <a:t>Type of vehicle</a:t>
                      </a:r>
                      <a:endParaRPr lang="en-GB" sz="3600" dirty="0">
                        <a:latin typeface="Bookman Old Style"/>
                        <a:ea typeface="SimSun"/>
                        <a:cs typeface="Times New Roman"/>
                      </a:endParaRPr>
                    </a:p>
                  </a:txBody>
                  <a:tcPr marL="68580" marR="68580" marT="0" marB="0"/>
                </a:tc>
                <a:tc>
                  <a:txBody>
                    <a:bodyPr/>
                    <a:lstStyle/>
                    <a:p>
                      <a:pPr>
                        <a:spcAft>
                          <a:spcPts val="0"/>
                        </a:spcAft>
                      </a:pPr>
                      <a:r>
                        <a:rPr lang="en-GB" sz="3600" b="1">
                          <a:latin typeface="Garamond"/>
                          <a:ea typeface="Times New Roman"/>
                          <a:cs typeface="Times New Roman"/>
                        </a:rPr>
                        <a:t>% change</a:t>
                      </a:r>
                      <a:endParaRPr lang="en-GB" sz="3600">
                        <a:latin typeface="Bookman Old Style"/>
                        <a:ea typeface="SimSun"/>
                        <a:cs typeface="Times New Roman"/>
                      </a:endParaRPr>
                    </a:p>
                  </a:txBody>
                  <a:tcPr marL="68580" marR="68580" marT="0" marB="0"/>
                </a:tc>
              </a:tr>
              <a:tr h="544515">
                <a:tc>
                  <a:txBody>
                    <a:bodyPr/>
                    <a:lstStyle/>
                    <a:p>
                      <a:pPr>
                        <a:spcAft>
                          <a:spcPts val="0"/>
                        </a:spcAft>
                      </a:pPr>
                      <a:r>
                        <a:rPr lang="en-GB" sz="3600" dirty="0">
                          <a:latin typeface="Garamond"/>
                          <a:ea typeface="Times New Roman"/>
                          <a:cs typeface="Times New Roman"/>
                        </a:rPr>
                        <a:t>Cars</a:t>
                      </a:r>
                      <a:endParaRPr lang="en-GB" sz="3600" dirty="0">
                        <a:latin typeface="Bookman Old Style"/>
                        <a:ea typeface="SimSun"/>
                        <a:cs typeface="Times New Roman"/>
                      </a:endParaRPr>
                    </a:p>
                  </a:txBody>
                  <a:tcPr marL="68580" marR="68580" marT="0" marB="0"/>
                </a:tc>
                <a:tc>
                  <a:txBody>
                    <a:bodyPr/>
                    <a:lstStyle/>
                    <a:p>
                      <a:pPr>
                        <a:spcAft>
                          <a:spcPts val="0"/>
                        </a:spcAft>
                      </a:pPr>
                      <a:r>
                        <a:rPr lang="en-GB" sz="3600">
                          <a:latin typeface="Garamond"/>
                          <a:ea typeface="Times New Roman"/>
                          <a:cs typeface="Times New Roman"/>
                        </a:rPr>
                        <a:t>-34</a:t>
                      </a:r>
                      <a:endParaRPr lang="en-GB" sz="3600">
                        <a:latin typeface="Bookman Old Style"/>
                        <a:ea typeface="SimSun"/>
                        <a:cs typeface="Times New Roman"/>
                      </a:endParaRPr>
                    </a:p>
                  </a:txBody>
                  <a:tcPr marL="68580" marR="68580" marT="0" marB="0"/>
                </a:tc>
              </a:tr>
              <a:tr h="544515">
                <a:tc>
                  <a:txBody>
                    <a:bodyPr/>
                    <a:lstStyle/>
                    <a:p>
                      <a:pPr>
                        <a:spcAft>
                          <a:spcPts val="0"/>
                        </a:spcAft>
                      </a:pPr>
                      <a:r>
                        <a:rPr lang="en-GB" sz="3600" dirty="0">
                          <a:latin typeface="Garamond"/>
                          <a:ea typeface="Times New Roman"/>
                          <a:cs typeface="Times New Roman"/>
                        </a:rPr>
                        <a:t>Vans</a:t>
                      </a:r>
                      <a:endParaRPr lang="en-GB" sz="3600" dirty="0">
                        <a:latin typeface="Bookman Old Style"/>
                        <a:ea typeface="SimSun"/>
                        <a:cs typeface="Times New Roman"/>
                      </a:endParaRPr>
                    </a:p>
                  </a:txBody>
                  <a:tcPr marL="68580" marR="68580" marT="0" marB="0"/>
                </a:tc>
                <a:tc>
                  <a:txBody>
                    <a:bodyPr/>
                    <a:lstStyle/>
                    <a:p>
                      <a:pPr>
                        <a:spcAft>
                          <a:spcPts val="0"/>
                        </a:spcAft>
                      </a:pPr>
                      <a:r>
                        <a:rPr lang="en-GB" sz="3600">
                          <a:latin typeface="Garamond"/>
                          <a:ea typeface="Times New Roman"/>
                          <a:cs typeface="Times New Roman"/>
                        </a:rPr>
                        <a:t>-5</a:t>
                      </a:r>
                      <a:endParaRPr lang="en-GB" sz="3600">
                        <a:latin typeface="Bookman Old Style"/>
                        <a:ea typeface="SimSun"/>
                        <a:cs typeface="Times New Roman"/>
                      </a:endParaRPr>
                    </a:p>
                  </a:txBody>
                  <a:tcPr marL="68580" marR="68580" marT="0" marB="0"/>
                </a:tc>
              </a:tr>
              <a:tr h="544515">
                <a:tc>
                  <a:txBody>
                    <a:bodyPr/>
                    <a:lstStyle/>
                    <a:p>
                      <a:pPr>
                        <a:spcAft>
                          <a:spcPts val="0"/>
                        </a:spcAft>
                      </a:pPr>
                      <a:r>
                        <a:rPr lang="en-GB" sz="3600" dirty="0">
                          <a:latin typeface="Garamond"/>
                          <a:ea typeface="Times New Roman"/>
                          <a:cs typeface="Times New Roman"/>
                        </a:rPr>
                        <a:t>Trucks</a:t>
                      </a:r>
                      <a:endParaRPr lang="en-GB" sz="3600" dirty="0">
                        <a:latin typeface="Bookman Old Style"/>
                        <a:ea typeface="SimSun"/>
                        <a:cs typeface="Times New Roman"/>
                      </a:endParaRPr>
                    </a:p>
                  </a:txBody>
                  <a:tcPr marL="68580" marR="68580" marT="0" marB="0"/>
                </a:tc>
                <a:tc>
                  <a:txBody>
                    <a:bodyPr/>
                    <a:lstStyle/>
                    <a:p>
                      <a:pPr>
                        <a:spcAft>
                          <a:spcPts val="0"/>
                        </a:spcAft>
                      </a:pPr>
                      <a:r>
                        <a:rPr lang="en-GB" sz="3600" dirty="0">
                          <a:latin typeface="Garamond"/>
                          <a:ea typeface="Times New Roman"/>
                          <a:cs typeface="Times New Roman"/>
                        </a:rPr>
                        <a:t>-7</a:t>
                      </a:r>
                      <a:endParaRPr lang="en-GB" sz="3600" dirty="0">
                        <a:latin typeface="Bookman Old Style"/>
                        <a:ea typeface="SimSun"/>
                        <a:cs typeface="Times New Roman"/>
                      </a:endParaRPr>
                    </a:p>
                  </a:txBody>
                  <a:tcPr marL="68580" marR="68580" marT="0" marB="0"/>
                </a:tc>
              </a:tr>
              <a:tr h="544515">
                <a:tc>
                  <a:txBody>
                    <a:bodyPr/>
                    <a:lstStyle/>
                    <a:p>
                      <a:pPr>
                        <a:spcAft>
                          <a:spcPts val="0"/>
                        </a:spcAft>
                      </a:pPr>
                      <a:r>
                        <a:rPr lang="en-GB" sz="3600">
                          <a:latin typeface="Garamond"/>
                          <a:ea typeface="Times New Roman"/>
                          <a:cs typeface="Times New Roman"/>
                        </a:rPr>
                        <a:t>Taxis</a:t>
                      </a:r>
                      <a:endParaRPr lang="en-GB" sz="3600">
                        <a:latin typeface="Bookman Old Style"/>
                        <a:ea typeface="SimSun"/>
                        <a:cs typeface="Times New Roman"/>
                      </a:endParaRPr>
                    </a:p>
                  </a:txBody>
                  <a:tcPr marL="68580" marR="68580" marT="0" marB="0"/>
                </a:tc>
                <a:tc>
                  <a:txBody>
                    <a:bodyPr/>
                    <a:lstStyle/>
                    <a:p>
                      <a:pPr>
                        <a:spcAft>
                          <a:spcPts val="0"/>
                        </a:spcAft>
                      </a:pPr>
                      <a:r>
                        <a:rPr lang="en-GB" sz="3600" dirty="0">
                          <a:latin typeface="Garamond"/>
                          <a:ea typeface="Times New Roman"/>
                          <a:cs typeface="Times New Roman"/>
                        </a:rPr>
                        <a:t>+22</a:t>
                      </a:r>
                      <a:endParaRPr lang="en-GB" sz="3600" dirty="0">
                        <a:latin typeface="Bookman Old Style"/>
                        <a:ea typeface="SimSun"/>
                        <a:cs typeface="Times New Roman"/>
                      </a:endParaRPr>
                    </a:p>
                  </a:txBody>
                  <a:tcPr marL="68580" marR="68580" marT="0" marB="0"/>
                </a:tc>
              </a:tr>
              <a:tr h="544515">
                <a:tc>
                  <a:txBody>
                    <a:bodyPr/>
                    <a:lstStyle/>
                    <a:p>
                      <a:pPr>
                        <a:spcAft>
                          <a:spcPts val="0"/>
                        </a:spcAft>
                      </a:pPr>
                      <a:r>
                        <a:rPr lang="en-GB" sz="3600">
                          <a:latin typeface="Garamond"/>
                          <a:ea typeface="Times New Roman"/>
                          <a:cs typeface="Times New Roman"/>
                        </a:rPr>
                        <a:t>Buses</a:t>
                      </a:r>
                      <a:endParaRPr lang="en-GB" sz="3600">
                        <a:latin typeface="Bookman Old Style"/>
                        <a:ea typeface="SimSun"/>
                        <a:cs typeface="Times New Roman"/>
                      </a:endParaRPr>
                    </a:p>
                  </a:txBody>
                  <a:tcPr marL="68580" marR="68580" marT="0" marB="0"/>
                </a:tc>
                <a:tc>
                  <a:txBody>
                    <a:bodyPr/>
                    <a:lstStyle/>
                    <a:p>
                      <a:pPr>
                        <a:spcAft>
                          <a:spcPts val="0"/>
                        </a:spcAft>
                      </a:pPr>
                      <a:r>
                        <a:rPr lang="en-GB" sz="3600" dirty="0">
                          <a:latin typeface="Garamond"/>
                          <a:ea typeface="Times New Roman"/>
                          <a:cs typeface="Times New Roman"/>
                        </a:rPr>
                        <a:t>+21</a:t>
                      </a:r>
                      <a:endParaRPr lang="en-GB" sz="3600" dirty="0">
                        <a:latin typeface="Bookman Old Style"/>
                        <a:ea typeface="SimSun"/>
                        <a:cs typeface="Times New Roman"/>
                      </a:endParaRPr>
                    </a:p>
                  </a:txBody>
                  <a:tcPr marL="68580" marR="68580" marT="0" marB="0"/>
                </a:tc>
              </a:tr>
              <a:tr h="544515">
                <a:tc>
                  <a:txBody>
                    <a:bodyPr/>
                    <a:lstStyle/>
                    <a:p>
                      <a:pPr>
                        <a:spcAft>
                          <a:spcPts val="0"/>
                        </a:spcAft>
                      </a:pPr>
                      <a:r>
                        <a:rPr lang="en-GB" sz="3600">
                          <a:latin typeface="Garamond"/>
                          <a:ea typeface="Times New Roman"/>
                          <a:cs typeface="Times New Roman"/>
                        </a:rPr>
                        <a:t>Motorcycles</a:t>
                      </a:r>
                      <a:endParaRPr lang="en-GB" sz="3600">
                        <a:latin typeface="Bookman Old Style"/>
                        <a:ea typeface="SimSun"/>
                        <a:cs typeface="Times New Roman"/>
                      </a:endParaRPr>
                    </a:p>
                  </a:txBody>
                  <a:tcPr marL="68580" marR="68580" marT="0" marB="0"/>
                </a:tc>
                <a:tc>
                  <a:txBody>
                    <a:bodyPr/>
                    <a:lstStyle/>
                    <a:p>
                      <a:pPr>
                        <a:spcAft>
                          <a:spcPts val="0"/>
                        </a:spcAft>
                      </a:pPr>
                      <a:r>
                        <a:rPr lang="en-GB" sz="3600" dirty="0">
                          <a:latin typeface="Garamond"/>
                          <a:ea typeface="Times New Roman"/>
                          <a:cs typeface="Times New Roman"/>
                        </a:rPr>
                        <a:t>+6</a:t>
                      </a:r>
                      <a:endParaRPr lang="en-GB" sz="3600" dirty="0">
                        <a:latin typeface="Bookman Old Style"/>
                        <a:ea typeface="SimSun"/>
                        <a:cs typeface="Times New Roman"/>
                      </a:endParaRPr>
                    </a:p>
                  </a:txBody>
                  <a:tcPr marL="68580" marR="68580" marT="0" marB="0"/>
                </a:tc>
              </a:tr>
              <a:tr h="544515">
                <a:tc>
                  <a:txBody>
                    <a:bodyPr/>
                    <a:lstStyle/>
                    <a:p>
                      <a:pPr>
                        <a:spcAft>
                          <a:spcPts val="0"/>
                        </a:spcAft>
                      </a:pPr>
                      <a:r>
                        <a:rPr lang="en-GB" sz="3600">
                          <a:latin typeface="Garamond"/>
                          <a:ea typeface="Times New Roman"/>
                          <a:cs typeface="Times New Roman"/>
                        </a:rPr>
                        <a:t>Bicycles</a:t>
                      </a:r>
                      <a:endParaRPr lang="en-GB" sz="3600">
                        <a:latin typeface="Bookman Old Style"/>
                        <a:ea typeface="SimSun"/>
                        <a:cs typeface="Times New Roman"/>
                      </a:endParaRPr>
                    </a:p>
                  </a:txBody>
                  <a:tcPr marL="68580" marR="68580" marT="0" marB="0"/>
                </a:tc>
                <a:tc>
                  <a:txBody>
                    <a:bodyPr/>
                    <a:lstStyle/>
                    <a:p>
                      <a:pPr>
                        <a:spcAft>
                          <a:spcPts val="0"/>
                        </a:spcAft>
                      </a:pPr>
                      <a:r>
                        <a:rPr lang="en-GB" sz="3600" dirty="0">
                          <a:latin typeface="Garamond"/>
                          <a:ea typeface="Times New Roman"/>
                          <a:cs typeface="Times New Roman"/>
                        </a:rPr>
                        <a:t>+28</a:t>
                      </a:r>
                      <a:endParaRPr lang="en-GB" sz="3600" dirty="0">
                        <a:latin typeface="Bookman Old Style"/>
                        <a:ea typeface="SimSun"/>
                        <a:cs typeface="Times New Roman"/>
                      </a:endParaRPr>
                    </a:p>
                  </a:txBody>
                  <a:tcPr marL="68580" marR="68580" marT="0" marB="0"/>
                </a:tc>
              </a:tr>
              <a:tr h="544515">
                <a:tc>
                  <a:txBody>
                    <a:bodyPr/>
                    <a:lstStyle/>
                    <a:p>
                      <a:pPr>
                        <a:spcAft>
                          <a:spcPts val="0"/>
                        </a:spcAft>
                      </a:pPr>
                      <a:r>
                        <a:rPr lang="en-GB" sz="3600" b="1">
                          <a:latin typeface="Garamond"/>
                          <a:ea typeface="Times New Roman"/>
                          <a:cs typeface="Times New Roman"/>
                        </a:rPr>
                        <a:t>All vehicles</a:t>
                      </a:r>
                      <a:endParaRPr lang="en-GB" sz="3600">
                        <a:latin typeface="Bookman Old Style"/>
                        <a:ea typeface="SimSun"/>
                        <a:cs typeface="Times New Roman"/>
                      </a:endParaRPr>
                    </a:p>
                  </a:txBody>
                  <a:tcPr marL="68580" marR="68580" marT="0" marB="0"/>
                </a:tc>
                <a:tc>
                  <a:txBody>
                    <a:bodyPr/>
                    <a:lstStyle/>
                    <a:p>
                      <a:pPr>
                        <a:spcAft>
                          <a:spcPts val="0"/>
                        </a:spcAft>
                      </a:pPr>
                      <a:r>
                        <a:rPr lang="en-GB" sz="3600" dirty="0">
                          <a:latin typeface="Garamond"/>
                          <a:ea typeface="Times New Roman"/>
                          <a:cs typeface="Times New Roman"/>
                        </a:rPr>
                        <a:t>-12</a:t>
                      </a:r>
                      <a:endParaRPr lang="en-GB" sz="3600" dirty="0">
                        <a:latin typeface="Bookman Old Style"/>
                        <a:ea typeface="SimSun"/>
                        <a:cs typeface="Times New Roman"/>
                      </a:endParaRPr>
                    </a:p>
                  </a:txBody>
                  <a:tcPr marL="68580" marR="6858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Ecotaxes</a:t>
            </a:r>
            <a:endParaRPr lang="en-GB" dirty="0"/>
          </a:p>
        </p:txBody>
      </p:sp>
      <p:sp>
        <p:nvSpPr>
          <p:cNvPr id="3" name="Content Placeholder 2"/>
          <p:cNvSpPr>
            <a:spLocks noGrp="1"/>
          </p:cNvSpPr>
          <p:nvPr>
            <p:ph idx="1"/>
          </p:nvPr>
        </p:nvSpPr>
        <p:spPr/>
        <p:txBody>
          <a:bodyPr/>
          <a:lstStyle/>
          <a:p>
            <a:r>
              <a:rPr lang="en-GB" dirty="0" smtClean="0"/>
              <a:t>‘In </a:t>
            </a:r>
            <a:r>
              <a:rPr lang="en-GB" dirty="0"/>
              <a:t>the </a:t>
            </a:r>
            <a:r>
              <a:rPr lang="en-GB" dirty="0" err="1"/>
              <a:t>industralized</a:t>
            </a:r>
            <a:r>
              <a:rPr lang="en-GB" dirty="0"/>
              <a:t> countries, </a:t>
            </a:r>
            <a:r>
              <a:rPr lang="en-GB" dirty="0" err="1"/>
              <a:t>labor</a:t>
            </a:r>
            <a:r>
              <a:rPr lang="en-GB" dirty="0"/>
              <a:t> is relatively more expensive and more highly taxed; materials are cheap and lightly taxed. Green taxation can level the playing field for eco-material vis-à-vis </a:t>
            </a:r>
            <a:r>
              <a:rPr lang="en-GB" dirty="0" err="1"/>
              <a:t>nonecological</a:t>
            </a:r>
            <a:r>
              <a:rPr lang="en-GB" dirty="0"/>
              <a:t> products, it can discourage waste, and it can help create an economy that is more people-intensive than </a:t>
            </a:r>
            <a:r>
              <a:rPr lang="en-GB" dirty="0" smtClean="0"/>
              <a:t>capital-intensive’</a:t>
            </a:r>
            <a:endParaRPr lang="en-GB" dirty="0"/>
          </a:p>
        </p:txBody>
      </p:sp>
      <p:sp>
        <p:nvSpPr>
          <p:cNvPr id="4" name="Content Placeholder 2"/>
          <p:cNvSpPr txBox="1">
            <a:spLocks/>
          </p:cNvSpPr>
          <p:nvPr/>
        </p:nvSpPr>
        <p:spPr>
          <a:xfrm>
            <a:off x="457200" y="5857892"/>
            <a:ext cx="8229600" cy="571504"/>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Brian </a:t>
            </a:r>
            <a:r>
              <a:rPr kumimoji="0" lang="en-GB" sz="3200" b="0" i="0" u="none" strike="noStrike" kern="1200" cap="none" spc="0" normalizeH="0" baseline="0" noProof="0" dirty="0" err="1" smtClean="0">
                <a:ln>
                  <a:noFill/>
                </a:ln>
                <a:solidFill>
                  <a:schemeClr val="tx1"/>
                </a:solidFill>
                <a:effectLst/>
                <a:uLnTx/>
                <a:uFillTx/>
                <a:latin typeface="+mn-lt"/>
                <a:ea typeface="+mn-ea"/>
                <a:cs typeface="+mn-cs"/>
              </a:rPr>
              <a:t>Milani</a:t>
            </a:r>
            <a:r>
              <a:rPr kumimoji="0" lang="en-GB"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3200" b="0" i="1" u="none" strike="noStrike" kern="1200" cap="none" spc="0" normalizeH="0" baseline="0" noProof="0" dirty="0" smtClean="0">
                <a:ln>
                  <a:noFill/>
                </a:ln>
                <a:solidFill>
                  <a:schemeClr val="tx1"/>
                </a:solidFill>
                <a:effectLst/>
                <a:uLnTx/>
                <a:uFillTx/>
                <a:latin typeface="+mn-lt"/>
                <a:ea typeface="+mn-ea"/>
                <a:cs typeface="+mn-cs"/>
              </a:rPr>
              <a:t>Designing the Green Economy</a:t>
            </a:r>
            <a:r>
              <a:rPr kumimoji="0" lang="en-GB" sz="3200" b="0" u="none" strike="noStrike" kern="1200" cap="none" spc="0" normalizeH="0" baseline="0" noProof="0" dirty="0" smtClean="0">
                <a:ln>
                  <a:noFill/>
                </a:ln>
                <a:solidFill>
                  <a:schemeClr val="tx1"/>
                </a:solidFill>
                <a:effectLst/>
                <a:uLnTx/>
                <a:uFillTx/>
                <a:latin typeface="+mn-lt"/>
                <a:ea typeface="+mn-ea"/>
                <a:cs typeface="+mn-cs"/>
              </a:rPr>
              <a:t>, 2000</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928710"/>
          </a:xfrm>
        </p:spPr>
        <p:txBody>
          <a:bodyPr/>
          <a:lstStyle/>
          <a:p>
            <a:r>
              <a:rPr lang="en-GB" dirty="0" smtClean="0"/>
              <a:t>Examples of environmental taxes</a:t>
            </a:r>
            <a:endParaRPr lang="en-GB" dirty="0"/>
          </a:p>
        </p:txBody>
      </p:sp>
      <p:graphicFrame>
        <p:nvGraphicFramePr>
          <p:cNvPr id="4" name="Content Placeholder 3"/>
          <p:cNvGraphicFramePr>
            <a:graphicFrameLocks noGrp="1"/>
          </p:cNvGraphicFramePr>
          <p:nvPr>
            <p:ph idx="1"/>
          </p:nvPr>
        </p:nvGraphicFramePr>
        <p:xfrm>
          <a:off x="428596" y="1255338"/>
          <a:ext cx="8229602" cy="5297862"/>
        </p:xfrm>
        <a:graphic>
          <a:graphicData uri="http://schemas.openxmlformats.org/drawingml/2006/table">
            <a:tbl>
              <a:tblPr firstRow="1" bandRow="1">
                <a:tableStyleId>{5C22544A-7EE6-4342-B048-85BDC9FD1C3A}</a:tableStyleId>
              </a:tblPr>
              <a:tblGrid>
                <a:gridCol w="1257280"/>
                <a:gridCol w="2100306"/>
                <a:gridCol w="2286017"/>
                <a:gridCol w="2585999"/>
              </a:tblGrid>
              <a:tr h="1342459">
                <a:tc>
                  <a:txBody>
                    <a:bodyPr/>
                    <a:lstStyle/>
                    <a:p>
                      <a:pPr>
                        <a:spcAft>
                          <a:spcPts val="0"/>
                        </a:spcAft>
                      </a:pPr>
                      <a:endParaRPr lang="en-GB" sz="2000" dirty="0">
                        <a:latin typeface="Garamond"/>
                        <a:ea typeface="SimSun"/>
                        <a:cs typeface="Times New Roman"/>
                      </a:endParaRPr>
                    </a:p>
                  </a:txBody>
                  <a:tcPr marL="68580" marR="68580" marT="0" marB="0"/>
                </a:tc>
                <a:tc>
                  <a:txBody>
                    <a:bodyPr/>
                    <a:lstStyle/>
                    <a:p>
                      <a:pPr>
                        <a:spcAft>
                          <a:spcPts val="0"/>
                        </a:spcAft>
                      </a:pPr>
                      <a:r>
                        <a:rPr lang="en-GB" sz="2000" dirty="0">
                          <a:latin typeface="Garamond"/>
                          <a:ea typeface="SimSun"/>
                          <a:cs typeface="Times New Roman"/>
                        </a:rPr>
                        <a:t>Upstream </a:t>
                      </a:r>
                      <a:r>
                        <a:rPr lang="en-GB" sz="2000" dirty="0" smtClean="0">
                          <a:latin typeface="Garamond"/>
                          <a:ea typeface="SimSun"/>
                          <a:cs typeface="Times New Roman"/>
                        </a:rPr>
                        <a:t>charge</a:t>
                      </a:r>
                      <a:endParaRPr lang="en-GB" sz="2000" dirty="0">
                        <a:latin typeface="Bookman Old Style"/>
                        <a:ea typeface="SimSun"/>
                        <a:cs typeface="Times New Roman"/>
                      </a:endParaRPr>
                    </a:p>
                  </a:txBody>
                  <a:tcPr marL="68580" marR="68580" marT="0" marB="0"/>
                </a:tc>
                <a:tc>
                  <a:txBody>
                    <a:bodyPr/>
                    <a:lstStyle/>
                    <a:p>
                      <a:pPr>
                        <a:spcAft>
                          <a:spcPts val="0"/>
                        </a:spcAft>
                      </a:pPr>
                      <a:r>
                        <a:rPr lang="en-GB" sz="2000" dirty="0">
                          <a:latin typeface="Garamond"/>
                          <a:ea typeface="SimSun"/>
                          <a:cs typeface="Times New Roman"/>
                        </a:rPr>
                        <a:t>Downstream charge </a:t>
                      </a:r>
                      <a:r>
                        <a:rPr lang="en-GB" sz="2000" dirty="0" smtClean="0">
                          <a:latin typeface="Garamond"/>
                          <a:ea typeface="SimSun"/>
                          <a:cs typeface="Times New Roman"/>
                        </a:rPr>
                        <a:t>: </a:t>
                      </a:r>
                      <a:r>
                        <a:rPr lang="en-GB" sz="2000" dirty="0">
                          <a:latin typeface="Garamond"/>
                          <a:ea typeface="SimSun"/>
                          <a:cs typeface="Times New Roman"/>
                        </a:rPr>
                        <a:t>resource use</a:t>
                      </a:r>
                      <a:endParaRPr lang="en-GB" sz="2000" dirty="0">
                        <a:latin typeface="Bookman Old Style"/>
                        <a:ea typeface="SimSun"/>
                        <a:cs typeface="Times New Roman"/>
                      </a:endParaRPr>
                    </a:p>
                  </a:txBody>
                  <a:tcPr marL="68580" marR="68580" marT="0" marB="0"/>
                </a:tc>
                <a:tc>
                  <a:txBody>
                    <a:bodyPr/>
                    <a:lstStyle/>
                    <a:p>
                      <a:pPr>
                        <a:spcAft>
                          <a:spcPts val="0"/>
                        </a:spcAft>
                      </a:pPr>
                      <a:r>
                        <a:rPr lang="en-GB" sz="2000" dirty="0">
                          <a:latin typeface="Garamond"/>
                          <a:ea typeface="SimSun"/>
                          <a:cs typeface="Times New Roman"/>
                        </a:rPr>
                        <a:t>Downstream charge </a:t>
                      </a:r>
                      <a:r>
                        <a:rPr lang="en-GB" sz="2000" dirty="0" smtClean="0">
                          <a:latin typeface="Garamond"/>
                          <a:ea typeface="SimSun"/>
                          <a:cs typeface="Times New Roman"/>
                        </a:rPr>
                        <a:t>: emissions</a:t>
                      </a:r>
                      <a:endParaRPr lang="en-GB" sz="2000" dirty="0">
                        <a:latin typeface="Bookman Old Style"/>
                        <a:ea typeface="SimSun"/>
                        <a:cs typeface="Times New Roman"/>
                      </a:endParaRPr>
                    </a:p>
                  </a:txBody>
                  <a:tcPr marL="68580" marR="68580" marT="0" marB="0"/>
                </a:tc>
              </a:tr>
              <a:tr h="907403">
                <a:tc>
                  <a:txBody>
                    <a:bodyPr/>
                    <a:lstStyle/>
                    <a:p>
                      <a:pPr>
                        <a:spcAft>
                          <a:spcPts val="0"/>
                        </a:spcAft>
                      </a:pPr>
                      <a:r>
                        <a:rPr lang="en-GB" sz="2000">
                          <a:latin typeface="Garamond"/>
                          <a:ea typeface="SimSun"/>
                          <a:cs typeface="Times New Roman"/>
                        </a:rPr>
                        <a:t>Energy</a:t>
                      </a:r>
                      <a:endParaRPr lang="en-GB" sz="2000">
                        <a:latin typeface="Bookman Old Style"/>
                        <a:ea typeface="SimSun"/>
                        <a:cs typeface="Times New Roman"/>
                      </a:endParaRPr>
                    </a:p>
                  </a:txBody>
                  <a:tcPr marL="68580" marR="68580" marT="0" marB="0"/>
                </a:tc>
                <a:tc>
                  <a:txBody>
                    <a:bodyPr/>
                    <a:lstStyle/>
                    <a:p>
                      <a:pPr>
                        <a:spcAft>
                          <a:spcPts val="0"/>
                        </a:spcAft>
                      </a:pPr>
                      <a:r>
                        <a:rPr lang="en-GB" sz="2000">
                          <a:latin typeface="Garamond"/>
                          <a:ea typeface="SimSun"/>
                          <a:cs typeface="Times New Roman"/>
                        </a:rPr>
                        <a:t>Carbon tax on primary energy</a:t>
                      </a:r>
                      <a:endParaRPr lang="en-GB" sz="2000">
                        <a:latin typeface="Bookman Old Style"/>
                        <a:ea typeface="SimSun"/>
                        <a:cs typeface="Times New Roman"/>
                      </a:endParaRPr>
                    </a:p>
                  </a:txBody>
                  <a:tcPr marL="68580" marR="68580" marT="0" marB="0"/>
                </a:tc>
                <a:tc>
                  <a:txBody>
                    <a:bodyPr/>
                    <a:lstStyle/>
                    <a:p>
                      <a:pPr>
                        <a:spcAft>
                          <a:spcPts val="0"/>
                        </a:spcAft>
                      </a:pPr>
                      <a:r>
                        <a:rPr lang="en-GB" sz="2000" dirty="0">
                          <a:latin typeface="Garamond"/>
                          <a:ea typeface="SimSun"/>
                          <a:cs typeface="Times New Roman"/>
                        </a:rPr>
                        <a:t>Energy tax</a:t>
                      </a:r>
                      <a:endParaRPr lang="en-GB" sz="2000" dirty="0">
                        <a:latin typeface="Bookman Old Style"/>
                        <a:ea typeface="SimSun"/>
                        <a:cs typeface="Times New Roman"/>
                      </a:endParaRPr>
                    </a:p>
                  </a:txBody>
                  <a:tcPr marL="68580" marR="68580" marT="0" marB="0"/>
                </a:tc>
                <a:tc>
                  <a:txBody>
                    <a:bodyPr/>
                    <a:lstStyle/>
                    <a:p>
                      <a:pPr>
                        <a:spcAft>
                          <a:spcPts val="0"/>
                        </a:spcAft>
                      </a:pPr>
                      <a:r>
                        <a:rPr lang="en-GB" sz="2000">
                          <a:latin typeface="Garamond"/>
                          <a:ea typeface="SimSun"/>
                          <a:cs typeface="Times New Roman"/>
                        </a:rPr>
                        <a:t>Energy tax differentiated by fuel carbon content</a:t>
                      </a:r>
                      <a:endParaRPr lang="en-GB" sz="2000">
                        <a:latin typeface="Bookman Old Style"/>
                        <a:ea typeface="SimSun"/>
                        <a:cs typeface="Times New Roman"/>
                      </a:endParaRPr>
                    </a:p>
                  </a:txBody>
                  <a:tcPr marL="68580" marR="68580" marT="0" marB="0"/>
                </a:tc>
              </a:tr>
              <a:tr h="907403">
                <a:tc>
                  <a:txBody>
                    <a:bodyPr/>
                    <a:lstStyle/>
                    <a:p>
                      <a:pPr>
                        <a:spcAft>
                          <a:spcPts val="0"/>
                        </a:spcAft>
                      </a:pPr>
                      <a:r>
                        <a:rPr lang="en-GB" sz="2000">
                          <a:latin typeface="Garamond"/>
                          <a:ea typeface="SimSun"/>
                          <a:cs typeface="Times New Roman"/>
                        </a:rPr>
                        <a:t>Water</a:t>
                      </a:r>
                      <a:endParaRPr lang="en-GB" sz="2000">
                        <a:latin typeface="Bookman Old Style"/>
                        <a:ea typeface="SimSun"/>
                        <a:cs typeface="Times New Roman"/>
                      </a:endParaRPr>
                    </a:p>
                  </a:txBody>
                  <a:tcPr marL="68580" marR="68580" marT="0" marB="0"/>
                </a:tc>
                <a:tc>
                  <a:txBody>
                    <a:bodyPr/>
                    <a:lstStyle/>
                    <a:p>
                      <a:pPr>
                        <a:spcAft>
                          <a:spcPts val="0"/>
                        </a:spcAft>
                      </a:pPr>
                      <a:r>
                        <a:rPr lang="en-GB" sz="2000">
                          <a:latin typeface="Garamond"/>
                          <a:ea typeface="SimSun"/>
                          <a:cs typeface="Times New Roman"/>
                        </a:rPr>
                        <a:t>Charges on abstractions or emissions by water companies</a:t>
                      </a:r>
                      <a:endParaRPr lang="en-GB" sz="2000">
                        <a:latin typeface="Bookman Old Style"/>
                        <a:ea typeface="SimSun"/>
                        <a:cs typeface="Times New Roman"/>
                      </a:endParaRPr>
                    </a:p>
                  </a:txBody>
                  <a:tcPr marL="68580" marR="68580" marT="0" marB="0"/>
                </a:tc>
                <a:tc>
                  <a:txBody>
                    <a:bodyPr/>
                    <a:lstStyle/>
                    <a:p>
                      <a:pPr>
                        <a:spcAft>
                          <a:spcPts val="0"/>
                        </a:spcAft>
                      </a:pPr>
                      <a:r>
                        <a:rPr lang="en-GB" sz="2000">
                          <a:latin typeface="Garamond"/>
                          <a:ea typeface="SimSun"/>
                          <a:cs typeface="Times New Roman"/>
                        </a:rPr>
                        <a:t>Metered water charges</a:t>
                      </a:r>
                      <a:endParaRPr lang="en-GB" sz="2000">
                        <a:latin typeface="Bookman Old Style"/>
                        <a:ea typeface="SimSun"/>
                        <a:cs typeface="Times New Roman"/>
                      </a:endParaRPr>
                    </a:p>
                  </a:txBody>
                  <a:tcPr marL="68580" marR="68580" marT="0" marB="0"/>
                </a:tc>
                <a:tc>
                  <a:txBody>
                    <a:bodyPr/>
                    <a:lstStyle/>
                    <a:p>
                      <a:pPr>
                        <a:spcAft>
                          <a:spcPts val="0"/>
                        </a:spcAft>
                      </a:pPr>
                      <a:r>
                        <a:rPr lang="en-GB" sz="2000">
                          <a:latin typeface="Garamond"/>
                          <a:ea typeface="SimSun"/>
                          <a:cs typeface="Times New Roman"/>
                        </a:rPr>
                        <a:t>Not possible</a:t>
                      </a:r>
                      <a:endParaRPr lang="en-GB" sz="2000">
                        <a:latin typeface="Bookman Old Style"/>
                        <a:ea typeface="SimSun"/>
                        <a:cs typeface="Times New Roman"/>
                      </a:endParaRPr>
                    </a:p>
                  </a:txBody>
                  <a:tcPr marL="68580" marR="68580" marT="0" marB="0"/>
                </a:tc>
              </a:tr>
              <a:tr h="907403">
                <a:tc>
                  <a:txBody>
                    <a:bodyPr/>
                    <a:lstStyle/>
                    <a:p>
                      <a:pPr>
                        <a:spcAft>
                          <a:spcPts val="0"/>
                        </a:spcAft>
                      </a:pPr>
                      <a:r>
                        <a:rPr lang="en-GB" sz="2000">
                          <a:latin typeface="Garamond"/>
                          <a:ea typeface="SimSun"/>
                          <a:cs typeface="Times New Roman"/>
                        </a:rPr>
                        <a:t>Transport</a:t>
                      </a:r>
                      <a:endParaRPr lang="en-GB" sz="2000">
                        <a:latin typeface="Bookman Old Style"/>
                        <a:ea typeface="SimSun"/>
                        <a:cs typeface="Times New Roman"/>
                      </a:endParaRPr>
                    </a:p>
                  </a:txBody>
                  <a:tcPr marL="68580" marR="68580" marT="0" marB="0"/>
                </a:tc>
                <a:tc>
                  <a:txBody>
                    <a:bodyPr/>
                    <a:lstStyle/>
                    <a:p>
                      <a:pPr>
                        <a:spcAft>
                          <a:spcPts val="0"/>
                        </a:spcAft>
                      </a:pPr>
                      <a:r>
                        <a:rPr lang="en-GB" sz="2000">
                          <a:latin typeface="Garamond"/>
                          <a:ea typeface="SimSun"/>
                          <a:cs typeface="Times New Roman"/>
                        </a:rPr>
                        <a:t>Carbon tax on petroleum producers</a:t>
                      </a:r>
                      <a:endParaRPr lang="en-GB" sz="2000">
                        <a:latin typeface="Bookman Old Style"/>
                        <a:ea typeface="SimSun"/>
                        <a:cs typeface="Times New Roman"/>
                      </a:endParaRPr>
                    </a:p>
                  </a:txBody>
                  <a:tcPr marL="68580" marR="68580" marT="0" marB="0"/>
                </a:tc>
                <a:tc>
                  <a:txBody>
                    <a:bodyPr/>
                    <a:lstStyle/>
                    <a:p>
                      <a:pPr>
                        <a:spcAft>
                          <a:spcPts val="0"/>
                        </a:spcAft>
                      </a:pPr>
                      <a:r>
                        <a:rPr lang="en-GB" sz="2000">
                          <a:latin typeface="Garamond"/>
                          <a:ea typeface="SimSun"/>
                          <a:cs typeface="Times New Roman"/>
                        </a:rPr>
                        <a:t>Fuel tax</a:t>
                      </a:r>
                      <a:endParaRPr lang="en-GB" sz="2000">
                        <a:latin typeface="Bookman Old Style"/>
                        <a:ea typeface="SimSun"/>
                        <a:cs typeface="Times New Roman"/>
                      </a:endParaRPr>
                    </a:p>
                  </a:txBody>
                  <a:tcPr marL="68580" marR="68580" marT="0" marB="0"/>
                </a:tc>
                <a:tc>
                  <a:txBody>
                    <a:bodyPr/>
                    <a:lstStyle/>
                    <a:p>
                      <a:pPr>
                        <a:spcAft>
                          <a:spcPts val="0"/>
                        </a:spcAft>
                      </a:pPr>
                      <a:r>
                        <a:rPr lang="en-GB" sz="2000" dirty="0">
                          <a:latin typeface="Garamond"/>
                          <a:ea typeface="SimSun"/>
                          <a:cs typeface="Times New Roman"/>
                        </a:rPr>
                        <a:t>Fuel tax or vehicle </a:t>
                      </a:r>
                      <a:r>
                        <a:rPr lang="en-GB" sz="2000" dirty="0" smtClean="0">
                          <a:latin typeface="Garamond"/>
                          <a:ea typeface="SimSun"/>
                          <a:cs typeface="Times New Roman"/>
                        </a:rPr>
                        <a:t>charge by engine size</a:t>
                      </a:r>
                      <a:endParaRPr lang="en-GB" sz="2000" dirty="0">
                        <a:latin typeface="Bookman Old Style"/>
                        <a:ea typeface="SimSun"/>
                        <a:cs typeface="Times New Roman"/>
                      </a:endParaRPr>
                    </a:p>
                  </a:txBody>
                  <a:tcPr marL="68580" marR="68580" marT="0" marB="0"/>
                </a:tc>
              </a:tr>
              <a:tr h="907403">
                <a:tc>
                  <a:txBody>
                    <a:bodyPr/>
                    <a:lstStyle/>
                    <a:p>
                      <a:pPr>
                        <a:spcAft>
                          <a:spcPts val="0"/>
                        </a:spcAft>
                      </a:pPr>
                      <a:r>
                        <a:rPr lang="en-GB" sz="2000">
                          <a:latin typeface="Garamond"/>
                          <a:ea typeface="SimSun"/>
                          <a:cs typeface="Times New Roman"/>
                        </a:rPr>
                        <a:t>Waste</a:t>
                      </a:r>
                      <a:endParaRPr lang="en-GB" sz="2000">
                        <a:latin typeface="Bookman Old Style"/>
                        <a:ea typeface="SimSun"/>
                        <a:cs typeface="Times New Roman"/>
                      </a:endParaRPr>
                    </a:p>
                  </a:txBody>
                  <a:tcPr marL="68580" marR="68580" marT="0" marB="0"/>
                </a:tc>
                <a:tc>
                  <a:txBody>
                    <a:bodyPr/>
                    <a:lstStyle/>
                    <a:p>
                      <a:pPr>
                        <a:spcAft>
                          <a:spcPts val="0"/>
                        </a:spcAft>
                      </a:pPr>
                      <a:r>
                        <a:rPr lang="en-GB" sz="2000">
                          <a:latin typeface="Garamond"/>
                          <a:ea typeface="SimSun"/>
                          <a:cs typeface="Times New Roman"/>
                        </a:rPr>
                        <a:t>Landfill tax</a:t>
                      </a:r>
                      <a:endParaRPr lang="en-GB" sz="2000">
                        <a:latin typeface="Bookman Old Style"/>
                        <a:ea typeface="SimSun"/>
                        <a:cs typeface="Times New Roman"/>
                      </a:endParaRPr>
                    </a:p>
                  </a:txBody>
                  <a:tcPr marL="68580" marR="68580" marT="0" marB="0"/>
                </a:tc>
                <a:tc>
                  <a:txBody>
                    <a:bodyPr/>
                    <a:lstStyle/>
                    <a:p>
                      <a:pPr>
                        <a:spcAft>
                          <a:spcPts val="0"/>
                        </a:spcAft>
                      </a:pPr>
                      <a:r>
                        <a:rPr lang="en-GB" sz="2000">
                          <a:latin typeface="Garamond"/>
                          <a:ea typeface="SimSun"/>
                          <a:cs typeface="Times New Roman"/>
                        </a:rPr>
                        <a:t>Volumetric waste charges</a:t>
                      </a:r>
                      <a:endParaRPr lang="en-GB" sz="2000">
                        <a:latin typeface="Bookman Old Style"/>
                        <a:ea typeface="SimSun"/>
                        <a:cs typeface="Times New Roman"/>
                      </a:endParaRPr>
                    </a:p>
                  </a:txBody>
                  <a:tcPr marL="68580" marR="68580" marT="0" marB="0"/>
                </a:tc>
                <a:tc>
                  <a:txBody>
                    <a:bodyPr/>
                    <a:lstStyle/>
                    <a:p>
                      <a:pPr>
                        <a:spcAft>
                          <a:spcPts val="0"/>
                        </a:spcAft>
                      </a:pPr>
                      <a:r>
                        <a:rPr lang="en-GB" sz="2000" dirty="0">
                          <a:latin typeface="Garamond"/>
                          <a:ea typeface="SimSun"/>
                          <a:cs typeface="Times New Roman"/>
                        </a:rPr>
                        <a:t>Differentiated waste charges</a:t>
                      </a:r>
                      <a:endParaRPr lang="en-GB" sz="2000" dirty="0">
                        <a:latin typeface="Bookman Old Style"/>
                        <a:ea typeface="SimSun"/>
                        <a:cs typeface="Times New Roman"/>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tax incentive</a:t>
            </a:r>
            <a:endParaRPr lang="en-GB" dirty="0"/>
          </a:p>
        </p:txBody>
      </p:sp>
      <p:sp>
        <p:nvSpPr>
          <p:cNvPr id="3" name="Content Placeholder 2"/>
          <p:cNvSpPr>
            <a:spLocks noGrp="1"/>
          </p:cNvSpPr>
          <p:nvPr>
            <p:ph idx="1"/>
          </p:nvPr>
        </p:nvSpPr>
        <p:spPr>
          <a:xfrm>
            <a:off x="457200" y="1600200"/>
            <a:ext cx="8229600" cy="5043510"/>
          </a:xfrm>
        </p:spPr>
        <p:txBody>
          <a:bodyPr>
            <a:normAutofit fontScale="92500" lnSpcReduction="20000"/>
          </a:bodyPr>
          <a:lstStyle/>
          <a:p>
            <a:r>
              <a:rPr lang="en-GB" dirty="0"/>
              <a:t>The Department of Energy of Oregon state in the Western USA operates a scheme to offer tax reductions to residents who invest in energy efficiency improvements to their homes. The maximum rebate is $1,000 annually for appliances and $1,500 annually for either renewable energy equipment or an alternative fuel or hybrid vehicle. Eligible appliances include washing machines, dishwashers and fridges, heat-pump systems, CHP installations, high-efficiency boilers, wind turbines, and fuel-cell, geothermal or hydroelectric generation equipment.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Pesticide taxes in Scandinavia</a:t>
            </a:r>
            <a:endParaRPr lang="en-GB" dirty="0"/>
          </a:p>
        </p:txBody>
      </p:sp>
      <p:sp>
        <p:nvSpPr>
          <p:cNvPr id="3" name="Content Placeholder 2"/>
          <p:cNvSpPr>
            <a:spLocks noGrp="1"/>
          </p:cNvSpPr>
          <p:nvPr>
            <p:ph idx="1"/>
          </p:nvPr>
        </p:nvSpPr>
        <p:spPr/>
        <p:txBody>
          <a:bodyPr>
            <a:normAutofit fontScale="85000" lnSpcReduction="20000"/>
          </a:bodyPr>
          <a:lstStyle/>
          <a:p>
            <a:r>
              <a:rPr lang="en-GB" dirty="0"/>
              <a:t>From the mid-1980s onwards, Norway, Sweden and Denmark introduced policies to reduce the levels of pesticides in use by their agricultural sectors in response to concerns about the levels of residues from the pesticides in food and in the water-table. The policies involved strict regulation of which pesticides could be used, as well as limits on the number of applications, but there was also a taxation element. By the late 1990s, reductions in usage of 47 per cent for Denmark, 54 per cent for Norway, and 67 per cent for Sweden had been achieved. Sweden estimates that risk to human health was reduced by 77 per cent between 1997 and 2001</a:t>
            </a:r>
            <a:r>
              <a:rPr lang="en-GB" dirty="0" smtClean="0"/>
              <a:t>.</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000372"/>
            <a:ext cx="5500726" cy="3643338"/>
          </a:xfrm>
        </p:spPr>
        <p:txBody>
          <a:bodyPr>
            <a:normAutofit/>
          </a:bodyPr>
          <a:lstStyle/>
          <a:p>
            <a:r>
              <a:rPr lang="en-GB" dirty="0" smtClean="0"/>
              <a:t>I like to pay taxes.  With them I buy civilization.  Oliver Wendell Holmes, Jr.</a:t>
            </a:r>
          </a:p>
          <a:p>
            <a:r>
              <a:rPr lang="en-GB" dirty="0" smtClean="0"/>
              <a:t>Taxes, after all, are dues that we pay for the privileges of membership in an organized society.  Franklin D. Roosevelt</a:t>
            </a:r>
            <a:endParaRPr lang="en-GB" dirty="0"/>
          </a:p>
        </p:txBody>
      </p:sp>
      <p:pic>
        <p:nvPicPr>
          <p:cNvPr id="1027" name="Picture 3"/>
          <p:cNvPicPr>
            <a:picLocks noChangeAspect="1" noChangeArrowheads="1"/>
          </p:cNvPicPr>
          <p:nvPr/>
        </p:nvPicPr>
        <p:blipFill>
          <a:blip r:embed="rId2" cstate="print"/>
          <a:srcRect/>
          <a:stretch>
            <a:fillRect/>
          </a:stretch>
        </p:blipFill>
        <p:spPr bwMode="auto">
          <a:xfrm>
            <a:off x="5989310" y="2786058"/>
            <a:ext cx="2955125" cy="3848087"/>
          </a:xfrm>
          <a:prstGeom prst="rect">
            <a:avLst/>
          </a:prstGeom>
          <a:noFill/>
          <a:ln w="9525">
            <a:noFill/>
            <a:miter lim="800000"/>
            <a:headEnd/>
            <a:tailEnd/>
          </a:ln>
        </p:spPr>
      </p:pic>
      <p:sp>
        <p:nvSpPr>
          <p:cNvPr id="6" name="Content Placeholder 2"/>
          <p:cNvSpPr txBox="1">
            <a:spLocks/>
          </p:cNvSpPr>
          <p:nvPr/>
        </p:nvSpPr>
        <p:spPr>
          <a:xfrm>
            <a:off x="609600" y="214290"/>
            <a:ext cx="8229600" cy="3000397"/>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What is the difference between a taxidermist and a tax collector?  The taxidermist takes only your skin.  Mark Twain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dirty="0" smtClean="0">
                <a:ln>
                  <a:noFill/>
                </a:ln>
                <a:solidFill>
                  <a:schemeClr val="tx1"/>
                </a:solidFill>
                <a:effectLst/>
                <a:uLnTx/>
                <a:uFillTx/>
                <a:latin typeface="+mn-lt"/>
                <a:ea typeface="+mn-ea"/>
                <a:cs typeface="+mn-cs"/>
              </a:rPr>
              <a:t>What at first was plunder assumed the softer name of revenue.  Thomas Paine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UK </a:t>
            </a:r>
            <a:r>
              <a:rPr lang="en-GB" smtClean="0"/>
              <a:t>ecotaxes</a:t>
            </a:r>
            <a:endParaRPr lang="en-GB"/>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 to you</a:t>
            </a:r>
            <a:endParaRPr lang="en-GB" dirty="0"/>
          </a:p>
        </p:txBody>
      </p:sp>
      <p:sp>
        <p:nvSpPr>
          <p:cNvPr id="3" name="Content Placeholder 2"/>
          <p:cNvSpPr>
            <a:spLocks noGrp="1"/>
          </p:cNvSpPr>
          <p:nvPr>
            <p:ph idx="1"/>
          </p:nvPr>
        </p:nvSpPr>
        <p:spPr/>
        <p:txBody>
          <a:bodyPr/>
          <a:lstStyle/>
          <a:p>
            <a:r>
              <a:rPr lang="en-GB" dirty="0" smtClean="0"/>
              <a:t>What the benefits and costs of taxation?</a:t>
            </a:r>
          </a:p>
          <a:p>
            <a:r>
              <a:rPr lang="en-GB" dirty="0" smtClean="0"/>
              <a:t>What are the advantages and disadvantages of a range of these taxes?</a:t>
            </a:r>
          </a:p>
          <a:p>
            <a:r>
              <a:rPr lang="en-GB" dirty="0" smtClean="0"/>
              <a:t>Which tax would you favour if you were Chancellor of the Exchequer and why?</a:t>
            </a:r>
          </a:p>
          <a:p>
            <a:r>
              <a:rPr lang="en-GB" dirty="0" smtClean="0"/>
              <a:t>Which is the greenest tax and why?</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Motives for taxation</a:t>
            </a:r>
            <a:endParaRPr lang="en-GB" dirty="0"/>
          </a:p>
        </p:txBody>
      </p:sp>
      <p:sp>
        <p:nvSpPr>
          <p:cNvPr id="3" name="Content Placeholder 2"/>
          <p:cNvSpPr>
            <a:spLocks noGrp="1"/>
          </p:cNvSpPr>
          <p:nvPr>
            <p:ph idx="1"/>
          </p:nvPr>
        </p:nvSpPr>
        <p:spPr/>
        <p:txBody>
          <a:bodyPr>
            <a:normAutofit/>
          </a:bodyPr>
          <a:lstStyle/>
          <a:p>
            <a:r>
              <a:rPr lang="en-GB" dirty="0" smtClean="0"/>
              <a:t>Raising </a:t>
            </a:r>
            <a:r>
              <a:rPr lang="en-GB" dirty="0"/>
              <a:t>revenue for governments to spend on public goods and </a:t>
            </a:r>
            <a:r>
              <a:rPr lang="en-GB" dirty="0" smtClean="0"/>
              <a:t>services</a:t>
            </a:r>
          </a:p>
          <a:p>
            <a:r>
              <a:rPr lang="en-GB" dirty="0" smtClean="0"/>
              <a:t>Redistribution</a:t>
            </a:r>
            <a:endParaRPr lang="en-GB" dirty="0"/>
          </a:p>
          <a:p>
            <a:r>
              <a:rPr lang="en-GB" dirty="0" smtClean="0"/>
              <a:t>Influencing </a:t>
            </a:r>
            <a:r>
              <a:rPr lang="en-GB" dirty="0"/>
              <a:t>behaviour, encouraging behaviour they see as beneficial and discouraging what they consider destructive behaviour</a:t>
            </a:r>
            <a:r>
              <a:rPr lang="en-GB" dirty="0" smtClean="0"/>
              <a:t>.</a:t>
            </a:r>
          </a:p>
          <a:p>
            <a:endParaRPr lang="en-GB" dirty="0"/>
          </a:p>
          <a:p>
            <a:r>
              <a:rPr lang="en-GB" dirty="0" smtClean="0"/>
              <a:t>These motives conflict</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Taxing goods or taxing </a:t>
            </a:r>
            <a:r>
              <a:rPr lang="en-GB" dirty="0" err="1" smtClean="0"/>
              <a:t>bads</a:t>
            </a:r>
            <a:endParaRPr lang="en-GB" dirty="0"/>
          </a:p>
        </p:txBody>
      </p:sp>
      <p:sp>
        <p:nvSpPr>
          <p:cNvPr id="3" name="Content Placeholder 2"/>
          <p:cNvSpPr>
            <a:spLocks noGrp="1"/>
          </p:cNvSpPr>
          <p:nvPr>
            <p:ph sz="half" idx="1"/>
          </p:nvPr>
        </p:nvSpPr>
        <p:spPr>
          <a:xfrm>
            <a:off x="457200" y="1600200"/>
            <a:ext cx="4038600" cy="4972072"/>
          </a:xfrm>
        </p:spPr>
        <p:txBody>
          <a:bodyPr>
            <a:normAutofit fontScale="92500" lnSpcReduction="20000"/>
          </a:bodyPr>
          <a:lstStyle/>
          <a:p>
            <a:r>
              <a:rPr lang="en-GB" dirty="0" smtClean="0"/>
              <a:t>Taxes on </a:t>
            </a:r>
            <a:r>
              <a:rPr lang="en-GB" dirty="0"/>
              <a:t>cigarettes raise the </a:t>
            </a:r>
            <a:r>
              <a:rPr lang="en-GB" dirty="0" smtClean="0"/>
              <a:t>prices and </a:t>
            </a:r>
            <a:r>
              <a:rPr lang="en-GB" dirty="0"/>
              <a:t>reduce levels of smoking, and </a:t>
            </a:r>
            <a:r>
              <a:rPr lang="en-GB" dirty="0" smtClean="0"/>
              <a:t>save health costs</a:t>
            </a:r>
          </a:p>
          <a:p>
            <a:r>
              <a:rPr lang="en-GB" dirty="0" smtClean="0"/>
              <a:t>But if fewer </a:t>
            </a:r>
            <a:r>
              <a:rPr lang="en-GB" dirty="0"/>
              <a:t>people smoke there is less revenue for the government for general investment. </a:t>
            </a:r>
            <a:endParaRPr lang="en-GB" dirty="0"/>
          </a:p>
          <a:p>
            <a:r>
              <a:rPr lang="en-GB" dirty="0" smtClean="0"/>
              <a:t>Aviation </a:t>
            </a:r>
            <a:r>
              <a:rPr lang="en-GB" dirty="0"/>
              <a:t>taxes may cause an increase in the price of flights and hence a reduction in </a:t>
            </a:r>
            <a:r>
              <a:rPr lang="en-GB" dirty="0" smtClean="0"/>
              <a:t>demand</a:t>
            </a:r>
            <a:endParaRPr lang="en-GB" dirty="0"/>
          </a:p>
          <a:p>
            <a:r>
              <a:rPr lang="en-GB" dirty="0" smtClean="0"/>
              <a:t>But if fewer people fly revenues will fall</a:t>
            </a:r>
            <a:endParaRPr lang="en-GB" dirty="0"/>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4762500" y="1958181"/>
            <a:ext cx="3810000" cy="3810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Tax avoidance</a:t>
            </a:r>
            <a:endParaRPr lang="en-GB" dirty="0"/>
          </a:p>
        </p:txBody>
      </p:sp>
      <p:sp>
        <p:nvSpPr>
          <p:cNvPr id="3" name="Content Placeholder 2"/>
          <p:cNvSpPr>
            <a:spLocks noGrp="1"/>
          </p:cNvSpPr>
          <p:nvPr>
            <p:ph sz="half" idx="1"/>
          </p:nvPr>
        </p:nvSpPr>
        <p:spPr>
          <a:xfrm>
            <a:off x="4643438" y="1500174"/>
            <a:ext cx="4038600" cy="4525963"/>
          </a:xfrm>
        </p:spPr>
        <p:txBody>
          <a:bodyPr/>
          <a:lstStyle/>
          <a:p>
            <a:r>
              <a:rPr lang="en-GB" dirty="0" smtClean="0"/>
              <a:t>Human beings are unpredictable</a:t>
            </a:r>
          </a:p>
          <a:p>
            <a:r>
              <a:rPr lang="en-GB" dirty="0" smtClean="0"/>
              <a:t>Cannot predict revenue from any given tax</a:t>
            </a:r>
          </a:p>
          <a:p>
            <a:r>
              <a:rPr lang="en-GB" dirty="0" smtClean="0"/>
              <a:t>Depends on ‘elasticity of demand’ and also strength of incentive</a:t>
            </a:r>
          </a:p>
          <a:p>
            <a:r>
              <a:rPr lang="en-GB" dirty="0" smtClean="0"/>
              <a:t>E.g. Irish plastic bag tax: 94% reduction</a:t>
            </a:r>
            <a:endParaRPr lang="en-GB" dirty="0"/>
          </a:p>
        </p:txBody>
      </p:sp>
      <p:pic>
        <p:nvPicPr>
          <p:cNvPr id="3074" name="Picture 2"/>
          <p:cNvPicPr>
            <a:picLocks noGrp="1" noChangeAspect="1" noChangeArrowheads="1"/>
          </p:cNvPicPr>
          <p:nvPr>
            <p:ph sz="half" idx="2"/>
          </p:nvPr>
        </p:nvPicPr>
        <p:blipFill>
          <a:blip r:embed="rId2" cstate="print"/>
          <a:srcRect/>
          <a:stretch>
            <a:fillRect/>
          </a:stretch>
        </p:blipFill>
        <p:spPr bwMode="auto">
          <a:xfrm>
            <a:off x="214282" y="1857364"/>
            <a:ext cx="4038600" cy="4038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86874" cy="868346"/>
          </a:xfrm>
        </p:spPr>
        <p:txBody>
          <a:bodyPr>
            <a:normAutofit fontScale="90000"/>
          </a:bodyPr>
          <a:lstStyle/>
          <a:p>
            <a:r>
              <a:rPr lang="en-GB" dirty="0" smtClean="0"/>
              <a:t>Existing taxes are perverse because they:</a:t>
            </a:r>
            <a:endParaRPr lang="en-GB" dirty="0"/>
          </a:p>
        </p:txBody>
      </p:sp>
      <p:sp>
        <p:nvSpPr>
          <p:cNvPr id="3" name="Content Placeholder 2"/>
          <p:cNvSpPr>
            <a:spLocks noGrp="1"/>
          </p:cNvSpPr>
          <p:nvPr>
            <p:ph idx="1"/>
          </p:nvPr>
        </p:nvSpPr>
        <p:spPr>
          <a:xfrm>
            <a:off x="457200" y="1600200"/>
            <a:ext cx="8229600" cy="4900634"/>
          </a:xfrm>
        </p:spPr>
        <p:txBody>
          <a:bodyPr>
            <a:normAutofit fontScale="92500"/>
          </a:bodyPr>
          <a:lstStyle/>
          <a:p>
            <a:pPr lvl="0"/>
            <a:r>
              <a:rPr lang="en-GB" dirty="0" smtClean="0"/>
              <a:t>Reduce </a:t>
            </a:r>
            <a:r>
              <a:rPr lang="en-GB" dirty="0"/>
              <a:t>employment by taxing it and value </a:t>
            </a:r>
            <a:r>
              <a:rPr lang="en-GB" dirty="0" smtClean="0"/>
              <a:t>added</a:t>
            </a:r>
            <a:endParaRPr lang="en-GB" dirty="0"/>
          </a:p>
          <a:p>
            <a:pPr lvl="0"/>
            <a:r>
              <a:rPr lang="en-GB" dirty="0"/>
              <a:t>Subsidise capital and energy-intensive </a:t>
            </a:r>
            <a:r>
              <a:rPr lang="en-GB" dirty="0" smtClean="0"/>
              <a:t>production</a:t>
            </a:r>
            <a:endParaRPr lang="en-GB" dirty="0"/>
          </a:p>
          <a:p>
            <a:pPr lvl="0"/>
            <a:r>
              <a:rPr lang="en-GB" dirty="0"/>
              <a:t>Encourage pollution and waste which the state then has to repair through the health </a:t>
            </a:r>
            <a:r>
              <a:rPr lang="en-GB" dirty="0" smtClean="0"/>
              <a:t>service</a:t>
            </a:r>
            <a:endParaRPr lang="en-GB" dirty="0"/>
          </a:p>
          <a:p>
            <a:pPr lvl="0"/>
            <a:r>
              <a:rPr lang="en-GB" dirty="0"/>
              <a:t>Encourage inefficient land use and speculation;</a:t>
            </a:r>
          </a:p>
          <a:p>
            <a:pPr lvl="0"/>
            <a:r>
              <a:rPr lang="en-GB" dirty="0"/>
              <a:t>Encourage currency </a:t>
            </a:r>
            <a:r>
              <a:rPr lang="en-GB" dirty="0" smtClean="0"/>
              <a:t>speculation</a:t>
            </a:r>
            <a:endParaRPr lang="en-GB" dirty="0"/>
          </a:p>
          <a:p>
            <a:pPr lvl="0"/>
            <a:r>
              <a:rPr lang="en-GB" dirty="0"/>
              <a:t>Subsidise long-distance transport and hence inefficient use of </a:t>
            </a:r>
            <a:r>
              <a:rPr lang="en-GB" dirty="0" smtClean="0"/>
              <a:t>resources</a:t>
            </a:r>
            <a:endParaRPr lang="en-GB" dirty="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Inequality in the UK</a:t>
            </a:r>
            <a:endParaRPr lang="en-GB"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4097" name="Object 1"/>
          <p:cNvGraphicFramePr>
            <a:graphicFrameLocks/>
          </p:cNvGraphicFramePr>
          <p:nvPr/>
        </p:nvGraphicFramePr>
        <p:xfrm>
          <a:off x="500034" y="1643050"/>
          <a:ext cx="8143932" cy="4786346"/>
        </p:xfrm>
        <a:graphic>
          <a:graphicData uri="http://schemas.openxmlformats.org/presentationml/2006/ole">
            <p:oleObj spid="_x0000_s4097" name="Chart" r:id="rId3" imgW="4840644" imgH="2853175" progId="Excel.Chart.8">
              <p:embed/>
            </p:oleObj>
          </a:graphicData>
        </a:graphic>
      </p:graphicFrame>
      <p:sp>
        <p:nvSpPr>
          <p:cNvPr id="4099" name="Rectangle 3"/>
          <p:cNvSpPr>
            <a:spLocks noChangeArrowheads="1"/>
          </p:cNvSpPr>
          <p:nvPr/>
        </p:nvSpPr>
        <p:spPr bwMode="auto">
          <a:xfrm>
            <a:off x="0" y="31623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500034" y="642918"/>
            <a:ext cx="8409044" cy="553881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do we need redistribution?</a:t>
            </a:r>
            <a:endParaRPr lang="en-GB" dirty="0"/>
          </a:p>
        </p:txBody>
      </p:sp>
      <p:sp>
        <p:nvSpPr>
          <p:cNvPr id="3" name="Content Placeholder 2"/>
          <p:cNvSpPr>
            <a:spLocks noGrp="1"/>
          </p:cNvSpPr>
          <p:nvPr>
            <p:ph idx="1"/>
          </p:nvPr>
        </p:nvSpPr>
        <p:spPr/>
        <p:txBody>
          <a:bodyPr>
            <a:normAutofit fontScale="92500" lnSpcReduction="20000"/>
          </a:bodyPr>
          <a:lstStyle/>
          <a:p>
            <a:r>
              <a:rPr lang="en-GB" dirty="0"/>
              <a:t>This will involve a shift from the idea of </a:t>
            </a:r>
            <a:r>
              <a:rPr lang="en-GB" i="1" dirty="0"/>
              <a:t>re</a:t>
            </a:r>
            <a:r>
              <a:rPr lang="en-GB" dirty="0"/>
              <a:t>distribution to the idea of </a:t>
            </a:r>
            <a:r>
              <a:rPr lang="en-GB" i="1" dirty="0" err="1"/>
              <a:t>pre</a:t>
            </a:r>
            <a:r>
              <a:rPr lang="en-GB" dirty="0" err="1"/>
              <a:t>distribution</a:t>
            </a:r>
            <a:r>
              <a:rPr lang="en-GB" dirty="0"/>
              <a:t>. Whereas redistributive taxes aim to correct the outcomes of economic activity, </a:t>
            </a:r>
            <a:r>
              <a:rPr lang="en-GB" dirty="0" err="1"/>
              <a:t>predistributive</a:t>
            </a:r>
            <a:r>
              <a:rPr lang="en-GB" dirty="0"/>
              <a:t> taxes and charges will share the value of essential </a:t>
            </a:r>
            <a:r>
              <a:rPr lang="en-GB" i="1" dirty="0"/>
              <a:t>inputs</a:t>
            </a:r>
            <a:r>
              <a:rPr lang="en-GB" dirty="0"/>
              <a:t> to economic activity. Whereas redistribution is dependency-reinforcing, </a:t>
            </a:r>
            <a:r>
              <a:rPr lang="en-GB" dirty="0" err="1"/>
              <a:t>predistribution</a:t>
            </a:r>
            <a:r>
              <a:rPr lang="en-GB" dirty="0"/>
              <a:t> will be empowering. It will correct an underlying cause of economic injustice, inequality, exclusion and poverty</a:t>
            </a:r>
            <a:r>
              <a:rPr lang="en-GB" dirty="0" smtClean="0"/>
              <a:t>.</a:t>
            </a:r>
          </a:p>
          <a:p>
            <a:r>
              <a:rPr lang="en-GB" dirty="0" smtClean="0"/>
              <a:t>Citizens’ Income</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1086</Words>
  <Application>Microsoft Office PowerPoint</Application>
  <PresentationFormat>On-screen Show (4:3)</PresentationFormat>
  <Paragraphs>105</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Microsoft Office Excel Chart</vt:lpstr>
      <vt:lpstr>Tax: Good, Bad or Strategic?</vt:lpstr>
      <vt:lpstr>Slide 2</vt:lpstr>
      <vt:lpstr>Motives for taxation</vt:lpstr>
      <vt:lpstr>Taxing goods or taxing bads</vt:lpstr>
      <vt:lpstr>Tax avoidance</vt:lpstr>
      <vt:lpstr>Existing taxes are perverse because they:</vt:lpstr>
      <vt:lpstr>Inequality in the UK</vt:lpstr>
      <vt:lpstr>Slide 8</vt:lpstr>
      <vt:lpstr>Why do we need redistribution?</vt:lpstr>
      <vt:lpstr>Tobin Tax</vt:lpstr>
      <vt:lpstr>Robin Hood Tax</vt:lpstr>
      <vt:lpstr>Taxes for localisation</vt:lpstr>
      <vt:lpstr>Taxes on common resources</vt:lpstr>
      <vt:lpstr>Land Value Tax</vt:lpstr>
      <vt:lpstr>London congestion charge, 2003-5</vt:lpstr>
      <vt:lpstr>Ecotaxes</vt:lpstr>
      <vt:lpstr>Examples of environmental taxes</vt:lpstr>
      <vt:lpstr>Examples of tax incentive</vt:lpstr>
      <vt:lpstr>Pesticide taxes in Scandinavia</vt:lpstr>
      <vt:lpstr>UK ecotaxes</vt:lpstr>
      <vt:lpstr>Over to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Good, Bad or Strategic?</dc:title>
  <dc:creator>Molly Scott Cato</dc:creator>
  <cp:lastModifiedBy>Molly Scott Cato</cp:lastModifiedBy>
  <cp:revision>14</cp:revision>
  <dcterms:created xsi:type="dcterms:W3CDTF">2010-03-31T15:50:03Z</dcterms:created>
  <dcterms:modified xsi:type="dcterms:W3CDTF">2010-03-31T16:50:51Z</dcterms:modified>
</cp:coreProperties>
</file>