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8" r:id="rId3"/>
    <p:sldId id="269" r:id="rId4"/>
    <p:sldId id="270" r:id="rId5"/>
    <p:sldId id="257" r:id="rId6"/>
    <p:sldId id="260" r:id="rId7"/>
    <p:sldId id="262" r:id="rId8"/>
    <p:sldId id="263" r:id="rId9"/>
    <p:sldId id="261" r:id="rId10"/>
    <p:sldId id="267" r:id="rId11"/>
    <p:sldId id="272" r:id="rId12"/>
    <p:sldId id="273" r:id="rId13"/>
    <p:sldId id="264" r:id="rId14"/>
    <p:sldId id="265" r:id="rId15"/>
    <p:sldId id="266" r:id="rId16"/>
    <p:sldId id="275" r:id="rId17"/>
    <p:sldId id="276" r:id="rId18"/>
    <p:sldId id="277" r:id="rId19"/>
    <p:sldId id="278" r:id="rId20"/>
    <p:sldId id="279" r:id="rId21"/>
    <p:sldId id="285" r:id="rId22"/>
    <p:sldId id="286" r:id="rId23"/>
    <p:sldId id="271"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F3861-568C-40A8-A4DC-6DD21D882FBE}" type="datetimeFigureOut">
              <a:rPr lang="en-US" smtClean="0"/>
              <a:t>4/2/2010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CB627-8D64-48F3-B797-3A32B3DE036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22537-1924-457C-A931-69253F4AFB51}" type="slidenum">
              <a:rPr lang="en-US"/>
              <a:pPr/>
              <a:t>21</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xfrm>
            <a:off x="914400" y="4343400"/>
            <a:ext cx="5029200" cy="4114800"/>
          </a:xfrm>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2A8FE-0991-4E50-87F4-2D69564D9FA7}" type="slidenum">
              <a:rPr lang="en-US"/>
              <a:pPr/>
              <a:t>22</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xfrm>
            <a:off x="914400" y="4343400"/>
            <a:ext cx="5029200" cy="4114800"/>
          </a:xfrm>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22A95-67AC-4924-B15A-DF969EEEFB0C}" type="datetimeFigureOut">
              <a:rPr lang="en-US" smtClean="0"/>
              <a:pPr/>
              <a:t>4/2/2010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22A95-67AC-4924-B15A-DF969EEEFB0C}" type="datetimeFigureOut">
              <a:rPr lang="en-US" smtClean="0"/>
              <a:pPr/>
              <a:t>4/2/2010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22A95-67AC-4924-B15A-DF969EEEFB0C}" type="datetimeFigureOut">
              <a:rPr lang="en-US" smtClean="0"/>
              <a:pPr/>
              <a:t>4/2/2010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22A95-67AC-4924-B15A-DF969EEEFB0C}" type="datetimeFigureOut">
              <a:rPr lang="en-US" smtClean="0"/>
              <a:pPr/>
              <a:t>4/2/2010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22A95-67AC-4924-B15A-DF969EEEFB0C}" type="datetimeFigureOut">
              <a:rPr lang="en-US" smtClean="0"/>
              <a:pPr/>
              <a:t>4/2/2010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22A95-67AC-4924-B15A-DF969EEEFB0C}" type="datetimeFigureOut">
              <a:rPr lang="en-US" smtClean="0"/>
              <a:pPr/>
              <a:t>4/2/2010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22A95-67AC-4924-B15A-DF969EEEFB0C}" type="datetimeFigureOut">
              <a:rPr lang="en-US" smtClean="0"/>
              <a:pPr/>
              <a:t>4/2/2010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22A95-67AC-4924-B15A-DF969EEEFB0C}" type="datetimeFigureOut">
              <a:rPr lang="en-US" smtClean="0"/>
              <a:pPr/>
              <a:t>4/2/2010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22A95-67AC-4924-B15A-DF969EEEFB0C}" type="datetimeFigureOut">
              <a:rPr lang="en-US" smtClean="0"/>
              <a:pPr/>
              <a:t>4/2/2010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22A95-67AC-4924-B15A-DF969EEEFB0C}" type="datetimeFigureOut">
              <a:rPr lang="en-US" smtClean="0"/>
              <a:pPr/>
              <a:t>4/2/2010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22A95-67AC-4924-B15A-DF969EEEFB0C}" type="datetimeFigureOut">
              <a:rPr lang="en-US" smtClean="0"/>
              <a:pPr/>
              <a:t>4/2/2010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CFCEAC-9933-4AF0-AF06-9AA0A8DC0B7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22A95-67AC-4924-B15A-DF969EEEFB0C}" type="datetimeFigureOut">
              <a:rPr lang="en-US" smtClean="0"/>
              <a:pPr/>
              <a:t>4/2/2010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FCEAC-9933-4AF0-AF06-9AA0A8DC0B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s4i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Permaculture</a:t>
            </a:r>
            <a:endParaRPr lang="en-GB" dirty="0"/>
          </a:p>
        </p:txBody>
      </p:sp>
      <p:sp>
        <p:nvSpPr>
          <p:cNvPr id="3" name="Subtitle 2"/>
          <p:cNvSpPr>
            <a:spLocks noGrp="1"/>
          </p:cNvSpPr>
          <p:nvPr>
            <p:ph type="subTitle" idx="1"/>
          </p:nvPr>
        </p:nvSpPr>
        <p:spPr/>
        <p:txBody>
          <a:bodyPr/>
          <a:lstStyle/>
          <a:p>
            <a:r>
              <a:rPr lang="en-GB" dirty="0" smtClean="0"/>
              <a:t>What it is and what it might have to offer a green economist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Permaculture</a:t>
            </a:r>
            <a:r>
              <a:rPr lang="en-GB" dirty="0" smtClean="0"/>
              <a:t> principles</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Observe and interact</a:t>
            </a:r>
            <a:r>
              <a:rPr lang="en-GB" dirty="0" smtClean="0"/>
              <a:t> - By taking time to engage with nature we can design solutions that suit our particular situation.</a:t>
            </a:r>
          </a:p>
          <a:p>
            <a:r>
              <a:rPr lang="en-GB" b="1" dirty="0" smtClean="0"/>
              <a:t>Catch and store energy</a:t>
            </a:r>
            <a:r>
              <a:rPr lang="en-GB" dirty="0" smtClean="0"/>
              <a:t> - By developing systems that collect resources at peak abundance, we can use them in times of need.</a:t>
            </a:r>
          </a:p>
          <a:p>
            <a:r>
              <a:rPr lang="en-GB" b="1" dirty="0" smtClean="0"/>
              <a:t>Obtain a yield</a:t>
            </a:r>
            <a:r>
              <a:rPr lang="en-GB" dirty="0" smtClean="0"/>
              <a:t> - Ensure that you are getting truly useful rewards as part of the work that you are doing.</a:t>
            </a:r>
          </a:p>
          <a:p>
            <a:r>
              <a:rPr lang="en-GB" b="1" dirty="0" smtClean="0"/>
              <a:t>Apply self-regulation and accept feedback</a:t>
            </a:r>
            <a:r>
              <a:rPr lang="en-GB" dirty="0" smtClean="0"/>
              <a:t> - We need to discourage inappropriate activity to ensure that systems can continue to function well.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err="1" smtClean="0"/>
              <a:t>Permaculture</a:t>
            </a:r>
            <a:r>
              <a:rPr lang="en-GB" dirty="0" smtClean="0"/>
              <a:t> principles</a:t>
            </a:r>
            <a:endParaRPr lang="en-GB" dirty="0"/>
          </a:p>
        </p:txBody>
      </p:sp>
      <p:sp>
        <p:nvSpPr>
          <p:cNvPr id="3" name="Content Placeholder 2"/>
          <p:cNvSpPr>
            <a:spLocks noGrp="1"/>
          </p:cNvSpPr>
          <p:nvPr>
            <p:ph idx="1"/>
          </p:nvPr>
        </p:nvSpPr>
        <p:spPr>
          <a:xfrm>
            <a:off x="457200" y="1071546"/>
            <a:ext cx="8229600" cy="5429288"/>
          </a:xfrm>
        </p:spPr>
        <p:txBody>
          <a:bodyPr>
            <a:noAutofit/>
          </a:bodyPr>
          <a:lstStyle/>
          <a:p>
            <a:r>
              <a:rPr lang="en-GB" sz="2600" b="1" dirty="0" smtClean="0"/>
              <a:t>Use and value renewable resources and services</a:t>
            </a:r>
            <a:r>
              <a:rPr lang="en-GB" sz="2600" dirty="0" smtClean="0"/>
              <a:t> - Make the best use of nature's abundance to reduce our consumptive behaviour and dependence on non-renewable resources.</a:t>
            </a:r>
          </a:p>
          <a:p>
            <a:r>
              <a:rPr lang="en-GB" sz="2600" b="1" dirty="0" smtClean="0"/>
              <a:t>Produce no waste</a:t>
            </a:r>
            <a:r>
              <a:rPr lang="en-GB" sz="2600" dirty="0" smtClean="0"/>
              <a:t> - By valuing and making use of all the resources that are available to us, nothing goes to waste.</a:t>
            </a:r>
          </a:p>
          <a:p>
            <a:r>
              <a:rPr lang="en-GB" sz="2600" b="1" dirty="0" smtClean="0"/>
              <a:t>Design from patterns to details</a:t>
            </a:r>
            <a:r>
              <a:rPr lang="en-GB" sz="2600" dirty="0" smtClean="0"/>
              <a:t> - By stepping back, we can observe patterns in nature and society. These can form the backbone of our designs, with the details filled in as we go.</a:t>
            </a:r>
          </a:p>
          <a:p>
            <a:r>
              <a:rPr lang="en-GB" sz="2600" b="1" dirty="0" smtClean="0"/>
              <a:t>Integrate rather than segregate</a:t>
            </a:r>
            <a:r>
              <a:rPr lang="en-GB" sz="2600" dirty="0" smtClean="0"/>
              <a:t> - By putting the right things in the right place, relationships develop between those things and they work together to support each other.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Permaculture</a:t>
            </a:r>
            <a:r>
              <a:rPr lang="en-GB" dirty="0" smtClean="0"/>
              <a:t> principles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Use small and slow solutions</a:t>
            </a:r>
            <a:r>
              <a:rPr lang="en-GB" dirty="0" smtClean="0"/>
              <a:t> - Small and slow systems are easier to maintain than big ones, making better use of local resources and producing more sustainable outcomes.</a:t>
            </a:r>
          </a:p>
          <a:p>
            <a:r>
              <a:rPr lang="en-GB" b="1" dirty="0" smtClean="0"/>
              <a:t>Use and value diversity</a:t>
            </a:r>
            <a:r>
              <a:rPr lang="en-GB" dirty="0" smtClean="0"/>
              <a:t> - Diversity reduces vulnerability to a variety of threats and takes advantage of the unique nature of the environment in which it resides.</a:t>
            </a:r>
          </a:p>
          <a:p>
            <a:r>
              <a:rPr lang="en-GB" b="1" dirty="0" smtClean="0"/>
              <a:t>Use edges and value the marginal</a:t>
            </a:r>
            <a:r>
              <a:rPr lang="en-GB" dirty="0" smtClean="0"/>
              <a:t> - The interface between things is where the most interesting events take place. These are often the most valuable, diverse and productive elements in the system.</a:t>
            </a:r>
          </a:p>
          <a:p>
            <a:r>
              <a:rPr lang="en-GB" b="1" dirty="0" smtClean="0"/>
              <a:t>Creatively use and respond to change</a:t>
            </a:r>
            <a:r>
              <a:rPr lang="en-GB" dirty="0" smtClean="0"/>
              <a:t> - We can have a positive impact on inevitable change by carefully observing, and then intervening at the right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Industrial ecology</a:t>
            </a:r>
            <a:endParaRPr lang="en-GB" dirty="0"/>
          </a:p>
        </p:txBody>
      </p:sp>
      <p:sp>
        <p:nvSpPr>
          <p:cNvPr id="3" name="Content Placeholder 2"/>
          <p:cNvSpPr>
            <a:spLocks noGrp="1"/>
          </p:cNvSpPr>
          <p:nvPr>
            <p:ph idx="1"/>
          </p:nvPr>
        </p:nvSpPr>
        <p:spPr/>
        <p:txBody>
          <a:bodyPr>
            <a:normAutofit fontScale="92500" lnSpcReduction="20000"/>
          </a:bodyPr>
          <a:lstStyle/>
          <a:p>
            <a:r>
              <a:rPr lang="en-US" dirty="0"/>
              <a:t>Industrial ecology provides a powerful prism through which to examine the impact of industry and technology and associated changes in society and the economy on the biophysical environment. It examines local, regional and global uses and flows of materials and energy in products, processes, industrial sectors and economies and focuses on the potential role of industry in reducing environmental burdens throughout the product life cycle.  (International Society for Industrial Ecology website: </a:t>
            </a:r>
            <a:r>
              <a:rPr lang="en-US" u="sng" dirty="0">
                <a:hlinkClick r:id="rId2"/>
              </a:rPr>
              <a:t>http://www.is4ie.org</a:t>
            </a:r>
            <a:r>
              <a:rPr lang="en-US" u="sng" dirty="0" smtClean="0">
                <a:hlinkClick r:id="rId2"/>
              </a:rPr>
              <a:t>/</a:t>
            </a:r>
            <a:r>
              <a:rPr lang="en-US" dirty="0" smtClean="0"/>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728" y="377578"/>
            <a:ext cx="6429420" cy="59701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t>
            </a:r>
            <a:r>
              <a:rPr lang="en-GB" dirty="0" err="1" smtClean="0"/>
              <a:t>permaculture</a:t>
            </a:r>
            <a:r>
              <a:rPr lang="en-GB" dirty="0" smtClean="0"/>
              <a:t> says about economics</a:t>
            </a:r>
            <a:endParaRPr lang="en-GB"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28596" y="1571612"/>
            <a:ext cx="4543428" cy="26961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00034" y="4071942"/>
            <a:ext cx="3929090" cy="1472113"/>
          </a:xfrm>
          <a:prstGeom prst="rect">
            <a:avLst/>
          </a:prstGeom>
          <a:noFill/>
          <a:ln w="9525">
            <a:noFill/>
            <a:miter lim="800000"/>
            <a:headEnd/>
            <a:tailEnd/>
          </a:ln>
        </p:spPr>
      </p:pic>
      <p:pic>
        <p:nvPicPr>
          <p:cNvPr id="3076" name="Picture 4"/>
          <p:cNvPicPr>
            <a:picLocks noGrp="1" noChangeAspect="1" noChangeArrowheads="1"/>
          </p:cNvPicPr>
          <p:nvPr>
            <p:ph sz="half" idx="2"/>
          </p:nvPr>
        </p:nvPicPr>
        <p:blipFill>
          <a:blip r:embed="rId4" cstate="print"/>
          <a:srcRect/>
          <a:stretch>
            <a:fillRect/>
          </a:stretch>
        </p:blipFill>
        <p:spPr bwMode="auto">
          <a:xfrm>
            <a:off x="4929190" y="2500306"/>
            <a:ext cx="3286148" cy="328614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4338" name="Rectangle 2"/>
          <p:cNvSpPr>
            <a:spLocks noGrp="1" noChangeArrowheads="1"/>
          </p:cNvSpPr>
          <p:nvPr>
            <p:ph type="title"/>
          </p:nvPr>
        </p:nvSpPr>
        <p:spPr>
          <a:xfrm>
            <a:off x="2143108" y="549089"/>
            <a:ext cx="5786478" cy="379600"/>
          </a:xfrm>
          <a:ln cap="flat"/>
        </p:spPr>
        <p:txBody>
          <a:bodyPr>
            <a:normAutofit fontScale="90000"/>
          </a:bodyPr>
          <a:lstStyle/>
          <a:p>
            <a:r>
              <a:rPr lang="en-US" dirty="0" smtClean="0"/>
              <a:t>Life-Cycle Accounting</a:t>
            </a:r>
            <a:endParaRPr lang="en-US" dirty="0"/>
          </a:p>
        </p:txBody>
      </p:sp>
      <p:sp>
        <p:nvSpPr>
          <p:cNvPr id="14339" name="Rectangle 3"/>
          <p:cNvSpPr>
            <a:spLocks noGrp="1" noChangeArrowheads="1"/>
          </p:cNvSpPr>
          <p:nvPr>
            <p:ph type="body" idx="1"/>
          </p:nvPr>
        </p:nvSpPr>
        <p:spPr>
          <a:noFill/>
          <a:ln/>
        </p:spPr>
        <p:txBody>
          <a:bodyPr>
            <a:normAutofit/>
          </a:bodyPr>
          <a:lstStyle/>
          <a:p>
            <a:pPr>
              <a:lnSpc>
                <a:spcPct val="80000"/>
              </a:lnSpc>
            </a:pPr>
            <a:r>
              <a:rPr lang="en-US" dirty="0" smtClean="0"/>
              <a:t>Applies systems thinking to a production process</a:t>
            </a:r>
          </a:p>
          <a:p>
            <a:pPr>
              <a:lnSpc>
                <a:spcPct val="80000"/>
              </a:lnSpc>
            </a:pPr>
            <a:r>
              <a:rPr lang="en-US" dirty="0" smtClean="0"/>
              <a:t>Includes </a:t>
            </a:r>
            <a:r>
              <a:rPr lang="en-US" dirty="0"/>
              <a:t>assessments of impacts in the product life-cycle outside the producing </a:t>
            </a:r>
            <a:r>
              <a:rPr lang="en-US" dirty="0" smtClean="0"/>
              <a:t>company</a:t>
            </a:r>
            <a:endParaRPr lang="en-US" dirty="0"/>
          </a:p>
          <a:p>
            <a:pPr lvl="1">
              <a:lnSpc>
                <a:spcPct val="80000"/>
              </a:lnSpc>
            </a:pPr>
            <a:endParaRPr lang="en-US" sz="1100" dirty="0"/>
          </a:p>
          <a:p>
            <a:pPr>
              <a:lnSpc>
                <a:spcPct val="80000"/>
              </a:lnSpc>
            </a:pPr>
            <a:r>
              <a:rPr lang="en-US" dirty="0" smtClean="0"/>
              <a:t>All costs and benefits throughout the life-cycle</a:t>
            </a:r>
            <a:endParaRPr lang="en-US" dirty="0"/>
          </a:p>
          <a:p>
            <a:pPr lvl="1">
              <a:lnSpc>
                <a:spcPct val="80000"/>
              </a:lnSpc>
            </a:pPr>
            <a:endParaRPr lang="en-US" sz="1100" dirty="0"/>
          </a:p>
          <a:p>
            <a:pPr>
              <a:lnSpc>
                <a:spcPct val="80000"/>
              </a:lnSpc>
            </a:pPr>
            <a:r>
              <a:rPr lang="en-US" dirty="0" smtClean="0"/>
              <a:t>‘cradle to cradle’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3000"/>
                                  </p:stCondLst>
                                  <p:childTnLst>
                                    <p:set>
                                      <p:cBhvr>
                                        <p:cTn id="9" dur="1" fill="hold">
                                          <p:stCondLst>
                                            <p:cond delay="499"/>
                                          </p:stCondLst>
                                        </p:cTn>
                                        <p:tgtEl>
                                          <p:spTgt spid="14339">
                                            <p:txEl>
                                              <p:pRg st="1" end="1"/>
                                            </p:txEl>
                                          </p:spTgt>
                                        </p:tgtEl>
                                        <p:attrNameLst>
                                          <p:attrName>style.visibility</p:attrName>
                                        </p:attrNameLst>
                                      </p:cBhvr>
                                      <p:to>
                                        <p:strVal val="visible"/>
                                      </p:to>
                                    </p:set>
                                  </p:childTnLst>
                                </p:cTn>
                              </p:par>
                            </p:childTnLst>
                          </p:cTn>
                        </p:par>
                        <p:par>
                          <p:cTn id="10" fill="hold">
                            <p:stCondLst>
                              <p:cond delay="7000"/>
                            </p:stCondLst>
                            <p:childTnLst>
                              <p:par>
                                <p:cTn id="11" presetID="1" presetClass="entr" presetSubtype="0" fill="hold" grpId="0" nodeType="afterEffect">
                                  <p:stCondLst>
                                    <p:cond delay="300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childTnLst>
                          </p:cTn>
                        </p:par>
                        <p:par>
                          <p:cTn id="13" fill="hold">
                            <p:stCondLst>
                              <p:cond delay="10500"/>
                            </p:stCondLst>
                            <p:childTnLst>
                              <p:par>
                                <p:cTn id="14" presetID="1" presetClass="entr" presetSubtype="0" fill="hold" grpId="0" nodeType="afterEffect">
                                  <p:stCondLst>
                                    <p:cond delay="3000"/>
                                  </p:stCondLst>
                                  <p:childTnLst>
                                    <p:set>
                                      <p:cBhvr>
                                        <p:cTn id="15"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3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2. Operations\2.2 Active Projects\A05003 - Why LC Brochure\Working post Nov2004\t-shirt cycle.jpg"/>
          <p:cNvPicPr>
            <a:picLocks noChangeAspect="1" noChangeArrowheads="1"/>
          </p:cNvPicPr>
          <p:nvPr/>
        </p:nvPicPr>
        <p:blipFill>
          <a:blip r:embed="rId2" cstate="print"/>
          <a:srcRect/>
          <a:stretch>
            <a:fillRect/>
          </a:stretch>
        </p:blipFill>
        <p:spPr bwMode="auto">
          <a:xfrm>
            <a:off x="642910" y="642918"/>
            <a:ext cx="7924800" cy="5562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643998" cy="6286544"/>
          </a:xfrm>
        </p:spPr>
        <p:txBody>
          <a:bodyPr>
            <a:normAutofit/>
          </a:bodyPr>
          <a:lstStyle/>
          <a:p>
            <a:pPr>
              <a:lnSpc>
                <a:spcPct val="90000"/>
              </a:lnSpc>
            </a:pPr>
            <a:r>
              <a:rPr lang="en-US" sz="2800" dirty="0" smtClean="0"/>
              <a:t>Products can be evaluated through each stage of their life-cycle:</a:t>
            </a:r>
          </a:p>
          <a:p>
            <a:pPr lvl="2">
              <a:lnSpc>
                <a:spcPct val="90000"/>
              </a:lnSpc>
            </a:pPr>
            <a:r>
              <a:rPr lang="en-US" sz="2800" dirty="0" smtClean="0"/>
              <a:t>Extraction or acquisition of raw materials</a:t>
            </a:r>
          </a:p>
          <a:p>
            <a:pPr lvl="2">
              <a:lnSpc>
                <a:spcPct val="90000"/>
              </a:lnSpc>
            </a:pPr>
            <a:r>
              <a:rPr lang="en-US" sz="2800" dirty="0" smtClean="0"/>
              <a:t>Manufacturing and</a:t>
            </a:r>
          </a:p>
          <a:p>
            <a:pPr lvl="2">
              <a:lnSpc>
                <a:spcPct val="90000"/>
              </a:lnSpc>
            </a:pPr>
            <a:r>
              <a:rPr lang="en-US" sz="2800" dirty="0" smtClean="0"/>
              <a:t>processing</a:t>
            </a:r>
          </a:p>
          <a:p>
            <a:pPr lvl="2">
              <a:lnSpc>
                <a:spcPct val="90000"/>
              </a:lnSpc>
            </a:pPr>
            <a:r>
              <a:rPr lang="en-US" sz="2800" dirty="0" smtClean="0"/>
              <a:t>Distribution and transport</a:t>
            </a:r>
          </a:p>
          <a:p>
            <a:pPr lvl="2">
              <a:lnSpc>
                <a:spcPct val="90000"/>
              </a:lnSpc>
            </a:pPr>
            <a:r>
              <a:rPr lang="en-US" sz="2800" dirty="0" smtClean="0"/>
              <a:t>Use and reuse</a:t>
            </a:r>
          </a:p>
          <a:p>
            <a:pPr lvl="2">
              <a:lnSpc>
                <a:spcPct val="90000"/>
              </a:lnSpc>
            </a:pPr>
            <a:r>
              <a:rPr lang="en-US" sz="2800" dirty="0" smtClean="0"/>
              <a:t>Recycling</a:t>
            </a:r>
          </a:p>
          <a:p>
            <a:pPr lvl="2">
              <a:lnSpc>
                <a:spcPct val="90000"/>
              </a:lnSpc>
            </a:pPr>
            <a:r>
              <a:rPr lang="en-US" sz="2800" dirty="0" smtClean="0"/>
              <a:t>Disposal</a:t>
            </a:r>
          </a:p>
          <a:p>
            <a:pPr>
              <a:lnSpc>
                <a:spcPct val="90000"/>
              </a:lnSpc>
            </a:pPr>
            <a:r>
              <a:rPr lang="en-US" sz="2800" dirty="0" smtClean="0"/>
              <a:t>For each stage, identify inputs of materials and energy received; outputs of useful product and waste emissions</a:t>
            </a:r>
          </a:p>
          <a:p>
            <a:pPr>
              <a:lnSpc>
                <a:spcPct val="90000"/>
              </a:lnSpc>
            </a:pPr>
            <a:r>
              <a:rPr lang="en-US" sz="2800" dirty="0" smtClean="0"/>
              <a:t>Find optimal points for improvement – </a:t>
            </a:r>
            <a:br>
              <a:rPr lang="en-US" sz="2800" dirty="0" smtClean="0"/>
            </a:br>
            <a:r>
              <a:rPr lang="en-US" sz="2800" dirty="0" smtClean="0"/>
              <a:t>eco-efficiency</a:t>
            </a:r>
          </a:p>
        </p:txBody>
      </p:sp>
      <p:pic>
        <p:nvPicPr>
          <p:cNvPr id="5123" name="Picture 3"/>
          <p:cNvPicPr>
            <a:picLocks noChangeAspect="1" noChangeArrowheads="1"/>
          </p:cNvPicPr>
          <p:nvPr/>
        </p:nvPicPr>
        <p:blipFill>
          <a:blip r:embed="rId2" cstate="print"/>
          <a:srcRect/>
          <a:stretch>
            <a:fillRect/>
          </a:stretch>
        </p:blipFill>
        <p:spPr bwMode="auto">
          <a:xfrm>
            <a:off x="5357818" y="1714488"/>
            <a:ext cx="3429000" cy="22764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the boundaries</a:t>
            </a:r>
            <a:endParaRPr lang="en-GB"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28184" y="1600200"/>
            <a:ext cx="7687632" cy="4525963"/>
          </a:xfrm>
          <a:prstGeom prst="rect">
            <a:avLst/>
          </a:prstGeom>
          <a:noFill/>
          <a:ln w="9525">
            <a:noFill/>
            <a:miter lim="800000"/>
            <a:headEnd/>
            <a:tailEnd/>
          </a:ln>
        </p:spPr>
      </p:pic>
      <p:sp>
        <p:nvSpPr>
          <p:cNvPr id="5" name="Rectangle 6"/>
          <p:cNvSpPr>
            <a:spLocks noChangeArrowheads="1"/>
          </p:cNvSpPr>
          <p:nvPr/>
        </p:nvSpPr>
        <p:spPr bwMode="auto">
          <a:xfrm>
            <a:off x="6286512" y="2428868"/>
            <a:ext cx="2286000" cy="2209800"/>
          </a:xfrm>
          <a:prstGeom prst="rect">
            <a:avLst/>
          </a:prstGeom>
          <a:noFill/>
          <a:ln w="38100">
            <a:solidFill>
              <a:srgbClr val="FF9900"/>
            </a:solidFill>
            <a:miter lim="800000"/>
            <a:headEnd/>
            <a:tailEnd/>
          </a:ln>
        </p:spPr>
        <p:txBody>
          <a:bodyPr wrap="none" anchor="ctr"/>
          <a:lstStyle/>
          <a:p>
            <a:endParaRPr lang="en-US"/>
          </a:p>
        </p:txBody>
      </p:sp>
      <p:sp>
        <p:nvSpPr>
          <p:cNvPr id="6" name="Rectangle 5"/>
          <p:cNvSpPr>
            <a:spLocks noChangeArrowheads="1"/>
          </p:cNvSpPr>
          <p:nvPr/>
        </p:nvSpPr>
        <p:spPr bwMode="auto">
          <a:xfrm>
            <a:off x="5000628" y="2428868"/>
            <a:ext cx="3581400" cy="3429000"/>
          </a:xfrm>
          <a:prstGeom prst="rect">
            <a:avLst/>
          </a:prstGeom>
          <a:noFill/>
          <a:ln w="38100">
            <a:solidFill>
              <a:srgbClr val="669900"/>
            </a:solidFill>
            <a:miter lim="800000"/>
            <a:headEnd/>
            <a:tailEnd/>
          </a:ln>
        </p:spPr>
        <p:txBody>
          <a:bodyPr wrap="none" anchor="ctr"/>
          <a:lstStyle/>
          <a:p>
            <a:endParaRPr lang="en-US"/>
          </a:p>
        </p:txBody>
      </p:sp>
      <p:sp>
        <p:nvSpPr>
          <p:cNvPr id="7" name="Rectangle 4"/>
          <p:cNvSpPr>
            <a:spLocks noChangeArrowheads="1"/>
          </p:cNvSpPr>
          <p:nvPr/>
        </p:nvSpPr>
        <p:spPr bwMode="auto">
          <a:xfrm>
            <a:off x="3143240" y="2428868"/>
            <a:ext cx="5486400" cy="2209800"/>
          </a:xfrm>
          <a:prstGeom prst="rect">
            <a:avLst/>
          </a:prstGeom>
          <a:noFill/>
          <a:ln w="38100">
            <a:solidFill>
              <a:srgbClr val="003366"/>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‘The use of systems thinking and design principles that provide the organising framework for implementing a vision of consciously designed landscapes that mimic the relationships and patterns found in nature’</a:t>
            </a:r>
            <a:endParaRPr lang="en-GB"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857752" y="1691470"/>
            <a:ext cx="3357586" cy="47108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Life-cycle consideration of a fridge</a:t>
            </a:r>
            <a:endParaRPr lang="en-GB" dirty="0"/>
          </a:p>
        </p:txBody>
      </p:sp>
      <p:sp>
        <p:nvSpPr>
          <p:cNvPr id="48" name="Rectangle 8"/>
          <p:cNvSpPr>
            <a:spLocks noChangeArrowheads="1"/>
          </p:cNvSpPr>
          <p:nvPr/>
        </p:nvSpPr>
        <p:spPr bwMode="auto">
          <a:xfrm>
            <a:off x="655638" y="1905000"/>
            <a:ext cx="3676650" cy="2705100"/>
          </a:xfrm>
          <a:prstGeom prst="rect">
            <a:avLst/>
          </a:prstGeom>
          <a:solidFill>
            <a:schemeClr val="bg1"/>
          </a:solidFill>
          <a:ln w="12700">
            <a:solidFill>
              <a:srgbClr val="000000"/>
            </a:solidFill>
            <a:miter lim="800000"/>
            <a:headEnd/>
            <a:tailEnd/>
          </a:ln>
          <a:effectLst>
            <a:outerShdw dist="107763" dir="2700000" algn="ctr" rotWithShape="0">
              <a:srgbClr val="919191"/>
            </a:outerShdw>
          </a:effectLst>
        </p:spPr>
        <p:txBody>
          <a:bodyPr wrap="none" anchor="ctr"/>
          <a:lstStyle/>
          <a:p>
            <a:pPr>
              <a:defRPr/>
            </a:pPr>
            <a:endParaRPr lang="en-GB"/>
          </a:p>
        </p:txBody>
      </p:sp>
      <p:sp>
        <p:nvSpPr>
          <p:cNvPr id="49" name="Rectangle 9"/>
          <p:cNvSpPr>
            <a:spLocks noChangeArrowheads="1"/>
          </p:cNvSpPr>
          <p:nvPr/>
        </p:nvSpPr>
        <p:spPr bwMode="auto">
          <a:xfrm>
            <a:off x="1117600" y="4221163"/>
            <a:ext cx="1479550" cy="27146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solidFill>
                  <a:srgbClr val="000000"/>
                </a:solidFill>
                <a:latin typeface="Arial" charset="0"/>
              </a:rPr>
              <a:t>Refrigerator A</a:t>
            </a:r>
          </a:p>
        </p:txBody>
      </p:sp>
      <p:sp>
        <p:nvSpPr>
          <p:cNvPr id="50" name="Rectangle 10"/>
          <p:cNvSpPr>
            <a:spLocks noChangeArrowheads="1"/>
          </p:cNvSpPr>
          <p:nvPr/>
        </p:nvSpPr>
        <p:spPr bwMode="auto">
          <a:xfrm>
            <a:off x="2724150" y="4221163"/>
            <a:ext cx="1398588" cy="27146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solidFill>
                  <a:srgbClr val="000000"/>
                </a:solidFill>
                <a:latin typeface="Arial" charset="0"/>
              </a:rPr>
              <a:t>Refrigerator B</a:t>
            </a:r>
          </a:p>
        </p:txBody>
      </p:sp>
      <p:sp>
        <p:nvSpPr>
          <p:cNvPr id="51" name="Rectangle 11"/>
          <p:cNvSpPr>
            <a:spLocks noChangeArrowheads="1"/>
          </p:cNvSpPr>
          <p:nvPr/>
        </p:nvSpPr>
        <p:spPr bwMode="auto">
          <a:xfrm>
            <a:off x="741363" y="2274888"/>
            <a:ext cx="793750" cy="333375"/>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1600" dirty="0">
                <a:solidFill>
                  <a:srgbClr val="000000"/>
                </a:solidFill>
                <a:latin typeface="Arial Unicode MS" pitchFamily="34" charset="-128"/>
              </a:rPr>
              <a:t>$</a:t>
            </a:r>
          </a:p>
        </p:txBody>
      </p:sp>
      <p:sp>
        <p:nvSpPr>
          <p:cNvPr id="52" name="Rectangle 12"/>
          <p:cNvSpPr>
            <a:spLocks noChangeArrowheads="1"/>
          </p:cNvSpPr>
          <p:nvPr/>
        </p:nvSpPr>
        <p:spPr bwMode="auto">
          <a:xfrm>
            <a:off x="2917825" y="3352800"/>
            <a:ext cx="1006475" cy="768350"/>
          </a:xfrm>
          <a:prstGeom prst="rect">
            <a:avLst/>
          </a:prstGeom>
          <a:solidFill>
            <a:srgbClr val="669900"/>
          </a:solidFill>
          <a:ln w="12700">
            <a:solidFill>
              <a:srgbClr val="669900"/>
            </a:solidFill>
            <a:miter lim="800000"/>
            <a:headEnd/>
            <a:tailEnd/>
          </a:ln>
        </p:spPr>
        <p:txBody>
          <a:bodyPr wrap="none" anchor="ctr"/>
          <a:lstStyle/>
          <a:p>
            <a:endParaRPr lang="en-US"/>
          </a:p>
        </p:txBody>
      </p:sp>
      <p:sp>
        <p:nvSpPr>
          <p:cNvPr id="53" name="Line 13"/>
          <p:cNvSpPr>
            <a:spLocks noChangeShapeType="1"/>
          </p:cNvSpPr>
          <p:nvPr/>
        </p:nvSpPr>
        <p:spPr bwMode="auto">
          <a:xfrm>
            <a:off x="1049338" y="2249488"/>
            <a:ext cx="0" cy="1868487"/>
          </a:xfrm>
          <a:prstGeom prst="line">
            <a:avLst/>
          </a:prstGeom>
          <a:noFill/>
          <a:ln w="12700">
            <a:solidFill>
              <a:srgbClr val="000000"/>
            </a:solidFill>
            <a:round/>
            <a:headEnd/>
            <a:tailEnd/>
          </a:ln>
        </p:spPr>
        <p:txBody>
          <a:bodyPr wrap="none" anchor="ctr"/>
          <a:lstStyle/>
          <a:p>
            <a:endParaRPr lang="en-GB"/>
          </a:p>
        </p:txBody>
      </p:sp>
      <p:sp>
        <p:nvSpPr>
          <p:cNvPr id="54" name="Line 14"/>
          <p:cNvSpPr>
            <a:spLocks noChangeShapeType="1"/>
          </p:cNvSpPr>
          <p:nvPr/>
        </p:nvSpPr>
        <p:spPr bwMode="auto">
          <a:xfrm>
            <a:off x="1082675" y="4157663"/>
            <a:ext cx="3016250" cy="0"/>
          </a:xfrm>
          <a:prstGeom prst="line">
            <a:avLst/>
          </a:prstGeom>
          <a:noFill/>
          <a:ln w="12700">
            <a:solidFill>
              <a:srgbClr val="000000"/>
            </a:solidFill>
            <a:round/>
            <a:headEnd/>
            <a:tailEnd/>
          </a:ln>
        </p:spPr>
        <p:txBody>
          <a:bodyPr wrap="none" anchor="ctr"/>
          <a:lstStyle/>
          <a:p>
            <a:endParaRPr lang="en-GB"/>
          </a:p>
        </p:txBody>
      </p:sp>
      <p:sp>
        <p:nvSpPr>
          <p:cNvPr id="55" name="Rectangle 27"/>
          <p:cNvSpPr>
            <a:spLocks noChangeArrowheads="1"/>
          </p:cNvSpPr>
          <p:nvPr/>
        </p:nvSpPr>
        <p:spPr bwMode="auto">
          <a:xfrm>
            <a:off x="1295400" y="3581400"/>
            <a:ext cx="1006475" cy="539750"/>
          </a:xfrm>
          <a:prstGeom prst="rect">
            <a:avLst/>
          </a:prstGeom>
          <a:solidFill>
            <a:srgbClr val="669900"/>
          </a:solidFill>
          <a:ln w="12700">
            <a:solidFill>
              <a:srgbClr val="669900"/>
            </a:solidFill>
            <a:miter lim="800000"/>
            <a:headEnd/>
            <a:tailEnd/>
          </a:ln>
        </p:spPr>
        <p:txBody>
          <a:bodyPr wrap="none" lIns="90488" tIns="44450" rIns="90488" bIns="44450" anchor="ctr"/>
          <a:lstStyle/>
          <a:p>
            <a:pPr eaLnBrk="0" hangingPunct="0"/>
            <a:r>
              <a:rPr lang="en-US" sz="1200" dirty="0">
                <a:solidFill>
                  <a:schemeClr val="bg1"/>
                </a:solidFill>
                <a:latin typeface="Arial" charset="0"/>
              </a:rPr>
              <a:t>Acquisition</a:t>
            </a:r>
          </a:p>
        </p:txBody>
      </p:sp>
      <p:sp>
        <p:nvSpPr>
          <p:cNvPr id="56" name="Rectangle 3"/>
          <p:cNvSpPr>
            <a:spLocks noChangeArrowheads="1"/>
          </p:cNvSpPr>
          <p:nvPr/>
        </p:nvSpPr>
        <p:spPr bwMode="auto">
          <a:xfrm>
            <a:off x="4852988" y="1905000"/>
            <a:ext cx="3675062" cy="2705100"/>
          </a:xfrm>
          <a:prstGeom prst="rect">
            <a:avLst/>
          </a:prstGeom>
          <a:solidFill>
            <a:schemeClr val="bg1"/>
          </a:solidFill>
          <a:ln w="12700">
            <a:solidFill>
              <a:srgbClr val="000000"/>
            </a:solidFill>
            <a:miter lim="800000"/>
            <a:headEnd/>
            <a:tailEnd/>
          </a:ln>
          <a:effectLst>
            <a:outerShdw dist="107763" dir="2700000" algn="ctr" rotWithShape="0">
              <a:srgbClr val="919191"/>
            </a:outerShdw>
          </a:effectLst>
        </p:spPr>
        <p:txBody>
          <a:bodyPr wrap="none" anchor="ctr"/>
          <a:lstStyle/>
          <a:p>
            <a:pPr>
              <a:defRPr/>
            </a:pPr>
            <a:endParaRPr lang="en-GB"/>
          </a:p>
        </p:txBody>
      </p:sp>
      <p:sp>
        <p:nvSpPr>
          <p:cNvPr id="57" name="Rectangle 6"/>
          <p:cNvSpPr>
            <a:spLocks noChangeArrowheads="1"/>
          </p:cNvSpPr>
          <p:nvPr/>
        </p:nvSpPr>
        <p:spPr bwMode="auto">
          <a:xfrm>
            <a:off x="5246688" y="4221163"/>
            <a:ext cx="1479550" cy="27146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solidFill>
                  <a:srgbClr val="000000"/>
                </a:solidFill>
                <a:latin typeface="Arial" charset="0"/>
              </a:rPr>
              <a:t>Refrigerator A</a:t>
            </a:r>
          </a:p>
        </p:txBody>
      </p:sp>
      <p:sp>
        <p:nvSpPr>
          <p:cNvPr id="58" name="Rectangle 7"/>
          <p:cNvSpPr>
            <a:spLocks noChangeArrowheads="1"/>
          </p:cNvSpPr>
          <p:nvPr/>
        </p:nvSpPr>
        <p:spPr bwMode="auto">
          <a:xfrm>
            <a:off x="6854825" y="4221163"/>
            <a:ext cx="1398588" cy="27146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solidFill>
                  <a:srgbClr val="000000"/>
                </a:solidFill>
                <a:latin typeface="Arial" charset="0"/>
              </a:rPr>
              <a:t>Refrigerator B</a:t>
            </a:r>
          </a:p>
        </p:txBody>
      </p:sp>
      <p:sp>
        <p:nvSpPr>
          <p:cNvPr id="59" name="Rectangle 15"/>
          <p:cNvSpPr>
            <a:spLocks noChangeArrowheads="1"/>
          </p:cNvSpPr>
          <p:nvPr/>
        </p:nvSpPr>
        <p:spPr bwMode="auto">
          <a:xfrm>
            <a:off x="4922838" y="2274888"/>
            <a:ext cx="792162" cy="333375"/>
          </a:xfrm>
          <a:prstGeom prst="rect">
            <a:avLst/>
          </a:prstGeom>
          <a:noFill/>
          <a:ln w="12700">
            <a:noFill/>
            <a:miter lim="800000"/>
            <a:headEnd/>
            <a:tailEnd/>
          </a:ln>
        </p:spPr>
        <p:txBody>
          <a:bodyPr lIns="90488" tIns="44450" rIns="90488" bIns="44450">
            <a:spAutoFit/>
          </a:bodyPr>
          <a:lstStyle/>
          <a:p>
            <a:pPr algn="l" eaLnBrk="0" hangingPunct="0">
              <a:spcBef>
                <a:spcPct val="50000"/>
              </a:spcBef>
            </a:pPr>
            <a:r>
              <a:rPr lang="en-US" sz="1600">
                <a:solidFill>
                  <a:srgbClr val="000000"/>
                </a:solidFill>
                <a:latin typeface="Arial Unicode MS" pitchFamily="34" charset="-128"/>
              </a:rPr>
              <a:t>$</a:t>
            </a:r>
          </a:p>
        </p:txBody>
      </p:sp>
      <p:sp>
        <p:nvSpPr>
          <p:cNvPr id="60" name="Line 16"/>
          <p:cNvSpPr>
            <a:spLocks noChangeShapeType="1"/>
          </p:cNvSpPr>
          <p:nvPr/>
        </p:nvSpPr>
        <p:spPr bwMode="auto">
          <a:xfrm>
            <a:off x="6507163" y="2328863"/>
            <a:ext cx="525462" cy="220662"/>
          </a:xfrm>
          <a:prstGeom prst="line">
            <a:avLst/>
          </a:prstGeom>
          <a:noFill/>
          <a:ln w="12700">
            <a:solidFill>
              <a:srgbClr val="000000"/>
            </a:solidFill>
            <a:prstDash val="dash"/>
            <a:round/>
            <a:headEnd/>
            <a:tailEnd/>
          </a:ln>
        </p:spPr>
        <p:txBody>
          <a:bodyPr wrap="none" anchor="ctr"/>
          <a:lstStyle/>
          <a:p>
            <a:endParaRPr lang="en-GB"/>
          </a:p>
        </p:txBody>
      </p:sp>
      <p:sp>
        <p:nvSpPr>
          <p:cNvPr id="61" name="Rectangle 17"/>
          <p:cNvSpPr>
            <a:spLocks noChangeArrowheads="1"/>
          </p:cNvSpPr>
          <p:nvPr/>
        </p:nvSpPr>
        <p:spPr bwMode="auto">
          <a:xfrm>
            <a:off x="5464175" y="2305050"/>
            <a:ext cx="1006475" cy="606425"/>
          </a:xfrm>
          <a:prstGeom prst="rect">
            <a:avLst/>
          </a:prstGeom>
          <a:solidFill>
            <a:srgbClr val="FF9900"/>
          </a:solidFill>
          <a:ln w="12700">
            <a:solidFill>
              <a:srgbClr val="FF9900"/>
            </a:solidFill>
            <a:miter lim="800000"/>
            <a:headEnd/>
            <a:tailEnd/>
          </a:ln>
        </p:spPr>
        <p:txBody>
          <a:bodyPr lIns="90488" tIns="44450" rIns="90488" bIns="44450" anchor="ctr"/>
          <a:lstStyle/>
          <a:p>
            <a:pPr eaLnBrk="0" hangingPunct="0"/>
            <a:r>
              <a:rPr lang="en-US" sz="1200">
                <a:solidFill>
                  <a:schemeClr val="bg1"/>
                </a:solidFill>
                <a:latin typeface="Arial" charset="0"/>
              </a:rPr>
              <a:t>Disposal &amp; Post-Disposal</a:t>
            </a:r>
          </a:p>
        </p:txBody>
      </p:sp>
      <p:sp>
        <p:nvSpPr>
          <p:cNvPr id="62" name="Rectangle 18"/>
          <p:cNvSpPr>
            <a:spLocks noChangeArrowheads="1"/>
          </p:cNvSpPr>
          <p:nvPr/>
        </p:nvSpPr>
        <p:spPr bwMode="auto">
          <a:xfrm>
            <a:off x="5464175" y="2924175"/>
            <a:ext cx="1006475" cy="663575"/>
          </a:xfrm>
          <a:prstGeom prst="rect">
            <a:avLst/>
          </a:prstGeom>
          <a:solidFill>
            <a:srgbClr val="003366"/>
          </a:solidFill>
          <a:ln w="12700">
            <a:solidFill>
              <a:srgbClr val="003366"/>
            </a:solidFill>
            <a:miter lim="800000"/>
            <a:headEnd/>
            <a:tailEnd/>
          </a:ln>
        </p:spPr>
        <p:txBody>
          <a:bodyPr wrap="none" lIns="90488" tIns="44450" rIns="90488" bIns="44450" anchor="ctr"/>
          <a:lstStyle/>
          <a:p>
            <a:pPr eaLnBrk="0" hangingPunct="0"/>
            <a:r>
              <a:rPr lang="en-US" sz="1200">
                <a:solidFill>
                  <a:schemeClr val="bg1"/>
                </a:solidFill>
                <a:latin typeface="Arial" charset="0"/>
              </a:rPr>
              <a:t>Use</a:t>
            </a:r>
          </a:p>
        </p:txBody>
      </p:sp>
      <p:sp>
        <p:nvSpPr>
          <p:cNvPr id="63" name="Rectangle 19"/>
          <p:cNvSpPr>
            <a:spLocks noChangeArrowheads="1"/>
          </p:cNvSpPr>
          <p:nvPr/>
        </p:nvSpPr>
        <p:spPr bwMode="auto">
          <a:xfrm>
            <a:off x="5464175" y="3600450"/>
            <a:ext cx="1006475" cy="539750"/>
          </a:xfrm>
          <a:prstGeom prst="rect">
            <a:avLst/>
          </a:prstGeom>
          <a:solidFill>
            <a:srgbClr val="669900"/>
          </a:solidFill>
          <a:ln w="12700">
            <a:solidFill>
              <a:srgbClr val="669900"/>
            </a:solidFill>
            <a:miter lim="800000"/>
            <a:headEnd/>
            <a:tailEnd/>
          </a:ln>
        </p:spPr>
        <p:txBody>
          <a:bodyPr wrap="none" lIns="90488" tIns="44450" rIns="90488" bIns="44450" anchor="ctr"/>
          <a:lstStyle/>
          <a:p>
            <a:pPr eaLnBrk="0" hangingPunct="0"/>
            <a:r>
              <a:rPr lang="en-US" sz="1200">
                <a:solidFill>
                  <a:schemeClr val="bg1"/>
                </a:solidFill>
                <a:latin typeface="Arial" charset="0"/>
              </a:rPr>
              <a:t>Acquisition</a:t>
            </a:r>
          </a:p>
        </p:txBody>
      </p:sp>
      <p:sp>
        <p:nvSpPr>
          <p:cNvPr id="64" name="Rectangle 20"/>
          <p:cNvSpPr>
            <a:spLocks noChangeArrowheads="1"/>
          </p:cNvSpPr>
          <p:nvPr/>
        </p:nvSpPr>
        <p:spPr bwMode="auto">
          <a:xfrm>
            <a:off x="7064375" y="2571750"/>
            <a:ext cx="1008063" cy="301625"/>
          </a:xfrm>
          <a:prstGeom prst="rect">
            <a:avLst/>
          </a:prstGeom>
          <a:solidFill>
            <a:srgbClr val="FF9900"/>
          </a:solidFill>
          <a:ln w="12700">
            <a:solidFill>
              <a:srgbClr val="FF9900"/>
            </a:solidFill>
            <a:miter lim="800000"/>
            <a:headEnd/>
            <a:tailEnd/>
          </a:ln>
        </p:spPr>
        <p:txBody>
          <a:bodyPr wrap="none" anchor="ctr"/>
          <a:lstStyle/>
          <a:p>
            <a:endParaRPr lang="en-US"/>
          </a:p>
        </p:txBody>
      </p:sp>
      <p:sp>
        <p:nvSpPr>
          <p:cNvPr id="65" name="Rectangle 21"/>
          <p:cNvSpPr>
            <a:spLocks noChangeArrowheads="1"/>
          </p:cNvSpPr>
          <p:nvPr/>
        </p:nvSpPr>
        <p:spPr bwMode="auto">
          <a:xfrm>
            <a:off x="7064375" y="2886075"/>
            <a:ext cx="1008063" cy="558800"/>
          </a:xfrm>
          <a:prstGeom prst="rect">
            <a:avLst/>
          </a:prstGeom>
          <a:solidFill>
            <a:srgbClr val="003366"/>
          </a:solidFill>
          <a:ln w="12700">
            <a:solidFill>
              <a:srgbClr val="003366"/>
            </a:solidFill>
            <a:miter lim="800000"/>
            <a:headEnd/>
            <a:tailEnd/>
          </a:ln>
        </p:spPr>
        <p:txBody>
          <a:bodyPr wrap="none" anchor="ctr"/>
          <a:lstStyle/>
          <a:p>
            <a:endParaRPr lang="en-US"/>
          </a:p>
        </p:txBody>
      </p:sp>
      <p:sp>
        <p:nvSpPr>
          <p:cNvPr id="66" name="Rectangle 22"/>
          <p:cNvSpPr>
            <a:spLocks noChangeArrowheads="1"/>
          </p:cNvSpPr>
          <p:nvPr/>
        </p:nvSpPr>
        <p:spPr bwMode="auto">
          <a:xfrm>
            <a:off x="7064375" y="3457575"/>
            <a:ext cx="1008063" cy="682625"/>
          </a:xfrm>
          <a:prstGeom prst="rect">
            <a:avLst/>
          </a:prstGeom>
          <a:solidFill>
            <a:srgbClr val="669900"/>
          </a:solidFill>
          <a:ln w="12700">
            <a:solidFill>
              <a:srgbClr val="669900"/>
            </a:solidFill>
            <a:miter lim="800000"/>
            <a:headEnd/>
            <a:tailEnd/>
          </a:ln>
        </p:spPr>
        <p:txBody>
          <a:bodyPr wrap="none" anchor="ctr"/>
          <a:lstStyle/>
          <a:p>
            <a:endParaRPr lang="en-US"/>
          </a:p>
        </p:txBody>
      </p:sp>
      <p:sp>
        <p:nvSpPr>
          <p:cNvPr id="67" name="Line 23"/>
          <p:cNvSpPr>
            <a:spLocks noChangeShapeType="1"/>
          </p:cNvSpPr>
          <p:nvPr/>
        </p:nvSpPr>
        <p:spPr bwMode="auto">
          <a:xfrm>
            <a:off x="5216525" y="2243138"/>
            <a:ext cx="0" cy="1868487"/>
          </a:xfrm>
          <a:prstGeom prst="line">
            <a:avLst/>
          </a:prstGeom>
          <a:noFill/>
          <a:ln w="12700">
            <a:solidFill>
              <a:srgbClr val="000000"/>
            </a:solidFill>
            <a:round/>
            <a:headEnd/>
            <a:tailEnd/>
          </a:ln>
        </p:spPr>
        <p:txBody>
          <a:bodyPr wrap="none" anchor="ctr"/>
          <a:lstStyle/>
          <a:p>
            <a:endParaRPr lang="en-GB"/>
          </a:p>
        </p:txBody>
      </p:sp>
      <p:sp>
        <p:nvSpPr>
          <p:cNvPr id="68" name="Line 25"/>
          <p:cNvSpPr>
            <a:spLocks noChangeShapeType="1"/>
          </p:cNvSpPr>
          <p:nvPr/>
        </p:nvSpPr>
        <p:spPr bwMode="auto">
          <a:xfrm flipV="1">
            <a:off x="6505575" y="2867025"/>
            <a:ext cx="525463" cy="84138"/>
          </a:xfrm>
          <a:prstGeom prst="line">
            <a:avLst/>
          </a:prstGeom>
          <a:noFill/>
          <a:ln w="12700">
            <a:solidFill>
              <a:srgbClr val="000000"/>
            </a:solidFill>
            <a:prstDash val="dash"/>
            <a:round/>
            <a:headEnd/>
            <a:tailEnd/>
          </a:ln>
        </p:spPr>
        <p:txBody>
          <a:bodyPr wrap="none" anchor="ctr"/>
          <a:lstStyle/>
          <a:p>
            <a:endParaRPr lang="en-GB"/>
          </a:p>
        </p:txBody>
      </p:sp>
      <p:sp>
        <p:nvSpPr>
          <p:cNvPr id="69" name="Line 26"/>
          <p:cNvSpPr>
            <a:spLocks noChangeShapeType="1"/>
          </p:cNvSpPr>
          <p:nvPr/>
        </p:nvSpPr>
        <p:spPr bwMode="auto">
          <a:xfrm flipV="1">
            <a:off x="6505575" y="3429000"/>
            <a:ext cx="525463" cy="188913"/>
          </a:xfrm>
          <a:prstGeom prst="line">
            <a:avLst/>
          </a:prstGeom>
          <a:noFill/>
          <a:ln w="12700">
            <a:solidFill>
              <a:srgbClr val="000000"/>
            </a:solidFill>
            <a:prstDash val="dash"/>
            <a:round/>
            <a:headEnd/>
            <a:tailEnd/>
          </a:ln>
        </p:spPr>
        <p:txBody>
          <a:bodyPr wrap="none" anchor="ctr"/>
          <a:lstStyle/>
          <a:p>
            <a:endParaRPr lang="en-GB"/>
          </a:p>
        </p:txBody>
      </p:sp>
      <p:sp>
        <p:nvSpPr>
          <p:cNvPr id="84" name="Rectangle 4"/>
          <p:cNvSpPr>
            <a:spLocks noChangeArrowheads="1"/>
          </p:cNvSpPr>
          <p:nvPr/>
        </p:nvSpPr>
        <p:spPr bwMode="auto">
          <a:xfrm>
            <a:off x="498475" y="4887913"/>
            <a:ext cx="3976688" cy="77628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800" dirty="0">
                <a:solidFill>
                  <a:srgbClr val="000000"/>
                </a:solidFill>
                <a:latin typeface="Arial" charset="0"/>
              </a:rPr>
              <a:t>Purchase Price</a:t>
            </a:r>
          </a:p>
          <a:p>
            <a:pPr eaLnBrk="0" hangingPunct="0">
              <a:spcBef>
                <a:spcPct val="50000"/>
              </a:spcBef>
            </a:pPr>
            <a:r>
              <a:rPr lang="en-US" sz="1800" dirty="0">
                <a:solidFill>
                  <a:srgbClr val="000000"/>
                </a:solidFill>
                <a:latin typeface="Arial" charset="0"/>
              </a:rPr>
              <a:t>Refrigerator A appears cheaper</a:t>
            </a:r>
          </a:p>
        </p:txBody>
      </p:sp>
      <p:sp>
        <p:nvSpPr>
          <p:cNvPr id="85" name="Rectangle 5"/>
          <p:cNvSpPr>
            <a:spLocks noChangeArrowheads="1"/>
          </p:cNvSpPr>
          <p:nvPr/>
        </p:nvSpPr>
        <p:spPr bwMode="auto">
          <a:xfrm>
            <a:off x="4868863" y="4887913"/>
            <a:ext cx="3775075" cy="77628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800" dirty="0">
                <a:solidFill>
                  <a:srgbClr val="000000"/>
                </a:solidFill>
                <a:latin typeface="Arial" charset="0"/>
              </a:rPr>
              <a:t>Price + Life-Cycle Costs</a:t>
            </a:r>
          </a:p>
          <a:p>
            <a:pPr eaLnBrk="0" hangingPunct="0">
              <a:spcBef>
                <a:spcPct val="50000"/>
              </a:spcBef>
            </a:pPr>
            <a:r>
              <a:rPr lang="en-US" sz="1800" dirty="0">
                <a:solidFill>
                  <a:srgbClr val="000000"/>
                </a:solidFill>
                <a:latin typeface="Arial" charset="0"/>
              </a:rPr>
              <a:t>Refrigerator B costs less overall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9" name="Object 5"/>
          <p:cNvGraphicFramePr>
            <a:graphicFrameLocks noChangeAspect="1"/>
          </p:cNvGraphicFramePr>
          <p:nvPr/>
        </p:nvGraphicFramePr>
        <p:xfrm>
          <a:off x="457200" y="1092200"/>
          <a:ext cx="8458200" cy="5632450"/>
        </p:xfrm>
        <a:graphic>
          <a:graphicData uri="http://schemas.openxmlformats.org/presentationml/2006/ole">
            <p:oleObj spid="_x0000_s1026" name="Documento" r:id="rId4" imgW="6146549" imgH="4076687" progId="Word.Document.8">
              <p:embed/>
            </p:oleObj>
          </a:graphicData>
        </a:graphic>
      </p:graphicFrame>
      <p:sp>
        <p:nvSpPr>
          <p:cNvPr id="82950" name="Line 6"/>
          <p:cNvSpPr>
            <a:spLocks noChangeShapeType="1"/>
          </p:cNvSpPr>
          <p:nvPr/>
        </p:nvSpPr>
        <p:spPr bwMode="auto">
          <a:xfrm>
            <a:off x="0" y="838200"/>
            <a:ext cx="8763000" cy="0"/>
          </a:xfrm>
          <a:prstGeom prst="line">
            <a:avLst/>
          </a:prstGeom>
          <a:noFill/>
          <a:ln w="38100">
            <a:solidFill>
              <a:srgbClr val="F76C03"/>
            </a:solidFill>
            <a:round/>
            <a:headEnd/>
            <a:tailEnd/>
          </a:ln>
          <a:effectLst/>
        </p:spPr>
        <p:txBody>
          <a:bodyPr/>
          <a:lstStyle/>
          <a:p>
            <a:endParaRPr lang="en-GB"/>
          </a:p>
        </p:txBody>
      </p:sp>
      <p:sp>
        <p:nvSpPr>
          <p:cNvPr id="82951" name="Text Box 7"/>
          <p:cNvSpPr txBox="1">
            <a:spLocks noChangeArrowheads="1"/>
          </p:cNvSpPr>
          <p:nvPr/>
        </p:nvSpPr>
        <p:spPr bwMode="auto">
          <a:xfrm>
            <a:off x="428596" y="228600"/>
            <a:ext cx="7715304" cy="584775"/>
          </a:xfrm>
          <a:prstGeom prst="rect">
            <a:avLst/>
          </a:prstGeom>
          <a:noFill/>
          <a:ln w="57150" cmpd="thinThick">
            <a:noFill/>
            <a:miter lim="800000"/>
            <a:headEnd/>
            <a:tailEnd/>
          </a:ln>
        </p:spPr>
        <p:txBody>
          <a:bodyPr wrap="square">
            <a:spAutoFit/>
          </a:bodyPr>
          <a:lstStyle/>
          <a:p>
            <a:pPr eaLnBrk="0" hangingPunct="0">
              <a:spcBef>
                <a:spcPct val="50000"/>
              </a:spcBef>
            </a:pPr>
            <a:r>
              <a:rPr lang="en-US" sz="3200" dirty="0">
                <a:latin typeface="Calisto MT" pitchFamily="18" charset="0"/>
                <a:ea typeface="ＭＳ Ｐゴシック" pitchFamily="34" charset="-128"/>
              </a:rPr>
              <a:t>Regional </a:t>
            </a:r>
            <a:r>
              <a:rPr lang="en-US" sz="3200" dirty="0" err="1" smtClean="0">
                <a:latin typeface="Calisto MT" pitchFamily="18" charset="0"/>
                <a:ea typeface="ＭＳ Ｐゴシック" pitchFamily="34" charset="-128"/>
              </a:rPr>
              <a:t>Emergy</a:t>
            </a:r>
            <a:r>
              <a:rPr lang="en-US" sz="3200" dirty="0" smtClean="0">
                <a:latin typeface="Calisto MT" pitchFamily="18" charset="0"/>
                <a:ea typeface="ＭＳ Ｐゴシック" pitchFamily="34" charset="-128"/>
              </a:rPr>
              <a:t> Intensities</a:t>
            </a:r>
            <a:endParaRPr lang="en-US" sz="3200" dirty="0">
              <a:latin typeface="Calisto MT"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5" name="Object 3"/>
          <p:cNvGraphicFramePr>
            <a:graphicFrameLocks noChangeAspect="1"/>
          </p:cNvGraphicFramePr>
          <p:nvPr/>
        </p:nvGraphicFramePr>
        <p:xfrm>
          <a:off x="381000" y="1204913"/>
          <a:ext cx="8534400" cy="5434012"/>
        </p:xfrm>
        <a:graphic>
          <a:graphicData uri="http://schemas.openxmlformats.org/presentationml/2006/ole">
            <p:oleObj spid="_x0000_s2050" name="Documento" r:id="rId4" imgW="6015702" imgH="3816633" progId="Word.Document.8">
              <p:embed/>
            </p:oleObj>
          </a:graphicData>
        </a:graphic>
      </p:graphicFrame>
      <p:sp>
        <p:nvSpPr>
          <p:cNvPr id="84996" name="Line 4"/>
          <p:cNvSpPr>
            <a:spLocks noChangeShapeType="1"/>
          </p:cNvSpPr>
          <p:nvPr/>
        </p:nvSpPr>
        <p:spPr bwMode="auto">
          <a:xfrm>
            <a:off x="152400" y="990600"/>
            <a:ext cx="8763000" cy="0"/>
          </a:xfrm>
          <a:prstGeom prst="line">
            <a:avLst/>
          </a:prstGeom>
          <a:noFill/>
          <a:ln w="38100">
            <a:solidFill>
              <a:srgbClr val="F76C03"/>
            </a:solidFill>
            <a:round/>
            <a:headEnd/>
            <a:tailEnd/>
          </a:ln>
          <a:effectLst/>
        </p:spPr>
        <p:txBody>
          <a:bodyPr/>
          <a:lstStyle/>
          <a:p>
            <a:endParaRPr lang="en-GB"/>
          </a:p>
        </p:txBody>
      </p:sp>
      <p:sp>
        <p:nvSpPr>
          <p:cNvPr id="84997" name="Text Box 5"/>
          <p:cNvSpPr txBox="1">
            <a:spLocks noChangeArrowheads="1"/>
          </p:cNvSpPr>
          <p:nvPr/>
        </p:nvSpPr>
        <p:spPr bwMode="auto">
          <a:xfrm>
            <a:off x="1828800" y="304800"/>
            <a:ext cx="6096000" cy="579438"/>
          </a:xfrm>
          <a:prstGeom prst="rect">
            <a:avLst/>
          </a:prstGeom>
          <a:noFill/>
          <a:ln w="57150" cmpd="thinThick">
            <a:noFill/>
            <a:miter lim="800000"/>
            <a:headEnd/>
            <a:tailEnd/>
          </a:ln>
        </p:spPr>
        <p:txBody>
          <a:bodyPr>
            <a:spAutoFit/>
          </a:bodyPr>
          <a:lstStyle/>
          <a:p>
            <a:pPr eaLnBrk="0" hangingPunct="0">
              <a:spcBef>
                <a:spcPct val="50000"/>
              </a:spcBef>
            </a:pPr>
            <a:r>
              <a:rPr lang="en-US" sz="3200" dirty="0">
                <a:latin typeface="Calisto MT" pitchFamily="18" charset="0"/>
                <a:ea typeface="ＭＳ Ｐゴシック" pitchFamily="34" charset="-128"/>
              </a:rPr>
              <a:t>Agricultural </a:t>
            </a:r>
            <a:r>
              <a:rPr lang="en-US" sz="3200" dirty="0" err="1">
                <a:latin typeface="Calisto MT" pitchFamily="18" charset="0"/>
                <a:ea typeface="ＭＳ Ｐゴシック" pitchFamily="34" charset="-128"/>
              </a:rPr>
              <a:t>Emergy</a:t>
            </a:r>
            <a:r>
              <a:rPr lang="en-US" sz="3200" dirty="0">
                <a:latin typeface="Calisto MT" pitchFamily="18" charset="0"/>
                <a:ea typeface="ＭＳ Ｐゴシック" pitchFamily="34" charset="-128"/>
              </a:rPr>
              <a:t> Intensities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4230"/>
          </a:xfrm>
        </p:spPr>
        <p:txBody>
          <a:bodyPr>
            <a:normAutofit/>
          </a:bodyPr>
          <a:lstStyle/>
          <a:p>
            <a:r>
              <a:rPr lang="en-GB" sz="3200" b="1" dirty="0" smtClean="0"/>
              <a:t>Use small and slow solutions</a:t>
            </a:r>
            <a:r>
              <a:rPr lang="en-GB" sz="3200" dirty="0" smtClean="0"/>
              <a:t> - Small and slow systems are easier to maintain than big ones, making better use of local resources and producing more sustainable outcomes</a:t>
            </a:r>
          </a:p>
        </p:txBody>
      </p:sp>
      <p:sp>
        <p:nvSpPr>
          <p:cNvPr id="3" name="Content Placeholder 2"/>
          <p:cNvSpPr>
            <a:spLocks noGrp="1"/>
          </p:cNvSpPr>
          <p:nvPr>
            <p:ph idx="1"/>
          </p:nvPr>
        </p:nvSpPr>
        <p:spPr>
          <a:xfrm>
            <a:off x="457200" y="2928934"/>
            <a:ext cx="4471990" cy="3197229"/>
          </a:xfrm>
        </p:spPr>
        <p:txBody>
          <a:bodyPr/>
          <a:lstStyle/>
          <a:p>
            <a:r>
              <a:rPr lang="en-GB" dirty="0" smtClean="0"/>
              <a:t>Stroud pound vs. Lewes pound</a:t>
            </a:r>
          </a:p>
          <a:p>
            <a:r>
              <a:rPr lang="en-GB" dirty="0" smtClean="0"/>
              <a:t>Media and the importance of large</a:t>
            </a:r>
          </a:p>
          <a:p>
            <a:r>
              <a:rPr lang="en-GB" dirty="0" smtClean="0"/>
              <a:t>‘Is it working?’</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6143636" y="2500306"/>
            <a:ext cx="2262192" cy="27944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57686" y="4929198"/>
            <a:ext cx="2152650" cy="1619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857380"/>
          </a:xfrm>
        </p:spPr>
        <p:txBody>
          <a:bodyPr>
            <a:noAutofit/>
          </a:bodyPr>
          <a:lstStyle/>
          <a:p>
            <a:r>
              <a:rPr lang="en-GB" sz="2800" b="1" dirty="0" smtClean="0"/>
              <a:t>Integrate rather than segregate</a:t>
            </a:r>
            <a:r>
              <a:rPr lang="en-GB" sz="2800" dirty="0" smtClean="0"/>
              <a:t> - By putting the right things in the right place, relationships develop between them and they work together to support each other</a:t>
            </a:r>
            <a:br>
              <a:rPr lang="en-GB" sz="2800" dirty="0" smtClean="0"/>
            </a:br>
            <a:endParaRPr lang="en-GB" sz="2800" dirty="0"/>
          </a:p>
        </p:txBody>
      </p:sp>
      <p:sp>
        <p:nvSpPr>
          <p:cNvPr id="3" name="Content Placeholder 2"/>
          <p:cNvSpPr>
            <a:spLocks noGrp="1"/>
          </p:cNvSpPr>
          <p:nvPr>
            <p:ph idx="1"/>
          </p:nvPr>
        </p:nvSpPr>
        <p:spPr>
          <a:xfrm>
            <a:off x="457200" y="3214686"/>
            <a:ext cx="8229600" cy="2911477"/>
          </a:xfrm>
        </p:spPr>
        <p:txBody>
          <a:bodyPr/>
          <a:lstStyle/>
          <a:p>
            <a:r>
              <a:rPr lang="en-GB" dirty="0" smtClean="0"/>
              <a:t>Companion planting</a:t>
            </a:r>
          </a:p>
          <a:p>
            <a:r>
              <a:rPr lang="en-GB" dirty="0" smtClean="0"/>
              <a:t>Cottage industry?</a:t>
            </a:r>
          </a:p>
          <a:p>
            <a:r>
              <a:rPr lang="en-GB" dirty="0" smtClean="0"/>
              <a:t>Synergy between different transition projects?</a:t>
            </a:r>
          </a:p>
          <a:p>
            <a:r>
              <a:rPr lang="en-GB" dirty="0" smtClean="0"/>
              <a:t>Local production, local currency, local markets</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4714876" y="1785926"/>
            <a:ext cx="3810010" cy="253746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a:bodyPr>
          <a:lstStyle/>
          <a:p>
            <a:r>
              <a:rPr lang="en-GB" sz="2800" b="1" dirty="0" smtClean="0"/>
              <a:t>Design from patterns to details</a:t>
            </a:r>
            <a:r>
              <a:rPr lang="en-GB" sz="2800" dirty="0" smtClean="0"/>
              <a:t> - By stepping back, we can observe patterns in nature and society. These can form the backbone of our designs, with the details filled in as we go</a:t>
            </a:r>
            <a:endParaRPr lang="en-GB" sz="2800" dirty="0"/>
          </a:p>
        </p:txBody>
      </p:sp>
      <p:sp>
        <p:nvSpPr>
          <p:cNvPr id="3" name="Content Placeholder 2"/>
          <p:cNvSpPr>
            <a:spLocks noGrp="1"/>
          </p:cNvSpPr>
          <p:nvPr>
            <p:ph idx="1"/>
          </p:nvPr>
        </p:nvSpPr>
        <p:spPr>
          <a:xfrm>
            <a:off x="4572000" y="2428868"/>
            <a:ext cx="4114800" cy="3697295"/>
          </a:xfrm>
        </p:spPr>
        <p:txBody>
          <a:bodyPr/>
          <a:lstStyle/>
          <a:p>
            <a:r>
              <a:rPr lang="en-GB" dirty="0" smtClean="0"/>
              <a:t>Can we use these principles in urban design?</a:t>
            </a:r>
          </a:p>
          <a:p>
            <a:r>
              <a:rPr lang="en-GB" dirty="0" smtClean="0"/>
              <a:t>What about Abu Dhabi?</a:t>
            </a:r>
          </a:p>
          <a:p>
            <a:r>
              <a:rPr lang="en-GB" dirty="0" smtClean="0"/>
              <a:t>What about Curitiba?</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428596" y="2357430"/>
            <a:ext cx="3929066" cy="392906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8544"/>
          </a:xfrm>
        </p:spPr>
        <p:txBody>
          <a:bodyPr>
            <a:noAutofit/>
          </a:bodyPr>
          <a:lstStyle/>
          <a:p>
            <a:r>
              <a:rPr lang="en-GB" sz="2800" b="1" dirty="0" smtClean="0"/>
              <a:t>Use edges and value the marginal</a:t>
            </a:r>
            <a:r>
              <a:rPr lang="en-GB" sz="2800" dirty="0" smtClean="0"/>
              <a:t> - The interface between things is where the most interesting events take place. These are often the most valuable, diverse and productive elements in the system</a:t>
            </a:r>
            <a:br>
              <a:rPr lang="en-GB" sz="2800" dirty="0" smtClean="0"/>
            </a:br>
            <a:endParaRPr lang="en-GB" sz="2800" dirty="0"/>
          </a:p>
        </p:txBody>
      </p:sp>
      <p:sp>
        <p:nvSpPr>
          <p:cNvPr id="3" name="Content Placeholder 2"/>
          <p:cNvSpPr>
            <a:spLocks noGrp="1"/>
          </p:cNvSpPr>
          <p:nvPr>
            <p:ph idx="1"/>
          </p:nvPr>
        </p:nvSpPr>
        <p:spPr>
          <a:xfrm>
            <a:off x="457200" y="2214554"/>
            <a:ext cx="4257676" cy="3911609"/>
          </a:xfrm>
        </p:spPr>
        <p:txBody>
          <a:bodyPr/>
          <a:lstStyle/>
          <a:p>
            <a:r>
              <a:rPr lang="en-GB" dirty="0" smtClean="0"/>
              <a:t>Concept of </a:t>
            </a:r>
            <a:r>
              <a:rPr lang="en-GB" dirty="0" err="1" smtClean="0"/>
              <a:t>liminality</a:t>
            </a:r>
            <a:endParaRPr lang="en-GB" dirty="0" smtClean="0"/>
          </a:p>
          <a:p>
            <a:r>
              <a:rPr lang="en-GB" dirty="0" smtClean="0"/>
              <a:t>Creole cultures and music</a:t>
            </a:r>
          </a:p>
          <a:p>
            <a:r>
              <a:rPr lang="en-GB" dirty="0" smtClean="0"/>
              <a:t>Guerrilla gardening</a:t>
            </a:r>
          </a:p>
          <a:p>
            <a:r>
              <a:rPr lang="en-GB" dirty="0" smtClean="0"/>
              <a:t>Alternatives within capitalism, such as mutualism</a:t>
            </a:r>
          </a:p>
          <a:p>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5286380" y="2262178"/>
            <a:ext cx="3214685" cy="428624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4757742" cy="5840435"/>
          </a:xfrm>
        </p:spPr>
        <p:txBody>
          <a:bodyPr/>
          <a:lstStyle/>
          <a:p>
            <a:r>
              <a:rPr lang="en-GB" dirty="0" smtClean="0"/>
              <a:t>Choose three of the principles</a:t>
            </a:r>
          </a:p>
          <a:p>
            <a:r>
              <a:rPr lang="en-GB" dirty="0" smtClean="0"/>
              <a:t>Think how you might apply them to an economic system or process to make it more sustainable</a:t>
            </a:r>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1643042" y="3929066"/>
            <a:ext cx="2690816" cy="269081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143504" y="857232"/>
            <a:ext cx="3821910" cy="513395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fontScale="92500" lnSpcReduction="10000"/>
          </a:bodyPr>
          <a:lstStyle/>
          <a:p>
            <a:r>
              <a:rPr lang="en-GB" dirty="0" smtClean="0"/>
              <a:t>‘Linear relationships are easy to think about: the more the merrier. Linear equations are solvable, which makes them suitable for textbooks. Linear systems have an important modular virtue: you can take them apart and put them together again—the pieces add up.</a:t>
            </a:r>
          </a:p>
          <a:p>
            <a:r>
              <a:rPr lang="en-GB" dirty="0" smtClean="0"/>
              <a:t>Non-linear systems generally cannot be solved and cannot be added together . . . Non-linearity means that the act of playing the game has a way of changing the rules . . . That twisted changeability makes non-linearity hard to calculate, but it also creates rich kinds of </a:t>
            </a:r>
            <a:r>
              <a:rPr lang="en-GB" dirty="0" err="1" smtClean="0"/>
              <a:t>behavior</a:t>
            </a:r>
            <a:r>
              <a:rPr lang="en-GB" dirty="0" smtClean="0"/>
              <a:t> that never </a:t>
            </a:r>
            <a:r>
              <a:rPr lang="en-GB" dirty="0" err="1" smtClean="0"/>
              <a:t>occure</a:t>
            </a:r>
            <a:r>
              <a:rPr lang="en-GB" dirty="0" smtClean="0"/>
              <a:t> in linear systems’</a:t>
            </a:r>
          </a:p>
          <a:p>
            <a:pPr algn="r"/>
            <a:r>
              <a:rPr lang="en-GB" dirty="0" smtClean="0"/>
              <a:t>James </a:t>
            </a:r>
            <a:r>
              <a:rPr lang="en-GB" dirty="0" err="1" smtClean="0"/>
              <a:t>Gleick</a:t>
            </a:r>
            <a:r>
              <a:rPr lang="en-GB" dirty="0" smtClean="0"/>
              <a:t>, </a:t>
            </a:r>
            <a:r>
              <a:rPr lang="en-GB" i="1" dirty="0" smtClean="0"/>
              <a:t>Chaos: Making a New Science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smtClean="0"/>
              <a:t>Traditional wisdom</a:t>
            </a:r>
            <a:endParaRPr lang="en-GB" dirty="0"/>
          </a:p>
        </p:txBody>
      </p:sp>
      <p:sp>
        <p:nvSpPr>
          <p:cNvPr id="3" name="Content Placeholder 2"/>
          <p:cNvSpPr>
            <a:spLocks noGrp="1"/>
          </p:cNvSpPr>
          <p:nvPr>
            <p:ph idx="1"/>
          </p:nvPr>
        </p:nvSpPr>
        <p:spPr>
          <a:xfrm>
            <a:off x="457200" y="928670"/>
            <a:ext cx="8229600" cy="5197493"/>
          </a:xfrm>
        </p:spPr>
        <p:txBody>
          <a:bodyPr>
            <a:normAutofit fontScale="92500"/>
          </a:bodyPr>
          <a:lstStyle/>
          <a:p>
            <a:r>
              <a:rPr lang="en-GB" dirty="0" smtClean="0"/>
              <a:t>‘Because of feedback delays within complex systems, by the time a problem becomes apparent it may be unnecessarily difficult to solve’</a:t>
            </a:r>
          </a:p>
          <a:p>
            <a:r>
              <a:rPr lang="en-GB" dirty="0" smtClean="0"/>
              <a:t>Translation: ‘A stitch in time saves nine’</a:t>
            </a:r>
          </a:p>
          <a:p>
            <a:r>
              <a:rPr lang="en-GB" dirty="0" smtClean="0"/>
              <a:t>A diverse system with multiple pathways and redundancies is more stable and less vulnerable to external shock than a uniform system with little diversity</a:t>
            </a:r>
          </a:p>
          <a:p>
            <a:r>
              <a:rPr lang="en-GB" dirty="0" smtClean="0"/>
              <a:t>Translation: Don’t put all your eggs in one basket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3714776" cy="1143000"/>
          </a:xfrm>
        </p:spPr>
        <p:txBody>
          <a:bodyPr/>
          <a:lstStyle/>
          <a:p>
            <a:r>
              <a:rPr lang="en-GB" dirty="0" smtClean="0"/>
              <a:t>Howard </a:t>
            </a:r>
            <a:r>
              <a:rPr lang="en-GB" dirty="0" err="1" smtClean="0"/>
              <a:t>Odum</a:t>
            </a:r>
            <a:endParaRPr lang="en-GB" dirty="0"/>
          </a:p>
        </p:txBody>
      </p:sp>
      <p:sp>
        <p:nvSpPr>
          <p:cNvPr id="4" name="Content Placeholder 3"/>
          <p:cNvSpPr>
            <a:spLocks noGrp="1"/>
          </p:cNvSpPr>
          <p:nvPr>
            <p:ph sz="half" idx="2"/>
          </p:nvPr>
        </p:nvSpPr>
        <p:spPr>
          <a:xfrm>
            <a:off x="4143372" y="214290"/>
            <a:ext cx="4568858" cy="6643710"/>
          </a:xfrm>
        </p:spPr>
        <p:txBody>
          <a:bodyPr>
            <a:noAutofit/>
          </a:bodyPr>
          <a:lstStyle/>
          <a:p>
            <a:r>
              <a:rPr lang="en-US" sz="2800" dirty="0" err="1"/>
              <a:t>Odum</a:t>
            </a:r>
            <a:r>
              <a:rPr lang="en-US" sz="2800" dirty="0"/>
              <a:t> developed methods for tracking and measuring the flows of energy and nutrients through complex living </a:t>
            </a:r>
            <a:r>
              <a:rPr lang="en-US" sz="2800" dirty="0" smtClean="0"/>
              <a:t>systems</a:t>
            </a:r>
          </a:p>
          <a:p>
            <a:r>
              <a:rPr lang="en-US" sz="2800" dirty="0" smtClean="0"/>
              <a:t>Ways </a:t>
            </a:r>
            <a:r>
              <a:rPr lang="en-US" sz="2800" dirty="0"/>
              <a:t>of understanding the links between flows of money and goods in society and the flows of energy in </a:t>
            </a:r>
            <a:r>
              <a:rPr lang="en-US" sz="2800" dirty="0" smtClean="0"/>
              <a:t>ecosystems</a:t>
            </a:r>
          </a:p>
          <a:p>
            <a:r>
              <a:rPr lang="en-US" sz="2800" dirty="0" smtClean="0"/>
              <a:t>‘</a:t>
            </a:r>
            <a:r>
              <a:rPr lang="en-US" sz="2800" dirty="0"/>
              <a:t>industrial man . . . eats potatoes largely made of oil’ </a:t>
            </a:r>
            <a:r>
              <a:rPr lang="en-US" sz="2000" i="1" dirty="0" smtClean="0"/>
              <a:t>Environment, Power and Society</a:t>
            </a:r>
            <a:r>
              <a:rPr lang="en-US" sz="2000" dirty="0" smtClean="0"/>
              <a:t>, 1971</a:t>
            </a:r>
            <a:endParaRPr lang="en-GB" sz="2000" dirty="0"/>
          </a:p>
        </p:txBody>
      </p:sp>
      <p:pic>
        <p:nvPicPr>
          <p:cNvPr id="5122" name="Picture 2"/>
          <p:cNvPicPr>
            <a:picLocks noGrp="1" noChangeAspect="1" noChangeArrowheads="1"/>
          </p:cNvPicPr>
          <p:nvPr>
            <p:ph sz="quarter" idx="4"/>
          </p:nvPr>
        </p:nvPicPr>
        <p:blipFill>
          <a:blip r:embed="rId2" cstate="print"/>
          <a:srcRect/>
          <a:stretch>
            <a:fillRect/>
          </a:stretch>
        </p:blipFill>
        <p:spPr bwMode="auto">
          <a:xfrm>
            <a:off x="785786" y="1928802"/>
            <a:ext cx="2743200" cy="4114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85000" lnSpcReduction="10000"/>
          </a:bodyPr>
          <a:lstStyle/>
          <a:p>
            <a:r>
              <a:rPr lang="en-US" dirty="0" smtClean="0"/>
              <a:t>‘</a:t>
            </a:r>
            <a:r>
              <a:rPr lang="en-US" dirty="0" err="1" smtClean="0"/>
              <a:t>Odum</a:t>
            </a:r>
            <a:r>
              <a:rPr lang="en-US" dirty="0" smtClean="0"/>
              <a:t> </a:t>
            </a:r>
            <a:r>
              <a:rPr lang="en-US" dirty="0"/>
              <a:t>proposed that a measurement of the amount of transformed solar energy embodied in any product of the biosphere or human society—for which he coined the term ‘</a:t>
            </a:r>
            <a:r>
              <a:rPr lang="en-US" dirty="0" err="1"/>
              <a:t>emergy</a:t>
            </a:r>
            <a:r>
              <a:rPr lang="en-US" dirty="0"/>
              <a:t>’—could provide a kind of ‘universal currency’ which would allow fair and accurate comparison of the human and natural contributions to any particular economic process. This approach was so original that it has still not been fully incorporated into thinking about responses to climate change, where understanding the embodied energy in products is arguably more critical than only considering the direct energy flows in electricity generation or the work of an internal combustion engine</a:t>
            </a:r>
            <a:r>
              <a:rPr lang="en-US" dirty="0" smtClean="0"/>
              <a:t>.’</a:t>
            </a:r>
          </a:p>
          <a:p>
            <a:pPr algn="r"/>
            <a:r>
              <a:rPr lang="en-US" dirty="0" smtClean="0"/>
              <a:t>Steve Harris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A Proto-</a:t>
            </a:r>
            <a:r>
              <a:rPr lang="en-GB" dirty="0" err="1" smtClean="0"/>
              <a:t>Transitioner</a:t>
            </a:r>
            <a:r>
              <a:rPr lang="en-GB" dirty="0" smtClean="0"/>
              <a:t>?</a:t>
            </a:r>
            <a:endParaRPr lang="en-GB" dirty="0"/>
          </a:p>
        </p:txBody>
      </p:sp>
      <p:sp>
        <p:nvSpPr>
          <p:cNvPr id="3" name="Content Placeholder 2"/>
          <p:cNvSpPr>
            <a:spLocks noGrp="1"/>
          </p:cNvSpPr>
          <p:nvPr>
            <p:ph sz="half" idx="1"/>
          </p:nvPr>
        </p:nvSpPr>
        <p:spPr>
          <a:xfrm>
            <a:off x="214282" y="928670"/>
            <a:ext cx="4281518" cy="4143404"/>
          </a:xfrm>
        </p:spPr>
        <p:txBody>
          <a:bodyPr>
            <a:normAutofit lnSpcReduction="10000"/>
          </a:bodyPr>
          <a:lstStyle/>
          <a:p>
            <a:r>
              <a:rPr lang="en-GB" dirty="0" smtClean="0"/>
              <a:t>Devised the concept of an ‘energy descent’ in his final book </a:t>
            </a:r>
            <a:r>
              <a:rPr lang="en-GB" i="1" dirty="0" smtClean="0"/>
              <a:t>A Prosperous Way Down</a:t>
            </a:r>
            <a:r>
              <a:rPr lang="en-GB" dirty="0" smtClean="0"/>
              <a:t> (2001)</a:t>
            </a:r>
          </a:p>
          <a:p>
            <a:r>
              <a:rPr lang="en-US" dirty="0" smtClean="0"/>
              <a:t>Economic values based </a:t>
            </a:r>
            <a:r>
              <a:rPr lang="en-US" dirty="0"/>
              <a:t>on measures of the quantity and quality of embodied solar energy, rather than on </a:t>
            </a:r>
            <a:r>
              <a:rPr lang="en-US" dirty="0" smtClean="0"/>
              <a:t>monetary worth</a:t>
            </a:r>
            <a:endParaRPr lang="en-GB"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3438" y="1285860"/>
            <a:ext cx="4038600" cy="3371675"/>
          </a:xfrm>
          <a:prstGeom prst="rect">
            <a:avLst/>
          </a:prstGeom>
          <a:noFill/>
          <a:ln w="9525">
            <a:noFill/>
            <a:miter lim="800000"/>
            <a:headEnd/>
            <a:tailEnd/>
          </a:ln>
        </p:spPr>
      </p:pic>
      <p:sp>
        <p:nvSpPr>
          <p:cNvPr id="6" name="Content Placeholder 2"/>
          <p:cNvSpPr txBox="1">
            <a:spLocks/>
          </p:cNvSpPr>
          <p:nvPr/>
        </p:nvSpPr>
        <p:spPr>
          <a:xfrm>
            <a:off x="357158" y="5000636"/>
            <a:ext cx="8467756" cy="15716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Modern societies have reached the climax of a period of massive growth driven by fossil fuel energy: downturn is now inevitable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85000" lnSpcReduction="10000"/>
          </a:bodyPr>
          <a:lstStyle/>
          <a:p>
            <a:r>
              <a:rPr lang="en-US" dirty="0" err="1"/>
              <a:t>Permaculture</a:t>
            </a:r>
            <a:r>
              <a:rPr lang="en-US" dirty="0"/>
              <a:t> is a way of looking at the world as a system and ‘creating sustainable human habitats by following nature’s patterns’ (Holmgren, 2002). It follows a series of principles that its proponents claim arise from nature, such as use and value diversity, produce no waste, and use small and slow solutions. It challenges the immediate rush to action that is the response of many to first learning about the environmental crisis and cautions, instead, that we should engage in maximum contemplation and minimum action. ‘</a:t>
            </a:r>
            <a:r>
              <a:rPr lang="en-GB" dirty="0" err="1"/>
              <a:t>Permaculture</a:t>
            </a:r>
            <a:r>
              <a:rPr lang="en-GB" dirty="0"/>
              <a:t> is not a set of rules; it is a process of design based around principles found in the natural world, of co-operation and mutually beneficial relationships, and translating these principles into actions.’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1539" y="262578"/>
            <a:ext cx="6738408" cy="609537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1361</Words>
  <Application>Microsoft Office PowerPoint</Application>
  <PresentationFormat>On-screen Show (4:3)</PresentationFormat>
  <Paragraphs>98</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Documento do Microsoft Word</vt:lpstr>
      <vt:lpstr>Permaculture</vt:lpstr>
      <vt:lpstr>Definition</vt:lpstr>
      <vt:lpstr>Slide 3</vt:lpstr>
      <vt:lpstr>Traditional wisdom</vt:lpstr>
      <vt:lpstr>Howard Odum</vt:lpstr>
      <vt:lpstr>Slide 6</vt:lpstr>
      <vt:lpstr>A Proto-Transitioner?</vt:lpstr>
      <vt:lpstr>Slide 8</vt:lpstr>
      <vt:lpstr>Slide 9</vt:lpstr>
      <vt:lpstr>Permaculture principles</vt:lpstr>
      <vt:lpstr>Permaculture principles</vt:lpstr>
      <vt:lpstr>Permaculture principles</vt:lpstr>
      <vt:lpstr>Industrial ecology</vt:lpstr>
      <vt:lpstr>Slide 14</vt:lpstr>
      <vt:lpstr>What permaculture says about economics</vt:lpstr>
      <vt:lpstr>Life-Cycle Accounting</vt:lpstr>
      <vt:lpstr>Slide 17</vt:lpstr>
      <vt:lpstr>Slide 18</vt:lpstr>
      <vt:lpstr>Identify the boundaries</vt:lpstr>
      <vt:lpstr>Life-cycle consideration of a fridge</vt:lpstr>
      <vt:lpstr>Slide 21</vt:lpstr>
      <vt:lpstr>Slide 22</vt:lpstr>
      <vt:lpstr>Use small and slow solutions - Small and slow systems are easier to maintain than big ones, making better use of local resources and producing more sustainable outcomes</vt:lpstr>
      <vt:lpstr>Integrate rather than segregate - By putting the right things in the right place, relationships develop between them and they work together to support each other </vt:lpstr>
      <vt:lpstr>Design from patterns to details - By stepping back, we can observe patterns in nature and society. These can form the backbone of our designs, with the details filled in as we go</vt:lpstr>
      <vt:lpstr>Use edges and value the marginal - The interface between things is where the most interesting events take place. These are often the most valuable, diverse and productive elements in the system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Molly Scott Cato</dc:creator>
  <cp:lastModifiedBy>Molly Scott Cato</cp:lastModifiedBy>
  <cp:revision>14</cp:revision>
  <dcterms:created xsi:type="dcterms:W3CDTF">2010-04-01T16:04:35Z</dcterms:created>
  <dcterms:modified xsi:type="dcterms:W3CDTF">2010-04-02T10:36:25Z</dcterms:modified>
</cp:coreProperties>
</file>