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72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23732DA-010F-4CF9-A55C-1DE7FCC98602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1246B3-264B-445E-8530-F6E2212C4FF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2592288"/>
          </a:xfrm>
        </p:spPr>
        <p:txBody>
          <a:bodyPr/>
          <a:lstStyle/>
          <a:p>
            <a:pPr algn="ctr"/>
            <a:r>
              <a:rPr lang="cs-CZ" sz="1800" dirty="0" err="1" smtClean="0"/>
              <a:t>Ekoinkubátor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Podniková ekonomika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 </a:t>
            </a:r>
            <a:r>
              <a:rPr lang="cs-CZ" sz="2800" dirty="0" smtClean="0">
                <a:solidFill>
                  <a:srgbClr val="00FFFF"/>
                </a:solidFill>
              </a:rPr>
              <a:t>seminář 4</a:t>
            </a:r>
            <a:br>
              <a:rPr lang="cs-CZ" sz="2800" dirty="0" smtClean="0">
                <a:solidFill>
                  <a:srgbClr val="00FFFF"/>
                </a:solidFill>
              </a:rPr>
            </a:br>
            <a:r>
              <a:rPr lang="cs-CZ" sz="2800" dirty="0" smtClean="0">
                <a:solidFill>
                  <a:srgbClr val="00FFFF"/>
                </a:solidFill>
              </a:rPr>
              <a:t/>
            </a:r>
            <a:br>
              <a:rPr lang="cs-CZ" sz="2800" dirty="0" smtClean="0">
                <a:solidFill>
                  <a:srgbClr val="00FFFF"/>
                </a:solidFill>
              </a:rPr>
            </a:br>
            <a:r>
              <a:rPr lang="cs-CZ" sz="2400" dirty="0" smtClean="0">
                <a:solidFill>
                  <a:srgbClr val="00FFFF"/>
                </a:solidFill>
              </a:rPr>
              <a:t>Marketing</a:t>
            </a:r>
            <a:br>
              <a:rPr lang="cs-CZ" sz="2400" dirty="0" smtClean="0">
                <a:solidFill>
                  <a:srgbClr val="00FFFF"/>
                </a:solidFill>
              </a:rPr>
            </a:br>
            <a:r>
              <a:rPr lang="cs-CZ" sz="2400" dirty="0" smtClean="0">
                <a:solidFill>
                  <a:srgbClr val="00FFFF"/>
                </a:solidFill>
              </a:rPr>
              <a:t>organizování</a:t>
            </a:r>
            <a:endParaRPr lang="cs-CZ" sz="2400" dirty="0">
              <a:solidFill>
                <a:srgbClr val="00FFFF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3717032"/>
            <a:ext cx="5114778" cy="1029240"/>
          </a:xfrm>
        </p:spPr>
        <p:txBody>
          <a:bodyPr>
            <a:normAutofit/>
          </a:bodyPr>
          <a:lstStyle/>
          <a:p>
            <a:pPr algn="l"/>
            <a:r>
              <a:rPr lang="cs-CZ" sz="1400" dirty="0" smtClean="0">
                <a:latin typeface="Verdana" pitchFamily="34" charset="0"/>
              </a:rPr>
              <a:t>Ing. Eva Štěpánková</a:t>
            </a:r>
            <a:br>
              <a:rPr lang="cs-CZ" sz="1400" dirty="0" smtClean="0">
                <a:latin typeface="Verdana" pitchFamily="34" charset="0"/>
              </a:rPr>
            </a:br>
            <a:r>
              <a:rPr lang="cs-CZ" sz="1400" dirty="0" smtClean="0">
                <a:latin typeface="Verdana" pitchFamily="34" charset="0"/>
              </a:rPr>
              <a:t>ESF MU</a:t>
            </a:r>
            <a:br>
              <a:rPr lang="cs-CZ" sz="1400" dirty="0" smtClean="0">
                <a:latin typeface="Verdana" pitchFamily="34" charset="0"/>
              </a:rPr>
            </a:br>
            <a:r>
              <a:rPr lang="cs-CZ" sz="1400" dirty="0" smtClean="0">
                <a:latin typeface="Verdana" pitchFamily="34" charset="0"/>
              </a:rPr>
              <a:t>Katedra podnikového hospodářství</a:t>
            </a:r>
            <a:br>
              <a:rPr lang="cs-CZ" sz="1400" dirty="0" smtClean="0">
                <a:latin typeface="Verdana" pitchFamily="34" charset="0"/>
              </a:rPr>
            </a:br>
            <a:r>
              <a:rPr lang="cs-CZ" sz="1400" dirty="0" smtClean="0">
                <a:latin typeface="Verdana" pitchFamily="34" charset="0"/>
              </a:rPr>
              <a:t>62740@mail.</a:t>
            </a:r>
            <a:r>
              <a:rPr lang="cs-CZ" sz="1400" dirty="0" err="1" smtClean="0">
                <a:latin typeface="Verdana" pitchFamily="34" charset="0"/>
              </a:rPr>
              <a:t>muni.cz</a:t>
            </a:r>
            <a:endParaRPr lang="cs-CZ" sz="14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941168"/>
            <a:ext cx="5689600" cy="16240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2800" dirty="0" smtClean="0">
                <a:solidFill>
                  <a:schemeClr val="tx2"/>
                </a:solidFill>
              </a:rPr>
              <a:t>4. Rysy organizační kultury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smtClean="0"/>
              <a:t>Jedna z determinant efektivnosti a výkonnosti organizace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smtClean="0"/>
              <a:t>Nemá objektivní formu existence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smtClean="0"/>
              <a:t>Skupinový fenomén, nadindividuální povaha.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smtClean="0"/>
              <a:t>Je výsledkem učení, předávána v procesu socializace.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smtClean="0"/>
              <a:t>Stabilita, obtížně měnitelná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smtClean="0"/>
              <a:t>stmeluje společnost, napomáhá soudržnosti společenství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smtClean="0"/>
          </a:p>
        </p:txBody>
      </p:sp>
      <p:pic>
        <p:nvPicPr>
          <p:cNvPr id="9220" name="Picture 5" descr="paná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3644900"/>
            <a:ext cx="403225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2800" dirty="0" smtClean="0">
                <a:solidFill>
                  <a:schemeClr val="tx2"/>
                </a:solidFill>
              </a:rPr>
              <a:t>Silná podniková kultura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dirty="0" smtClean="0"/>
              <a:t>Integrace osobních a organizačních cílů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dirty="0" smtClean="0"/>
              <a:t>Možnost podílet se na rozhodování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dirty="0" smtClean="0"/>
              <a:t>Spravedlivé zacházení, rovné podmínky pro všechny zaměstnance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dirty="0" smtClean="0"/>
              <a:t>Vzájemná důvěra, uznání a podpora na všech stupních organizace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dirty="0" smtClean="0"/>
              <a:t>Otevřená diskuze o problémech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dirty="0" smtClean="0"/>
              <a:t>Manažerské chování a řídící styl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2000" dirty="0" smtClean="0"/>
              <a:t>	odpovídající konkrétní situaci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dirty="0" smtClean="0"/>
              <a:t>Příležitost pro osobní rozvoj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	a kariérní postup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000" dirty="0" smtClean="0"/>
              <a:t>Identifikace s organizací, loajalita.</a:t>
            </a:r>
          </a:p>
        </p:txBody>
      </p:sp>
      <p:pic>
        <p:nvPicPr>
          <p:cNvPr id="10244" name="Picture 5" descr="malíř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01008"/>
            <a:ext cx="3888432" cy="261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A3DF293-35D8-4178-9495-6C4410FA6E6C}" type="datetime1">
              <a:rPr lang="cs-CZ"/>
              <a:pPr>
                <a:defRPr/>
              </a:pPr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Management I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 eaLnBrk="1" hangingPunct="1"/>
            <a:r>
              <a:rPr lang="cs-CZ" sz="2800" smtClean="0">
                <a:solidFill>
                  <a:schemeClr val="tx2"/>
                </a:solidFill>
              </a:rPr>
              <a:t>5. delegování</a:t>
            </a:r>
            <a:endParaRPr lang="cs-CZ" sz="2800" dirty="0" smtClean="0">
              <a:solidFill>
                <a:schemeClr val="tx2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1295400"/>
            <a:ext cx="7630616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	</a:t>
            </a:r>
            <a:r>
              <a:rPr lang="cs-CZ" sz="2000" u="sng" dirty="0" smtClean="0">
                <a:solidFill>
                  <a:schemeClr val="tx2"/>
                </a:solidFill>
                <a:latin typeface="Calibri" pitchFamily="34" charset="0"/>
              </a:rPr>
              <a:t>Delegování</a:t>
            </a:r>
            <a:endParaRPr lang="cs-CZ" sz="2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SzPct val="80000"/>
              <a:buFont typeface="Wingdings" pitchFamily="2" charset="2"/>
              <a:buChar char="Ø"/>
            </a:pPr>
            <a:r>
              <a:rPr lang="cs-CZ" sz="2000" dirty="0" smtClean="0">
                <a:latin typeface="Calibri" pitchFamily="34" charset="0"/>
              </a:rPr>
              <a:t>přenesení přesně vymezeného rozsahu pravomocí a odpovědnosti na jinou osobu nebo útvar.</a:t>
            </a:r>
          </a:p>
          <a:p>
            <a:pPr eaLnBrk="1" hangingPunct="1">
              <a:buSzPct val="80000"/>
              <a:buFont typeface="Wingdings" pitchFamily="2" charset="2"/>
              <a:buChar char="Ø"/>
            </a:pPr>
            <a:endParaRPr lang="cs-CZ" sz="2000" dirty="0" smtClean="0">
              <a:latin typeface="Calibri" pitchFamily="34" charset="0"/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cs-CZ" sz="2000" dirty="0" smtClean="0">
                <a:latin typeface="Calibri" pitchFamily="34" charset="0"/>
              </a:rPr>
              <a:t>	Jak optimálně rozložit kompetence na jednotlivé úrovně?</a:t>
            </a: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cs-CZ" sz="2000" dirty="0" smtClean="0">
                <a:solidFill>
                  <a:srgbClr val="FFFF00"/>
                </a:solidFill>
                <a:latin typeface="Calibri" pitchFamily="34" charset="0"/>
              </a:rPr>
              <a:t>	</a:t>
            </a:r>
            <a:r>
              <a:rPr lang="cs-CZ" sz="2000" u="sng" dirty="0" smtClean="0">
                <a:solidFill>
                  <a:schemeClr val="tx2"/>
                </a:solidFill>
                <a:latin typeface="Calibri" pitchFamily="34" charset="0"/>
              </a:rPr>
              <a:t>Centralizace</a:t>
            </a:r>
            <a:endParaRPr lang="cs-CZ" sz="2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SzPct val="80000"/>
              <a:buFont typeface="Wingdings" pitchFamily="2" charset="2"/>
              <a:buChar char="Ø"/>
            </a:pPr>
            <a:r>
              <a:rPr lang="cs-CZ" sz="2000" dirty="0" smtClean="0">
                <a:latin typeface="Calibri" pitchFamily="34" charset="0"/>
              </a:rPr>
              <a:t>vykonávání moci, řízení a kontroly vychází z jednoho centra.</a:t>
            </a:r>
          </a:p>
          <a:p>
            <a:pPr eaLnBrk="1" hangingPunct="1">
              <a:buSzPct val="80000"/>
              <a:buFont typeface="Wingdings" pitchFamily="2" charset="2"/>
              <a:buChar char="Ø"/>
            </a:pPr>
            <a:r>
              <a:rPr lang="cs-CZ" sz="2000" dirty="0" smtClean="0">
                <a:latin typeface="Calibri" pitchFamily="34" charset="0"/>
              </a:rPr>
              <a:t>přenášení kompetencí (přiznání pravomocí ale i odpovědností) na vyšší úrovně</a:t>
            </a: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cs-CZ" sz="2000" dirty="0" smtClean="0">
                <a:solidFill>
                  <a:srgbClr val="FFFF00"/>
                </a:solidFill>
                <a:latin typeface="Calibri" pitchFamily="34" charset="0"/>
              </a:rPr>
              <a:t>	</a:t>
            </a:r>
            <a:r>
              <a:rPr lang="cs-CZ" sz="2000" u="sng" dirty="0" smtClean="0">
                <a:solidFill>
                  <a:schemeClr val="tx2"/>
                </a:solidFill>
                <a:latin typeface="Calibri" pitchFamily="34" charset="0"/>
              </a:rPr>
              <a:t>Decentralizace</a:t>
            </a:r>
            <a:endParaRPr lang="cs-CZ" sz="2000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SzPct val="80000"/>
              <a:buFont typeface="Wingdings" pitchFamily="2" charset="2"/>
              <a:buChar char="Ø"/>
            </a:pPr>
            <a:r>
              <a:rPr lang="cs-CZ" sz="2000" dirty="0" smtClean="0">
                <a:latin typeface="Calibri" pitchFamily="34" charset="0"/>
              </a:rPr>
              <a:t>přenos kompetencí na nižší úrovně</a:t>
            </a:r>
          </a:p>
          <a:p>
            <a:pPr eaLnBrk="1" hangingPunct="1">
              <a:buSzPct val="80000"/>
              <a:buFont typeface="Wingdings" pitchFamily="2" charset="2"/>
              <a:buChar char="Ø"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2"/>
                </a:solidFill>
              </a:rPr>
              <a:t>Úkoly na seminář 4 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marketing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>
                <a:latin typeface="Calibri" pitchFamily="34" charset="0"/>
              </a:rPr>
              <a:t>Jaké komunikační programy (</a:t>
            </a:r>
            <a:r>
              <a:rPr lang="cs-CZ" sz="2000" dirty="0" err="1" smtClean="0">
                <a:latin typeface="Calibri" pitchFamily="34" charset="0"/>
              </a:rPr>
              <a:t>promotion</a:t>
            </a:r>
            <a:r>
              <a:rPr lang="cs-CZ" sz="2000" dirty="0" smtClean="0">
                <a:latin typeface="Calibri" pitchFamily="34" charset="0"/>
              </a:rPr>
              <a:t>) využívá FSS MU (případně MU)?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>
                <a:latin typeface="Calibri" pitchFamily="34" charset="0"/>
              </a:rPr>
              <a:t>Co je to PR (Public Relations)? Jaké mohou být činnosti a úkoly PR?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cs-CZ" sz="2000" dirty="0" smtClean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>
                <a:latin typeface="Calibri" pitchFamily="34" charset="0"/>
              </a:rPr>
              <a:t>Podpora prodeje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2"/>
                </a:solidFill>
              </a:rPr>
              <a:t>Úkoly na seminář 4 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organizování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cs-CZ" sz="2000" dirty="0" smtClean="0">
                <a:latin typeface="Calibri" pitchFamily="34" charset="0"/>
              </a:rPr>
              <a:t>Vysvětlete pojem Organizační (podniková) kultura, charakterizujte její prvky a rysy. Čím je specifická silná podniková kultura a jaké jsou její přínosy?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sz="2000" dirty="0" smtClean="0">
                <a:latin typeface="Calibri" pitchFamily="34" charset="0"/>
              </a:rPr>
              <a:t>Co je podstatou delegování a co je při této činnosti třeba brát v potaz?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>
                <a:solidFill>
                  <a:schemeClr val="tx2"/>
                </a:solidFill>
              </a:rPr>
              <a:t>1. Komunikační programy FSS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Calibri" pitchFamily="34" charset="0"/>
              </a:rPr>
              <a:t>Reklama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Calibri" pitchFamily="34" charset="0"/>
              </a:rPr>
              <a:t>PR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Calibri" pitchFamily="34" charset="0"/>
              </a:rPr>
              <a:t>Podpora prodeje?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Calibri" pitchFamily="34" charset="0"/>
              </a:rPr>
              <a:t>Další?</a:t>
            </a:r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694B-52D5-4050-9CEB-4A35505FD693}" type="datetime1">
              <a:rPr lang="cs-CZ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Management I</a:t>
            </a: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2"/>
                </a:solidFill>
                <a:latin typeface="Trebuchet MS" pitchFamily="34" charset="0"/>
              </a:rPr>
              <a:t>2. PUBLIC RELATIONS</a:t>
            </a:r>
            <a:endParaRPr lang="cs-CZ" sz="2800" dirty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představuje </a:t>
            </a:r>
            <a:r>
              <a:rPr lang="cs-CZ" sz="1800" b="0" dirty="0">
                <a:latin typeface="Calibri" pitchFamily="34" charset="0"/>
              </a:rPr>
              <a:t>řadu programů zaměřených na propagaci organizace, obhajobu image organizace nebo image jednotlivých produktů.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Cílem PR z by mělo být zajištění dobrých vztahů organizace s veřejností.</a:t>
            </a:r>
          </a:p>
          <a:p>
            <a:endParaRPr lang="cs-CZ" sz="1800" b="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sz="1800" b="0" dirty="0">
                <a:latin typeface="Calibri" pitchFamily="34" charset="0"/>
              </a:rPr>
              <a:t>	Oddělení PR vykonává 5 hlavních činností:</a:t>
            </a:r>
          </a:p>
          <a:p>
            <a:pP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Vztahy s tiskem</a:t>
            </a:r>
          </a:p>
          <a:p>
            <a:pP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Publicita produktu</a:t>
            </a:r>
          </a:p>
          <a:p>
            <a:pP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Firemní komunikace</a:t>
            </a:r>
          </a:p>
          <a:p>
            <a:pP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Lobbování </a:t>
            </a:r>
          </a:p>
          <a:p>
            <a:pP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Poradenství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1B44-814E-4FA4-82DB-DAF64FD859F7}" type="datetime1">
              <a:rPr lang="cs-CZ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Management I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2"/>
                </a:solidFill>
                <a:latin typeface="Trebuchet MS" pitchFamily="34" charset="0"/>
              </a:rPr>
              <a:t>PUBLIC RELATIONS</a:t>
            </a:r>
            <a:endParaRPr lang="cs-CZ" sz="28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	</a:t>
            </a:r>
            <a:r>
              <a:rPr lang="cs-CZ" sz="1800" b="0" u="sng" dirty="0">
                <a:latin typeface="Calibri" pitchFamily="34" charset="0"/>
              </a:rPr>
              <a:t>Příklady úkolů PR oddělení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Pomoc při zavádění nových produktů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Propagace určité kategorie produkce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Ovlivňování konkrétních cílových skupin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>
                <a:latin typeface="Calibri" pitchFamily="34" charset="0"/>
              </a:rPr>
              <a:t>Obhajoba produktů, které se dostaly do konfliktu s veřejností</a:t>
            </a:r>
            <a:r>
              <a:rPr lang="cs-CZ" sz="1800" b="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4EDCB70-F54B-4AEB-B863-1911FAB712CA}" type="datetime1">
              <a:rPr lang="cs-CZ"/>
              <a:pPr/>
              <a:t>23.11.2010</a:t>
            </a:fld>
            <a:endParaRPr lang="cs-CZ"/>
          </a:p>
        </p:txBody>
      </p:sp>
      <p:sp>
        <p:nvSpPr>
          <p:cNvPr id="2355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/>
              <a:t>Podniková ekonomika</a:t>
            </a: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dirty="0" smtClean="0">
                <a:solidFill>
                  <a:schemeClr val="tx2"/>
                </a:solidFill>
                <a:latin typeface="Trebuchet MS" pitchFamily="34" charset="0"/>
              </a:rPr>
              <a:t>3. PODPORA PRODEJE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270750" cy="4467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Soubor různých motivačních nástrojů převážně krátkodobého charakteru, vytvářených pro stimulování rychlejších nebo větších nákupů určitých produktů zákazníky nebo obchodníky.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Reklama nabízí důvod</a:t>
            </a:r>
            <a:r>
              <a:rPr lang="cs-CZ" sz="1800" b="0" dirty="0" smtClean="0">
                <a:solidFill>
                  <a:schemeClr val="tx2"/>
                </a:solidFill>
                <a:latin typeface="Calibri" pitchFamily="34" charset="0"/>
              </a:rPr>
              <a:t>, proč </a:t>
            </a:r>
            <a:r>
              <a:rPr lang="cs-CZ" sz="1800" b="0" dirty="0" smtClean="0">
                <a:latin typeface="Calibri" pitchFamily="34" charset="0"/>
              </a:rPr>
              <a:t>nakupovat, podpora prodeje je </a:t>
            </a:r>
            <a:r>
              <a:rPr lang="cs-CZ" sz="1800" b="0" dirty="0" smtClean="0">
                <a:solidFill>
                  <a:schemeClr val="tx2"/>
                </a:solidFill>
                <a:latin typeface="Calibri" pitchFamily="34" charset="0"/>
              </a:rPr>
              <a:t>podnětem k nákupu. </a:t>
            </a:r>
          </a:p>
          <a:p>
            <a:pPr eaLnBrk="1" hangingPunct="1">
              <a:buFont typeface="Wingdings" pitchFamily="2" charset="2"/>
              <a:buChar char="Ø"/>
            </a:pPr>
            <a:endParaRPr lang="cs-CZ" sz="1800" b="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819AF2D-DC62-4FE7-A712-E68B80BCA7E6}" type="datetime1">
              <a:rPr lang="cs-CZ"/>
              <a:pPr/>
              <a:t>23.11.2010</a:t>
            </a:fld>
            <a:endParaRPr lang="cs-CZ"/>
          </a:p>
        </p:txBody>
      </p:sp>
      <p:sp>
        <p:nvSpPr>
          <p:cNvPr id="2457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/>
              <a:t>Podniková ekonomika</a:t>
            </a: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chemeClr val="tx2"/>
                </a:solidFill>
                <a:latin typeface="Trebuchet MS" pitchFamily="34" charset="0"/>
              </a:rPr>
              <a:t>3. PODPORA PRODEJE</a:t>
            </a:r>
            <a:endParaRPr lang="cs-CZ" sz="2800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latin typeface="Calibri" pitchFamily="34" charset="0"/>
              </a:rPr>
              <a:t>Podpora prodeje</a:t>
            </a:r>
            <a:endParaRPr lang="cs-CZ" sz="1800" b="0" dirty="0"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cs-CZ" sz="1800" b="0" dirty="0" smtClean="0">
                <a:latin typeface="Calibri" pitchFamily="34" charset="0"/>
              </a:rPr>
              <a:t>Spotřebitelům: 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vzorky,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slevové kupony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zvýhodněné ceny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prémie a dárky 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odměny, 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výhry, 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záruky, 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vyzkoušení zboží zdarma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předvádění produktů</a:t>
            </a:r>
          </a:p>
          <a:p>
            <a:pPr marL="457200" indent="-457200" eaLnBrk="1" hangingPunct="1">
              <a:lnSpc>
                <a:spcPct val="80000"/>
              </a:lnSpc>
              <a:buSzTx/>
              <a:buFont typeface="Wingdings" pitchFamily="2" charset="2"/>
              <a:buAutoNum type="arabicPeriod" startAt="2"/>
            </a:pPr>
            <a:r>
              <a:rPr lang="cs-CZ" sz="1800" b="0" dirty="0" smtClean="0">
                <a:latin typeface="Calibri" pitchFamily="34" charset="0"/>
              </a:rPr>
              <a:t>Obchodníkům: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nákupní rabaty</a:t>
            </a:r>
          </a:p>
          <a:p>
            <a:pPr marL="838200" lvl="1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b="0" dirty="0" smtClean="0">
                <a:latin typeface="Calibri" pitchFamily="34" charset="0"/>
              </a:rPr>
              <a:t>slevy za vystavované zboží apod.</a:t>
            </a:r>
          </a:p>
        </p:txBody>
      </p:sp>
      <p:pic>
        <p:nvPicPr>
          <p:cNvPr id="24582" name="Picture 4" descr="botky P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44824"/>
            <a:ext cx="33401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cs-CZ" sz="2800" dirty="0" smtClean="0">
                <a:solidFill>
                  <a:schemeClr val="tx2"/>
                </a:solidFill>
              </a:rPr>
              <a:t>4. Organizační kultura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599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900" b="1" dirty="0" smtClean="0">
                <a:solidFill>
                  <a:schemeClr val="tx2"/>
                </a:solidFill>
                <a:latin typeface="Calibri" pitchFamily="34" charset="0"/>
              </a:rPr>
              <a:t>	</a:t>
            </a:r>
            <a:r>
              <a:rPr lang="cs-CZ" sz="2300" dirty="0" smtClean="0">
                <a:solidFill>
                  <a:schemeClr val="tx2"/>
                </a:solidFill>
                <a:latin typeface="Calibri" pitchFamily="34" charset="0"/>
              </a:rPr>
              <a:t>Soubor základních předpokladů, hodnot, postojů a norem chování, sdílené členy společenství, které se projevují v jejich myšlení, cítění, chování a ve výstupech materiální i nemateriální povahy.</a:t>
            </a:r>
          </a:p>
          <a:p>
            <a:pPr>
              <a:lnSpc>
                <a:spcPct val="80000"/>
              </a:lnSpc>
              <a:defRPr/>
            </a:pPr>
            <a:endParaRPr lang="cs-CZ" sz="2300" b="1" dirty="0" smtClean="0">
              <a:solidFill>
                <a:srgbClr val="FF33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Aft>
                <a:spcPct val="30000"/>
              </a:spcAft>
              <a:buSzPct val="80000"/>
              <a:buNone/>
              <a:defRPr/>
            </a:pPr>
            <a:r>
              <a:rPr lang="cs-CZ" sz="2300" b="1" dirty="0" smtClean="0">
                <a:solidFill>
                  <a:schemeClr val="folHlink"/>
                </a:solidFill>
                <a:latin typeface="Calibri" pitchFamily="34" charset="0"/>
              </a:rPr>
              <a:t>	Artefakty nemateriální</a:t>
            </a:r>
            <a:r>
              <a:rPr lang="cs-CZ" sz="2300" b="1" dirty="0" smtClean="0"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spcAft>
                <a:spcPct val="30000"/>
              </a:spcAft>
              <a:buSzPct val="80000"/>
              <a:buFont typeface="Wingdings" pitchFamily="2" charset="2"/>
              <a:buChar char="Ø"/>
              <a:defRPr/>
            </a:pPr>
            <a:r>
              <a:rPr lang="cs-CZ" sz="2300" b="1" dirty="0" smtClean="0">
                <a:latin typeface="Calibri" pitchFamily="34" charset="0"/>
              </a:rPr>
              <a:t> jazyk, historky a mýty, užívané vzorce chování – zvyky, rituály, ceremoniály apod. </a:t>
            </a:r>
          </a:p>
          <a:p>
            <a:pPr>
              <a:lnSpc>
                <a:spcPct val="80000"/>
              </a:lnSpc>
              <a:spcAft>
                <a:spcPct val="30000"/>
              </a:spcAft>
              <a:buSzPct val="80000"/>
              <a:buNone/>
              <a:defRPr/>
            </a:pPr>
            <a:r>
              <a:rPr lang="cs-CZ" sz="2300" b="1" dirty="0" smtClean="0">
                <a:solidFill>
                  <a:schemeClr val="folHlink"/>
                </a:solidFill>
                <a:latin typeface="Calibri" pitchFamily="34" charset="0"/>
              </a:rPr>
              <a:t>	Artefakty materiální</a:t>
            </a:r>
          </a:p>
          <a:p>
            <a:pPr>
              <a:lnSpc>
                <a:spcPct val="80000"/>
              </a:lnSpc>
              <a:spcAft>
                <a:spcPct val="30000"/>
              </a:spcAft>
              <a:buSzPct val="80000"/>
              <a:buFont typeface="Wingdings" pitchFamily="2" charset="2"/>
              <a:buChar char="Ø"/>
              <a:defRPr/>
            </a:pPr>
            <a:r>
              <a:rPr lang="cs-CZ" sz="2300" b="1" dirty="0" smtClean="0">
                <a:latin typeface="Calibri" pitchFamily="34" charset="0"/>
              </a:rPr>
              <a:t> např. architektura budov a materiální vybavení, produkty, výroční zprávy, propagační materiály apod.</a:t>
            </a:r>
            <a:r>
              <a:rPr lang="cs-CZ" sz="2300" dirty="0" smtClean="0"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spcAft>
                <a:spcPct val="30000"/>
              </a:spcAft>
              <a:buSzPct val="80000"/>
              <a:buNone/>
              <a:defRPr/>
            </a:pPr>
            <a:r>
              <a:rPr lang="cs-CZ" sz="2300" dirty="0" smtClean="0">
                <a:latin typeface="Calibri" pitchFamily="34" charset="0"/>
                <a:cs typeface="Times New Roman" pitchFamily="18" charset="0"/>
              </a:rPr>
              <a:t>	</a:t>
            </a:r>
            <a:r>
              <a:rPr lang="en-US" sz="2300" dirty="0" smtClean="0">
                <a:latin typeface="Calibri" pitchFamily="34" charset="0"/>
                <a:cs typeface="Times New Roman" pitchFamily="18" charset="0"/>
              </a:rPr>
              <a:t>~&gt;</a:t>
            </a:r>
            <a:r>
              <a:rPr lang="cs-CZ" sz="23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300" dirty="0" smtClean="0">
                <a:latin typeface="Calibri" pitchFamily="34" charset="0"/>
              </a:rPr>
              <a:t>Artefakty jsou nejviditelnějším projevem organizační kultury. </a:t>
            </a:r>
          </a:p>
          <a:p>
            <a:pPr>
              <a:lnSpc>
                <a:spcPct val="80000"/>
              </a:lnSpc>
              <a:spcAft>
                <a:spcPct val="30000"/>
              </a:spcAft>
              <a:buSzPct val="80000"/>
              <a:buFont typeface="Wingdings" pitchFamily="2" charset="2"/>
              <a:buChar char="Ø"/>
              <a:defRPr/>
            </a:pPr>
            <a:r>
              <a:rPr lang="cs-CZ" sz="2300" b="1" dirty="0" smtClean="0">
                <a:solidFill>
                  <a:schemeClr val="folHlink"/>
                </a:solidFill>
                <a:latin typeface="Calibri" pitchFamily="34" charset="0"/>
              </a:rPr>
              <a:t>Hodnota</a:t>
            </a:r>
            <a:r>
              <a:rPr lang="cs-CZ" sz="2300" dirty="0" smtClean="0">
                <a:latin typeface="Calibri" pitchFamily="34" charset="0"/>
              </a:rPr>
              <a:t> - co je považováno za důležité, čemu jednotlivec či skupina přikládá význam. </a:t>
            </a:r>
          </a:p>
          <a:p>
            <a:pPr>
              <a:lnSpc>
                <a:spcPct val="80000"/>
              </a:lnSpc>
              <a:spcAft>
                <a:spcPct val="30000"/>
              </a:spcAft>
              <a:buSzPct val="80000"/>
              <a:buFont typeface="Wingdings" pitchFamily="2" charset="2"/>
              <a:buChar char="Ø"/>
              <a:defRPr/>
            </a:pPr>
            <a:r>
              <a:rPr lang="cs-CZ" sz="2300" b="1" dirty="0" smtClean="0">
                <a:solidFill>
                  <a:schemeClr val="folHlink"/>
                </a:solidFill>
                <a:latin typeface="Calibri" pitchFamily="34" charset="0"/>
              </a:rPr>
              <a:t>Normy chování</a:t>
            </a:r>
            <a:r>
              <a:rPr lang="cs-CZ" sz="2300" dirty="0" smtClean="0">
                <a:latin typeface="Calibri" pitchFamily="34" charset="0"/>
              </a:rPr>
              <a:t> - nepsaná pravidla, zásady chování v určitých situacích, které skupina jako celek akceptuje.</a:t>
            </a:r>
          </a:p>
          <a:p>
            <a:pPr>
              <a:lnSpc>
                <a:spcPct val="80000"/>
              </a:lnSpc>
              <a:spcAft>
                <a:spcPct val="30000"/>
              </a:spcAft>
              <a:buSzPct val="80000"/>
              <a:buFont typeface="Wingdings" pitchFamily="2" charset="2"/>
              <a:buChar char="Ø"/>
              <a:defRPr/>
            </a:pPr>
            <a:r>
              <a:rPr lang="cs-CZ" sz="2300" b="1" dirty="0" smtClean="0">
                <a:solidFill>
                  <a:schemeClr val="folHlink"/>
                </a:solidFill>
                <a:latin typeface="Calibri" pitchFamily="34" charset="0"/>
              </a:rPr>
              <a:t>Základní předpoklady</a:t>
            </a:r>
            <a:r>
              <a:rPr lang="cs-CZ" sz="2300" dirty="0" smtClean="0">
                <a:latin typeface="Calibri" pitchFamily="34" charset="0"/>
              </a:rPr>
              <a:t> (přesvědčení) – zafixované představy o fungování reality, které lidé považují za samozřejmé, pravdivé a nezpochybnitelné.</a:t>
            </a:r>
          </a:p>
          <a:p>
            <a:pPr>
              <a:lnSpc>
                <a:spcPct val="80000"/>
              </a:lnSpc>
              <a:spcAft>
                <a:spcPct val="30000"/>
              </a:spcAft>
              <a:buSzPct val="80000"/>
              <a:buFont typeface="Wingdings" pitchFamily="2" charset="2"/>
              <a:buChar char="Ø"/>
              <a:defRPr/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297</Words>
  <Application>Microsoft Office PowerPoint</Application>
  <PresentationFormat>Předvádění na obrazovce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Bohatý</vt:lpstr>
      <vt:lpstr>Ekoinkubátor Podniková ekonomika   seminář 4  Marketing organizování</vt:lpstr>
      <vt:lpstr>Úkoly na seminář 4  marketing</vt:lpstr>
      <vt:lpstr>Úkoly na seminář 4  organizování</vt:lpstr>
      <vt:lpstr>1. Komunikační programy FSS</vt:lpstr>
      <vt:lpstr>2. PUBLIC RELATIONS</vt:lpstr>
      <vt:lpstr>PUBLIC RELATIONS</vt:lpstr>
      <vt:lpstr>3. PODPORA PRODEJE</vt:lpstr>
      <vt:lpstr>3. PODPORA PRODEJE</vt:lpstr>
      <vt:lpstr>4. Organizační kultura</vt:lpstr>
      <vt:lpstr>4. Rysy organizační kultury</vt:lpstr>
      <vt:lpstr>Silná podniková kultura</vt:lpstr>
      <vt:lpstr>5. delegování</vt:lpstr>
    </vt:vector>
  </TitlesOfParts>
  <Company>uo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Ekoinkubátor Podniková ekonomika   seminář 4  Marketing organizování</dc:title>
  <dc:creator>karpissovae</dc:creator>
  <cp:lastModifiedBy>karpissovae</cp:lastModifiedBy>
  <cp:revision>4</cp:revision>
  <dcterms:created xsi:type="dcterms:W3CDTF">2010-11-22T07:44:16Z</dcterms:created>
  <dcterms:modified xsi:type="dcterms:W3CDTF">2010-11-23T06:24:28Z</dcterms:modified>
</cp:coreProperties>
</file>