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5" r:id="rId5"/>
    <p:sldId id="260" r:id="rId6"/>
    <p:sldId id="267" r:id="rId7"/>
    <p:sldId id="261" r:id="rId8"/>
    <p:sldId id="269" r:id="rId9"/>
    <p:sldId id="262" r:id="rId10"/>
    <p:sldId id="268" r:id="rId11"/>
    <p:sldId id="258" r:id="rId12"/>
    <p:sldId id="264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49" autoAdjust="0"/>
    <p:restoredTop sz="94660"/>
  </p:normalViewPr>
  <p:slideViewPr>
    <p:cSldViewPr>
      <p:cViewPr varScale="1">
        <p:scale>
          <a:sx n="120" d="100"/>
          <a:sy n="120" d="100"/>
        </p:scale>
        <p:origin x="-14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72788-9730-41BF-A7C8-4CF1A72F2586}" type="datetimeFigureOut">
              <a:rPr lang="cs-CZ"/>
              <a:pPr>
                <a:defRPr/>
              </a:pPr>
              <a:t>27.9.2010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60A29-A72A-4F1A-BF1F-6AC378D815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B7F11-E38C-48C9-AEB8-11BF13735F70}" type="datetimeFigureOut">
              <a:rPr lang="cs-CZ"/>
              <a:pPr>
                <a:defRPr/>
              </a:pPr>
              <a:t>27.9.2010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38551-B204-4399-8B3B-5D5FD1DCFE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BAF0D-DB2C-47EA-A966-2630874AB119}" type="datetimeFigureOut">
              <a:rPr lang="cs-CZ"/>
              <a:pPr>
                <a:defRPr/>
              </a:pPr>
              <a:t>27.9.2010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DEF41-3811-429D-AC6F-512E481CFE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BF728-3077-463F-B48B-8CCC7F2CEAFB}" type="datetimeFigureOut">
              <a:rPr lang="cs-CZ"/>
              <a:pPr>
                <a:defRPr/>
              </a:pPr>
              <a:t>27.9.2010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33775-6664-43C1-93C0-B299F199DE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CC025-5C02-4D9C-B74A-D5E17FD33FCE}" type="datetimeFigureOut">
              <a:rPr lang="cs-CZ"/>
              <a:pPr>
                <a:defRPr/>
              </a:pPr>
              <a:t>27.9.2010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F99AE-29B0-482D-AF09-76B20D751B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B4E8F-6C29-4942-BE7C-9F4289B07BF9}" type="datetimeFigureOut">
              <a:rPr lang="cs-CZ"/>
              <a:pPr>
                <a:defRPr/>
              </a:pPr>
              <a:t>27.9.2010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AEF94-A575-41B0-9747-FDB4AA1FC6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152DE-B0D9-4E80-A4F7-949217506C8E}" type="datetimeFigureOut">
              <a:rPr lang="cs-CZ"/>
              <a:pPr>
                <a:defRPr/>
              </a:pPr>
              <a:t>27.9.2010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F2023-5E97-4B67-BEF4-2438FF0917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10E76-31E2-4988-800D-4D5F9DFAF0D6}" type="datetimeFigureOut">
              <a:rPr lang="cs-CZ"/>
              <a:pPr>
                <a:defRPr/>
              </a:pPr>
              <a:t>27.9.2010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DCD95-9C04-440E-9465-7AF6A4CC3C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0E9B3-B79A-417B-8D40-D77A6B7B21DF}" type="datetimeFigureOut">
              <a:rPr lang="cs-CZ"/>
              <a:pPr>
                <a:defRPr/>
              </a:pPr>
              <a:t>27.9.2010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2B71D-8F48-4A29-9F8D-174A945BD1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D0490-0E07-4A90-A9DC-3928DFF2B231}" type="datetimeFigureOut">
              <a:rPr lang="cs-CZ"/>
              <a:pPr>
                <a:defRPr/>
              </a:pPr>
              <a:t>27.9.2010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8237E-D0C7-49B6-916E-7B239C83D0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8A701-01BE-4FA6-9F4C-71AF5BEEDDA5}" type="datetimeFigureOut">
              <a:rPr lang="cs-CZ"/>
              <a:pPr>
                <a:defRPr/>
              </a:pPr>
              <a:t>27.9.2010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C6AB7-93C2-4A94-A5C9-D01716C2F71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B85CE77-EADC-4A61-845E-741612D897C1}" type="datetimeFigureOut">
              <a:rPr lang="cs-CZ"/>
              <a:pPr>
                <a:defRPr/>
              </a:pPr>
              <a:t>27.9.2010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C6B966D-A959-4678-B96F-B8B72373FC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kiskaloo.com/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85813" y="214313"/>
            <a:ext cx="7772400" cy="18573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700" b="1" cap="all" dirty="0" smtClean="0"/>
              <a:t>využívání filmů v sociální práci</a:t>
            </a:r>
            <a:r>
              <a:rPr lang="en-US" sz="2700" b="1" cap="all" dirty="0" smtClean="0"/>
              <a:t>: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b="1" cap="all" dirty="0" smtClean="0"/>
              <a:t>kulturní praxe jako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b="1" cap="all" dirty="0" smtClean="0"/>
              <a:t>metoda komplexního a humanistického přístupu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b="1" cap="all" dirty="0" smtClean="0"/>
              <a:t>k pomáhající činnosti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827088" y="2205038"/>
            <a:ext cx="7429500" cy="3714750"/>
          </a:xfrm>
        </p:spPr>
        <p:txBody>
          <a:bodyPr/>
          <a:lstStyle/>
          <a:p>
            <a:pPr algn="l" eaLnBrk="1" hangingPunct="1"/>
            <a:endParaRPr lang="cs-CZ" smtClean="0">
              <a:solidFill>
                <a:srgbClr val="898989"/>
              </a:solidFill>
            </a:endParaRPr>
          </a:p>
          <a:p>
            <a:pPr algn="l" eaLnBrk="1" hangingPunct="1"/>
            <a:endParaRPr lang="cs-CZ" smtClean="0">
              <a:solidFill>
                <a:srgbClr val="898989"/>
              </a:solidFill>
            </a:endParaRPr>
          </a:p>
          <a:p>
            <a:pPr algn="l" eaLnBrk="1" hangingPunct="1"/>
            <a:r>
              <a:rPr lang="en-US" smtClean="0">
                <a:solidFill>
                  <a:schemeClr val="tx1"/>
                </a:solidFill>
              </a:rPr>
              <a:t>Shmidt Victoria</a:t>
            </a:r>
            <a:endParaRPr lang="cs-CZ" smtClean="0">
              <a:solidFill>
                <a:schemeClr val="tx1"/>
              </a:solidFill>
            </a:endParaRPr>
          </a:p>
          <a:p>
            <a:pPr algn="l" eaLnBrk="1" hangingPunct="1"/>
            <a:r>
              <a:rPr lang="en-US" smtClean="0">
                <a:solidFill>
                  <a:schemeClr val="tx1"/>
                </a:solidFill>
              </a:rPr>
              <a:t>Candidate </a:t>
            </a:r>
            <a:r>
              <a:rPr lang="cs-CZ" smtClean="0">
                <a:solidFill>
                  <a:schemeClr val="tx1"/>
                </a:solidFill>
              </a:rPr>
              <a:t>psychologických </a:t>
            </a:r>
            <a:r>
              <a:rPr lang="en-US" smtClean="0">
                <a:solidFill>
                  <a:schemeClr val="tx1"/>
                </a:solidFill>
              </a:rPr>
              <a:t> </a:t>
            </a:r>
            <a:r>
              <a:rPr lang="cs-CZ" smtClean="0">
                <a:solidFill>
                  <a:schemeClr val="tx1"/>
                </a:solidFill>
              </a:rPr>
              <a:t>věd</a:t>
            </a:r>
          </a:p>
          <a:p>
            <a:pPr algn="l" eaLnBrk="1" hangingPunct="1"/>
            <a:r>
              <a:rPr lang="cs-CZ" smtClean="0">
                <a:solidFill>
                  <a:schemeClr val="tx1"/>
                </a:solidFill>
              </a:rPr>
              <a:t>schmidtvica</a:t>
            </a:r>
            <a:r>
              <a:rPr lang="en-US" smtClean="0">
                <a:solidFill>
                  <a:schemeClr val="tx1"/>
                </a:solidFill>
              </a:rPr>
              <a:t>@</a:t>
            </a:r>
            <a:r>
              <a:rPr lang="cs-CZ" smtClean="0">
                <a:solidFill>
                  <a:schemeClr val="tx1"/>
                </a:solidFill>
              </a:rPr>
              <a:t>yahoo.com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Příští seminář </a:t>
            </a:r>
          </a:p>
        </p:txBody>
      </p:sp>
      <p:sp>
        <p:nvSpPr>
          <p:cNvPr id="2253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smtClean="0"/>
              <a:t>Přístupy k kinoterapii </a:t>
            </a:r>
          </a:p>
          <a:p>
            <a:pPr eaLnBrk="1" hangingPunct="1">
              <a:buFont typeface="Arial" charset="0"/>
              <a:buNone/>
            </a:pPr>
            <a:r>
              <a:rPr lang="cs-CZ" smtClean="0"/>
              <a:t>Film jako manuál správného chováni nebo zdroj nezávislosti </a:t>
            </a:r>
          </a:p>
          <a:p>
            <a:pPr eaLnBrk="1" hangingPunct="1">
              <a:buFont typeface="Arial" charset="0"/>
              <a:buNone/>
            </a:pPr>
            <a:r>
              <a:rPr lang="cs-CZ" smtClean="0"/>
              <a:t>Terapeutický film uklidní nebo vzrušuje</a:t>
            </a:r>
          </a:p>
          <a:p>
            <a:pPr eaLnBrk="1" hangingPunct="1">
              <a:buFont typeface="Arial" charset="0"/>
              <a:buNone/>
            </a:pPr>
            <a:r>
              <a:rPr lang="cs-CZ" smtClean="0"/>
              <a:t>Film klade otázky nebo odpovídá na otázky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Image sociálního pracovníka v </a:t>
            </a:r>
            <a:r>
              <a:rPr lang="cs-CZ" cap="all" dirty="0" err="1" smtClean="0"/>
              <a:t>čr</a:t>
            </a:r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23554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Sociální kontrola </a:t>
            </a:r>
            <a:r>
              <a:rPr lang="cs-CZ" smtClean="0">
                <a:latin typeface="Arial" charset="0"/>
              </a:rPr>
              <a:t>rodin</a:t>
            </a:r>
            <a:r>
              <a:rPr lang="cs-CZ" smtClean="0"/>
              <a:t> </a:t>
            </a:r>
          </a:p>
        </p:txBody>
      </p:sp>
      <p:sp>
        <p:nvSpPr>
          <p:cNvPr id="2355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600" smtClean="0">
                <a:latin typeface="Arial" charset="0"/>
              </a:rPr>
              <a:t>Radikální terapie pro lidí v konfliktu s zákonem a program pro nezaměstnané</a:t>
            </a:r>
          </a:p>
        </p:txBody>
      </p:sp>
      <p:pic>
        <p:nvPicPr>
          <p:cNvPr id="23556" name="Zástupný symbol pro obsah 6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11188" y="2205038"/>
            <a:ext cx="3571875" cy="3214687"/>
          </a:xfrm>
        </p:spPr>
      </p:pic>
      <p:pic>
        <p:nvPicPr>
          <p:cNvPr id="23557" name="Zástupný symbol pro obsah 7"/>
          <p:cNvPicPr>
            <a:picLocks noGrp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>
          <a:xfrm>
            <a:off x="4716463" y="2205038"/>
            <a:ext cx="4041775" cy="3195637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Ohodnocení kurzu </a:t>
            </a:r>
          </a:p>
        </p:txBody>
      </p:sp>
      <p:sp>
        <p:nvSpPr>
          <p:cNvPr id="2457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smtClean="0"/>
              <a:t>Všechna vysvětlování jsou v sylabu kurzu </a:t>
            </a:r>
          </a:p>
          <a:p>
            <a:pPr eaLnBrk="1" hangingPunct="1">
              <a:buFont typeface="Arial" charset="0"/>
              <a:buNone/>
            </a:pPr>
            <a:r>
              <a:rPr lang="cs-CZ" smtClean="0"/>
              <a:t>Tři písemní práce: </a:t>
            </a:r>
          </a:p>
          <a:p>
            <a:pPr eaLnBrk="1" hangingPunct="1"/>
            <a:r>
              <a:rPr lang="cs-CZ" smtClean="0"/>
              <a:t>popis své osobní zkušenosti z filmu nebo     knihy jako terapie</a:t>
            </a:r>
          </a:p>
          <a:p>
            <a:pPr eaLnBrk="1" hangingPunct="1"/>
            <a:r>
              <a:rPr lang="cs-CZ" smtClean="0"/>
              <a:t>malý program práce s filmem</a:t>
            </a:r>
          </a:p>
          <a:p>
            <a:pPr eaLnBrk="1" hangingPunct="1"/>
            <a:r>
              <a:rPr lang="cs-CZ" smtClean="0"/>
              <a:t>seznam filmů podle nějakého tématu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Odborníci a filmy: z jakého důvodu a jak se na filmy divá profesionálové?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14338" name="Zástupný symbol pro obsah 2"/>
          <p:cNvSpPr>
            <a:spLocks noGrp="1"/>
          </p:cNvSpPr>
          <p:nvPr>
            <p:ph idx="1"/>
          </p:nvPr>
        </p:nvSpPr>
        <p:spPr>
          <a:xfrm>
            <a:off x="428625" y="1857375"/>
            <a:ext cx="8229600" cy="4411663"/>
          </a:xfrm>
        </p:spPr>
        <p:txBody>
          <a:bodyPr/>
          <a:lstStyle/>
          <a:p>
            <a:pPr eaLnBrk="1" hangingPunct="1"/>
            <a:r>
              <a:rPr lang="cs-CZ" sz="3000" smtClean="0"/>
              <a:t>Jako </a:t>
            </a:r>
            <a:r>
              <a:rPr lang="cs-CZ" sz="3000" i="1" smtClean="0"/>
              <a:t>odborní expert </a:t>
            </a:r>
            <a:r>
              <a:rPr lang="cs-CZ" sz="3000" smtClean="0"/>
              <a:t>- z pohledu svoji „</a:t>
            </a:r>
            <a:r>
              <a:rPr lang="cs-CZ" sz="3000" i="1" smtClean="0"/>
              <a:t>parkety</a:t>
            </a:r>
            <a:r>
              <a:rPr lang="cs-CZ" sz="3000" smtClean="0"/>
              <a:t>“   </a:t>
            </a:r>
          </a:p>
          <a:p>
            <a:pPr eaLnBrk="1" hangingPunct="1"/>
            <a:r>
              <a:rPr lang="cs-CZ" sz="3000" smtClean="0"/>
              <a:t>Jako </a:t>
            </a:r>
            <a:r>
              <a:rPr lang="cs-CZ" sz="3000" i="1" smtClean="0"/>
              <a:t>praktik</a:t>
            </a:r>
            <a:r>
              <a:rPr lang="cs-CZ" sz="3000" smtClean="0"/>
              <a:t> – z perspektivy využiti filmu v praxi</a:t>
            </a:r>
          </a:p>
          <a:p>
            <a:pPr eaLnBrk="1" hangingPunct="1"/>
            <a:r>
              <a:rPr lang="cs-CZ" sz="3000" smtClean="0"/>
              <a:t>Jako </a:t>
            </a:r>
            <a:r>
              <a:rPr lang="cs-CZ" sz="3000" i="1" smtClean="0"/>
              <a:t>obyčejný divák </a:t>
            </a:r>
            <a:r>
              <a:rPr lang="cs-CZ" sz="3000" smtClean="0"/>
              <a:t>– podle svých zvyků a vkusů, přes identifikaci s postavami filmu a soucit</a:t>
            </a:r>
          </a:p>
          <a:p>
            <a:pPr eaLnBrk="1" hangingPunct="1"/>
            <a:r>
              <a:rPr lang="cs-CZ" sz="3000" smtClean="0"/>
              <a:t>Jako </a:t>
            </a:r>
            <a:r>
              <a:rPr lang="cs-CZ" sz="3000" i="1" smtClean="0"/>
              <a:t>alternativní autor (kritik) </a:t>
            </a:r>
            <a:r>
              <a:rPr lang="cs-CZ" sz="3000" smtClean="0"/>
              <a:t>– jak ten film zpracován, co je dobrého a kvalitního, a co nevyhovuje, jak ten film interpretovat podle historie kina, životopisu autorů, atd.</a:t>
            </a:r>
          </a:p>
          <a:p>
            <a:pPr eaLnBrk="1" hangingPunct="1"/>
            <a:endParaRPr lang="cs-CZ" sz="30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ctrTitle"/>
          </p:nvPr>
        </p:nvSpPr>
        <p:spPr>
          <a:xfrm>
            <a:off x="785813" y="285750"/>
            <a:ext cx="7772400" cy="1055688"/>
          </a:xfrm>
        </p:spPr>
        <p:txBody>
          <a:bodyPr/>
          <a:lstStyle/>
          <a:p>
            <a:pPr eaLnBrk="1" hangingPunct="1"/>
            <a:r>
              <a:rPr lang="cs-CZ" smtClean="0"/>
              <a:t>Pozice diváku </a:t>
            </a:r>
          </a:p>
        </p:txBody>
      </p:sp>
      <p:sp>
        <p:nvSpPr>
          <p:cNvPr id="15362" name="Podnadpis 2"/>
          <p:cNvSpPr>
            <a:spLocks noGrp="1"/>
          </p:cNvSpPr>
          <p:nvPr>
            <p:ph type="subTitle" idx="1"/>
          </p:nvPr>
        </p:nvSpPr>
        <p:spPr>
          <a:xfrm>
            <a:off x="1371600" y="1484313"/>
            <a:ext cx="6400800" cy="4154487"/>
          </a:xfrm>
        </p:spPr>
        <p:txBody>
          <a:bodyPr/>
          <a:lstStyle/>
          <a:p>
            <a:pPr eaLnBrk="1" hangingPunct="1"/>
            <a:r>
              <a:rPr lang="cs-CZ" sz="2400" smtClean="0">
                <a:solidFill>
                  <a:schemeClr val="tx1"/>
                </a:solidFill>
              </a:rPr>
              <a:t>Hlavní prostředky pro terapeutické účinky:</a:t>
            </a:r>
          </a:p>
          <a:p>
            <a:pPr algn="l" eaLnBrk="1" hangingPunct="1"/>
            <a:r>
              <a:rPr lang="cs-CZ" sz="2400" b="1" smtClean="0">
                <a:solidFill>
                  <a:schemeClr val="tx1"/>
                </a:solidFill>
              </a:rPr>
              <a:t>Identita</a:t>
            </a:r>
            <a:r>
              <a:rPr lang="cs-CZ" sz="2400" smtClean="0">
                <a:solidFill>
                  <a:schemeClr val="tx1"/>
                </a:solidFill>
              </a:rPr>
              <a:t> (komu jsem podoben-podobna, koho bych zařídil(a) do své skutečnosti jako sebe)</a:t>
            </a:r>
          </a:p>
          <a:p>
            <a:pPr algn="l" eaLnBrk="1" hangingPunct="1"/>
            <a:endParaRPr lang="cs-CZ" sz="2400" b="1" smtClean="0">
              <a:solidFill>
                <a:schemeClr val="tx1"/>
              </a:solidFill>
            </a:endParaRPr>
          </a:p>
          <a:p>
            <a:pPr algn="l" eaLnBrk="1" hangingPunct="1"/>
            <a:r>
              <a:rPr lang="cs-CZ" sz="2400" b="1" smtClean="0">
                <a:solidFill>
                  <a:schemeClr val="tx1"/>
                </a:solidFill>
              </a:rPr>
              <a:t>Soucit</a:t>
            </a:r>
            <a:r>
              <a:rPr lang="cs-CZ" sz="2400" smtClean="0">
                <a:solidFill>
                  <a:schemeClr val="tx1"/>
                </a:solidFill>
              </a:rPr>
              <a:t> (koho se schopen-schopna vcítit ) </a:t>
            </a:r>
          </a:p>
          <a:p>
            <a:pPr algn="l" eaLnBrk="1" hangingPunct="1"/>
            <a:endParaRPr lang="cs-CZ" sz="2400" smtClean="0">
              <a:solidFill>
                <a:schemeClr val="tx1"/>
              </a:solidFill>
            </a:endParaRPr>
          </a:p>
          <a:p>
            <a:pPr algn="l" eaLnBrk="1" hangingPunct="1"/>
            <a:r>
              <a:rPr lang="cs-CZ" sz="2400" b="1" smtClean="0">
                <a:solidFill>
                  <a:schemeClr val="tx1"/>
                </a:solidFill>
              </a:rPr>
              <a:t>Resistence</a:t>
            </a:r>
            <a:r>
              <a:rPr lang="cs-CZ" sz="2400" smtClean="0">
                <a:solidFill>
                  <a:schemeClr val="tx1"/>
                </a:solidFill>
              </a:rPr>
              <a:t> (čí úloha mě nezajímá a nebo s jakou postavou nechci mít nic společného)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b="1" smtClean="0"/>
              <a:t>Identita s postavou 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jak chceme připadat před jinými lidmi a akceptování svých vlastností</a:t>
            </a:r>
          </a:p>
          <a:p>
            <a:pPr eaLnBrk="1" hangingPunct="1"/>
            <a:r>
              <a:rPr lang="cs-CZ" b="1" smtClean="0"/>
              <a:t>co považujeme za nejdůležitější  své schopnosti a vlastnosti a a co omezujeme</a:t>
            </a:r>
          </a:p>
          <a:p>
            <a:pPr eaLnBrk="1" hangingPunct="1"/>
            <a:r>
              <a:rPr lang="cs-CZ" b="1" smtClean="0"/>
              <a:t>Jak rozlišujeme atraktivní úlohy, druhu chováni, a typu osobnosti a dosazeni nezávislosti od cizího míněni  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Pozice kritika</a:t>
            </a:r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Autoři, jejich přistup a tvůrčí činnost </a:t>
            </a:r>
          </a:p>
          <a:p>
            <a:pPr eaLnBrk="1" hangingPunct="1"/>
            <a:r>
              <a:rPr lang="cs-CZ" smtClean="0"/>
              <a:t>Žánr a dodržování (porušování) pravidel žánru autorem </a:t>
            </a:r>
          </a:p>
          <a:p>
            <a:pPr eaLnBrk="1" hangingPunct="1"/>
            <a:r>
              <a:rPr lang="cs-CZ" smtClean="0"/>
              <a:t>Všímáni filmu diváky</a:t>
            </a:r>
          </a:p>
          <a:p>
            <a:pPr eaLnBrk="1" hangingPunct="1"/>
            <a:r>
              <a:rPr lang="cs-CZ" smtClean="0"/>
              <a:t>Kulturní kontext filmu (citování jiných filmů a knih: Madagaskar obsahuje více než 200 citát z různých amerických filmů)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Autoři </a:t>
            </a:r>
          </a:p>
        </p:txBody>
      </p:sp>
      <p:sp>
        <p:nvSpPr>
          <p:cNvPr id="18434" name="Rectangl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>
              <a:buFont typeface="Arial" charset="0"/>
              <a:buNone/>
            </a:pPr>
            <a:r>
              <a:rPr lang="cs-CZ" smtClean="0"/>
              <a:t>Dean DeBlois </a:t>
            </a:r>
          </a:p>
          <a:p>
            <a:pPr eaLnBrk="1" hangingPunct="1">
              <a:buFont typeface="Arial" charset="0"/>
              <a:buNone/>
            </a:pPr>
            <a:r>
              <a:rPr lang="cs-CZ" smtClean="0"/>
              <a:t>a  Chris Sanders</a:t>
            </a:r>
          </a:p>
        </p:txBody>
      </p:sp>
      <p:sp>
        <p:nvSpPr>
          <p:cNvPr id="18435" name="Rectangle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Zúčastnil se točení více než 10 animovaných filmů (Mulan, </a:t>
            </a:r>
            <a:r>
              <a:rPr lang="cs-CZ" smtClean="0">
                <a:latin typeface="Arial" charset="0"/>
              </a:rPr>
              <a:t>Lví král</a:t>
            </a:r>
            <a:r>
              <a:rPr lang="cs-CZ" smtClean="0"/>
              <a:t>, Beauty and the Beast )</a:t>
            </a:r>
          </a:p>
          <a:p>
            <a:pPr eaLnBrk="1" hangingPunct="1"/>
            <a:r>
              <a:rPr lang="cs-CZ" smtClean="0">
                <a:hlinkClick r:id="rId2"/>
              </a:rPr>
              <a:t>http://kiskaloo.com/</a:t>
            </a:r>
            <a:endParaRPr lang="cs-CZ" smtClean="0"/>
          </a:p>
          <a:p>
            <a:pPr eaLnBrk="1" hangingPunct="1"/>
            <a:endParaRPr lang="cs-CZ" smtClean="0"/>
          </a:p>
        </p:txBody>
      </p:sp>
      <p:pic>
        <p:nvPicPr>
          <p:cNvPr id="18436" name="primary-img" descr="Dean DeBlois and Chris Sanders in Lilo &amp;#x26; Stitc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7088" y="1628775"/>
            <a:ext cx="2454275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48263" y="4437063"/>
            <a:ext cx="1152525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1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77050" y="4292600"/>
            <a:ext cx="8763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Pozice experta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Teorie vhodné pro interpretaci filmu a nebo teorie, které jsou základem filmu</a:t>
            </a:r>
          </a:p>
          <a:p>
            <a:pPr eaLnBrk="1" hangingPunct="1"/>
            <a:r>
              <a:rPr lang="cs-CZ" smtClean="0"/>
              <a:t>Sociální problémy a přístupy k jejich konstruování, které lze analyzovat podle obsahu filmy 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Teorie pro Lilo a Stitch</a:t>
            </a:r>
          </a:p>
        </p:txBody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Kritický názor na tradiční přístup k ohodnocení rodin</a:t>
            </a:r>
          </a:p>
          <a:p>
            <a:pPr eaLnBrk="1" hangingPunct="1"/>
            <a:r>
              <a:rPr lang="cs-CZ" smtClean="0"/>
              <a:t>Symbolická interakce</a:t>
            </a:r>
          </a:p>
          <a:p>
            <a:pPr eaLnBrk="1" hangingPunct="1"/>
            <a:r>
              <a:rPr lang="cs-CZ" smtClean="0"/>
              <a:t>Small is beautiful jako filmový slogan</a:t>
            </a:r>
          </a:p>
          <a:p>
            <a:pPr eaLnBrk="1" hangingPunct="1"/>
            <a:r>
              <a:rPr lang="cs-CZ" smtClean="0"/>
              <a:t>Humanistický přístup k agresivitě</a:t>
            </a:r>
          </a:p>
          <a:p>
            <a:pPr eaLnBrk="1" hangingPunct="1"/>
            <a:r>
              <a:rPr lang="cs-CZ" smtClean="0"/>
              <a:t>Nový pohled na profesionalismu 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Pozice odborníka ve praxi</a:t>
            </a:r>
          </a:p>
        </p:txBody>
      </p:sp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Cílové  skupiny (náhradní rodiny, dětí s agresivním chování, pracovníci státních sprav)</a:t>
            </a:r>
          </a:p>
          <a:p>
            <a:pPr eaLnBrk="1" hangingPunct="1">
              <a:buFont typeface="Arial" charset="0"/>
              <a:buNone/>
            </a:pPr>
            <a:r>
              <a:rPr lang="cs-CZ" smtClean="0"/>
              <a:t>Cílé: </a:t>
            </a:r>
          </a:p>
          <a:p>
            <a:pPr eaLnBrk="1" hangingPunct="1"/>
            <a:r>
              <a:rPr lang="cs-CZ" smtClean="0"/>
              <a:t>Odhaleni kulturních předpisů, které braní neformálnímu pohledu na situaci </a:t>
            </a:r>
          </a:p>
          <a:p>
            <a:pPr eaLnBrk="1" hangingPunct="1"/>
            <a:r>
              <a:rPr lang="cs-CZ" smtClean="0"/>
              <a:t>Zvládaní s agresivitou</a:t>
            </a:r>
          </a:p>
          <a:p>
            <a:pPr eaLnBrk="1" hangingPunct="1"/>
            <a:r>
              <a:rPr lang="cs-CZ" smtClean="0"/>
              <a:t>Akceptování netradičních rodin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393</Words>
  <PresentationFormat>On-screen Show (4:3)</PresentationFormat>
  <Paragraphs>65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Motiv sady Office</vt:lpstr>
      <vt:lpstr>VYUŽÍVÁNÍ FILMŮ V SOCIÁLNÍ PRÁCI:  KULTURNÍ PRAXE JAKO  METODA KOMPLEXNÍHO A HUMANISTICKÉHO PŘÍSTUPU  K POMÁHAJÍCÍ ČINNOSTI  </vt:lpstr>
      <vt:lpstr>Odborníci a filmy: z jakého důvodu a jak se na filmy divá profesionálové? </vt:lpstr>
      <vt:lpstr>Pozice diváku </vt:lpstr>
      <vt:lpstr>Identita s postavou </vt:lpstr>
      <vt:lpstr>Pozice kritika</vt:lpstr>
      <vt:lpstr>Autoři </vt:lpstr>
      <vt:lpstr>Pozice experta</vt:lpstr>
      <vt:lpstr>Teorie pro Lilo a Stitch</vt:lpstr>
      <vt:lpstr>Pozice odborníka ve praxi</vt:lpstr>
      <vt:lpstr>Příští seminář </vt:lpstr>
      <vt:lpstr>Image sociálního pracovníka v ČR  </vt:lpstr>
      <vt:lpstr>Ohodnocení kurzu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využívání filmů v sociální práci:  kulturní praxe jako  metoda komplexního a humanistického přístupu  k pomáhající činnosti  </dc:title>
  <cp:lastModifiedBy>Victoria Schmidt</cp:lastModifiedBy>
  <cp:revision>35</cp:revision>
  <dcterms:modified xsi:type="dcterms:W3CDTF">2010-09-27T12:54:55Z</dcterms:modified>
</cp:coreProperties>
</file>