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5"/>
  </p:notesMasterIdLst>
  <p:handoutMasterIdLst>
    <p:handoutMasterId r:id="rId56"/>
  </p:handoutMasterIdLst>
  <p:sldIdLst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287" r:id="rId51"/>
    <p:sldId id="347" r:id="rId52"/>
    <p:sldId id="348" r:id="rId53"/>
    <p:sldId id="286" r:id="rId5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009900"/>
    <a:srgbClr val="996600"/>
    <a:srgbClr val="00FFFF"/>
    <a:srgbClr val="993300"/>
    <a:srgbClr val="00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37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5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8DD8B5F-9F75-4D58-884B-213595A636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28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00EFB8-AF56-4FFC-B53C-F8A669029C84}" type="datetimeFigureOut">
              <a:rPr lang="cs-CZ"/>
              <a:pPr>
                <a:defRPr/>
              </a:pPr>
              <a:t>23.11.2011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07799B-8FE5-419F-9390-ADCB274F25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795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8E03B6-10B4-447E-BF3C-D1264E443637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14ECC3-F1BE-4A29-91E4-C9B5BA720D24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4E0C8-4C37-4447-8977-8516A37BB830}" type="slidenum">
              <a:rPr lang="cs-CZ" sz="1200" smtClean="0"/>
              <a:pPr eaLnBrk="1" hangingPunct="1"/>
              <a:t>11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7EC7F1-80A2-4088-9415-7AE013766652}" type="slidenum">
              <a:rPr lang="cs-CZ" sz="1200" smtClean="0"/>
              <a:pPr eaLnBrk="1" hangingPunct="1"/>
              <a:t>12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275A7-E629-4090-87C0-CD9C01317B25}" type="slidenum">
              <a:rPr lang="cs-CZ" sz="1200" smtClean="0"/>
              <a:pPr eaLnBrk="1" hangingPunct="1"/>
              <a:t>13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82510D-444B-459D-8178-AFDBDD91C1FB}" type="slidenum">
              <a:rPr lang="cs-CZ" sz="1200" smtClean="0"/>
              <a:pPr eaLnBrk="1" hangingPunct="1"/>
              <a:t>14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A2AC4F-71D4-4F2A-B2A5-DF3EE35DAB5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88B2B2-612E-4E97-B3C6-329D43C7A865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07E10F-8BF0-4616-9DED-2C55810E1C29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885301-B916-45D6-A38D-062CC5656833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53E2A3-6B6E-4993-BB83-77FEE4AFE529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2108CD-78D4-433E-B29B-EF922B9A7EBA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82DECA-C89B-4C14-B415-317CB6AA2540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0D5DE-EAED-447E-8983-515CB98DF81C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0EB15-B78B-4FFA-A470-DF81A10D458C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C1140B-A22B-447C-8916-B2A39B02413A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D32D5C-596F-4539-A6AB-465869E48372}" type="slidenum">
              <a:rPr lang="cs-CZ" sz="1200" smtClean="0"/>
              <a:pPr eaLnBrk="1" hangingPunct="1"/>
              <a:t>24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BF82EE-B3DA-4691-881A-EE45BD67EF79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0AFE2-B88F-427D-B3EB-1F3846C18776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89DE4-D333-4FD9-9535-BA31967D91A6}" type="slidenum">
              <a:rPr lang="cs-CZ" sz="1200" smtClean="0"/>
              <a:pPr eaLnBrk="1" hangingPunct="1"/>
              <a:t>27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FD7F71-CAF7-45E4-97E9-3B06513D9D3F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16F242-8869-4B94-B8ED-7BE732E31839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9F06F-4F44-471C-919F-C69016227F41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260A17-0F8F-444F-90AC-0B546A6C48C3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373-2360-4083-82EA-018AC91E437C}" type="slidenum">
              <a:rPr lang="cs-CZ" sz="1200" smtClean="0"/>
              <a:pPr eaLnBrk="1" hangingPunct="1"/>
              <a:t>31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FE0033-F0B4-4330-821D-7C5E7AEF432D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7C187-67B9-4515-B929-1421FC267E95}" type="slidenum">
              <a:rPr lang="cs-CZ" sz="1200" smtClean="0"/>
              <a:pPr eaLnBrk="1" hangingPunct="1"/>
              <a:t>33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A33B9F-0181-4EE5-91DF-DAFAC14E6761}" type="slidenum">
              <a:rPr lang="cs-CZ" sz="1200" smtClean="0"/>
              <a:pPr eaLnBrk="1" hangingPunct="1"/>
              <a:t>34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CE074D-07DB-472E-BC59-A598D8D08217}" type="slidenum">
              <a:rPr lang="cs-CZ" sz="1200" smtClean="0"/>
              <a:pPr eaLnBrk="1" hangingPunct="1"/>
              <a:t>35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3A382-6F29-4DA5-B55E-133195F3CAC7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F370AC-B5F1-4FC9-B5AC-D9AC1A90DD0B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FAE9B2-5FDD-40CA-9843-CB7F46D8F282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066ADA-9CF2-423A-928B-374CB6832FF3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0B823-74E3-4E0D-BE56-557F456E388A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64185-5FF9-4E56-8731-B4E8675ABCAC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FBE513-FFE2-4007-B700-58AE7F32EB20}" type="slidenum">
              <a:rPr lang="cs-CZ" sz="1200" smtClean="0"/>
              <a:pPr eaLnBrk="1" hangingPunct="1"/>
              <a:t>41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CA862F-2531-48FE-B35F-712E3DAEAC9B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352F34-7127-4C48-9133-8C033B00FDFA}" type="slidenum">
              <a:rPr lang="en-US" sz="1200" smtClean="0"/>
              <a:pPr eaLnBrk="1" hangingPunct="1"/>
              <a:t>43</a:t>
            </a:fld>
            <a:endParaRPr lang="en-US" sz="1200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F13EC-AB1F-4D1C-8D92-7D44F68082CD}" type="slidenum">
              <a:rPr lang="cs-CZ" sz="1200" smtClean="0"/>
              <a:pPr eaLnBrk="1" hangingPunct="1"/>
              <a:t>44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CBFE0-684F-4ACA-AADE-8804BCFF6930}" type="slidenum">
              <a:rPr lang="cs-CZ" sz="1200" smtClean="0"/>
              <a:pPr eaLnBrk="1" hangingPunct="1"/>
              <a:t>45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95E2C-3B65-4DFC-B394-1C0971F45F34}" type="slidenum">
              <a:rPr lang="cs-CZ" sz="1200" smtClean="0"/>
              <a:pPr eaLnBrk="1" hangingPunct="1"/>
              <a:t>46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63F156-13E7-4EC9-AB00-1EBD900C3517}" type="slidenum">
              <a:rPr lang="en-US" sz="1200" smtClean="0"/>
              <a:pPr eaLnBrk="1" hangingPunct="1"/>
              <a:t>47</a:t>
            </a:fld>
            <a:endParaRPr lang="en-US" sz="1200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88A138-7AB2-476C-BC8E-E93241C4BCE2}" type="slidenum">
              <a:rPr lang="en-US" sz="1200" smtClean="0"/>
              <a:pPr eaLnBrk="1" hangingPunct="1"/>
              <a:t>48</a:t>
            </a:fld>
            <a:endParaRPr lang="en-US" sz="1200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799B-8FE5-419F-9390-ADCB274F255A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94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39916-EA89-45D0-A80C-FB623E363575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CA069C-D110-4CB0-B78B-3C1BA7C73AFE}" type="slidenum">
              <a:rPr lang="cs-CZ" sz="1200" smtClean="0"/>
              <a:pPr eaLnBrk="1" hangingPunct="1"/>
              <a:t>50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47BC96-881F-4BB8-B4F0-997CC916FB88}" type="slidenum">
              <a:rPr lang="cs-CZ" sz="1200" smtClean="0"/>
              <a:pPr eaLnBrk="1" hangingPunct="1"/>
              <a:t>51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7799B-8FE5-419F-9390-ADCB274F255A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6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069E4-AEED-4172-A90B-A7F7585D7ED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43EBCA-71FC-4B5D-AFD5-B6C9DB3FBFC9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504DB-CAAC-42B5-887D-DF2A033AB904}" type="slidenum">
              <a:rPr lang="cs-CZ" sz="1200" smtClean="0"/>
              <a:pPr eaLnBrk="1" hangingPunct="1"/>
              <a:t>8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83F0D1-BB14-4E46-A8BA-FAD44E4D26B6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916F-DAB8-4BEA-9084-76B0E690B8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0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1FF8-664A-47EC-B147-FFC002059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9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59563" y="1484313"/>
            <a:ext cx="2038350" cy="42100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9750" y="1484313"/>
            <a:ext cx="5967413" cy="42100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43736-BED5-4E12-A2FB-9A224BCB4F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79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611E-3B55-4B8D-A581-C73A8DBA1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8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13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8749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1719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5175" y="981075"/>
            <a:ext cx="41735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0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73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68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4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CDC5D-BE1E-4399-8163-3612546381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0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2889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7823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7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124075" cy="58181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221413" cy="58181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84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55AB-36F5-45E2-92BF-7471C9B973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7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2852738"/>
            <a:ext cx="3997325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9475" y="2852738"/>
            <a:ext cx="3997325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B1C3-E286-4E0E-8B2F-73C22FA79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72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06CF-C245-44D1-B9E7-6BA964A0A3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6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5A07-E9FB-4035-8658-F6082E316F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2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C62CA-599E-491B-9CDF-12326492B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5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7249-B1C9-408A-8E4E-5A95197A6E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7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B3A3-333D-464D-AD62-88659F984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zahlavi tituln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350"/>
            <a:ext cx="3717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84313"/>
            <a:ext cx="81581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852738"/>
            <a:ext cx="81470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2E38AD1F-193C-414E-B138-5A017AAE27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F479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49788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49788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2052" name="Picture 10" descr="NAP-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15081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zapati strank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00800"/>
            <a:ext cx="19621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47920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079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74738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24000" indent="-17938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882775" indent="-1285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339975" indent="-1285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797175" indent="-1285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254375" indent="-1285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711575" indent="-1285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Kx318a1N9k&amp;feature=relat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dacepartnerstvi.cz/skola/poslani" TargetMode="External"/><Relationship Id="rId3" Type="http://schemas.openxmlformats.org/officeDocument/2006/relationships/hyperlink" Target="http://www.nadacepartnerstvi.cz/stromzivota/poslani" TargetMode="External"/><Relationship Id="rId7" Type="http://schemas.openxmlformats.org/officeDocument/2006/relationships/hyperlink" Target="http://www.nadacepartnerstvi.cz/greenways/kriteria-greenways" TargetMode="External"/><Relationship Id="rId12" Type="http://schemas.openxmlformats.org/officeDocument/2006/relationships/hyperlink" Target="http://www.otevrenesklepy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cepartnerstvi.cz/doprava/na-zelenou" TargetMode="External"/><Relationship Id="rId11" Type="http://schemas.openxmlformats.org/officeDocument/2006/relationships/hyperlink" Target="http://www.nadacepartnerstvi.cz/greenways/moravske-vinarske-stezky" TargetMode="External"/><Relationship Id="rId5" Type="http://schemas.openxmlformats.org/officeDocument/2006/relationships/hyperlink" Target="http://www.nadacepartnerstvi.cz/doprava/poslani-dp" TargetMode="External"/><Relationship Id="rId10" Type="http://schemas.openxmlformats.org/officeDocument/2006/relationships/hyperlink" Target="http://www.nadacepartnerstvi.cz/vavrousek" TargetMode="External"/><Relationship Id="rId4" Type="http://schemas.openxmlformats.org/officeDocument/2006/relationships/hyperlink" Target="http://www.nadacepartnerstvi.cz/prostory/o-programu" TargetMode="External"/><Relationship Id="rId9" Type="http://schemas.openxmlformats.org/officeDocument/2006/relationships/hyperlink" Target="http://www.nadacepartnerstvi.cz/stromzivota/zakladni-informa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acepartnerstvi.cz/zahranicni-aktiv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acepartnerstvi.cz/eticky-kode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acepartnerstvi.c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nadacepartnerstvi.cz/gateway" TargetMode="External"/><Relationship Id="rId7" Type="http://schemas.openxmlformats.org/officeDocument/2006/relationships/hyperlink" Target="http://eshop.nadacepartnerstvi.cz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emiseco2.cz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vrenesklepy.c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oleObject" Target="../embeddings/Graf_aplikace_Microsoft_Excel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nadacepartnerstvi.cz/tv-spot-2009" TargetMode="External"/><Relationship Id="rId7" Type="http://schemas.openxmlformats.org/officeDocument/2006/relationships/hyperlink" Target="http://www.youtube.com/watch?v=22X3rOpWrNk&amp;feature=related" TargetMode="Externa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://www.nadacepartnerstvi.cz/tv-spot-2007" TargetMode="External"/><Relationship Id="rId5" Type="http://schemas.openxmlformats.org/officeDocument/2006/relationships/hyperlink" Target="http://www.youtube.com/watch?v=uHpL38q_scg&amp;NR=1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://www.youtube.com/watch?v=43YWV85QK9c&amp;feature=player_embedded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ys.cz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39750" y="1412875"/>
            <a:ext cx="7772400" cy="1225550"/>
          </a:xfrm>
        </p:spPr>
        <p:txBody>
          <a:bodyPr/>
          <a:lstStyle/>
          <a:p>
            <a:pPr eaLnBrk="1" hangingPunct="1"/>
            <a:r>
              <a:rPr lang="cs-CZ" sz="4000" dirty="0"/>
              <a:t>Nadace Partnerství</a:t>
            </a:r>
            <a:r>
              <a:rPr lang="cs-CZ" sz="3800" dirty="0" smtClean="0"/>
              <a:t/>
            </a:r>
            <a:br>
              <a:rPr lang="cs-CZ" sz="3800" dirty="0" smtClean="0"/>
            </a:br>
            <a:r>
              <a:rPr lang="cs-CZ" sz="2000" dirty="0" smtClean="0"/>
              <a:t>fungování nadací v podmínkách ČR</a:t>
            </a:r>
            <a:endParaRPr lang="cs-CZ" sz="2000" dirty="0" smtClean="0"/>
          </a:p>
        </p:txBody>
      </p:sp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5148263" y="6248242"/>
            <a:ext cx="2736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Michal Veselý</a:t>
            </a:r>
            <a:endParaRPr lang="cs-CZ" dirty="0" smtClean="0"/>
          </a:p>
        </p:txBody>
      </p:sp>
      <p:sp>
        <p:nvSpPr>
          <p:cNvPr id="3076" name="Line 19"/>
          <p:cNvSpPr>
            <a:spLocks noChangeShapeType="1"/>
          </p:cNvSpPr>
          <p:nvPr/>
        </p:nvSpPr>
        <p:spPr bwMode="auto">
          <a:xfrm>
            <a:off x="5219700" y="5949950"/>
            <a:ext cx="1873250" cy="0"/>
          </a:xfrm>
          <a:prstGeom prst="line">
            <a:avLst/>
          </a:prstGeom>
          <a:noFill/>
          <a:ln w="9525">
            <a:solidFill>
              <a:srgbClr val="00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41638"/>
            <a:ext cx="40290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NAP_tagline RG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5" y="620688"/>
            <a:ext cx="834855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58163" cy="1152525"/>
          </a:xfrm>
        </p:spPr>
        <p:txBody>
          <a:bodyPr/>
          <a:lstStyle/>
          <a:p>
            <a:r>
              <a:rPr lang="cs-CZ" smtClean="0"/>
              <a:t>Poslání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900113" y="4824413"/>
            <a:ext cx="7772400" cy="13065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sz="2400" smtClean="0"/>
              <a:t>V centru našeho zájmu jsou lidé. Neříkáme: „My k vám přijedeme a vyřešíme problém za vás“. Říkáme: „My vám pomůžeme, abyste problémy uměli řešit sami“.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87273F-89DF-410A-A5E7-5109983025D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4238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Našeho poslání dosahujeme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147050" cy="2841625"/>
          </a:xfrm>
        </p:spPr>
        <p:txBody>
          <a:bodyPr/>
          <a:lstStyle/>
          <a:p>
            <a:r>
              <a:rPr lang="cs-CZ" sz="2400" dirty="0" smtClean="0"/>
              <a:t>Poskytujeme </a:t>
            </a:r>
            <a:r>
              <a:rPr lang="cs-CZ" sz="2400" b="1" dirty="0" smtClean="0"/>
              <a:t>nadační příspěvky (granty</a:t>
            </a:r>
            <a:r>
              <a:rPr lang="cs-CZ" sz="2400" dirty="0" smtClean="0"/>
              <a:t>). Toto je specifická role nadací, kterou nemají jiné formy neziskovek, které mohou dělat podobnou práci.</a:t>
            </a:r>
          </a:p>
          <a:p>
            <a:endParaRPr lang="cs-CZ" sz="2400" dirty="0" smtClean="0"/>
          </a:p>
          <a:p>
            <a:r>
              <a:rPr lang="cs-CZ" sz="2400" dirty="0" smtClean="0"/>
              <a:t>Poskytujeme  </a:t>
            </a:r>
            <a:r>
              <a:rPr lang="cs-CZ" sz="2400" b="1" dirty="0" smtClean="0"/>
              <a:t>odbornou (technickou) pomoc.</a:t>
            </a:r>
            <a:r>
              <a:rPr lang="cs-CZ" sz="2400" dirty="0" smtClean="0"/>
              <a:t> Buď  zdarma v rámci dotovaných programů či projektů nebo formou služeb.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Vzděláváme. </a:t>
            </a:r>
            <a:r>
              <a:rPr lang="cs-CZ" sz="2400" dirty="0" smtClean="0"/>
              <a:t>Od přenosu zahraničních zkušeností, stáží, exkurzí až po vzdělávací programy a ekologickou výchovu.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5DE41-EE0D-46B3-8762-5EE668BF73B3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oblasti podporujeme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147050" cy="284162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výsadbu</a:t>
            </a:r>
            <a:r>
              <a:rPr lang="cs-CZ" sz="2400" u="sng" dirty="0">
                <a:hlinkClick r:id="rId3"/>
              </a:rPr>
              <a:t> stromů</a:t>
            </a:r>
            <a:r>
              <a:rPr lang="cs-CZ" sz="2400" dirty="0"/>
              <a:t> a zeleně v krajině i ve městech</a:t>
            </a:r>
          </a:p>
          <a:p>
            <a:pPr>
              <a:defRPr/>
            </a:pPr>
            <a:r>
              <a:rPr lang="cs-CZ" sz="2400" dirty="0"/>
              <a:t>obnovu a oživení  </a:t>
            </a:r>
            <a:r>
              <a:rPr lang="cs-CZ" sz="2400" u="sng" dirty="0">
                <a:hlinkClick r:id="rId4"/>
              </a:rPr>
              <a:t>veřejných prostranství</a:t>
            </a:r>
            <a:endParaRPr lang="cs-CZ" sz="2400" dirty="0"/>
          </a:p>
          <a:p>
            <a:pPr>
              <a:defRPr/>
            </a:pPr>
            <a:r>
              <a:rPr lang="cs-CZ" sz="2400" dirty="0" smtClean="0"/>
              <a:t>bezpečnou </a:t>
            </a:r>
            <a:r>
              <a:rPr lang="cs-CZ" sz="2400" u="sng" dirty="0" smtClean="0">
                <a:hlinkClick r:id="rId5"/>
              </a:rPr>
              <a:t>dopravu</a:t>
            </a:r>
            <a:r>
              <a:rPr lang="cs-CZ" sz="2400" dirty="0"/>
              <a:t> ve městech</a:t>
            </a:r>
          </a:p>
          <a:p>
            <a:pPr>
              <a:defRPr/>
            </a:pPr>
            <a:r>
              <a:rPr lang="cs-CZ" sz="2400" u="sng" dirty="0">
                <a:hlinkClick r:id="rId6"/>
              </a:rPr>
              <a:t>bezpečné cesty do škol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rozvoj </a:t>
            </a:r>
            <a:r>
              <a:rPr lang="cs-CZ" sz="2400" u="sng" dirty="0">
                <a:hlinkClick r:id="rId7"/>
              </a:rPr>
              <a:t>cyklistické</a:t>
            </a:r>
            <a:r>
              <a:rPr lang="cs-CZ" sz="2400" dirty="0"/>
              <a:t> dopravy a cykloturistiky</a:t>
            </a:r>
          </a:p>
          <a:p>
            <a:pPr>
              <a:defRPr/>
            </a:pPr>
            <a:r>
              <a:rPr lang="cs-CZ" sz="2400" u="sng" dirty="0">
                <a:hlinkClick r:id="rId8"/>
              </a:rPr>
              <a:t>ekologickou výchovu </a:t>
            </a:r>
            <a:r>
              <a:rPr lang="cs-CZ" sz="2400" dirty="0"/>
              <a:t>a zapojování dětí do života v obci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/>
              <a:t>Každý rok také vyhlašujeme oblíbenou celostátní anketu </a:t>
            </a:r>
            <a:r>
              <a:rPr lang="cs-CZ" sz="2400" u="sng" dirty="0">
                <a:hlinkClick r:id="rId9"/>
              </a:rPr>
              <a:t>Strom </a:t>
            </a:r>
            <a:r>
              <a:rPr lang="cs-CZ" sz="2400" u="sng" dirty="0" smtClean="0">
                <a:hlinkClick r:id="rId9"/>
              </a:rPr>
              <a:t>roku</a:t>
            </a:r>
            <a:r>
              <a:rPr lang="cs-CZ" sz="2400" u="sng" dirty="0" smtClean="0"/>
              <a:t> </a:t>
            </a:r>
            <a:r>
              <a:rPr lang="cs-CZ" sz="2400" dirty="0" smtClean="0"/>
              <a:t>a </a:t>
            </a:r>
            <a:r>
              <a:rPr lang="cs-CZ" sz="2400" dirty="0"/>
              <a:t>společně s Nadací Charty 77 také prestižní soutěž o </a:t>
            </a:r>
            <a:r>
              <a:rPr lang="cs-CZ" sz="2400" dirty="0" smtClean="0"/>
              <a:t>ekologickou </a:t>
            </a:r>
            <a:r>
              <a:rPr lang="cs-CZ" sz="2400" u="sng" dirty="0" smtClean="0">
                <a:hlinkClick r:id="rId10"/>
              </a:rPr>
              <a:t>Cenu </a:t>
            </a:r>
            <a:r>
              <a:rPr lang="cs-CZ" sz="2400" u="sng" dirty="0">
                <a:hlinkClick r:id="rId10"/>
              </a:rPr>
              <a:t>Josefa Vavrouška </a:t>
            </a:r>
            <a:r>
              <a:rPr lang="cs-CZ" sz="2400" dirty="0"/>
              <a:t>, rozvíjíme </a:t>
            </a:r>
            <a:r>
              <a:rPr lang="cs-CZ" sz="2400" u="sng" dirty="0">
                <a:hlinkClick r:id="rId11"/>
              </a:rPr>
              <a:t>Moravské vinařské stezky </a:t>
            </a:r>
            <a:r>
              <a:rPr lang="cs-CZ" sz="2400" dirty="0"/>
              <a:t>a založili jsme tradici </a:t>
            </a:r>
            <a:r>
              <a:rPr lang="cs-CZ" sz="2400" u="sng" dirty="0">
                <a:hlinkClick r:id="rId12"/>
              </a:rPr>
              <a:t>Festivalu otevřených sklepů.</a:t>
            </a: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0D006-A731-41A4-9A39-8EB9F76F1698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6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Mezinárodní aktivity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Nadace Partnerství je součástí Environmental Partnership Association a několika oborových evropských sítí.</a:t>
            </a:r>
          </a:p>
          <a:p>
            <a:r>
              <a:rPr lang="cs-CZ" smtClean="0">
                <a:hlinkClick r:id="rId3"/>
              </a:rPr>
              <a:t>Mezinárodní projekty </a:t>
            </a:r>
            <a:r>
              <a:rPr lang="cs-CZ" smtClean="0"/>
              <a:t>realizovala NP na balkáně, v Jižní Americe, Africe, Mongolsku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A71E52-9569-4DA8-886E-AB2C511C9D0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900113" y="357346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0800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3400">
                <a:solidFill>
                  <a:srgbClr val="7D1E1E"/>
                </a:solidFill>
                <a:latin typeface="Trebuchet MS" pitchFamily="34" charset="0"/>
              </a:rPr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35487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420888"/>
            <a:ext cx="7559675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400" dirty="0"/>
              <a:t>1991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Vznik </a:t>
            </a:r>
            <a:r>
              <a:rPr lang="cs-CZ" sz="2400" dirty="0"/>
              <a:t>programu US nadací pod vedením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GERMAN </a:t>
            </a:r>
            <a:r>
              <a:rPr lang="cs-CZ" sz="2400" dirty="0"/>
              <a:t>MARSHAL </a:t>
            </a:r>
            <a:r>
              <a:rPr lang="cs-CZ" sz="2400" dirty="0" smtClean="0"/>
              <a:t>FUND</a:t>
            </a: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na </a:t>
            </a:r>
            <a:r>
              <a:rPr lang="cs-CZ" sz="2400" dirty="0"/>
              <a:t>podporu ochrany životního prostředí a posílení demokracie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pod </a:t>
            </a:r>
            <a:r>
              <a:rPr lang="cs-CZ" sz="2400" dirty="0"/>
              <a:t>názvem </a:t>
            </a:r>
            <a:r>
              <a:rPr lang="cs-CZ" sz="2400" b="1" dirty="0" err="1"/>
              <a:t>Environmental</a:t>
            </a:r>
            <a:r>
              <a:rPr lang="cs-CZ" sz="2400" b="1" dirty="0"/>
              <a:t> </a:t>
            </a:r>
            <a:r>
              <a:rPr lang="cs-CZ" sz="2400" b="1" dirty="0" err="1"/>
              <a:t>Partnership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Central</a:t>
            </a:r>
            <a:r>
              <a:rPr lang="cs-CZ" sz="2400" b="1" dirty="0"/>
              <a:t> </a:t>
            </a:r>
            <a:r>
              <a:rPr lang="cs-CZ" sz="2400" b="1" dirty="0" err="1"/>
              <a:t>Europe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1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158163" cy="1152525"/>
          </a:xfrm>
        </p:spPr>
        <p:txBody>
          <a:bodyPr/>
          <a:lstStyle/>
          <a:p>
            <a:r>
              <a:rPr lang="cs-CZ" smtClean="0"/>
              <a:t>Institucionalizace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1" y="2060848"/>
            <a:ext cx="9485313" cy="5257800"/>
          </a:xfrm>
        </p:spPr>
        <p:txBody>
          <a:bodyPr/>
          <a:lstStyle/>
          <a:p>
            <a:pPr>
              <a:buFontTx/>
              <a:buNone/>
            </a:pPr>
            <a:r>
              <a:rPr lang="cs-CZ" sz="2200" b="1" dirty="0" smtClean="0"/>
              <a:t>1992 </a:t>
            </a:r>
            <a:r>
              <a:rPr lang="cs-CZ" sz="2200" dirty="0" smtClean="0"/>
              <a:t>– registrace Nadace podle Hospodářského zákoníku v Praze. </a:t>
            </a:r>
          </a:p>
          <a:p>
            <a:pPr>
              <a:buFontTx/>
              <a:buNone/>
            </a:pPr>
            <a:endParaRPr lang="cs-CZ" sz="2200" dirty="0" smtClean="0"/>
          </a:p>
          <a:p>
            <a:pPr>
              <a:buFontTx/>
              <a:buNone/>
            </a:pPr>
            <a:r>
              <a:rPr lang="cs-CZ" sz="2200" b="1" dirty="0" smtClean="0"/>
              <a:t>1995</a:t>
            </a:r>
            <a:r>
              <a:rPr lang="cs-CZ" sz="2200" dirty="0" smtClean="0"/>
              <a:t> – V kanceláři pracuje již 5 –7 lidí, dobrovolníci US </a:t>
            </a:r>
            <a:r>
              <a:rPr lang="cs-CZ" sz="2200" dirty="0" err="1" smtClean="0"/>
              <a:t>Peace</a:t>
            </a:r>
            <a:r>
              <a:rPr lang="cs-CZ" sz="2200" dirty="0" smtClean="0"/>
              <a:t> </a:t>
            </a:r>
            <a:r>
              <a:rPr lang="cs-CZ" sz="2200" dirty="0" err="1" smtClean="0"/>
              <a:t>Corps</a:t>
            </a:r>
            <a:r>
              <a:rPr lang="cs-CZ" sz="2200" dirty="0" smtClean="0"/>
              <a:t> </a:t>
            </a:r>
            <a:r>
              <a:rPr lang="cs-CZ" sz="2200" dirty="0" err="1" smtClean="0"/>
              <a:t>Marlene</a:t>
            </a:r>
            <a:r>
              <a:rPr lang="cs-CZ" sz="2200" dirty="0" smtClean="0"/>
              <a:t> a Bert </a:t>
            </a:r>
            <a:r>
              <a:rPr lang="cs-CZ" sz="2200" dirty="0" err="1" smtClean="0"/>
              <a:t>Stjernholm</a:t>
            </a:r>
            <a:r>
              <a:rPr lang="cs-CZ" sz="2200" dirty="0" smtClean="0"/>
              <a:t>. Budování „</a:t>
            </a:r>
            <a:r>
              <a:rPr lang="cs-CZ" sz="2200" dirty="0" err="1" smtClean="0"/>
              <a:t>vícenázorové</a:t>
            </a:r>
            <a:r>
              <a:rPr lang="cs-CZ" sz="2200" dirty="0" smtClean="0"/>
              <a:t>“ správní rady.</a:t>
            </a:r>
          </a:p>
          <a:p>
            <a:pPr>
              <a:buFontTx/>
              <a:buNone/>
            </a:pPr>
            <a:r>
              <a:rPr lang="cs-CZ" sz="2200" dirty="0" smtClean="0"/>
              <a:t>	</a:t>
            </a:r>
            <a:r>
              <a:rPr lang="cs-CZ" sz="2100" dirty="0" smtClean="0"/>
              <a:t>Vznik a přijetí nadačního loga včetně všech zemí konsorcia nadací EPCE</a:t>
            </a:r>
            <a:r>
              <a:rPr lang="cs-CZ" sz="2200" dirty="0" smtClean="0"/>
              <a:t>.</a:t>
            </a:r>
          </a:p>
          <a:p>
            <a:pPr>
              <a:buFontTx/>
              <a:buNone/>
            </a:pPr>
            <a:r>
              <a:rPr lang="cs-CZ" sz="2200" dirty="0" smtClean="0"/>
              <a:t>	Rozhodnutí o českém názvu Nadace Partnerství. </a:t>
            </a:r>
          </a:p>
          <a:p>
            <a:pPr>
              <a:buFontTx/>
              <a:buNone/>
            </a:pPr>
            <a:r>
              <a:rPr lang="cs-CZ" sz="2200" dirty="0" smtClean="0"/>
              <a:t>	Nadace je spoluzakladatelem Fóra dárců.</a:t>
            </a:r>
          </a:p>
          <a:p>
            <a:pPr>
              <a:buFontTx/>
              <a:buNone/>
            </a:pPr>
            <a:endParaRPr lang="cs-CZ" sz="2200" dirty="0" smtClean="0"/>
          </a:p>
          <a:p>
            <a:pPr>
              <a:buFontTx/>
              <a:buNone/>
            </a:pPr>
            <a:r>
              <a:rPr lang="cs-CZ" sz="2200" b="1" dirty="0" smtClean="0"/>
              <a:t>1997</a:t>
            </a:r>
            <a:r>
              <a:rPr lang="cs-CZ" sz="2200" dirty="0" smtClean="0"/>
              <a:t> - Přijetí nového zákona o nadacích a nadačních fondech. </a:t>
            </a:r>
          </a:p>
          <a:p>
            <a:pPr>
              <a:buFontTx/>
              <a:buNone/>
            </a:pPr>
            <a:endParaRPr lang="cs-CZ" sz="2200" dirty="0" smtClean="0"/>
          </a:p>
          <a:p>
            <a:pPr>
              <a:buFontTx/>
              <a:buNone/>
            </a:pPr>
            <a:r>
              <a:rPr lang="cs-CZ" sz="2200" b="1" dirty="0" smtClean="0"/>
              <a:t>1998</a:t>
            </a:r>
            <a:r>
              <a:rPr lang="cs-CZ" sz="2200" dirty="0" smtClean="0"/>
              <a:t> – Přeregistrace nezávislé české nadace s nadačním jměním 1 mil. </a:t>
            </a:r>
          </a:p>
        </p:txBody>
      </p:sp>
    </p:spTree>
    <p:extLst>
      <p:ext uri="{BB962C8B-B14F-4D97-AF65-F5344CB8AC3E}">
        <p14:creationId xmlns:p14="http://schemas.microsoft.com/office/powerpoint/2010/main" val="19550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158163" cy="1152525"/>
          </a:xfrm>
        </p:spPr>
        <p:txBody>
          <a:bodyPr/>
          <a:lstStyle/>
          <a:p>
            <a:r>
              <a:rPr lang="cs-CZ" dirty="0" err="1" smtClean="0"/>
              <a:t>Grantující</a:t>
            </a:r>
            <a:r>
              <a:rPr lang="cs-CZ" dirty="0" smtClean="0"/>
              <a:t> nadace v devadesátých letech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/>
              <a:t>1991 – 1997 Otevřený grantová program a stáže</a:t>
            </a:r>
          </a:p>
          <a:p>
            <a:r>
              <a:rPr lang="cs-CZ" sz="2400" smtClean="0"/>
              <a:t>1997 - Grantový program nadace na podporu energetických úspor a alternativních zdrojů energie </a:t>
            </a:r>
          </a:p>
          <a:p>
            <a:r>
              <a:rPr lang="cs-CZ" sz="2400" smtClean="0"/>
              <a:t>Od 1998 – přibývá garantování v tematicky zaměřených programech – Partnerství pro veřejná prostranství, později Greenways</a:t>
            </a:r>
          </a:p>
        </p:txBody>
      </p:sp>
    </p:spTree>
    <p:extLst>
      <p:ext uri="{BB962C8B-B14F-4D97-AF65-F5344CB8AC3E}">
        <p14:creationId xmlns:p14="http://schemas.microsoft.com/office/powerpoint/2010/main" val="1019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Rozvoj programové činnosti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06896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1996 – Partnerství pro veřejná prostranství ve spolupráci s PPS New York.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1996 – Program Česko  - Polsko  - Německé spolupráce (Černý trojúhelník)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1997 - Grantový program nadace na podporu energetických úspor a 	alternativních zdrojů energie (Lucemburská vláda)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		a program Právo vědět (WWF Norsko a PHARE).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1998 - Iniciativa na podporu partnerství v komunitách (Mott </a:t>
            </a:r>
            <a:r>
              <a:rPr lang="cs-CZ" sz="2000" dirty="0" err="1" smtClean="0"/>
              <a:t>Foundation</a:t>
            </a:r>
            <a:r>
              <a:rPr lang="cs-CZ" sz="2000" dirty="0" smtClean="0"/>
              <a:t>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1998 – </a:t>
            </a:r>
            <a:r>
              <a:rPr lang="cs-CZ" sz="2000" dirty="0" err="1" smtClean="0"/>
              <a:t>Greenways</a:t>
            </a:r>
            <a:r>
              <a:rPr lang="cs-CZ" sz="2000" dirty="0" smtClean="0"/>
              <a:t> (RBF)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1999 – program EPCE Úspory energie na školách (</a:t>
            </a:r>
            <a:r>
              <a:rPr lang="cs-CZ" sz="2000" dirty="0" err="1" smtClean="0"/>
              <a:t>Honeywell</a:t>
            </a:r>
            <a:r>
              <a:rPr lang="cs-CZ" sz="2000" dirty="0" smtClean="0"/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2000 – Strom Života, Doprava pro 21. století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67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Nadace je 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arenR"/>
            </a:pPr>
            <a:r>
              <a:rPr lang="cs-CZ" sz="2400" smtClean="0"/>
              <a:t>Účelové sdružení majetku</a:t>
            </a:r>
          </a:p>
          <a:p>
            <a:pPr marL="457200" indent="-457200">
              <a:buFontTx/>
              <a:buAutoNum type="arabicParenR"/>
            </a:pPr>
            <a:r>
              <a:rPr lang="cs-CZ" sz="2400" smtClean="0"/>
              <a:t>Slouží veřejnému účelu, veřejnému blahu</a:t>
            </a:r>
          </a:p>
          <a:p>
            <a:pPr marL="457200" indent="-457200">
              <a:buFontTx/>
              <a:buAutoNum type="arabicParenR"/>
            </a:pPr>
            <a:r>
              <a:rPr lang="cs-CZ" sz="2400" smtClean="0"/>
              <a:t>Nerozdělují zisk</a:t>
            </a:r>
          </a:p>
          <a:p>
            <a:pPr marL="457200" indent="-457200">
              <a:buFontTx/>
              <a:buAutoNum type="arabicParenR"/>
            </a:pPr>
            <a:r>
              <a:rPr lang="cs-CZ" sz="2400" smtClean="0"/>
              <a:t>Jsou institucionálně nezávislé na veřejné moci, samosprávné</a:t>
            </a:r>
          </a:p>
          <a:p>
            <a:pPr marL="457200" indent="-457200">
              <a:buFontTx/>
              <a:buAutoNum type="arabicParenR"/>
            </a:pPr>
            <a:endParaRPr lang="cs-CZ" sz="2400" smtClean="0"/>
          </a:p>
          <a:p>
            <a:pPr marL="457200" indent="-457200">
              <a:buFontTx/>
              <a:buNone/>
            </a:pPr>
            <a:endParaRPr lang="cs-CZ" sz="2400" smtClean="0"/>
          </a:p>
          <a:p>
            <a:pPr marL="457200" indent="-457200">
              <a:buFontTx/>
              <a:buNone/>
            </a:pPr>
            <a:r>
              <a:rPr lang="cs-CZ" sz="2400" smtClean="0"/>
              <a:t>NADACE GRANTUJÍCÍ X NADACE PROGRAMOVÉ</a:t>
            </a:r>
          </a:p>
          <a:p>
            <a:pPr marL="457200" indent="-457200">
              <a:buFontTx/>
              <a:buNone/>
            </a:pPr>
            <a:endParaRPr lang="cs-CZ" sz="2400" smtClean="0"/>
          </a:p>
        </p:txBody>
      </p:sp>
    </p:spTree>
    <p:extLst>
      <p:ext uri="{BB962C8B-B14F-4D97-AF65-F5344CB8AC3E}">
        <p14:creationId xmlns:p14="http://schemas.microsoft.com/office/powerpoint/2010/main" val="5619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Budování nadačního jmění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V roce 1991 byl zákonem ČNR. 171/1991 Sb. zřízen Nadační investiční fond (NIF). Vláda pro tento fond vyčlenila 1 % akcií z druhé vlny kupónové privatizace.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roce 1997 připravila Rada vlády pro nadace návrh na rozdělení NIF nadacím a v roce 1999 bylo rozděleno prvních 500 mil. 38 nadacím,</a:t>
            </a:r>
          </a:p>
          <a:p>
            <a:pPr>
              <a:buFontTx/>
              <a:buNone/>
              <a:defRPr/>
            </a:pPr>
            <a:r>
              <a:rPr lang="cs-CZ" sz="2400" dirty="0"/>
              <a:t>	vč. Nadace Partnerství  - 39 mil.</a:t>
            </a:r>
          </a:p>
        </p:txBody>
      </p:sp>
    </p:spTree>
    <p:extLst>
      <p:ext uri="{BB962C8B-B14F-4D97-AF65-F5344CB8AC3E}">
        <p14:creationId xmlns:p14="http://schemas.microsoft.com/office/powerpoint/2010/main" val="268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6425" cy="792163"/>
          </a:xfrm>
        </p:spPr>
        <p:txBody>
          <a:bodyPr/>
          <a:lstStyle/>
          <a:p>
            <a:r>
              <a:rPr lang="cs-CZ" smtClean="0"/>
              <a:t>Budování nadačního jmění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7600"/>
            <a:ext cx="9144000" cy="4525963"/>
          </a:xfrm>
        </p:spPr>
        <p:txBody>
          <a:bodyPr/>
          <a:lstStyle/>
          <a:p>
            <a:endParaRPr lang="cs-CZ" smtClean="0"/>
          </a:p>
          <a:p>
            <a:r>
              <a:rPr lang="cs-CZ" sz="2400" smtClean="0"/>
              <a:t>Rozdělování NIF I1999, NIF II 2001/2, postupný prodej 2003 - 8</a:t>
            </a:r>
          </a:p>
          <a:p>
            <a:r>
              <a:rPr lang="cs-CZ" sz="2400" smtClean="0"/>
              <a:t>Zahájení kampaně Partnerství pro přírodu </a:t>
            </a:r>
          </a:p>
          <a:p>
            <a:pPr>
              <a:buFontTx/>
              <a:buNone/>
            </a:pPr>
            <a:r>
              <a:rPr lang="cs-CZ" sz="2400" smtClean="0"/>
              <a:t>	- Mott Foundation Challenge Grant</a:t>
            </a:r>
          </a:p>
          <a:p>
            <a:pPr>
              <a:buFontTx/>
              <a:buNone/>
            </a:pPr>
            <a:endParaRPr lang="cs-CZ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968625"/>
            <a:ext cx="91186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100138"/>
            <a:ext cx="8226425" cy="1143000"/>
          </a:xfrm>
        </p:spPr>
        <p:txBody>
          <a:bodyPr/>
          <a:lstStyle/>
          <a:p>
            <a:r>
              <a:rPr lang="cs-CZ" smtClean="0"/>
              <a:t>Budování nadačního jmění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42900" y="2243138"/>
            <a:ext cx="8305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2400"/>
              <a:t>Diversifikace struktury: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cs-CZ" sz="2400"/>
              <a:t> Nemovitost Údolní 33 – 42.000.000 Kč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cs-CZ" sz="2400"/>
              <a:t> Fotovoltaika – 4.000.000 Kč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cs-CZ" sz="2400"/>
              <a:t> Finanční trhy – 53 mil. Kč</a:t>
            </a:r>
          </a:p>
        </p:txBody>
      </p:sp>
    </p:spTree>
    <p:extLst>
      <p:ext uri="{BB962C8B-B14F-4D97-AF65-F5344CB8AC3E}">
        <p14:creationId xmlns:p14="http://schemas.microsoft.com/office/powerpoint/2010/main" val="30689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Fundraising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147050" cy="2841625"/>
          </a:xfrm>
        </p:spPr>
        <p:txBody>
          <a:bodyPr/>
          <a:lstStyle/>
          <a:p>
            <a:r>
              <a:rPr lang="cs-CZ" sz="2400" dirty="0" smtClean="0"/>
              <a:t>1991 – 1997 100 % nebo většinově financování US nadacemi</a:t>
            </a:r>
          </a:p>
          <a:p>
            <a:r>
              <a:rPr lang="cs-CZ" sz="2400" dirty="0" smtClean="0"/>
              <a:t>1997 – podíl financování US nadacemi klesá na 50 </a:t>
            </a:r>
          </a:p>
          <a:p>
            <a:pPr>
              <a:buFontTx/>
              <a:buNone/>
            </a:pPr>
            <a:r>
              <a:rPr lang="cs-CZ" sz="2400" dirty="0" smtClean="0"/>
              <a:t>	 	- Dary zahraničních nadací, spolupráce s 	ambasádami</a:t>
            </a:r>
          </a:p>
          <a:p>
            <a:r>
              <a:rPr lang="cs-CZ" sz="2400" dirty="0" smtClean="0"/>
              <a:t>1997 - Přijetí daru od firmy </a:t>
            </a:r>
            <a:r>
              <a:rPr lang="cs-CZ" sz="2400" dirty="0" err="1" smtClean="0"/>
              <a:t>Monsanto</a:t>
            </a:r>
            <a:r>
              <a:rPr lang="cs-CZ" sz="2400" dirty="0" smtClean="0"/>
              <a:t> na garantování v oblasti ochrany krajiny – velký odpor části ekologických NNO, formování názorů na přijatelnost dárců ve správní radě. </a:t>
            </a:r>
          </a:p>
          <a:p>
            <a:r>
              <a:rPr lang="cs-CZ" sz="2400" dirty="0" smtClean="0"/>
              <a:t>Přijetí Etického kodexu</a:t>
            </a:r>
          </a:p>
        </p:txBody>
      </p:sp>
    </p:spTree>
    <p:extLst>
      <p:ext uri="{BB962C8B-B14F-4D97-AF65-F5344CB8AC3E}">
        <p14:creationId xmlns:p14="http://schemas.microsoft.com/office/powerpoint/2010/main" val="3460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Etický kodex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147050" cy="2841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sz="2400" dirty="0" smtClean="0"/>
              <a:t>Nadace Partnerství přijala následující omezení původu zdrojů jejího financování, aby zdůraznila smysl svého poslání, jímž je podpora ochrany životního prostředí, udržitelného rozvoje a posilování účasti veřejnosti na rozhodování. Nadace Partnerství je však zároveň odpovědná za získávání zdrojů pro zlepšování životního prostředí a bere na vědomí reálnou provázanost výrobních odvětví a kapitálového trhu, a proto bude každý případ posuzovat individuálně.</a:t>
            </a:r>
          </a:p>
          <a:p>
            <a:pPr marL="0" indent="0">
              <a:buFont typeface="Wingdings" pitchFamily="2" charset="2"/>
              <a:buNone/>
            </a:pPr>
            <a:endParaRPr lang="cs-CZ" sz="2400" dirty="0" smtClean="0"/>
          </a:p>
          <a:p>
            <a:pPr marL="0" indent="0">
              <a:buFont typeface="Wingdings" pitchFamily="2" charset="2"/>
              <a:buNone/>
            </a:pPr>
            <a:r>
              <a:rPr lang="cs-CZ" sz="2400" dirty="0" smtClean="0">
                <a:hlinkClick r:id="rId3"/>
              </a:rPr>
              <a:t>Celý text etického kodexu na webu</a:t>
            </a: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BD4D5C-9D50-4031-8709-32A311818034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Systematická práce s firmami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/>
              <a:t>2001 - První velký český finanční dárce Česká spořitelna (podpora Greenways) </a:t>
            </a:r>
          </a:p>
          <a:p>
            <a:r>
              <a:rPr lang="cs-CZ" sz="2400" smtClean="0"/>
              <a:t>Od roku 2000 systematické hledání zdrojů pro Strom života, jehož vznik nebyl spojen s konkrétním zdrojem</a:t>
            </a:r>
          </a:p>
          <a:p>
            <a:r>
              <a:rPr lang="cs-CZ" sz="2400" smtClean="0"/>
              <a:t>2003 – zahájena spolupráce s Toyota</a:t>
            </a:r>
          </a:p>
          <a:p>
            <a:r>
              <a:rPr lang="cs-CZ" sz="2400" smtClean="0"/>
              <a:t>2004 – Zahájena spolupráce se Skanska a TPCA</a:t>
            </a:r>
          </a:p>
          <a:p>
            <a:r>
              <a:rPr lang="cs-CZ" sz="240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54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Veřejné sbírky, DMS, individuální dárcovství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08188"/>
            <a:ext cx="8856984" cy="2841625"/>
          </a:xfrm>
        </p:spPr>
        <p:txBody>
          <a:bodyPr/>
          <a:lstStyle/>
          <a:p>
            <a:r>
              <a:rPr lang="cs-CZ" sz="1800" dirty="0" smtClean="0"/>
              <a:t>2000 registrována veřejná sbírka Adoptuj strom</a:t>
            </a:r>
          </a:p>
          <a:p>
            <a:r>
              <a:rPr lang="cs-CZ" sz="1800" dirty="0" smtClean="0"/>
              <a:t>2004 Dohoda nadací a mobilních operátorů o DMS – Strom roku jeden prvních projektů</a:t>
            </a:r>
          </a:p>
          <a:p>
            <a:r>
              <a:rPr lang="cs-CZ" sz="1800" dirty="0" smtClean="0"/>
              <a:t>2004 Tornádo v Litovli a větrná smršť v Tatrách – veřejná sbírka s využitím DMS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87624" y="3429001"/>
            <a:ext cx="7704856" cy="255454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92000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10800000" sx="108000" sy="108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dirty="0"/>
              <a:t>Stát vrátil Nadaci Partnerství DPH ze sbírky DMS Tatry</a:t>
            </a:r>
          </a:p>
          <a:p>
            <a:pPr algn="just">
              <a:defRPr/>
            </a:pPr>
            <a:r>
              <a:rPr lang="cs-CZ" sz="1200" dirty="0"/>
              <a:t>15. července 2005 | </a:t>
            </a:r>
            <a:r>
              <a:rPr lang="cs-CZ" sz="1200" dirty="0">
                <a:hlinkClick r:id="rId3"/>
              </a:rPr>
              <a:t>Nadace Partnerství</a:t>
            </a:r>
            <a:endParaRPr lang="cs-CZ" sz="1200" dirty="0"/>
          </a:p>
          <a:p>
            <a:pPr algn="l">
              <a:defRPr/>
            </a:pPr>
            <a:r>
              <a:rPr lang="cs-CZ" sz="1200" dirty="0"/>
              <a:t>Stát v pátek 15. 7. prostřednictvím Ministerstva životního prostředí vrátil Nadaci Partnerství prostředky, jež získal jako daň z přidané hodnoty v průběhu sbírky pro vichřicí postižené Tatry, kterou nadace pořádala. Jde o DPH z takzvaných dárcovských SMS, neboli DMS, které čeští dárci posílali od 22. listopadu 2004 do 28. února 2005. Za tu dobu lidé na konto sbírky, vyhlášené společně Nadací Partnerství a banskobystrickou nadací </a:t>
            </a:r>
            <a:r>
              <a:rPr lang="cs-CZ" sz="1200" dirty="0" err="1"/>
              <a:t>Ekopolis</a:t>
            </a:r>
            <a:r>
              <a:rPr lang="cs-CZ" sz="1200" dirty="0"/>
              <a:t>, poslali 303 876 DMS a na kontu se tak jen touto formou sešlo 8 253 340 Kč. Vrácením DPH na kontu nyní přibude dalších 1 561 923 Kč.</a:t>
            </a:r>
            <a:br>
              <a:rPr lang="cs-CZ" sz="1200" dirty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"Jsem rád, že na ekologické projekty ve Vysokých Tatrách i na humanitární akce v jihovýchodní Asii nyní půjdou i peníze, které původně skončily jako DPH ve státní pokladně. Ale hlavně pevně věřím, že se v brzké době podaří najít systémové řešení tak, aby se DPH ze zaslaného daru formou DMS vůbec nevybírala," říká ministr životního prostředí Libor </a:t>
            </a:r>
            <a:r>
              <a:rPr lang="cs-CZ" sz="1200" dirty="0" err="1"/>
              <a:t>Ambrozek</a:t>
            </a:r>
            <a:r>
              <a:rPr lang="cs-CZ" dirty="0"/>
              <a:t>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21388"/>
            <a:ext cx="11684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021388"/>
            <a:ext cx="54721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94468" y="981075"/>
            <a:ext cx="8158163" cy="1152525"/>
          </a:xfrm>
        </p:spPr>
        <p:txBody>
          <a:bodyPr/>
          <a:lstStyle/>
          <a:p>
            <a:r>
              <a:rPr lang="cs-CZ" sz="2800" dirty="0" smtClean="0"/>
              <a:t>Individuální dárcovství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519C84-754A-427A-8412-8BBE7193DEF8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3584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557338"/>
            <a:ext cx="4137026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557338"/>
            <a:ext cx="4402138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095750"/>
            <a:ext cx="4402138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http://www.nadacepartnerstvi.cz/local/www-upload/napcz_stromzivota/images/Na_stranky/na_stranky_2011/daruj_strom/certifikat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95536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Dotační </a:t>
            </a:r>
            <a:r>
              <a:rPr lang="cs-CZ" dirty="0" err="1" smtClean="0"/>
              <a:t>fundraising</a:t>
            </a:r>
            <a:r>
              <a:rPr lang="cs-CZ" dirty="0" smtClean="0"/>
              <a:t> z prostředků EU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957512"/>
            <a:ext cx="8226425" cy="3900488"/>
          </a:xfrm>
        </p:spPr>
        <p:txBody>
          <a:bodyPr/>
          <a:lstStyle/>
          <a:p>
            <a:r>
              <a:rPr lang="cs-CZ" sz="2400" dirty="0" smtClean="0"/>
              <a:t>2002 – 4 CBC </a:t>
            </a:r>
            <a:r>
              <a:rPr lang="cs-CZ" sz="2400" dirty="0" err="1" smtClean="0"/>
              <a:t>Phare</a:t>
            </a:r>
            <a:r>
              <a:rPr lang="cs-CZ" sz="2400" dirty="0" smtClean="0"/>
              <a:t> na </a:t>
            </a:r>
            <a:r>
              <a:rPr lang="cs-CZ" sz="2400" dirty="0" err="1" smtClean="0"/>
              <a:t>Greenways</a:t>
            </a:r>
            <a:endParaRPr lang="cs-CZ" sz="2400" dirty="0" smtClean="0"/>
          </a:p>
          <a:p>
            <a:r>
              <a:rPr lang="cs-CZ" sz="2400" dirty="0" smtClean="0"/>
              <a:t>2004 Cyklisté vítání SROP  - 9,9 mil</a:t>
            </a:r>
          </a:p>
          <a:p>
            <a:r>
              <a:rPr lang="cs-CZ" sz="2400" dirty="0" smtClean="0"/>
              <a:t>Od roku 2008 růst projektového financování</a:t>
            </a:r>
          </a:p>
          <a:p>
            <a:r>
              <a:rPr lang="cs-CZ" sz="2400" dirty="0" smtClean="0"/>
              <a:t>Od roku 2010 administrace Blokového grantu Švýcarské konfederace</a:t>
            </a:r>
          </a:p>
        </p:txBody>
      </p:sp>
    </p:spTree>
    <p:extLst>
      <p:ext uri="{BB962C8B-B14F-4D97-AF65-F5344CB8AC3E}">
        <p14:creationId xmlns:p14="http://schemas.microsoft.com/office/powerpoint/2010/main" val="1921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Firemní nadace a garantování „na klíč“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TPCA – </a:t>
            </a:r>
            <a:r>
              <a:rPr lang="cs-CZ" sz="2400" dirty="0" err="1"/>
              <a:t>Partnersví</a:t>
            </a:r>
            <a:r>
              <a:rPr lang="cs-CZ" sz="2400" dirty="0"/>
              <a:t> pro Kolínsko (2005 – 9)</a:t>
            </a:r>
          </a:p>
          <a:p>
            <a:pPr>
              <a:defRPr/>
            </a:pPr>
            <a:r>
              <a:rPr lang="cs-CZ" sz="2400" dirty="0"/>
              <a:t>PENTA  - 5P pro Prahu  - (2007 – 9)</a:t>
            </a:r>
          </a:p>
          <a:p>
            <a:pPr>
              <a:defRPr/>
            </a:pPr>
            <a:r>
              <a:rPr lang="cs-CZ" sz="2400" dirty="0"/>
              <a:t>OKD (od 2008)</a:t>
            </a:r>
          </a:p>
          <a:p>
            <a:pPr>
              <a:defRPr/>
            </a:pPr>
            <a:r>
              <a:rPr lang="cs-CZ" sz="2400" dirty="0"/>
              <a:t>LČR  - konzultace firemní </a:t>
            </a:r>
            <a:r>
              <a:rPr lang="cs-CZ" sz="2400" dirty="0" smtClean="0"/>
              <a:t>nadace</a:t>
            </a:r>
          </a:p>
          <a:p>
            <a:pPr>
              <a:defRPr/>
            </a:pPr>
            <a:r>
              <a:rPr lang="cs-CZ" sz="2400" dirty="0" smtClean="0"/>
              <a:t>…</a:t>
            </a: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Institut zakladatele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92896"/>
            <a:ext cx="8147050" cy="2841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V nadaci přežívá a je navždy petrifikována vůle zakladatele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							(</a:t>
            </a:r>
            <a:r>
              <a:rPr lang="cs-CZ" sz="2000" dirty="0" err="1" smtClean="0"/>
              <a:t>Wikipedia</a:t>
            </a:r>
            <a:r>
              <a:rPr lang="cs-CZ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Různé důvody zřízení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- hluboké přesvědčení jednotlivce nebo skupiny, že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	› je třeba něco změnit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	› je to možné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	› je to dlouhodobá a nadčasová záležitost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	› pro to může on (jedinec) nebo skupina něco udělat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 -  zodpovědnost k finančním prostředkům a společnosti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Síla a hloubka tohoto přesvědčení dává morální hodnotu nadaci a zavazuje její správce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 Vyjádřena ve zřizovací listině - </a:t>
            </a:r>
            <a:r>
              <a:rPr lang="cs-CZ" sz="2000" u="sng" dirty="0" smtClean="0"/>
              <a:t>Definice poslání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					(Vítězslav </a:t>
            </a:r>
            <a:r>
              <a:rPr lang="cs-CZ" sz="2000" dirty="0" err="1" smtClean="0"/>
              <a:t>Vurst</a:t>
            </a:r>
            <a:r>
              <a:rPr lang="cs-CZ" sz="2000" dirty="0" smtClean="0"/>
              <a:t>, Hlávkova nadace)</a:t>
            </a:r>
          </a:p>
        </p:txBody>
      </p:sp>
    </p:spTree>
    <p:extLst>
      <p:ext uri="{BB962C8B-B14F-4D97-AF65-F5344CB8AC3E}">
        <p14:creationId xmlns:p14="http://schemas.microsoft.com/office/powerpoint/2010/main" val="24180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91512" cy="503237"/>
          </a:xfrm>
        </p:spPr>
        <p:txBody>
          <a:bodyPr/>
          <a:lstStyle/>
          <a:p>
            <a:r>
              <a:rPr lang="cs-CZ" smtClean="0"/>
              <a:t>Služby obecně prospěšné společnosti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564904"/>
            <a:ext cx="8497887" cy="45735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2002 - založena za účelem poskytování a zprostředkování informací a služeb pro trvale udržitelný rozvoj komunit, obcí a jejich partnerů …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b="1" dirty="0" smtClean="0"/>
              <a:t>Poskytuje tyto služby: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- oblast cestovního ruchu – </a:t>
            </a:r>
            <a:r>
              <a:rPr lang="cs-CZ" sz="2000" dirty="0" smtClean="0"/>
              <a:t>sčítání cyklistů  a pěších, interpretace místního dědictví, certifikace služeb Cyklisté vítání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b="1" dirty="0" smtClean="0"/>
              <a:t>Veřejné prostory – </a:t>
            </a:r>
            <a:r>
              <a:rPr lang="cs-CZ" sz="2000" dirty="0" smtClean="0"/>
              <a:t>facilitace, zapojování veřejnosti, analýzy návrhy, koncepce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b="1" dirty="0" smtClean="0"/>
              <a:t>Projekty a granty – </a:t>
            </a:r>
            <a:r>
              <a:rPr lang="cs-CZ" sz="2000" dirty="0" smtClean="0"/>
              <a:t>projektové poradenství, administrace grantových schémat, expertní hodnocení projektů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b="1" dirty="0" smtClean="0"/>
              <a:t>Šetrná doprava – </a:t>
            </a:r>
            <a:r>
              <a:rPr lang="cs-CZ" sz="2000" dirty="0" smtClean="0"/>
              <a:t>Bezpečné cesty do škol, Plány mobility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Vzdělávání</a:t>
            </a: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11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C5082D-73F3-4516-9EA6-4A7348C831A9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399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226425" cy="906462"/>
          </a:xfrm>
        </p:spPr>
        <p:txBody>
          <a:bodyPr/>
          <a:lstStyle/>
          <a:p>
            <a:r>
              <a:rPr lang="cs-CZ" smtClean="0"/>
              <a:t>Struktura příjmů 2006 - 11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19250"/>
            <a:ext cx="85915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95288" y="1187450"/>
            <a:ext cx="8158163" cy="1152525"/>
          </a:xfrm>
        </p:spPr>
        <p:txBody>
          <a:bodyPr/>
          <a:lstStyle/>
          <a:p>
            <a:r>
              <a:rPr lang="cs-CZ" dirty="0" smtClean="0"/>
              <a:t>Struktura příjmů v roce 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A1C46F-F29F-4257-BFFD-05529D23CF59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63713"/>
            <a:ext cx="7993062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6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179512" y="1125538"/>
            <a:ext cx="8785101" cy="503237"/>
          </a:xfrm>
        </p:spPr>
        <p:txBody>
          <a:bodyPr/>
          <a:lstStyle/>
          <a:p>
            <a:r>
              <a:rPr lang="cs-CZ" sz="2800" dirty="0" smtClean="0"/>
              <a:t>Struktura příjmů v roce 2011 </a:t>
            </a:r>
            <a:r>
              <a:rPr lang="cs-CZ" sz="2800" dirty="0" err="1" smtClean="0"/>
              <a:t>vl</a:t>
            </a:r>
            <a:r>
              <a:rPr lang="cs-CZ" sz="2800" dirty="0" smtClean="0"/>
              <a:t>. činnost nadace 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96677D-74CE-4F44-A3B1-26A504680307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361237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92942" y="1196752"/>
            <a:ext cx="8374385" cy="1152525"/>
          </a:xfrm>
        </p:spPr>
        <p:txBody>
          <a:bodyPr/>
          <a:lstStyle/>
          <a:p>
            <a:r>
              <a:rPr lang="cs-CZ" sz="2800" dirty="0" smtClean="0"/>
              <a:t>Struktura zdrojů </a:t>
            </a:r>
            <a:r>
              <a:rPr lang="cs-CZ" sz="2800" dirty="0" err="1" smtClean="0"/>
              <a:t>ops</a:t>
            </a:r>
            <a:endParaRPr lang="cs-CZ" sz="2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F3A05-E257-4291-9830-FDC22676D083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407"/>
            <a:ext cx="7560840" cy="47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96975"/>
            <a:ext cx="8226425" cy="635000"/>
          </a:xfrm>
        </p:spPr>
        <p:txBody>
          <a:bodyPr/>
          <a:lstStyle/>
          <a:p>
            <a:r>
              <a:rPr lang="cs-CZ" smtClean="0"/>
              <a:t>Organizační struktura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89138"/>
            <a:ext cx="8967788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268413"/>
            <a:ext cx="8751887" cy="1143000"/>
          </a:xfrm>
        </p:spPr>
        <p:txBody>
          <a:bodyPr/>
          <a:lstStyle/>
          <a:p>
            <a:r>
              <a:rPr lang="cs-CZ" smtClean="0"/>
              <a:t>Proměna organizace a systému managementu</a:t>
            </a:r>
          </a:p>
        </p:txBody>
      </p:sp>
      <p:graphicFrame>
        <p:nvGraphicFramePr>
          <p:cNvPr id="4608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63" y="3895725"/>
          <a:ext cx="49276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8151058" imgH="3523793" progId="Excel.Chart.8">
                  <p:embed/>
                </p:oleObj>
              </mc:Choice>
              <mc:Fallback>
                <p:oleObj r:id="rId4" imgW="8151058" imgH="352379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3895725"/>
                        <a:ext cx="49276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4" name="Picture 6" descr="MMj0296987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40175"/>
            <a:ext cx="942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295400" y="3987800"/>
            <a:ext cx="257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2584450" y="5062538"/>
            <a:ext cx="21320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7D1E1E"/>
                </a:solidFill>
              </a:rPr>
              <a:t>Jak rosteme</a:t>
            </a:r>
          </a:p>
        </p:txBody>
      </p:sp>
      <p:sp>
        <p:nvSpPr>
          <p:cNvPr id="46087" name="AutoShape 9" descr="imap://michal%2Evesely%40nadacepartnerstvi%2Ecz@imap.googlemail.com:993/fetch%3EUID%3E/INBOX%3E5811?part=1.2&amp;filename=najdi-5-rozdilu.jpg"/>
          <p:cNvSpPr>
            <a:spLocks noChangeAspect="1" noChangeArrowheads="1"/>
          </p:cNvSpPr>
          <p:nvPr/>
        </p:nvSpPr>
        <p:spPr bwMode="auto">
          <a:xfrm>
            <a:off x="89281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987800"/>
            <a:ext cx="4187825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9" name="Rectangle 3"/>
          <p:cNvSpPr txBox="1">
            <a:spLocks noChangeArrowheads="1"/>
          </p:cNvSpPr>
          <p:nvPr/>
        </p:nvSpPr>
        <p:spPr bwMode="auto">
          <a:xfrm>
            <a:off x="820738" y="3068960"/>
            <a:ext cx="7772400" cy="9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1800">
                <a:latin typeface="Trebuchet MS" pitchFamily="34" charset="0"/>
              </a:rPr>
              <a:t>Maticová organizační struktura</a:t>
            </a:r>
          </a:p>
          <a:p>
            <a:pPr algn="l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1800">
                <a:latin typeface="Trebuchet MS" pitchFamily="34" charset="0"/>
              </a:rPr>
              <a:t>Implemetace zásad projektového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3883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Mediální komunikace a vztahy s veřejností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147050" cy="2841625"/>
          </a:xfrm>
        </p:spPr>
        <p:txBody>
          <a:bodyPr/>
          <a:lstStyle/>
          <a:p>
            <a:r>
              <a:rPr lang="cs-CZ" sz="2400" smtClean="0"/>
              <a:t>Za PR je odpovědná vedoucí PR teamu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2353"/>
            <a:ext cx="8177212" cy="410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Kosoúhelník 4"/>
          <p:cNvSpPr>
            <a:spLocks noChangeArrowheads="1"/>
          </p:cNvSpPr>
          <p:nvPr/>
        </p:nvSpPr>
        <p:spPr bwMode="auto">
          <a:xfrm>
            <a:off x="6804025" y="3716338"/>
            <a:ext cx="720725" cy="2520950"/>
          </a:xfrm>
          <a:prstGeom prst="parallelogram">
            <a:avLst>
              <a:gd name="adj" fmla="val 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6425" cy="660400"/>
          </a:xfrm>
        </p:spPr>
        <p:txBody>
          <a:bodyPr/>
          <a:lstStyle/>
          <a:p>
            <a:r>
              <a:rPr lang="cs-CZ" sz="2800" b="1" dirty="0" smtClean="0"/>
              <a:t>Vývoj medializace : výsledky analýzy společnosti Newton Media za rok 2010</a:t>
            </a:r>
            <a:br>
              <a:rPr lang="cs-CZ" sz="2800" b="1" dirty="0" smtClean="0"/>
            </a:br>
            <a:endParaRPr lang="cs-CZ" sz="2800" dirty="0" smtClean="0"/>
          </a:p>
        </p:txBody>
      </p:sp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820738" y="1916113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1800" b="1" dirty="0">
                <a:latin typeface="Trebuchet MS" pitchFamily="34" charset="0"/>
              </a:rPr>
              <a:t>počet citací: 1. mezi nadacemi </a:t>
            </a:r>
            <a:r>
              <a:rPr lang="cs-CZ" sz="1800" dirty="0">
                <a:latin typeface="Trebuchet MS" pitchFamily="34" charset="0"/>
              </a:rPr>
              <a:t>(stejně jako v minulých letech)</a:t>
            </a:r>
          </a:p>
          <a:p>
            <a:pPr algn="l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1800" b="1" dirty="0">
                <a:latin typeface="Trebuchet MS" pitchFamily="34" charset="0"/>
              </a:rPr>
              <a:t>nově: </a:t>
            </a:r>
            <a:r>
              <a:rPr lang="cs-CZ" sz="1800" dirty="0">
                <a:latin typeface="Trebuchet MS" pitchFamily="34" charset="0"/>
              </a:rPr>
              <a:t>výrazný nárůst</a:t>
            </a:r>
            <a:r>
              <a:rPr lang="cs-CZ" sz="1800" b="1" dirty="0">
                <a:latin typeface="Trebuchet MS" pitchFamily="34" charset="0"/>
              </a:rPr>
              <a:t> POZITIVNÍCH ZMÍNEK – mezi nadacemi největší skokani – o cca 130 procent </a:t>
            </a:r>
            <a:r>
              <a:rPr lang="cs-CZ" sz="1800" dirty="0">
                <a:latin typeface="Trebuchet MS" pitchFamily="34" charset="0"/>
              </a:rPr>
              <a:t>oproti roku 2009 a nejvíce v porovnání s minulými lety!</a:t>
            </a:r>
          </a:p>
          <a:p>
            <a:pPr algn="l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1800" b="1" dirty="0">
                <a:latin typeface="Trebuchet MS" pitchFamily="34" charset="0"/>
              </a:rPr>
              <a:t>mediální dopad: 2. místo </a:t>
            </a:r>
            <a:r>
              <a:rPr lang="cs-CZ" sz="1800" dirty="0">
                <a:latin typeface="Trebuchet MS" pitchFamily="34" charset="0"/>
              </a:rPr>
              <a:t>za Terezou Maxovou (pokles z loňské 1. příčky, ale stále lepší výsledek ve srovnání s rokem 2008 – 3. místo a 2007 – 4. místo). </a:t>
            </a:r>
            <a:r>
              <a:rPr lang="cs-CZ" sz="1800" b="1" dirty="0">
                <a:latin typeface="Trebuchet MS" pitchFamily="34" charset="0"/>
              </a:rPr>
              <a:t>Jednoznačný handicap: absence známé osobnosti, která nás dostane do TV a celostátních deníků.</a:t>
            </a:r>
            <a:r>
              <a:rPr lang="cs-CZ" sz="1800" dirty="0">
                <a:latin typeface="Trebuchet MS" pitchFamily="34" charset="0"/>
              </a:rPr>
              <a:t> </a:t>
            </a:r>
          </a:p>
        </p:txBody>
      </p:sp>
      <p:pic>
        <p:nvPicPr>
          <p:cNvPr id="48132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62944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158163" cy="1152525"/>
          </a:xfrm>
        </p:spPr>
        <p:txBody>
          <a:bodyPr/>
          <a:lstStyle/>
          <a:p>
            <a:r>
              <a:rPr lang="cs-CZ" sz="2800" dirty="0" smtClean="0"/>
              <a:t>Nadace jako správce svěřeného majetku…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843088"/>
            <a:ext cx="557053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787900" y="6288088"/>
            <a:ext cx="4208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(Vítězslav Vurst, Hlávkova nadace)</a:t>
            </a:r>
          </a:p>
        </p:txBody>
      </p:sp>
    </p:spTree>
    <p:extLst>
      <p:ext uri="{BB962C8B-B14F-4D97-AF65-F5344CB8AC3E}">
        <p14:creationId xmlns:p14="http://schemas.microsoft.com/office/powerpoint/2010/main" val="602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8226425" cy="1143000"/>
          </a:xfrm>
        </p:spPr>
        <p:txBody>
          <a:bodyPr/>
          <a:lstStyle/>
          <a:p>
            <a:r>
              <a:rPr lang="cs-CZ" dirty="0" smtClean="0"/>
              <a:t>Data mediální komunikace 2009</a:t>
            </a:r>
            <a:br>
              <a:rPr lang="cs-CZ" dirty="0" smtClean="0"/>
            </a:br>
            <a:r>
              <a:rPr lang="cs-CZ" dirty="0" smtClean="0"/>
              <a:t> - témata mediálních zmínek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endParaRPr lang="cs-CZ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76650"/>
            <a:ext cx="5080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4775"/>
            <a:ext cx="52578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58163" cy="1152525"/>
          </a:xfrm>
        </p:spPr>
        <p:txBody>
          <a:bodyPr/>
          <a:lstStyle/>
          <a:p>
            <a:r>
              <a:rPr lang="cs-CZ" dirty="0" smtClean="0"/>
              <a:t>TV spoty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DD283-BAFD-44E8-A974-DF4B4A420FF9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pic>
        <p:nvPicPr>
          <p:cNvPr id="5018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25082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16350"/>
            <a:ext cx="250825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773238"/>
            <a:ext cx="256381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789363"/>
            <a:ext cx="2547938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5384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Nová komunikace </a:t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 err="1" smtClean="0"/>
              <a:t>Customer</a:t>
            </a:r>
            <a:r>
              <a:rPr lang="cs-CZ" sz="2400" dirty="0" smtClean="0"/>
              <a:t> </a:t>
            </a:r>
            <a:r>
              <a:rPr lang="cs-CZ" sz="2400" dirty="0" err="1" smtClean="0"/>
              <a:t>Relationship</a:t>
            </a:r>
            <a:r>
              <a:rPr lang="cs-CZ" sz="2400" dirty="0" smtClean="0"/>
              <a:t> Management 2011 - 13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36750"/>
            <a:ext cx="8226425" cy="4921250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Komunikace + </a:t>
            </a:r>
            <a:r>
              <a:rPr lang="cs-CZ" sz="2000" dirty="0" err="1" smtClean="0"/>
              <a:t>Fundraising</a:t>
            </a:r>
            <a:r>
              <a:rPr lang="cs-CZ" sz="2000" dirty="0" smtClean="0"/>
              <a:t> + Marketing</a:t>
            </a:r>
          </a:p>
          <a:p>
            <a:r>
              <a:rPr lang="cs-CZ" sz="2000" dirty="0" smtClean="0"/>
              <a:t>Nové zacílení</a:t>
            </a:r>
          </a:p>
          <a:p>
            <a:r>
              <a:rPr lang="cs-CZ" sz="2000" dirty="0" smtClean="0"/>
              <a:t>Nová synergie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FontTx/>
              <a:buNone/>
            </a:pPr>
            <a:r>
              <a:rPr lang="cs-CZ" sz="2000" dirty="0" smtClean="0"/>
              <a:t>Kýženým přínosem je že…</a:t>
            </a:r>
          </a:p>
          <a:p>
            <a:pPr>
              <a:buFontTx/>
              <a:buNone/>
            </a:pPr>
            <a:r>
              <a:rPr lang="cs-CZ" sz="2000" dirty="0" smtClean="0"/>
              <a:t>	dárci vědí, co Partnerství dělá, jsou ochotni přispívat a kupovat naše produkty a služby.</a:t>
            </a:r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r>
              <a:rPr lang="cs-CZ" sz="2000" dirty="0" smtClean="0"/>
              <a:t>Naším cílem je…</a:t>
            </a:r>
          </a:p>
          <a:p>
            <a:pPr>
              <a:buFontTx/>
              <a:buNone/>
            </a:pPr>
            <a:r>
              <a:rPr lang="cs-CZ" sz="2000" dirty="0" smtClean="0"/>
              <a:t>	komunikovat Partnerství jednotně a díky tomu získat více finančních zdrojů a využívat výhod </a:t>
            </a:r>
            <a:r>
              <a:rPr lang="cs-CZ" sz="2000" dirty="0" err="1" smtClean="0"/>
              <a:t>cross</a:t>
            </a:r>
            <a:r>
              <a:rPr lang="cs-CZ" sz="2000" dirty="0" smtClean="0"/>
              <a:t> marketingu a kumulace know-how v ziskových i neziskových činnostech.</a:t>
            </a:r>
          </a:p>
          <a:p>
            <a:pPr>
              <a:buFontTx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591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147" y="1052736"/>
            <a:ext cx="8226425" cy="825500"/>
          </a:xfrm>
        </p:spPr>
        <p:txBody>
          <a:bodyPr/>
          <a:lstStyle/>
          <a:p>
            <a:r>
              <a:rPr lang="cs-CZ" sz="2800" dirty="0" err="1" smtClean="0"/>
              <a:t>Grantování</a:t>
            </a:r>
            <a:endParaRPr lang="cs-CZ" sz="2800" dirty="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555750"/>
            <a:ext cx="8283575" cy="2994025"/>
          </a:xfrm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5138" y="4848225"/>
            <a:ext cx="827246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/>
              <a:t>Blokový grant 2010 – 14: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/>
              <a:t> Celková alokace 84.545.000 Kč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/>
              <a:t> První výzva 2010 – 11: 42.252.000 Kč, oblast sociální a ŽP, 3 výzvy celkem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/>
              <a:t> Minimální a maximální </a:t>
            </a:r>
            <a:r>
              <a:rPr lang="cs-CZ" b="1"/>
              <a:t>výše </a:t>
            </a:r>
            <a:r>
              <a:rPr lang="cs-CZ"/>
              <a:t>grantu</a:t>
            </a:r>
            <a:r>
              <a:rPr lang="cs-CZ" b="1"/>
              <a:t>: 185 000 – 4 200 000 Kč</a:t>
            </a:r>
            <a:r>
              <a:rPr lang="cs-CZ"/>
              <a:t> </a:t>
            </a: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209925"/>
            <a:ext cx="49911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508000" y="1574800"/>
            <a:ext cx="2260600" cy="16637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711325" y="3159125"/>
            <a:ext cx="12573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900" b="1">
                <a:solidFill>
                  <a:schemeClr val="bg1"/>
                </a:solidFill>
              </a:rPr>
              <a:t>Hodnota udělených </a:t>
            </a:r>
          </a:p>
          <a:p>
            <a:pPr eaLnBrk="1" hangingPunct="1">
              <a:spcBef>
                <a:spcPct val="50000"/>
              </a:spcBef>
            </a:pPr>
            <a:r>
              <a:rPr lang="cs-CZ" sz="900" b="1">
                <a:solidFill>
                  <a:schemeClr val="bg1"/>
                </a:solidFill>
              </a:rPr>
              <a:t>grantů ( tis Kč)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492125" y="3060700"/>
            <a:ext cx="1177925" cy="14859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nadace Grantuje?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Vyhlášení grantové výzvy</a:t>
            </a:r>
          </a:p>
          <a:p>
            <a:r>
              <a:rPr lang="cs-CZ" sz="2400" smtClean="0"/>
              <a:t>Konzultace žadatelům</a:t>
            </a:r>
          </a:p>
          <a:p>
            <a:r>
              <a:rPr lang="cs-CZ" sz="2400" smtClean="0"/>
              <a:t>Zpracování žádostí</a:t>
            </a:r>
          </a:p>
          <a:p>
            <a:r>
              <a:rPr lang="cs-CZ" sz="2400" smtClean="0"/>
              <a:t>Výběr žádostí k podpoře</a:t>
            </a:r>
          </a:p>
          <a:p>
            <a:r>
              <a:rPr lang="cs-CZ" sz="2400" smtClean="0"/>
              <a:t>Schválení nadačních příspěvků</a:t>
            </a:r>
          </a:p>
          <a:p>
            <a:r>
              <a:rPr lang="cs-CZ" sz="2400" smtClean="0"/>
              <a:t>Smlouva s příjemci nadačních příspěvků</a:t>
            </a:r>
          </a:p>
          <a:p>
            <a:r>
              <a:rPr lang="cs-CZ" sz="2400" smtClean="0"/>
              <a:t>Kontrola a evaluace projektů</a:t>
            </a:r>
          </a:p>
          <a:p>
            <a:endParaRPr 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CCE5F-73AA-4897-964E-1FCA362AFE67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611560" y="1123950"/>
            <a:ext cx="8158163" cy="1152525"/>
          </a:xfrm>
        </p:spPr>
        <p:txBody>
          <a:bodyPr/>
          <a:lstStyle/>
          <a:p>
            <a:r>
              <a:rPr lang="cs-CZ" dirty="0" smtClean="0"/>
              <a:t>Systém </a:t>
            </a:r>
            <a:r>
              <a:rPr lang="cs-CZ" dirty="0" err="1" smtClean="0"/>
              <a:t>Grantys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24ED3C-F366-4E6D-B655-1EFF8CCD6DD7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pic>
        <p:nvPicPr>
          <p:cNvPr id="5427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88405"/>
            <a:ext cx="6192416" cy="477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Grantové komise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Grantové komise programů nadace jmenuje na návrh ředitele správní rada.</a:t>
            </a:r>
          </a:p>
          <a:p>
            <a:r>
              <a:rPr lang="cs-CZ" sz="2000" smtClean="0"/>
              <a:t>Grantové komise jsou tvořeny z odborníků vybraných a doporučených nominační komisí správní radě. U každého specializovaného projektu a programu nadace je vedeno aktuální složení grantové komise.</a:t>
            </a:r>
          </a:p>
          <a:p>
            <a:r>
              <a:rPr lang="cs-CZ" sz="2000" smtClean="0"/>
              <a:t>Komise je kolektivní orgán poradního charakteru bez rozhodovacích pravomocí. Úkolem komise je dávat doporučení správní radě nadace pro její rozhodování o příslušných věcech.</a:t>
            </a:r>
          </a:p>
          <a:p>
            <a:r>
              <a:rPr lang="cs-CZ" sz="2000" smtClean="0"/>
              <a:t>Jednání komisí řídí předsedající komise, který je jmenován správní radou nadace. </a:t>
            </a:r>
            <a:br>
              <a:rPr lang="cs-CZ" sz="2000" smtClean="0"/>
            </a:br>
            <a:endParaRPr lang="cs-CZ" sz="20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AB2876-02E1-4AC5-8B3B-0698D4CE815B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313612" cy="1470025"/>
          </a:xfrm>
        </p:spPr>
        <p:txBody>
          <a:bodyPr/>
          <a:lstStyle/>
          <a:p>
            <a:r>
              <a:rPr lang="cs-CZ" smtClean="0"/>
              <a:t>Centrum Údolní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7313612" cy="1752600"/>
          </a:xfrm>
        </p:spPr>
        <p:txBody>
          <a:bodyPr/>
          <a:lstStyle/>
          <a:p>
            <a:pPr>
              <a:buFontTx/>
              <a:buChar char="•"/>
            </a:pPr>
            <a:r>
              <a:rPr lang="cs-CZ" smtClean="0"/>
              <a:t> Jako investice</a:t>
            </a:r>
          </a:p>
          <a:p>
            <a:pPr>
              <a:buFontTx/>
              <a:buChar char="•"/>
            </a:pPr>
            <a:r>
              <a:rPr lang="cs-CZ" smtClean="0"/>
              <a:t> Jako nová dimenze instituce</a:t>
            </a:r>
          </a:p>
        </p:txBody>
      </p:sp>
    </p:spTree>
    <p:extLst>
      <p:ext uri="{BB962C8B-B14F-4D97-AF65-F5344CB8AC3E}">
        <p14:creationId xmlns:p14="http://schemas.microsoft.com/office/powerpoint/2010/main" val="39196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17463"/>
            <a:ext cx="730885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522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013"/>
            <a:ext cx="243046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12"/>
          <p:cNvSpPr txBox="1">
            <a:spLocks noChangeArrowheads="1"/>
          </p:cNvSpPr>
          <p:nvPr/>
        </p:nvSpPr>
        <p:spPr bwMode="auto">
          <a:xfrm>
            <a:off x="596900" y="158750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Panská 7</a:t>
            </a:r>
          </a:p>
        </p:txBody>
      </p:sp>
      <p:sp>
        <p:nvSpPr>
          <p:cNvPr id="57350" name="Text Box 13"/>
          <p:cNvSpPr txBox="1">
            <a:spLocks noChangeArrowheads="1"/>
          </p:cNvSpPr>
          <p:nvPr/>
        </p:nvSpPr>
        <p:spPr bwMode="auto">
          <a:xfrm>
            <a:off x="490538" y="6427788"/>
            <a:ext cx="163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Údolní 33</a:t>
            </a:r>
          </a:p>
        </p:txBody>
      </p:sp>
      <p:sp>
        <p:nvSpPr>
          <p:cNvPr id="57351" name="Text Box 14"/>
          <p:cNvSpPr txBox="1">
            <a:spLocks noChangeArrowheads="1"/>
          </p:cNvSpPr>
          <p:nvPr/>
        </p:nvSpPr>
        <p:spPr bwMode="auto">
          <a:xfrm>
            <a:off x="7142163" y="628173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Údolní 31 - 33</a:t>
            </a:r>
          </a:p>
        </p:txBody>
      </p:sp>
    </p:spTree>
    <p:extLst>
      <p:ext uri="{BB962C8B-B14F-4D97-AF65-F5344CB8AC3E}">
        <p14:creationId xmlns:p14="http://schemas.microsoft.com/office/powerpoint/2010/main" val="2392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97888" cy="994122"/>
          </a:xfrm>
        </p:spPr>
        <p:txBody>
          <a:bodyPr/>
          <a:lstStyle/>
          <a:p>
            <a:r>
              <a:rPr lang="cs-CZ" dirty="0" smtClean="0"/>
              <a:t>Cíl 2020: </a:t>
            </a:r>
            <a:br>
              <a:rPr lang="cs-CZ" dirty="0" smtClean="0"/>
            </a:br>
            <a:r>
              <a:rPr lang="cs-CZ" dirty="0" smtClean="0"/>
              <a:t>NULOVÉ EMISE CO</a:t>
            </a:r>
            <a:r>
              <a:rPr lang="cs-CZ" baseline="-25000" dirty="0" smtClean="0"/>
              <a:t>2 </a:t>
            </a:r>
            <a:r>
              <a:rPr lang="cs-CZ" dirty="0" smtClean="0"/>
              <a:t> V AREÁLU NADACE</a:t>
            </a:r>
            <a:endParaRPr lang="cs-CZ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4210"/>
            <a:ext cx="4877047" cy="233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132970"/>
            <a:ext cx="4536504" cy="259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3501008"/>
            <a:ext cx="9001000" cy="28083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Energeticky </a:t>
            </a:r>
            <a:r>
              <a:rPr lang="cs-CZ" sz="2000" b="1" dirty="0" smtClean="0"/>
              <a:t>úsporné budovy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Využití </a:t>
            </a:r>
            <a:r>
              <a:rPr lang="cs-CZ" sz="2000" b="1" dirty="0" smtClean="0"/>
              <a:t>obnovitelných zdrojů </a:t>
            </a:r>
            <a:r>
              <a:rPr lang="cs-CZ" sz="2000" dirty="0" smtClean="0"/>
              <a:t>energie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Výuková stanoviště </a:t>
            </a:r>
            <a:r>
              <a:rPr lang="cs-CZ" sz="2000" b="1" dirty="0" smtClean="0"/>
              <a:t>ENERGIE ve fyzikální zahradě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Výukové programy ENERGIE </a:t>
            </a:r>
            <a:r>
              <a:rPr lang="cs-CZ" sz="2000" dirty="0" smtClean="0"/>
              <a:t>pro druhý stupeň ŽŠ, SŠ a VŠ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Program </a:t>
            </a:r>
            <a:r>
              <a:rPr lang="cs-CZ" sz="2000" b="1" dirty="0" smtClean="0"/>
              <a:t>zelené stavění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Alternativní mobilita </a:t>
            </a:r>
            <a:r>
              <a:rPr lang="cs-CZ" sz="2000" dirty="0" smtClean="0"/>
              <a:t>– plány mobility, </a:t>
            </a:r>
            <a:r>
              <a:rPr lang="cs-CZ" sz="2000" dirty="0" err="1" smtClean="0"/>
              <a:t>elektromobilita</a:t>
            </a:r>
            <a:r>
              <a:rPr lang="cs-CZ" sz="2000" dirty="0" smtClean="0"/>
              <a:t>, </a:t>
            </a:r>
            <a:r>
              <a:rPr lang="cs-CZ" sz="2000" dirty="0" err="1" smtClean="0"/>
              <a:t>cyklo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8885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 nadací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„</a:t>
            </a:r>
            <a:r>
              <a:rPr lang="cs-CZ" sz="2400" smtClean="0"/>
              <a:t>Náboženské stánky“ – morální aspekt darování = péče o nemocné a chudé</a:t>
            </a:r>
          </a:p>
          <a:p>
            <a:r>
              <a:rPr lang="cs-CZ" sz="2400" smtClean="0"/>
              <a:t>Renesance – nová občanská společnost, nové mecenáši</a:t>
            </a:r>
          </a:p>
          <a:p>
            <a:r>
              <a:rPr lang="cs-CZ" sz="2400" smtClean="0"/>
              <a:t>R-U: fondy, ústavy</a:t>
            </a:r>
          </a:p>
          <a:p>
            <a:r>
              <a:rPr lang="cs-CZ" sz="2400" smtClean="0"/>
              <a:t>Moderní nadace: od první poloviny 20. století</a:t>
            </a:r>
          </a:p>
        </p:txBody>
      </p:sp>
    </p:spTree>
    <p:extLst>
      <p:ext uri="{BB962C8B-B14F-4D97-AF65-F5344CB8AC3E}">
        <p14:creationId xmlns:p14="http://schemas.microsoft.com/office/powerpoint/2010/main" val="12757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>
          <a:xfrm>
            <a:off x="467544" y="1049337"/>
            <a:ext cx="8158163" cy="1152525"/>
          </a:xfrm>
        </p:spPr>
        <p:txBody>
          <a:bodyPr/>
          <a:lstStyle/>
          <a:p>
            <a:r>
              <a:rPr lang="cs-CZ" sz="2800" dirty="0" smtClean="0"/>
              <a:t>Zázemí pro ekologické poradenství a osvětu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5600"/>
            <a:ext cx="3824288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11638" y="4303713"/>
            <a:ext cx="4932362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Clr>
                <a:srgbClr val="7D1E1E"/>
              </a:buClr>
              <a:buFont typeface="Wingdings" pitchFamily="2" charset="2"/>
              <a:buChar char="§"/>
              <a:defRPr/>
            </a:pPr>
            <a:r>
              <a:rPr lang="cs-CZ" sz="1800" dirty="0">
                <a:latin typeface="+mj-lt"/>
              </a:rPr>
              <a:t>65 poradenských míst v novém pasivním domě</a:t>
            </a:r>
          </a:p>
          <a:p>
            <a:pPr marL="342900" indent="-342900" algn="l">
              <a:buClr>
                <a:srgbClr val="7D1E1E"/>
              </a:buClr>
              <a:buFont typeface="Wingdings" pitchFamily="2" charset="2"/>
              <a:buChar char="§"/>
              <a:defRPr/>
            </a:pPr>
            <a:r>
              <a:rPr lang="cs-CZ" sz="1800" dirty="0">
                <a:latin typeface="+mj-lt"/>
              </a:rPr>
              <a:t>Dalších 55 míst v současném objektu</a:t>
            </a:r>
          </a:p>
          <a:p>
            <a:pPr marL="342900" indent="-342900" algn="l">
              <a:buClr>
                <a:srgbClr val="7D1E1E"/>
              </a:buClr>
              <a:buFont typeface="Wingdings" pitchFamily="2" charset="2"/>
              <a:buChar char="§"/>
              <a:defRPr/>
            </a:pPr>
            <a:r>
              <a:rPr lang="cs-CZ" sz="1800" dirty="0">
                <a:latin typeface="+mj-lt"/>
              </a:rPr>
              <a:t>3 jednací místnosti (24 poradenských míst)</a:t>
            </a:r>
          </a:p>
          <a:p>
            <a:pPr marL="342900" indent="-342900" algn="l">
              <a:buClr>
                <a:srgbClr val="7D1E1E"/>
              </a:buClr>
              <a:buFont typeface="Wingdings" pitchFamily="2" charset="2"/>
              <a:buChar char="§"/>
              <a:defRPr/>
            </a:pPr>
            <a:r>
              <a:rPr lang="cs-CZ" sz="1800" dirty="0">
                <a:latin typeface="+mj-lt"/>
              </a:rPr>
              <a:t>49 míst v seminárním sále</a:t>
            </a:r>
          </a:p>
          <a:p>
            <a:pPr marL="342900" indent="-342900" algn="l">
              <a:buClr>
                <a:srgbClr val="7D1E1E"/>
              </a:buClr>
              <a:buFont typeface="Wingdings" pitchFamily="2" charset="2"/>
              <a:buChar char="§"/>
              <a:defRPr/>
            </a:pPr>
            <a:r>
              <a:rPr lang="cs-CZ" sz="1800" dirty="0">
                <a:latin typeface="+mj-lt"/>
              </a:rPr>
              <a:t>Navazující venkovní jednací a výukové prostory </a:t>
            </a:r>
          </a:p>
        </p:txBody>
      </p:sp>
      <p:sp>
        <p:nvSpPr>
          <p:cNvPr id="59397" name="Zástupný symbol pro obsah 2"/>
          <p:cNvSpPr>
            <a:spLocks noGrp="1"/>
          </p:cNvSpPr>
          <p:nvPr>
            <p:ph idx="1"/>
          </p:nvPr>
        </p:nvSpPr>
        <p:spPr>
          <a:xfrm>
            <a:off x="900113" y="4398963"/>
            <a:ext cx="3384550" cy="2012950"/>
          </a:xfrm>
        </p:spPr>
        <p:txBody>
          <a:bodyPr/>
          <a:lstStyle/>
          <a:p>
            <a:r>
              <a:rPr lang="cs-CZ" sz="2000" dirty="0" smtClean="0"/>
              <a:t>Budova zapuštěná do svahu</a:t>
            </a: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95438"/>
            <a:ext cx="27352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6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6307138"/>
            <a:ext cx="7772400" cy="503237"/>
          </a:xfrm>
        </p:spPr>
        <p:txBody>
          <a:bodyPr/>
          <a:lstStyle/>
          <a:p>
            <a:pPr eaLnBrk="1" hangingPunct="1"/>
            <a:r>
              <a:rPr lang="cs-CZ" sz="3600" smtClean="0"/>
              <a:t>Vzdělávací zahrada - koncept</a:t>
            </a:r>
          </a:p>
        </p:txBody>
      </p:sp>
      <p:pic>
        <p:nvPicPr>
          <p:cNvPr id="60419" name="Picture 46" descr="D:\User\Martin\SD\Nadace\Dum\zahrada\za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93800"/>
            <a:ext cx="77676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Skupina 12"/>
          <p:cNvGrpSpPr>
            <a:grpSpLocks/>
          </p:cNvGrpSpPr>
          <p:nvPr/>
        </p:nvGrpSpPr>
        <p:grpSpPr bwMode="auto">
          <a:xfrm>
            <a:off x="3714750" y="4622800"/>
            <a:ext cx="857250" cy="1022350"/>
            <a:chOff x="3714744" y="4857762"/>
            <a:chExt cx="857256" cy="1022559"/>
          </a:xfrm>
        </p:grpSpPr>
        <p:sp>
          <p:nvSpPr>
            <p:cNvPr id="7" name="TextovéPole 6"/>
            <p:cNvSpPr txBox="1"/>
            <p:nvPr/>
          </p:nvSpPr>
          <p:spPr>
            <a:xfrm>
              <a:off x="3714744" y="5572283"/>
              <a:ext cx="857256" cy="308038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Vítr</a:t>
              </a:r>
              <a:endPara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8" name="Přímá spojovací čára 7"/>
            <p:cNvCxnSpPr>
              <a:stCxn id="7" idx="0"/>
            </p:cNvCxnSpPr>
            <p:nvPr/>
          </p:nvCxnSpPr>
          <p:spPr>
            <a:xfrm rot="16200000" flipV="1">
              <a:off x="3714673" y="5143585"/>
              <a:ext cx="714521" cy="142876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1" name="Skupina 13"/>
          <p:cNvGrpSpPr>
            <a:grpSpLocks/>
          </p:cNvGrpSpPr>
          <p:nvPr/>
        </p:nvGrpSpPr>
        <p:grpSpPr bwMode="auto">
          <a:xfrm>
            <a:off x="5500688" y="4551363"/>
            <a:ext cx="928687" cy="1593850"/>
            <a:chOff x="3643306" y="4286257"/>
            <a:chExt cx="928694" cy="1594069"/>
          </a:xfrm>
        </p:grpSpPr>
        <p:sp>
          <p:nvSpPr>
            <p:cNvPr id="10" name="TextovéPole 9"/>
            <p:cNvSpPr txBox="1"/>
            <p:nvPr/>
          </p:nvSpPr>
          <p:spPr>
            <a:xfrm>
              <a:off x="3714744" y="5572309"/>
              <a:ext cx="857256" cy="30801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Klima</a:t>
              </a:r>
              <a:endPara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11" name="Přímá spojovací čára 10"/>
            <p:cNvCxnSpPr>
              <a:stCxn id="10" idx="0"/>
            </p:cNvCxnSpPr>
            <p:nvPr/>
          </p:nvCxnSpPr>
          <p:spPr>
            <a:xfrm rot="16200000" flipV="1">
              <a:off x="3250313" y="4679250"/>
              <a:ext cx="1286052" cy="500066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2" name="Skupina 17"/>
          <p:cNvGrpSpPr>
            <a:grpSpLocks/>
          </p:cNvGrpSpPr>
          <p:nvPr/>
        </p:nvGrpSpPr>
        <p:grpSpPr bwMode="auto">
          <a:xfrm>
            <a:off x="6643688" y="4622800"/>
            <a:ext cx="1643062" cy="1595438"/>
            <a:chOff x="3500431" y="4500573"/>
            <a:chExt cx="1643073" cy="1595898"/>
          </a:xfrm>
        </p:grpSpPr>
        <p:sp>
          <p:nvSpPr>
            <p:cNvPr id="13" name="TextovéPole 12"/>
            <p:cNvSpPr txBox="1"/>
            <p:nvPr/>
          </p:nvSpPr>
          <p:spPr>
            <a:xfrm>
              <a:off x="3714744" y="5572445"/>
              <a:ext cx="1428760" cy="524026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Nejcennější tekutina</a:t>
              </a:r>
            </a:p>
          </p:txBody>
        </p:sp>
        <p:cxnSp>
          <p:nvCxnSpPr>
            <p:cNvPr id="14" name="Přímá spojovací čára 13"/>
            <p:cNvCxnSpPr>
              <a:stCxn id="13" idx="0"/>
            </p:cNvCxnSpPr>
            <p:nvPr/>
          </p:nvCxnSpPr>
          <p:spPr>
            <a:xfrm rot="16200000" flipV="1">
              <a:off x="3428842" y="4572162"/>
              <a:ext cx="1071872" cy="928693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3" name="Skupina 23"/>
          <p:cNvGrpSpPr>
            <a:grpSpLocks/>
          </p:cNvGrpSpPr>
          <p:nvPr/>
        </p:nvGrpSpPr>
        <p:grpSpPr bwMode="auto">
          <a:xfrm>
            <a:off x="1785938" y="4551363"/>
            <a:ext cx="1643062" cy="1593850"/>
            <a:chOff x="3714744" y="4286259"/>
            <a:chExt cx="1643074" cy="1594066"/>
          </a:xfrm>
        </p:grpSpPr>
        <p:sp>
          <p:nvSpPr>
            <p:cNvPr id="16" name="TextovéPole 15"/>
            <p:cNvSpPr txBox="1"/>
            <p:nvPr/>
          </p:nvSpPr>
          <p:spPr>
            <a:xfrm>
              <a:off x="3714744" y="5572308"/>
              <a:ext cx="1643074" cy="30801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Cesta světla</a:t>
              </a:r>
            </a:p>
          </p:txBody>
        </p:sp>
        <p:cxnSp>
          <p:nvCxnSpPr>
            <p:cNvPr id="17" name="Přímá spojovací čára 16"/>
            <p:cNvCxnSpPr>
              <a:stCxn id="16" idx="0"/>
            </p:cNvCxnSpPr>
            <p:nvPr/>
          </p:nvCxnSpPr>
          <p:spPr>
            <a:xfrm rot="5400000" flipH="1" flipV="1">
              <a:off x="4125827" y="4697507"/>
              <a:ext cx="1286049" cy="463553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4" name="Skupina 29"/>
          <p:cNvGrpSpPr>
            <a:grpSpLocks/>
          </p:cNvGrpSpPr>
          <p:nvPr/>
        </p:nvGrpSpPr>
        <p:grpSpPr bwMode="auto">
          <a:xfrm>
            <a:off x="357188" y="3765550"/>
            <a:ext cx="1571625" cy="1897063"/>
            <a:chOff x="3714744" y="4214822"/>
            <a:chExt cx="1571636" cy="1700948"/>
          </a:xfrm>
        </p:grpSpPr>
        <p:sp>
          <p:nvSpPr>
            <p:cNvPr id="19" name="TextovéPole 18"/>
            <p:cNvSpPr txBox="1"/>
            <p:nvPr/>
          </p:nvSpPr>
          <p:spPr>
            <a:xfrm>
              <a:off x="3714744" y="5446052"/>
              <a:ext cx="1571636" cy="469718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Vstup veřejnost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Přehled </a:t>
              </a:r>
              <a:r>
                <a:rPr lang="cs-CZ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OZ</a:t>
              </a:r>
              <a:endPara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20" name="Přímá spojovací čára 19"/>
            <p:cNvCxnSpPr>
              <a:stCxn id="19" idx="0"/>
            </p:cNvCxnSpPr>
            <p:nvPr/>
          </p:nvCxnSpPr>
          <p:spPr>
            <a:xfrm rot="5400000" flipH="1" flipV="1">
              <a:off x="4063542" y="4651842"/>
              <a:ext cx="1231230" cy="357191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5" name="Skupina 35"/>
          <p:cNvGrpSpPr>
            <a:grpSpLocks/>
          </p:cNvGrpSpPr>
          <p:nvPr/>
        </p:nvGrpSpPr>
        <p:grpSpPr bwMode="auto">
          <a:xfrm>
            <a:off x="500063" y="979488"/>
            <a:ext cx="1928812" cy="1428750"/>
            <a:chOff x="3714744" y="5572140"/>
            <a:chExt cx="1928827" cy="1428761"/>
          </a:xfrm>
        </p:grpSpPr>
        <p:sp>
          <p:nvSpPr>
            <p:cNvPr id="22" name="TextovéPole 21"/>
            <p:cNvSpPr txBox="1"/>
            <p:nvPr/>
          </p:nvSpPr>
          <p:spPr>
            <a:xfrm>
              <a:off x="3714744" y="5572140"/>
              <a:ext cx="1143009" cy="523879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Příroda</a:t>
              </a:r>
              <a:b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ve městě</a:t>
              </a:r>
            </a:p>
          </p:txBody>
        </p:sp>
        <p:cxnSp>
          <p:nvCxnSpPr>
            <p:cNvPr id="23" name="Přímá spojovací čára 22"/>
            <p:cNvCxnSpPr>
              <a:stCxn id="22" idx="2"/>
            </p:cNvCxnSpPr>
            <p:nvPr/>
          </p:nvCxnSpPr>
          <p:spPr>
            <a:xfrm rot="16200000" flipH="1">
              <a:off x="4512468" y="5869799"/>
              <a:ext cx="904882" cy="1357323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6" name="Skupina 40"/>
          <p:cNvGrpSpPr>
            <a:grpSpLocks/>
          </p:cNvGrpSpPr>
          <p:nvPr/>
        </p:nvGrpSpPr>
        <p:grpSpPr bwMode="auto">
          <a:xfrm>
            <a:off x="1785938" y="1550988"/>
            <a:ext cx="1428750" cy="1714500"/>
            <a:chOff x="3714744" y="5572140"/>
            <a:chExt cx="1428760" cy="1714511"/>
          </a:xfrm>
        </p:grpSpPr>
        <p:sp>
          <p:nvSpPr>
            <p:cNvPr id="25" name="TextovéPole 24"/>
            <p:cNvSpPr txBox="1"/>
            <p:nvPr/>
          </p:nvSpPr>
          <p:spPr>
            <a:xfrm>
              <a:off x="3714744" y="5572140"/>
              <a:ext cx="1428760" cy="3079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Země živitelka</a:t>
              </a:r>
            </a:p>
          </p:txBody>
        </p:sp>
        <p:cxnSp>
          <p:nvCxnSpPr>
            <p:cNvPr id="26" name="Přímá spojovací čára 25"/>
            <p:cNvCxnSpPr>
              <a:stCxn id="25" idx="2"/>
            </p:cNvCxnSpPr>
            <p:nvPr/>
          </p:nvCxnSpPr>
          <p:spPr>
            <a:xfrm rot="16200000" flipH="1">
              <a:off x="4011608" y="6297632"/>
              <a:ext cx="1406534" cy="571504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7" name="Skupina 44"/>
          <p:cNvGrpSpPr>
            <a:grpSpLocks/>
          </p:cNvGrpSpPr>
          <p:nvPr/>
        </p:nvGrpSpPr>
        <p:grpSpPr bwMode="auto">
          <a:xfrm>
            <a:off x="3071813" y="1050925"/>
            <a:ext cx="1285875" cy="1285875"/>
            <a:chOff x="3714744" y="5572140"/>
            <a:chExt cx="1285884" cy="1285884"/>
          </a:xfrm>
        </p:grpSpPr>
        <p:sp>
          <p:nvSpPr>
            <p:cNvPr id="28" name="TextovéPole 27"/>
            <p:cNvSpPr txBox="1"/>
            <p:nvPr/>
          </p:nvSpPr>
          <p:spPr>
            <a:xfrm>
              <a:off x="3714744" y="5572140"/>
              <a:ext cx="1285884" cy="3079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Vodní svět</a:t>
              </a:r>
            </a:p>
          </p:txBody>
        </p:sp>
        <p:cxnSp>
          <p:nvCxnSpPr>
            <p:cNvPr id="29" name="Přímá spojovací čára 28"/>
            <p:cNvCxnSpPr>
              <a:stCxn id="28" idx="2"/>
            </p:cNvCxnSpPr>
            <p:nvPr/>
          </p:nvCxnSpPr>
          <p:spPr>
            <a:xfrm rot="5400000">
              <a:off x="3833014" y="6333351"/>
              <a:ext cx="977907" cy="71437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8" name="Skupina 58"/>
          <p:cNvGrpSpPr>
            <a:grpSpLocks/>
          </p:cNvGrpSpPr>
          <p:nvPr/>
        </p:nvGrpSpPr>
        <p:grpSpPr bwMode="auto">
          <a:xfrm>
            <a:off x="4000500" y="1498600"/>
            <a:ext cx="1285875" cy="1552575"/>
            <a:chOff x="3000364" y="6162280"/>
            <a:chExt cx="1285884" cy="1553000"/>
          </a:xfrm>
        </p:grpSpPr>
        <p:sp>
          <p:nvSpPr>
            <p:cNvPr id="31" name="TextovéPole 30"/>
            <p:cNvSpPr txBox="1"/>
            <p:nvPr/>
          </p:nvSpPr>
          <p:spPr>
            <a:xfrm>
              <a:off x="3000364" y="6162280"/>
              <a:ext cx="1285884" cy="308059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Matka Země</a:t>
              </a:r>
            </a:p>
          </p:txBody>
        </p:sp>
        <p:cxnSp>
          <p:nvCxnSpPr>
            <p:cNvPr id="32" name="Přímá spojovací čára 31"/>
            <p:cNvCxnSpPr>
              <a:stCxn id="31" idx="2"/>
            </p:cNvCxnSpPr>
            <p:nvPr/>
          </p:nvCxnSpPr>
          <p:spPr>
            <a:xfrm rot="5400000">
              <a:off x="2770803" y="6842776"/>
              <a:ext cx="1244941" cy="500067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9" name="Skupina 72"/>
          <p:cNvGrpSpPr>
            <a:grpSpLocks/>
          </p:cNvGrpSpPr>
          <p:nvPr/>
        </p:nvGrpSpPr>
        <p:grpSpPr bwMode="auto">
          <a:xfrm>
            <a:off x="5072063" y="908050"/>
            <a:ext cx="1285875" cy="1500188"/>
            <a:chOff x="2643174" y="5572140"/>
            <a:chExt cx="1285884" cy="1500198"/>
          </a:xfrm>
        </p:grpSpPr>
        <p:sp>
          <p:nvSpPr>
            <p:cNvPr id="34" name="TextovéPole 33"/>
            <p:cNvSpPr txBox="1"/>
            <p:nvPr/>
          </p:nvSpPr>
          <p:spPr>
            <a:xfrm>
              <a:off x="2643174" y="5572140"/>
              <a:ext cx="1285884" cy="3079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Zdroje Země</a:t>
              </a:r>
            </a:p>
          </p:txBody>
        </p:sp>
        <p:cxnSp>
          <p:nvCxnSpPr>
            <p:cNvPr id="35" name="Přímá spojovací čára 34"/>
            <p:cNvCxnSpPr>
              <a:stCxn id="34" idx="2"/>
            </p:cNvCxnSpPr>
            <p:nvPr/>
          </p:nvCxnSpPr>
          <p:spPr>
            <a:xfrm rot="5400000">
              <a:off x="2368534" y="6154757"/>
              <a:ext cx="1192221" cy="642941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30" name="Skupina 80"/>
          <p:cNvGrpSpPr>
            <a:grpSpLocks/>
          </p:cNvGrpSpPr>
          <p:nvPr/>
        </p:nvGrpSpPr>
        <p:grpSpPr bwMode="auto">
          <a:xfrm>
            <a:off x="4929188" y="1479550"/>
            <a:ext cx="1714500" cy="2214563"/>
            <a:chOff x="3000368" y="5572140"/>
            <a:chExt cx="1714508" cy="2214577"/>
          </a:xfrm>
        </p:grpSpPr>
        <p:sp>
          <p:nvSpPr>
            <p:cNvPr id="37" name="TextovéPole 36"/>
            <p:cNvSpPr txBox="1"/>
            <p:nvPr/>
          </p:nvSpPr>
          <p:spPr>
            <a:xfrm>
              <a:off x="3857622" y="5572140"/>
              <a:ext cx="857254" cy="3079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Teplo</a:t>
              </a:r>
            </a:p>
          </p:txBody>
        </p:sp>
        <p:cxnSp>
          <p:nvCxnSpPr>
            <p:cNvPr id="38" name="Přímá spojovací čára 37"/>
            <p:cNvCxnSpPr>
              <a:stCxn id="37" idx="2"/>
            </p:cNvCxnSpPr>
            <p:nvPr/>
          </p:nvCxnSpPr>
          <p:spPr>
            <a:xfrm rot="5400000">
              <a:off x="2690009" y="6190476"/>
              <a:ext cx="1906600" cy="1285881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31" name="Skupina 87"/>
          <p:cNvGrpSpPr>
            <a:grpSpLocks/>
          </p:cNvGrpSpPr>
          <p:nvPr/>
        </p:nvGrpSpPr>
        <p:grpSpPr bwMode="auto">
          <a:xfrm>
            <a:off x="6143625" y="3551238"/>
            <a:ext cx="2786063" cy="357187"/>
            <a:chOff x="1928797" y="5572137"/>
            <a:chExt cx="2786080" cy="357189"/>
          </a:xfrm>
        </p:grpSpPr>
        <p:sp>
          <p:nvSpPr>
            <p:cNvPr id="40" name="TextovéPole 39"/>
            <p:cNvSpPr txBox="1"/>
            <p:nvPr/>
          </p:nvSpPr>
          <p:spPr>
            <a:xfrm>
              <a:off x="3597270" y="5572137"/>
              <a:ext cx="1117607" cy="3079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Elektřina</a:t>
              </a:r>
            </a:p>
          </p:txBody>
        </p:sp>
        <p:cxnSp>
          <p:nvCxnSpPr>
            <p:cNvPr id="41" name="Přímá spojovací čára 40"/>
            <p:cNvCxnSpPr>
              <a:stCxn id="40" idx="2"/>
            </p:cNvCxnSpPr>
            <p:nvPr/>
          </p:nvCxnSpPr>
          <p:spPr>
            <a:xfrm rot="5400000">
              <a:off x="3017830" y="4791081"/>
              <a:ext cx="49212" cy="2227277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32" name="Skupina 92"/>
          <p:cNvGrpSpPr>
            <a:grpSpLocks/>
          </p:cNvGrpSpPr>
          <p:nvPr/>
        </p:nvGrpSpPr>
        <p:grpSpPr bwMode="auto">
          <a:xfrm>
            <a:off x="5715000" y="2479675"/>
            <a:ext cx="2428875" cy="928688"/>
            <a:chOff x="2571742" y="5572140"/>
            <a:chExt cx="2428888" cy="928691"/>
          </a:xfrm>
        </p:grpSpPr>
        <p:sp>
          <p:nvSpPr>
            <p:cNvPr id="43" name="TextovéPole 42"/>
            <p:cNvSpPr txBox="1"/>
            <p:nvPr/>
          </p:nvSpPr>
          <p:spPr>
            <a:xfrm>
              <a:off x="3857624" y="5572140"/>
              <a:ext cx="1143006" cy="5238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Vstup školy</a:t>
              </a:r>
            </a:p>
          </p:txBody>
        </p:sp>
        <p:cxnSp>
          <p:nvCxnSpPr>
            <p:cNvPr id="44" name="Přímá spojovací čára 43"/>
            <p:cNvCxnSpPr>
              <a:stCxn id="43" idx="2"/>
            </p:cNvCxnSpPr>
            <p:nvPr/>
          </p:nvCxnSpPr>
          <p:spPr>
            <a:xfrm rot="5400000">
              <a:off x="3298027" y="5369731"/>
              <a:ext cx="404814" cy="1857385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33" name="Skupina 97"/>
          <p:cNvGrpSpPr>
            <a:grpSpLocks/>
          </p:cNvGrpSpPr>
          <p:nvPr/>
        </p:nvGrpSpPr>
        <p:grpSpPr bwMode="auto">
          <a:xfrm>
            <a:off x="7429500" y="4194175"/>
            <a:ext cx="1500188" cy="357188"/>
            <a:chOff x="3214681" y="5572140"/>
            <a:chExt cx="1500195" cy="357190"/>
          </a:xfrm>
        </p:grpSpPr>
        <p:sp>
          <p:nvSpPr>
            <p:cNvPr id="46" name="TextovéPole 45"/>
            <p:cNvSpPr txBox="1"/>
            <p:nvPr/>
          </p:nvSpPr>
          <p:spPr>
            <a:xfrm>
              <a:off x="3857622" y="5572140"/>
              <a:ext cx="857254" cy="307977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Mokřad</a:t>
              </a:r>
            </a:p>
          </p:txBody>
        </p:sp>
        <p:cxnSp>
          <p:nvCxnSpPr>
            <p:cNvPr id="47" name="Přímá spojovací čára 46"/>
            <p:cNvCxnSpPr>
              <a:stCxn id="46" idx="2"/>
            </p:cNvCxnSpPr>
            <p:nvPr/>
          </p:nvCxnSpPr>
          <p:spPr>
            <a:xfrm rot="5400000">
              <a:off x="3725858" y="5368939"/>
              <a:ext cx="49213" cy="1071568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Centrum Údolní, Otevřená Zahrada a Otevřený Špilberk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6" y="981075"/>
            <a:ext cx="7294605" cy="5111750"/>
          </a:xfrm>
        </p:spPr>
      </p:pic>
    </p:spTree>
    <p:extLst>
      <p:ext uri="{BB962C8B-B14F-4D97-AF65-F5344CB8AC3E}">
        <p14:creationId xmlns:p14="http://schemas.microsoft.com/office/powerpoint/2010/main" val="34057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Nadace v zámoří, Evropě a ČR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348880"/>
            <a:ext cx="8147050" cy="2841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7D1E1E"/>
                </a:solidFill>
              </a:rPr>
              <a:t>US</a:t>
            </a:r>
            <a:r>
              <a:rPr lang="cs-CZ" sz="2400" dirty="0" smtClean="0"/>
              <a:t> –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law</a:t>
            </a:r>
            <a:r>
              <a:rPr lang="cs-CZ" sz="2400" dirty="0" smtClean="0"/>
              <a:t> – nadace = trust = vztah mezi majetkem a správní radou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7D1E1E"/>
                </a:solidFill>
              </a:rPr>
              <a:t>Evropa</a:t>
            </a:r>
            <a:r>
              <a:rPr lang="cs-CZ" sz="2400" dirty="0" smtClean="0"/>
              <a:t> – nadace = subjekt založený </a:t>
            </a:r>
            <a:r>
              <a:rPr lang="cs-CZ" sz="2400" b="1" dirty="0" smtClean="0"/>
              <a:t>ne</a:t>
            </a:r>
            <a:r>
              <a:rPr lang="cs-CZ" sz="2400" dirty="0" smtClean="0"/>
              <a:t> za účelem zisku, vlastní zdroj příjmů obvykle jmění/kapitál, ale ne výlučně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/>
              <a:t>	Diskuse: Institut evropské nadace,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Foundation</a:t>
            </a:r>
            <a:r>
              <a:rPr lang="cs-CZ" sz="2400" dirty="0" smtClean="0"/>
              <a:t> Centre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7D1E1E"/>
                </a:solidFill>
              </a:rPr>
              <a:t>ČR</a:t>
            </a:r>
            <a:r>
              <a:rPr lang="cs-CZ" sz="2400" dirty="0" smtClean="0"/>
              <a:t> – sdružení majetku  pro dosahování obecně prospěšných cílů (nadace a nadační fond)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/>
              <a:t>	- programové nadace = de facto OPS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7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 nadací v ČR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147050" cy="2841625"/>
          </a:xfrm>
        </p:spPr>
        <p:txBody>
          <a:bodyPr/>
          <a:lstStyle/>
          <a:p>
            <a:r>
              <a:rPr lang="cs-CZ" sz="2000" dirty="0" smtClean="0"/>
              <a:t>R-U: Roli blízkou dnešním NNO hrály PO ve formě </a:t>
            </a:r>
            <a:r>
              <a:rPr lang="cs-CZ" sz="2000" b="1" u="sng" dirty="0" smtClean="0"/>
              <a:t>nadací</a:t>
            </a:r>
            <a:r>
              <a:rPr lang="cs-CZ" sz="2000" b="1" dirty="0" smtClean="0"/>
              <a:t>, </a:t>
            </a:r>
            <a:r>
              <a:rPr lang="cs-CZ" sz="2000" b="1" u="sng" dirty="0" smtClean="0"/>
              <a:t>fondů</a:t>
            </a:r>
            <a:r>
              <a:rPr lang="cs-CZ" sz="2000" b="1" dirty="0" smtClean="0"/>
              <a:t> a </a:t>
            </a:r>
            <a:r>
              <a:rPr lang="cs-CZ" sz="2000" b="1" u="sng" dirty="0" smtClean="0"/>
              <a:t>ústavů</a:t>
            </a:r>
            <a:r>
              <a:rPr lang="cs-CZ" sz="2000" dirty="0" smtClean="0"/>
              <a:t> - pojetí korporace tvořené </a:t>
            </a:r>
            <a:r>
              <a:rPr lang="cs-CZ" sz="2000" b="1" dirty="0" err="1" smtClean="0"/>
              <a:t>desetinář</a:t>
            </a:r>
            <a:r>
              <a:rPr lang="cs-CZ" sz="2000" dirty="0" err="1" smtClean="0"/>
              <a:t>i</a:t>
            </a:r>
            <a:r>
              <a:rPr lang="cs-CZ" sz="2000" dirty="0" smtClean="0"/>
              <a:t> (§ 446 Obecného zákoníku z r. 1811) - důležitá role financování </a:t>
            </a:r>
            <a:r>
              <a:rPr lang="cs-CZ" sz="2000" dirty="0" err="1" smtClean="0"/>
              <a:t>urč</a:t>
            </a:r>
            <a:r>
              <a:rPr lang="cs-CZ" sz="2000" dirty="0" smtClean="0"/>
              <a:t>. sfér společenského života</a:t>
            </a:r>
          </a:p>
          <a:p>
            <a:r>
              <a:rPr lang="cs-CZ" sz="2000" dirty="0" smtClean="0"/>
              <a:t>Československá republika po roce 1918- převzata R-U právní úprava, rozvoj spolkového života s podporou nadací</a:t>
            </a:r>
          </a:p>
          <a:p>
            <a:r>
              <a:rPr lang="cs-CZ" sz="2000" dirty="0" smtClean="0"/>
              <a:t>Po roce 1948 nadace zrušeny, s výjimkou nadace Nadání Josefa, Marie a Zdeňky Hlávkových (podporující vynikající VŠ studenty, mladé vědecké pracovníky a umělce)</a:t>
            </a:r>
          </a:p>
          <a:p>
            <a:r>
              <a:rPr lang="cs-CZ" sz="2000" dirty="0" smtClean="0"/>
              <a:t>Na konci 70. let vznikly v zahraničí Nadace Charty 77 a Vzdělávací nadace Jana Husa</a:t>
            </a:r>
          </a:p>
          <a:p>
            <a:r>
              <a:rPr lang="cs-CZ" sz="2000" dirty="0" smtClean="0"/>
              <a:t>Všechny ostatní nadace vznikly po roce 1990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98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Moderní historie nadací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8147050" cy="2841625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Na počátku 90.let 20.století nastal boom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› do roku 1997 v ČR přes 5000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› chabá legislativa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› vznik kvalitních nadací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x řada případů fiktivních nebo podvodných nadací</a:t>
            </a:r>
          </a:p>
          <a:p>
            <a:pPr>
              <a:defRPr/>
            </a:pPr>
            <a:r>
              <a:rPr lang="cs-CZ" sz="2000" dirty="0" smtClean="0"/>
              <a:t> Zákon o nadacích a nadačních fondech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 	(227/1997 Sb.), znamenal ve vývoji nadací zásadní zlom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› počet ke konci roku 1998 klesl na cca 150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› do roku 2007 cca 400</a:t>
            </a:r>
          </a:p>
          <a:p>
            <a:pPr>
              <a:buFontTx/>
              <a:buNone/>
              <a:defRPr/>
            </a:pPr>
            <a:r>
              <a:rPr lang="cs-CZ" sz="2000" dirty="0" smtClean="0"/>
              <a:t>	› NIF – příležitost i starost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8AF548-863F-4EF9-BA9B-982459E937B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474075" cy="1143000"/>
          </a:xfrm>
        </p:spPr>
        <p:txBody>
          <a:bodyPr/>
          <a:lstStyle/>
          <a:p>
            <a:r>
              <a:rPr lang="cs-CZ" smtClean="0"/>
              <a:t>Aktuální problematika fungování nadací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708275"/>
            <a:ext cx="7772400" cy="3422650"/>
          </a:xfrm>
        </p:spPr>
        <p:txBody>
          <a:bodyPr/>
          <a:lstStyle/>
          <a:p>
            <a:r>
              <a:rPr lang="cs-CZ" sz="2400" smtClean="0"/>
              <a:t>Realizace vlastních programů</a:t>
            </a:r>
          </a:p>
          <a:p>
            <a:r>
              <a:rPr lang="cs-CZ" sz="2400" smtClean="0"/>
              <a:t>Podnikání nadací</a:t>
            </a:r>
          </a:p>
          <a:p>
            <a:r>
              <a:rPr lang="cs-CZ" sz="2400" smtClean="0"/>
              <a:t>Účetnictví neziskových organizací</a:t>
            </a:r>
          </a:p>
          <a:p>
            <a:pPr>
              <a:buFontTx/>
              <a:buNone/>
            </a:pPr>
            <a:r>
              <a:rPr lang="cs-CZ" sz="2400" smtClean="0"/>
              <a:t>	(problematika veřejné prospěšnosti)</a:t>
            </a:r>
          </a:p>
          <a:p>
            <a:r>
              <a:rPr lang="cs-CZ" sz="2400" smtClean="0"/>
              <a:t>Finanční stabilita, finanční trhy</a:t>
            </a:r>
          </a:p>
        </p:txBody>
      </p:sp>
    </p:spTree>
    <p:extLst>
      <p:ext uri="{BB962C8B-B14F-4D97-AF65-F5344CB8AC3E}">
        <p14:creationId xmlns:p14="http://schemas.microsoft.com/office/powerpoint/2010/main" val="29638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ní stránka">
  <a:themeElements>
    <a:clrScheme name="Titulní strá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ní strá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6F5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6F5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ulní strá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í strá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í strá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í strá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í strá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í strá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í strá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í strá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í strá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í strá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í strá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í strá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ěžná stránka">
  <a:themeElements>
    <a:clrScheme name="Běžná strá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ěžná strá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6F5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6F5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ěžná strá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ěžná strá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ěžná strá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ěžná strá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ěžná strá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ěžná strá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ěžná strá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ěžná strá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ěžná strá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ěžná strá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ěžná strá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ěžná strá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</TotalTime>
  <Words>1325</Words>
  <Application>Microsoft Office PowerPoint</Application>
  <PresentationFormat>Předvádění na obrazovce (4:3)</PresentationFormat>
  <Paragraphs>339</Paragraphs>
  <Slides>52</Slides>
  <Notes>52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5" baseType="lpstr">
      <vt:lpstr>Titulní stránka</vt:lpstr>
      <vt:lpstr>Běžná stránka</vt:lpstr>
      <vt:lpstr>Graf aplikace Microsoft Excel</vt:lpstr>
      <vt:lpstr>Nadace Partnerství fungování nadací v podmínkách ČR</vt:lpstr>
      <vt:lpstr>Nadace je …</vt:lpstr>
      <vt:lpstr>Institut zakladatele</vt:lpstr>
      <vt:lpstr>Nadace jako správce svěřeného majetku…</vt:lpstr>
      <vt:lpstr>Historie nadací</vt:lpstr>
      <vt:lpstr>Nadace v zámoří, Evropě a ČR</vt:lpstr>
      <vt:lpstr>Historie nadací v ČR </vt:lpstr>
      <vt:lpstr>Moderní historie nadací</vt:lpstr>
      <vt:lpstr>Aktuální problematika fungování nadací v ČR</vt:lpstr>
      <vt:lpstr>Prezentace aplikace PowerPoint</vt:lpstr>
      <vt:lpstr>Poslání</vt:lpstr>
      <vt:lpstr>Našeho poslání dosahujeme</vt:lpstr>
      <vt:lpstr>Jaké oblasti podporujeme</vt:lpstr>
      <vt:lpstr>Mezinárodní aktivity</vt:lpstr>
      <vt:lpstr>Prezentace aplikace PowerPoint</vt:lpstr>
      <vt:lpstr>Vznik</vt:lpstr>
      <vt:lpstr>Institucionalizace</vt:lpstr>
      <vt:lpstr>Grantující nadace v devadesátých letech</vt:lpstr>
      <vt:lpstr>Rozvoj programové činnosti</vt:lpstr>
      <vt:lpstr>Budování nadačního jmění</vt:lpstr>
      <vt:lpstr>Budování nadačního jmění</vt:lpstr>
      <vt:lpstr>Budování nadačního jmění</vt:lpstr>
      <vt:lpstr>Fundraising</vt:lpstr>
      <vt:lpstr>Etický kodex</vt:lpstr>
      <vt:lpstr>Systematická práce s firmami</vt:lpstr>
      <vt:lpstr>Veřejné sbírky, DMS, individuální dárcovství</vt:lpstr>
      <vt:lpstr>Individuální dárcovství</vt:lpstr>
      <vt:lpstr>Dotační fundraising z prostředků EU </vt:lpstr>
      <vt:lpstr>Firemní nadace a garantování „na klíč“</vt:lpstr>
      <vt:lpstr>Služby obecně prospěšné společnosti</vt:lpstr>
      <vt:lpstr>Prezentace aplikace PowerPoint</vt:lpstr>
      <vt:lpstr>Struktura příjmů 2006 - 11</vt:lpstr>
      <vt:lpstr>Struktura příjmů v roce 2011</vt:lpstr>
      <vt:lpstr>Struktura příjmů v roce 2011 vl. činnost nadace </vt:lpstr>
      <vt:lpstr>Struktura zdrojů ops</vt:lpstr>
      <vt:lpstr>Organizační struktura</vt:lpstr>
      <vt:lpstr>Proměna organizace a systému managementu</vt:lpstr>
      <vt:lpstr>Mediální komunikace a vztahy s veřejností</vt:lpstr>
      <vt:lpstr>Vývoj medializace : výsledky analýzy společnosti Newton Media za rok 2010 </vt:lpstr>
      <vt:lpstr>Data mediální komunikace 2009  - témata mediálních zmínek</vt:lpstr>
      <vt:lpstr>TV spoty</vt:lpstr>
      <vt:lpstr>Nová komunikace  a Customer Relationship Management 2011 - 13</vt:lpstr>
      <vt:lpstr>Grantování</vt:lpstr>
      <vt:lpstr>Jak nadace Grantuje?</vt:lpstr>
      <vt:lpstr>Systém Grantys</vt:lpstr>
      <vt:lpstr>Grantové komise</vt:lpstr>
      <vt:lpstr>Centrum Údolní</vt:lpstr>
      <vt:lpstr>Prezentace aplikace PowerPoint</vt:lpstr>
      <vt:lpstr>Cíl 2020:  NULOVÉ EMISE CO2  V AREÁLU NADACE</vt:lpstr>
      <vt:lpstr>Zázemí pro ekologické poradenství a osvětu</vt:lpstr>
      <vt:lpstr>Vzdělávací zahrada - koncept</vt:lpstr>
      <vt:lpstr>Centrum Údolní, Otevřená Zahrada a Otevřený Špilberk</vt:lpstr>
    </vt:vector>
  </TitlesOfParts>
  <Company>Nadace partnerství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RNDr. Miroslav Kundrata</dc:creator>
  <cp:lastModifiedBy>Michal Vesely</cp:lastModifiedBy>
  <cp:revision>97</cp:revision>
  <cp:lastPrinted>2011-08-10T09:49:30Z</cp:lastPrinted>
  <dcterms:created xsi:type="dcterms:W3CDTF">2011-01-14T09:04:20Z</dcterms:created>
  <dcterms:modified xsi:type="dcterms:W3CDTF">2011-11-23T11:00:19Z</dcterms:modified>
</cp:coreProperties>
</file>