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79" r:id="rId6"/>
    <p:sldId id="299" r:id="rId7"/>
    <p:sldId id="297" r:id="rId8"/>
    <p:sldId id="300" r:id="rId9"/>
    <p:sldId id="272" r:id="rId10"/>
    <p:sldId id="273" r:id="rId11"/>
    <p:sldId id="274" r:id="rId12"/>
    <p:sldId id="275" r:id="rId13"/>
    <p:sldId id="298" r:id="rId14"/>
    <p:sldId id="30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E83E6-F508-4AB9-A386-11E14AADB606}" type="datetimeFigureOut">
              <a:rPr lang="en-GB" smtClean="0"/>
              <a:pPr/>
              <a:t>22/09/2011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C29AD-A1EB-4F76-99C2-5DA1F364D5F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Landscape and walking provide the catalyst for Walking the Land’s creative activities. Based in the Gloucestershire countryside, Walking the Land comprises three lead artists, Richard and Tom Keating and </a:t>
            </a:r>
            <a:r>
              <a:rPr lang="en-GB" dirty="0" err="1" smtClean="0"/>
              <a:t>Kel</a:t>
            </a:r>
            <a:r>
              <a:rPr lang="en-GB" dirty="0" smtClean="0"/>
              <a:t> Portman. Each share a passion for the landscape, using artworks to bring landscape and environmental issues to a wider public audience. As painters, sculptors, photographers, videographers, curators and educators we produce work which refers to specific places, localities and environments.</a:t>
            </a:r>
            <a:endParaRPr lang="en-GB" dirty="0"/>
          </a:p>
        </p:txBody>
      </p:sp>
      <p:sp>
        <p:nvSpPr>
          <p:cNvPr id="4" name="Slide Number Placeholder 3"/>
          <p:cNvSpPr>
            <a:spLocks noGrp="1"/>
          </p:cNvSpPr>
          <p:nvPr>
            <p:ph type="sldNum" sz="quarter" idx="10"/>
          </p:nvPr>
        </p:nvSpPr>
        <p:spPr/>
        <p:txBody>
          <a:bodyPr/>
          <a:lstStyle/>
          <a:p>
            <a:fld id="{A9AC29AD-A1EB-4F76-99C2-5DA1F364D5F1}" type="slidenum">
              <a:rPr lang="en-GB" smtClean="0"/>
              <a:pPr/>
              <a:t>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Built on cooperation and mutual support the risks and rewards of farming are shared between the farmers and consumers. The consumers commit themselves to supporting the farm and providing a fair income for the farmers. The farmers can then develop the health and fertility of the farm, its wildlife and environment. All the produce from the farm is shared between the supporting consumers or sold locally if there is a surplus. Rent 46 acres of land on two sites near Stroud. Feed 185</a:t>
            </a:r>
            <a:r>
              <a:rPr lang="en-GB" baseline="0" dirty="0" smtClean="0"/>
              <a:t> families throughout the year with seasonal organic vegetables.</a:t>
            </a:r>
            <a:endParaRPr lang="en-GB" dirty="0"/>
          </a:p>
        </p:txBody>
      </p:sp>
      <p:sp>
        <p:nvSpPr>
          <p:cNvPr id="4" name="Slide Number Placeholder 3"/>
          <p:cNvSpPr>
            <a:spLocks noGrp="1"/>
          </p:cNvSpPr>
          <p:nvPr>
            <p:ph type="sldNum" sz="quarter" idx="10"/>
          </p:nvPr>
        </p:nvSpPr>
        <p:spPr/>
        <p:txBody>
          <a:bodyPr/>
          <a:lstStyle/>
          <a:p>
            <a:fld id="{A9AC29AD-A1EB-4F76-99C2-5DA1F364D5F1}"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Stroud Pound was launched in September 2009.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first year a total of £10,066 were exchanged for Stroud Pounds. By the end of the year slightly over half of those (£5940) had been redeemed, which meant that £290 had been allocated to the ten local good causes which people had chosen. A year after the launch of the scheme SP4,126 were in circulation. The scheme had around 180 consumer members and 44 outlets or service providers where the local currency could be spent.</a:t>
            </a: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9AC29AD-A1EB-4F76-99C2-5DA1F364D5F1}"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AC29AD-A1EB-4F76-99C2-5DA1F364D5F1}" type="slidenum">
              <a:rPr lang="en-GB" smtClean="0"/>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Flourishing within limits</a:t>
            </a:r>
          </a:p>
          <a:p>
            <a:r>
              <a:rPr lang="en-GB" dirty="0" smtClean="0"/>
              <a:t>A new consumption ethic</a:t>
            </a:r>
          </a:p>
          <a:p>
            <a:r>
              <a:rPr lang="en-GB" dirty="0" smtClean="0"/>
              <a:t>Re-embedding</a:t>
            </a:r>
            <a:endParaRPr lang="en-GB" dirty="0"/>
          </a:p>
        </p:txBody>
      </p:sp>
      <p:sp>
        <p:nvSpPr>
          <p:cNvPr id="4" name="Slide Number Placeholder 3"/>
          <p:cNvSpPr>
            <a:spLocks noGrp="1"/>
          </p:cNvSpPr>
          <p:nvPr>
            <p:ph type="sldNum" sz="quarter" idx="10"/>
          </p:nvPr>
        </p:nvSpPr>
        <p:spPr/>
        <p:txBody>
          <a:bodyPr/>
          <a:lstStyle/>
          <a:p>
            <a:fld id="{A9AC29AD-A1EB-4F76-99C2-5DA1F364D5F1}"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FF987D-D611-4E5C-A440-1D3A20D3D8A4}" type="datetimeFigureOut">
              <a:rPr lang="en-GB" smtClean="0"/>
              <a:pPr/>
              <a:t>22/09/2011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AE1AD5-4D1A-4337-8151-BF65FE661DC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FF987D-D611-4E5C-A440-1D3A20D3D8A4}" type="datetimeFigureOut">
              <a:rPr lang="en-GB" smtClean="0"/>
              <a:pPr/>
              <a:t>22/09/2011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AE1AD5-4D1A-4337-8151-BF65FE661DC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FF987D-D611-4E5C-A440-1D3A20D3D8A4}" type="datetimeFigureOut">
              <a:rPr lang="en-GB" smtClean="0"/>
              <a:pPr/>
              <a:t>22/09/2011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AE1AD5-4D1A-4337-8151-BF65FE661DC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FF987D-D611-4E5C-A440-1D3A20D3D8A4}" type="datetimeFigureOut">
              <a:rPr lang="en-GB" smtClean="0"/>
              <a:pPr/>
              <a:t>22/09/2011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AE1AD5-4D1A-4337-8151-BF65FE661DC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F987D-D611-4E5C-A440-1D3A20D3D8A4}" type="datetimeFigureOut">
              <a:rPr lang="en-GB" smtClean="0"/>
              <a:pPr/>
              <a:t>22/09/2011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AE1AD5-4D1A-4337-8151-BF65FE661DC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FF987D-D611-4E5C-A440-1D3A20D3D8A4}" type="datetimeFigureOut">
              <a:rPr lang="en-GB" smtClean="0"/>
              <a:pPr/>
              <a:t>22/09/2011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AE1AD5-4D1A-4337-8151-BF65FE661DC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FF987D-D611-4E5C-A440-1D3A20D3D8A4}" type="datetimeFigureOut">
              <a:rPr lang="en-GB" smtClean="0"/>
              <a:pPr/>
              <a:t>22/09/2011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AE1AD5-4D1A-4337-8151-BF65FE661DC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FF987D-D611-4E5C-A440-1D3A20D3D8A4}" type="datetimeFigureOut">
              <a:rPr lang="en-GB" smtClean="0"/>
              <a:pPr/>
              <a:t>22/09/2011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AE1AD5-4D1A-4337-8151-BF65FE661DC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F987D-D611-4E5C-A440-1D3A20D3D8A4}" type="datetimeFigureOut">
              <a:rPr lang="en-GB" smtClean="0"/>
              <a:pPr/>
              <a:t>22/09/2011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AE1AD5-4D1A-4337-8151-BF65FE661DC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F987D-D611-4E5C-A440-1D3A20D3D8A4}" type="datetimeFigureOut">
              <a:rPr lang="en-GB" smtClean="0"/>
              <a:pPr/>
              <a:t>22/09/2011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AE1AD5-4D1A-4337-8151-BF65FE661DC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F987D-D611-4E5C-A440-1D3A20D3D8A4}" type="datetimeFigureOut">
              <a:rPr lang="en-GB" smtClean="0"/>
              <a:pPr/>
              <a:t>22/09/2011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AE1AD5-4D1A-4337-8151-BF65FE661DC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99">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F987D-D611-4E5C-A440-1D3A20D3D8A4}" type="datetimeFigureOut">
              <a:rPr lang="en-GB" smtClean="0"/>
              <a:pPr/>
              <a:t>22/09/2011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E1AD5-4D1A-4337-8151-BF65FE661DC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999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36712"/>
            <a:ext cx="7772400" cy="1470025"/>
          </a:xfrm>
        </p:spPr>
        <p:txBody>
          <a:bodyPr/>
          <a:lstStyle/>
          <a:p>
            <a:r>
              <a:rPr lang="en-GB" dirty="0" smtClean="0"/>
              <a:t>Transition Towns</a:t>
            </a:r>
            <a:endParaRPr lang="en-GB" dirty="0"/>
          </a:p>
        </p:txBody>
      </p:sp>
      <p:sp>
        <p:nvSpPr>
          <p:cNvPr id="3" name="Subtitle 2"/>
          <p:cNvSpPr>
            <a:spLocks noGrp="1"/>
          </p:cNvSpPr>
          <p:nvPr>
            <p:ph type="subTitle" idx="1"/>
          </p:nvPr>
        </p:nvSpPr>
        <p:spPr>
          <a:xfrm>
            <a:off x="1619672" y="2852936"/>
            <a:ext cx="6400800" cy="766936"/>
          </a:xfrm>
        </p:spPr>
        <p:txBody>
          <a:bodyPr/>
          <a:lstStyle/>
          <a:p>
            <a:r>
              <a:rPr lang="en-GB" dirty="0" smtClean="0"/>
              <a:t>Molly Scott Cato</a:t>
            </a:r>
            <a:endParaRPr lang="en-GB" dirty="0"/>
          </a:p>
        </p:txBody>
      </p:sp>
      <p:pic>
        <p:nvPicPr>
          <p:cNvPr id="8194" name="Picture 2"/>
          <p:cNvPicPr>
            <a:picLocks noChangeAspect="1" noChangeArrowheads="1"/>
          </p:cNvPicPr>
          <p:nvPr/>
        </p:nvPicPr>
        <p:blipFill>
          <a:blip r:embed="rId2" cstate="print"/>
          <a:srcRect/>
          <a:stretch>
            <a:fillRect/>
          </a:stretch>
        </p:blipFill>
        <p:spPr bwMode="auto">
          <a:xfrm>
            <a:off x="6084168" y="5157192"/>
            <a:ext cx="2525093" cy="1307578"/>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899592" y="5589240"/>
            <a:ext cx="3497531" cy="43204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99"/>
          </a:solidFill>
        </p:spPr>
        <p:txBody>
          <a:bodyPr/>
          <a:lstStyle/>
          <a:p>
            <a:r>
              <a:rPr lang="en-GB" dirty="0" smtClean="0">
                <a:solidFill>
                  <a:schemeClr val="bg1"/>
                </a:solidFill>
              </a:rPr>
              <a:t>The Seeds of a Greener Future?</a:t>
            </a:r>
            <a:endParaRPr lang="en-GB" dirty="0">
              <a:solidFill>
                <a:schemeClr val="bg1"/>
              </a:solidFill>
            </a:endParaRPr>
          </a:p>
        </p:txBody>
      </p:sp>
      <p:pic>
        <p:nvPicPr>
          <p:cNvPr id="7170" name="Picture 2"/>
          <p:cNvPicPr>
            <a:picLocks noGrp="1" noChangeAspect="1" noChangeArrowheads="1"/>
          </p:cNvPicPr>
          <p:nvPr>
            <p:ph idx="1"/>
          </p:nvPr>
        </p:nvPicPr>
        <p:blipFill>
          <a:blip r:embed="rId3" cstate="print"/>
          <a:srcRect/>
          <a:stretch>
            <a:fillRect/>
          </a:stretch>
        </p:blipFill>
        <p:spPr bwMode="auto">
          <a:xfrm>
            <a:off x="1403648" y="1486917"/>
            <a:ext cx="6264696" cy="469852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009999"/>
          </a:solidFill>
        </p:spPr>
        <p:txBody>
          <a:bodyPr>
            <a:normAutofit fontScale="90000"/>
          </a:bodyPr>
          <a:lstStyle/>
          <a:p>
            <a:r>
              <a:rPr lang="en-GB" dirty="0" smtClean="0">
                <a:solidFill>
                  <a:schemeClr val="bg1"/>
                </a:solidFill>
              </a:rPr>
              <a:t>Open Homes and Gardens</a:t>
            </a:r>
            <a:endParaRPr lang="en-GB" dirty="0">
              <a:solidFill>
                <a:schemeClr val="bg1"/>
              </a:solidFill>
            </a:endParaRPr>
          </a:p>
        </p:txBody>
      </p:sp>
      <p:pic>
        <p:nvPicPr>
          <p:cNvPr id="2051" name="Picture 3"/>
          <p:cNvPicPr>
            <a:picLocks noChangeAspect="1" noChangeArrowheads="1"/>
          </p:cNvPicPr>
          <p:nvPr/>
        </p:nvPicPr>
        <p:blipFill>
          <a:blip r:embed="rId2" cstate="print"/>
          <a:srcRect/>
          <a:stretch>
            <a:fillRect/>
          </a:stretch>
        </p:blipFill>
        <p:spPr bwMode="auto">
          <a:xfrm>
            <a:off x="395536" y="3573016"/>
            <a:ext cx="4267200" cy="2857500"/>
          </a:xfrm>
          <a:prstGeom prst="rect">
            <a:avLst/>
          </a:prstGeom>
          <a:noFill/>
          <a:ln w="9525">
            <a:noFill/>
            <a:miter lim="800000"/>
            <a:headEnd/>
            <a:tailEnd/>
          </a:ln>
        </p:spPr>
      </p:pic>
      <p:pic>
        <p:nvPicPr>
          <p:cNvPr id="2050" name="Picture 2"/>
          <p:cNvPicPr>
            <a:picLocks noGrp="1" noChangeAspect="1" noChangeArrowheads="1"/>
          </p:cNvPicPr>
          <p:nvPr>
            <p:ph idx="1"/>
          </p:nvPr>
        </p:nvPicPr>
        <p:blipFill>
          <a:blip r:embed="rId3" cstate="print"/>
          <a:srcRect/>
          <a:stretch>
            <a:fillRect/>
          </a:stretch>
        </p:blipFill>
        <p:spPr bwMode="auto">
          <a:xfrm>
            <a:off x="4499992" y="980728"/>
            <a:ext cx="3741570" cy="302433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148064" y="3573016"/>
            <a:ext cx="3048000" cy="29718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1259632" y="1052736"/>
            <a:ext cx="2736304" cy="273630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a:bodyPr>
          <a:lstStyle/>
          <a:p>
            <a:r>
              <a:rPr lang="en-GB" dirty="0" smtClean="0"/>
              <a:t>Living Experimentally</a:t>
            </a:r>
            <a:endParaRPr lang="en-GB" dirty="0"/>
          </a:p>
        </p:txBody>
      </p:sp>
      <p:pic>
        <p:nvPicPr>
          <p:cNvPr id="5" name="Content Placeholder 4" descr="cc utopia.png"/>
          <p:cNvPicPr>
            <a:picLocks noGrp="1" noChangeAspect="1"/>
          </p:cNvPicPr>
          <p:nvPr>
            <p:ph idx="1"/>
          </p:nvPr>
        </p:nvPicPr>
        <p:blipFill>
          <a:blip r:embed="rId2" cstate="print"/>
          <a:stretch>
            <a:fillRect/>
          </a:stretch>
        </p:blipFill>
        <p:spPr>
          <a:xfrm>
            <a:off x="1547664" y="2204864"/>
            <a:ext cx="5838487" cy="388843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99"/>
          </a:solidFill>
        </p:spPr>
        <p:txBody>
          <a:bodyPr/>
          <a:lstStyle/>
          <a:p>
            <a:r>
              <a:rPr lang="en-GB" dirty="0" smtClean="0">
                <a:solidFill>
                  <a:schemeClr val="bg1"/>
                </a:solidFill>
              </a:rPr>
              <a:t>A brief history . . .</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Transition Towns launched in Totnes in September 2006</a:t>
            </a:r>
          </a:p>
          <a:p>
            <a:pPr lvl="1"/>
            <a:r>
              <a:rPr lang="en-GB" dirty="0" smtClean="0"/>
              <a:t>if we wait for the governments, it'll be too little, too late</a:t>
            </a:r>
          </a:p>
          <a:p>
            <a:pPr lvl="1"/>
            <a:r>
              <a:rPr lang="en-GB" dirty="0" smtClean="0"/>
              <a:t>if we act as individuals, it'll be too little</a:t>
            </a:r>
          </a:p>
          <a:p>
            <a:pPr lvl="1"/>
            <a:r>
              <a:rPr lang="en-GB" dirty="0" smtClean="0"/>
              <a:t>but if we act as communities, it might just be enough, just in time.</a:t>
            </a:r>
          </a:p>
          <a:p>
            <a:r>
              <a:rPr lang="en-GB" dirty="0" smtClean="0"/>
              <a:t>Transition Stroud launched in January 2007</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99"/>
          </a:solidFill>
        </p:spPr>
        <p:txBody>
          <a:bodyPr/>
          <a:lstStyle/>
          <a:p>
            <a:r>
              <a:rPr lang="en-GB" dirty="0" smtClean="0">
                <a:solidFill>
                  <a:schemeClr val="bg1"/>
                </a:solidFill>
              </a:rPr>
              <a:t>Three key concepts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Resilience: ‘the property of a material to absorb energy when it is deformed elastically and then, upon unloading to have this energy recovered.’</a:t>
            </a:r>
          </a:p>
          <a:p>
            <a:r>
              <a:rPr lang="en-GB" dirty="0" smtClean="0"/>
              <a:t>Ecological citizenship: intrinsic and ethical motivations towards protecting the environment</a:t>
            </a:r>
          </a:p>
          <a:p>
            <a:r>
              <a:rPr lang="en-GB" dirty="0" smtClean="0"/>
              <a:t>Critique: the importance of political economy</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Psychological aspects</a:t>
            </a:r>
            <a:endParaRPr lang="en-GB" dirty="0"/>
          </a:p>
        </p:txBody>
      </p:sp>
      <p:sp>
        <p:nvSpPr>
          <p:cNvPr id="3" name="Content Placeholder 2"/>
          <p:cNvSpPr>
            <a:spLocks noGrp="1"/>
          </p:cNvSpPr>
          <p:nvPr>
            <p:ph sz="half" idx="1"/>
          </p:nvPr>
        </p:nvSpPr>
        <p:spPr/>
        <p:txBody>
          <a:bodyPr/>
          <a:lstStyle/>
          <a:p>
            <a:r>
              <a:rPr lang="en-GB" dirty="0" smtClean="0"/>
              <a:t>‘Moving from probabilities to possibilities’</a:t>
            </a:r>
          </a:p>
          <a:p>
            <a:r>
              <a:rPr lang="en-GB" dirty="0" smtClean="0"/>
              <a:t>http://www.youtube.com/watch?v=0q90_phxAOk</a:t>
            </a:r>
            <a:endParaRPr lang="en-GB"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158845" y="1600200"/>
            <a:ext cx="3017309" cy="45259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009999"/>
          </a:solidFill>
        </p:spPr>
        <p:txBody>
          <a:bodyPr/>
          <a:lstStyle/>
          <a:p>
            <a:r>
              <a:rPr lang="en-GB" dirty="0" smtClean="0">
                <a:solidFill>
                  <a:schemeClr val="bg1"/>
                </a:solidFill>
              </a:rPr>
              <a:t>Locality: Walking the Land</a:t>
            </a:r>
            <a:endParaRPr lang="en-GB" dirty="0">
              <a:solidFill>
                <a:schemeClr val="bg1"/>
              </a:solidFill>
            </a:endParaRPr>
          </a:p>
        </p:txBody>
      </p:sp>
      <p:pic>
        <p:nvPicPr>
          <p:cNvPr id="5123" name="Picture 3"/>
          <p:cNvPicPr>
            <a:picLocks noChangeAspect="1" noChangeArrowheads="1"/>
          </p:cNvPicPr>
          <p:nvPr/>
        </p:nvPicPr>
        <p:blipFill>
          <a:blip r:embed="rId3" cstate="print"/>
          <a:srcRect/>
          <a:stretch>
            <a:fillRect/>
          </a:stretch>
        </p:blipFill>
        <p:spPr bwMode="auto">
          <a:xfrm>
            <a:off x="755576" y="3068960"/>
            <a:ext cx="6557714" cy="3278857"/>
          </a:xfrm>
          <a:prstGeom prst="rect">
            <a:avLst/>
          </a:prstGeom>
          <a:noFill/>
          <a:ln w="9525">
            <a:noFill/>
            <a:miter lim="800000"/>
            <a:headEnd/>
            <a:tailEnd/>
          </a:ln>
        </p:spPr>
      </p:pic>
      <p:pic>
        <p:nvPicPr>
          <p:cNvPr id="5122" name="Picture 2"/>
          <p:cNvPicPr>
            <a:picLocks noGrp="1" noChangeAspect="1" noChangeArrowheads="1"/>
          </p:cNvPicPr>
          <p:nvPr>
            <p:ph idx="1"/>
          </p:nvPr>
        </p:nvPicPr>
        <p:blipFill>
          <a:blip r:embed="rId4" cstate="print"/>
          <a:srcRect/>
          <a:stretch>
            <a:fillRect/>
          </a:stretch>
        </p:blipFill>
        <p:spPr bwMode="auto">
          <a:xfrm>
            <a:off x="5796136" y="1556792"/>
            <a:ext cx="2381250" cy="2466975"/>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827584" y="1196752"/>
            <a:ext cx="4762500" cy="23717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643192" cy="1143000"/>
          </a:xfrm>
          <a:solidFill>
            <a:srgbClr val="009999"/>
          </a:solidFill>
        </p:spPr>
        <p:txBody>
          <a:bodyPr>
            <a:noAutofit/>
          </a:bodyPr>
          <a:lstStyle/>
          <a:p>
            <a:r>
              <a:rPr lang="en-GB" sz="4000" dirty="0" smtClean="0">
                <a:solidFill>
                  <a:schemeClr val="bg1"/>
                </a:solidFill>
              </a:rPr>
              <a:t>Accountability: Stroud Community                       Agriculture</a:t>
            </a:r>
            <a:endParaRPr lang="en-GB" sz="4000" dirty="0">
              <a:solidFill>
                <a:schemeClr val="bg1"/>
              </a:solidFill>
            </a:endParaRPr>
          </a:p>
        </p:txBody>
      </p:sp>
      <p:pic>
        <p:nvPicPr>
          <p:cNvPr id="4" name="Content Placeholder 3" descr="moreharvest08.JPG"/>
          <p:cNvPicPr>
            <a:picLocks noGrp="1" noChangeAspect="1"/>
          </p:cNvPicPr>
          <p:nvPr>
            <p:ph idx="1"/>
          </p:nvPr>
        </p:nvPicPr>
        <p:blipFill>
          <a:blip r:embed="rId3" cstate="print"/>
          <a:stretch>
            <a:fillRect/>
          </a:stretch>
        </p:blipFill>
        <p:spPr>
          <a:xfrm>
            <a:off x="3995936" y="1628800"/>
            <a:ext cx="3884249" cy="2913187"/>
          </a:xfrm>
        </p:spPr>
      </p:pic>
      <p:pic>
        <p:nvPicPr>
          <p:cNvPr id="5" name="Picture 4" descr="kids-n-veg.JPG"/>
          <p:cNvPicPr>
            <a:picLocks noChangeAspect="1"/>
          </p:cNvPicPr>
          <p:nvPr/>
        </p:nvPicPr>
        <p:blipFill>
          <a:blip r:embed="rId4" cstate="print"/>
          <a:stretch>
            <a:fillRect/>
          </a:stretch>
        </p:blipFill>
        <p:spPr>
          <a:xfrm>
            <a:off x="395536" y="1556792"/>
            <a:ext cx="3096344" cy="4644516"/>
          </a:xfrm>
          <a:prstGeom prst="rect">
            <a:avLst/>
          </a:prstGeom>
        </p:spPr>
      </p:pic>
      <p:pic>
        <p:nvPicPr>
          <p:cNvPr id="6" name="Picture 5" descr="pumpkins.jpg"/>
          <p:cNvPicPr>
            <a:picLocks noChangeAspect="1"/>
          </p:cNvPicPr>
          <p:nvPr/>
        </p:nvPicPr>
        <p:blipFill>
          <a:blip r:embed="rId5" cstate="print"/>
          <a:stretch>
            <a:fillRect/>
          </a:stretch>
        </p:blipFill>
        <p:spPr>
          <a:xfrm>
            <a:off x="3707904" y="3789040"/>
            <a:ext cx="3611893" cy="27089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99"/>
          </a:solidFill>
        </p:spPr>
        <p:txBody>
          <a:bodyPr/>
          <a:lstStyle/>
          <a:p>
            <a:r>
              <a:rPr lang="en-GB" dirty="0" smtClean="0">
                <a:solidFill>
                  <a:schemeClr val="bg1"/>
                </a:solidFill>
              </a:rPr>
              <a:t>Community: Stroud Pound</a:t>
            </a:r>
            <a:endParaRPr lang="en-GB" dirty="0">
              <a:solidFill>
                <a:schemeClr val="bg1"/>
              </a:solidFill>
            </a:endParaRPr>
          </a:p>
        </p:txBody>
      </p:sp>
      <p:pic>
        <p:nvPicPr>
          <p:cNvPr id="6146" name="Picture 2"/>
          <p:cNvPicPr>
            <a:picLocks noGrp="1" noChangeAspect="1" noChangeArrowheads="1"/>
          </p:cNvPicPr>
          <p:nvPr>
            <p:ph idx="1"/>
          </p:nvPr>
        </p:nvPicPr>
        <p:blipFill>
          <a:blip r:embed="rId3" cstate="print"/>
          <a:srcRect/>
          <a:stretch>
            <a:fillRect/>
          </a:stretch>
        </p:blipFill>
        <p:spPr bwMode="auto">
          <a:xfrm>
            <a:off x="1403115" y="1600200"/>
            <a:ext cx="6337769" cy="4525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99"/>
          </a:solidFill>
        </p:spPr>
        <p:txBody>
          <a:bodyPr>
            <a:normAutofit fontScale="90000"/>
          </a:bodyPr>
          <a:lstStyle/>
          <a:p>
            <a:r>
              <a:rPr lang="en-GB" dirty="0" smtClean="0">
                <a:solidFill>
                  <a:schemeClr val="bg1"/>
                </a:solidFill>
              </a:rPr>
              <a:t>Conviviality: Stroud Farmers’ Market</a:t>
            </a:r>
            <a:endParaRPr lang="en-GB" dirty="0">
              <a:solidFill>
                <a:schemeClr val="bg1"/>
              </a:solidFill>
            </a:endParaRPr>
          </a:p>
        </p:txBody>
      </p:sp>
      <p:pic>
        <p:nvPicPr>
          <p:cNvPr id="4" name="Content Placeholder 3" descr="farmmart_6_08.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A219F909640846ACCBEE39CE25E9F8" ma:contentTypeVersion="0" ma:contentTypeDescription="Create a new document." ma:contentTypeScope="" ma:versionID="8ae285207b9ff8c0d7048e841ea06b1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3084464-3C1B-437A-BAFF-1AEA731A784E}">
  <ds:schemaRefs>
    <ds:schemaRef ds:uri="http://schemas.microsoft.com/sharepoint/v3/contenttype/forms"/>
  </ds:schemaRefs>
</ds:datastoreItem>
</file>

<file path=customXml/itemProps2.xml><?xml version="1.0" encoding="utf-8"?>
<ds:datastoreItem xmlns:ds="http://schemas.openxmlformats.org/officeDocument/2006/customXml" ds:itemID="{74BE5F8A-CAD8-4222-99EA-6250AC32859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868032AC-338D-408A-9F8A-58412AE48E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373</TotalTime>
  <Words>447</Words>
  <Application>Microsoft Office PowerPoint</Application>
  <PresentationFormat>On-screen Show (4:3)</PresentationFormat>
  <Paragraphs>33</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Transition Towns</vt:lpstr>
      <vt:lpstr>Living Experimentally</vt:lpstr>
      <vt:lpstr>A brief history . . .</vt:lpstr>
      <vt:lpstr>Three key concepts</vt:lpstr>
      <vt:lpstr>Psychological aspects</vt:lpstr>
      <vt:lpstr>Locality: Walking the Land</vt:lpstr>
      <vt:lpstr>Accountability: Stroud Community                       Agriculture</vt:lpstr>
      <vt:lpstr>Community: Stroud Pound</vt:lpstr>
      <vt:lpstr>Conviviality: Stroud Farmers’ Market</vt:lpstr>
      <vt:lpstr>The Seeds of a Greener Future?</vt:lpstr>
      <vt:lpstr>Open Homes and Gardens</vt:lpstr>
    </vt:vector>
  </TitlesOfParts>
  <Company>UWIC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Friend or Foe?</dc:title>
  <dc:creator>sm18865</dc:creator>
  <cp:lastModifiedBy>Molly Scott Cato</cp:lastModifiedBy>
  <cp:revision>38</cp:revision>
  <dcterms:created xsi:type="dcterms:W3CDTF">2011-01-26T10:29:12Z</dcterms:created>
  <dcterms:modified xsi:type="dcterms:W3CDTF">2011-09-22T11:15:24Z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0x0101008CA219F909640846ACCBEE39CE25E9F8</vt:lpwstr>
  </property>
</Properties>
</file>