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2555B-58B5-4777-984D-BABEE7352AAB}" type="datetime1">
              <a:rPr lang="cs-CZ" smtClean="0"/>
              <a:pPr/>
              <a:t>8.12.2010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6C6A2-46FF-4217-9C87-E72D450B94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4A5F-DE50-4C36-948C-320339C14181}" type="datetime1">
              <a:rPr lang="cs-CZ" smtClean="0"/>
              <a:pPr/>
              <a:t>8.12.2010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8F23-CDC8-499C-B8B8-99CA8C11F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B8F23-CDC8-499C-B8B8-99CA8C11FB42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DE02C58-1E66-4534-BDF9-ECCA919B3825}" type="datetime1">
              <a:rPr lang="cs-CZ" smtClean="0"/>
              <a:pPr/>
              <a:t>8.12.2010</a:t>
            </a:fld>
            <a:endParaRPr lang="cs-CZ"/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CC0C386-2AD4-4170-936C-8EE660C8487B}" type="datetime1">
              <a:rPr lang="cs-CZ" sz="1600" smtClean="0"/>
              <a:pPr/>
              <a:t>8.12.2010</a:t>
            </a:fld>
            <a:endParaRPr lang="en-US" sz="1600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AB1-FABD-41EB-863A-5D9CDD52BCC9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F015-C171-41F6-975A-D6459577A9D5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268-73D6-4F20-9A30-F4A7689616A0}" type="datetime1">
              <a:rPr lang="cs-CZ" smtClean="0"/>
              <a:pPr/>
              <a:t>8.12.2010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75725D-DA9A-40AE-A0FA-BB7FF648752B}" type="datetime1">
              <a:rPr lang="cs-CZ" smtClean="0"/>
              <a:pPr/>
              <a:t>8.12.2010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EB02-B195-4AEE-8DED-A86B2BA5091E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EC1D-3DB1-475B-9535-116408A5701F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9F52-A930-4EDE-B336-BE6746380656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DF96-3B1E-4AA0-9744-9FA3646DE470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1F7A-878D-409B-B680-5FAFD4F5F6C4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17589E-2F38-437B-AC57-5869CA9AADD0}" type="datetime1">
              <a:rPr lang="cs-CZ" sz="1400" smtClean="0">
                <a:solidFill>
                  <a:schemeClr val="tx2"/>
                </a:solidFill>
              </a:rPr>
              <a:pPr/>
              <a:t>8.12.2010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Faktorová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PSY252 Statistická analýza dat v psychologii II</a:t>
            </a:r>
          </a:p>
          <a:p>
            <a:r>
              <a:rPr lang="cs-CZ" dirty="0" smtClean="0"/>
              <a:t>8.12.2010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Komponentová/faktorová matice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5429264"/>
            <a:ext cx="7972452" cy="727696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Primární výstup PC/ML, obsahuje matici nerotovaných faktorových nábojů</a:t>
            </a:r>
          </a:p>
          <a:p>
            <a:r>
              <a:rPr lang="cs-CZ" dirty="0" smtClean="0"/>
              <a:t>Kontrola požadavků na dobrou strukturu! Za nepodstatné lze považovat pouze náboje pod 0,1</a:t>
            </a:r>
          </a:p>
          <a:p>
            <a:r>
              <a:rPr lang="cs-CZ" dirty="0" smtClean="0"/>
              <a:t>Pokud není jasná dobrá struktura, rotujeme.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36004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14422"/>
            <a:ext cx="34956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Rotovaná matice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5786454"/>
            <a:ext cx="8258204" cy="57150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Rotovaná matice je výsledek pokusu „vyčistit“ řešení při zachování stávajících dimenzí</a:t>
            </a:r>
          </a:p>
          <a:p>
            <a:r>
              <a:rPr lang="cs-CZ" dirty="0" smtClean="0"/>
              <a:t>Pokud ani rotovaná matice nedává smysl, opouštíme FA jako řešení daného problému...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85860"/>
            <a:ext cx="35718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285860"/>
            <a:ext cx="36004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Latentní a manifestní proměnné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5357850" cy="365760"/>
          </a:xfrm>
        </p:spPr>
        <p:txBody>
          <a:bodyPr/>
          <a:lstStyle/>
          <a:p>
            <a:r>
              <a:rPr kumimoji="0" lang="cs-CZ" sz="1200" i="1" dirty="0" smtClean="0"/>
              <a:t>Classical test theory, latent &amp; manifest variables, structural equation modelling</a:t>
            </a:r>
            <a:endParaRPr kumimoji="0" lang="en-US" sz="12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316014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638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Perspektiva CTT:</a:t>
            </a:r>
          </a:p>
          <a:p>
            <a:pPr lvl="1"/>
            <a:r>
              <a:rPr lang="cs-CZ" dirty="0" smtClean="0"/>
              <a:t>(pro)Jevy, které spolu nějakým způsobem souvisejí, mají stejnou podstatu, jsou určeny stejnou </a:t>
            </a:r>
            <a:r>
              <a:rPr lang="cs-CZ" i="1" dirty="0" smtClean="0"/>
              <a:t>latentní proměnnou</a:t>
            </a:r>
          </a:p>
          <a:p>
            <a:pPr lvl="1"/>
            <a:r>
              <a:rPr lang="cs-CZ" dirty="0" smtClean="0"/>
              <a:t>LP je hypotetický konstrukt, odvozený právě z manifestací (jevů), které spolu nějakým způsobem kovariují</a:t>
            </a:r>
          </a:p>
          <a:p>
            <a:pPr lvl="1"/>
            <a:r>
              <a:rPr lang="cs-CZ" i="1" dirty="0" smtClean="0"/>
              <a:t>Manifestní proměnné </a:t>
            </a:r>
            <a:r>
              <a:rPr lang="cs-CZ" dirty="0" smtClean="0"/>
              <a:t>tedy sdílí nějakou část svého celkového rozptylu</a:t>
            </a:r>
            <a:endParaRPr lang="en-US" i="1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5887-8AAB-4054-A35C-C0EF747C6A1B}" type="datetime1">
              <a:rPr lang="cs-CZ" smtClean="0"/>
              <a:pPr/>
              <a:t>8.12.2010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504" t="15141" r="8051" b="19247"/>
          <a:stretch>
            <a:fillRect/>
          </a:stretch>
        </p:blipFill>
        <p:spPr bwMode="auto">
          <a:xfrm>
            <a:off x="1000100" y="2857496"/>
            <a:ext cx="7091362" cy="35226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Faktorový model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4268-73D6-4F20-9A30-F4A7689616A0}" type="datetime1">
              <a:rPr lang="cs-CZ" smtClean="0"/>
              <a:pPr/>
              <a:t>8.12.2010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5332310" cy="365760"/>
          </a:xfrm>
        </p:spPr>
        <p:txBody>
          <a:bodyPr/>
          <a:lstStyle/>
          <a:p>
            <a:r>
              <a:rPr kumimoji="0" lang="cs-CZ" dirty="0" smtClean="0"/>
              <a:t>Celkový rozptyl, sdílený rozptyl, jedinečný rozptyl</a:t>
            </a:r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Dvě složky rozptylu manifestní proměnné ve faktorovém modelu:</a:t>
            </a:r>
          </a:p>
          <a:p>
            <a:pPr lvl="1"/>
            <a:r>
              <a:rPr lang="cs-CZ" dirty="0" smtClean="0"/>
              <a:t>Komunalita: sdílený (faktorový) rozptyl – určený latentní proměnnou,  „společný“ s ostatními proměnnými</a:t>
            </a:r>
          </a:p>
          <a:p>
            <a:pPr lvl="1"/>
            <a:r>
              <a:rPr lang="cs-CZ" dirty="0" smtClean="0"/>
              <a:t>Unicita: jedinečnost, vlastní část rozptylu proměnné</a:t>
            </a:r>
          </a:p>
          <a:p>
            <a:pPr lvl="1"/>
            <a:r>
              <a:rPr lang="cs-CZ" dirty="0" smtClean="0"/>
              <a:t>Unicita = 1 – komunalita</a:t>
            </a:r>
          </a:p>
          <a:p>
            <a:pPr lvl="1"/>
            <a:r>
              <a:rPr lang="cs-CZ" dirty="0" smtClean="0"/>
              <a:t>CTT: Unicita zahrnuje jednak část „vlastního rozptylu“ proměnné, jednak chybu měření</a:t>
            </a:r>
          </a:p>
          <a:p>
            <a:r>
              <a:rPr lang="cs-CZ" dirty="0" smtClean="0"/>
              <a:t>Sdílený rozptyl je patrný z korelační matice MP; jsou-li korelace MP nenulové, potom MP sdílí nějakou část rozptylu</a:t>
            </a:r>
          </a:p>
          <a:p>
            <a:pPr lvl="1"/>
            <a:endParaRPr lang="cs-CZ" dirty="0" smtClean="0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14488"/>
            <a:ext cx="3938504" cy="400052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Faktorový model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5332310" cy="365760"/>
          </a:xfrm>
        </p:spPr>
        <p:txBody>
          <a:bodyPr/>
          <a:lstStyle/>
          <a:p>
            <a:r>
              <a:rPr lang="cs-CZ" i="1" dirty="0" smtClean="0"/>
              <a:t>Factor loadings, </a:t>
            </a:r>
            <a:r>
              <a:rPr lang="cs-CZ" i="1" dirty="0" err="1" smtClean="0"/>
              <a:t>simple</a:t>
            </a:r>
            <a:r>
              <a:rPr lang="cs-CZ" i="1" dirty="0" smtClean="0"/>
              <a:t> </a:t>
            </a:r>
            <a:r>
              <a:rPr lang="cs-CZ" i="1" dirty="0" err="1" smtClean="0"/>
              <a:t>structure</a:t>
            </a:r>
            <a:r>
              <a:rPr lang="cs-CZ" i="1" dirty="0" smtClean="0"/>
              <a:t>, </a:t>
            </a:r>
            <a:r>
              <a:rPr lang="cs-CZ" i="1" dirty="0" err="1" smtClean="0"/>
              <a:t>communality</a:t>
            </a:r>
            <a:r>
              <a:rPr lang="cs-CZ" i="1" dirty="0" smtClean="0"/>
              <a:t>, </a:t>
            </a:r>
            <a:endParaRPr kumimoji="0" lang="en-US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3874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dirty="0" smtClean="0"/>
              <a:t>Korelující proměnné mohou být nahrazeny jedinou proměnnou, která je jejich lineární kombinací – faktorem.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Faktorový náboj (</a:t>
            </a:r>
            <a:r>
              <a:rPr lang="cs-CZ" sz="2000" dirty="0" err="1" smtClean="0"/>
              <a:t>Fx</a:t>
            </a:r>
            <a:r>
              <a:rPr lang="cs-CZ" sz="2000" dirty="0" smtClean="0"/>
              <a:t>, Fy) je interpretován jako korelace původní proměnné s daným faktorem.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Komunalita </a:t>
            </a:r>
            <a:r>
              <a:rPr lang="cs-CZ" sz="2000" i="1" dirty="0" err="1" smtClean="0"/>
              <a:t>h</a:t>
            </a:r>
            <a:r>
              <a:rPr lang="cs-CZ" sz="2000" i="1" baseline="30000" dirty="0" err="1" smtClean="0"/>
              <a:t>2</a:t>
            </a:r>
            <a:r>
              <a:rPr lang="cs-CZ" sz="2000" i="1" dirty="0" smtClean="0"/>
              <a:t> = </a:t>
            </a:r>
            <a:r>
              <a:rPr lang="cs-CZ" sz="2000" i="1" dirty="0" err="1" smtClean="0"/>
              <a:t>FxP1</a:t>
            </a:r>
            <a:r>
              <a:rPr lang="cs-CZ" sz="2000" i="1" baseline="30000" dirty="0" err="1" smtClean="0"/>
              <a:t>2</a:t>
            </a:r>
            <a:r>
              <a:rPr lang="cs-CZ" sz="2000" i="1" baseline="30000" dirty="0" smtClean="0"/>
              <a:t> *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FyP1</a:t>
            </a:r>
            <a:r>
              <a:rPr lang="cs-CZ" sz="2000" i="1" baseline="30000" dirty="0" err="1" smtClean="0"/>
              <a:t>2</a:t>
            </a:r>
            <a:r>
              <a:rPr lang="cs-CZ" sz="2000" i="1" dirty="0" smtClean="0"/>
              <a:t> </a:t>
            </a:r>
            <a:r>
              <a:rPr lang="cs-CZ" sz="2000" dirty="0" smtClean="0"/>
              <a:t>je faktorový rozptyl položky, podíl rozptylu položky vyčerpaný daným faktorovým řešením.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„Dobrá struktura“ je požadavek na jasnost faktorové matice. Každá položka by měla vysoko skórovat v právě jednom faktoru, každý faktor by měl obsahovat dva nebo více vysokých faktorových nábojů. </a:t>
            </a:r>
          </a:p>
        </p:txBody>
      </p:sp>
      <p:grpSp>
        <p:nvGrpSpPr>
          <p:cNvPr id="8" name="Group 239"/>
          <p:cNvGrpSpPr>
            <a:grpSpLocks noGrp="1"/>
          </p:cNvGrpSpPr>
          <p:nvPr>
            <p:ph sz="quarter" idx="2"/>
          </p:nvPr>
        </p:nvGrpSpPr>
        <p:grpSpPr bwMode="auto">
          <a:xfrm>
            <a:off x="4632325" y="1216025"/>
            <a:ext cx="4041775" cy="4937125"/>
            <a:chOff x="2925" y="1117"/>
            <a:chExt cx="2450" cy="2722"/>
          </a:xfrm>
        </p:grpSpPr>
        <p:sp>
          <p:nvSpPr>
            <p:cNvPr id="9" name="Rectangle 32"/>
            <p:cNvSpPr>
              <a:spLocks noChangeArrowheads="1"/>
            </p:cNvSpPr>
            <p:nvPr/>
          </p:nvSpPr>
          <p:spPr bwMode="auto">
            <a:xfrm>
              <a:off x="4885" y="2109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1</a:t>
              </a:r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4395" y="2109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,17</a:t>
              </a:r>
            </a:p>
          </p:txBody>
        </p:sp>
        <p:sp>
          <p:nvSpPr>
            <p:cNvPr id="11" name="Rectangle 30"/>
            <p:cNvSpPr>
              <a:spLocks noChangeArrowheads="1"/>
            </p:cNvSpPr>
            <p:nvPr/>
          </p:nvSpPr>
          <p:spPr bwMode="auto">
            <a:xfrm>
              <a:off x="3905" y="2109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,59</a:t>
              </a:r>
            </a:p>
          </p:txBody>
        </p: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>
              <a:off x="3415" y="2109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,08</a:t>
              </a: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2925" y="2109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P4</a:t>
              </a:r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4885" y="1861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,17</a:t>
              </a: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395" y="1861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1</a:t>
              </a:r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3905" y="1861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,19</a:t>
              </a:r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3415" y="1861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,74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925" y="1861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P3</a:t>
              </a:r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4885" y="16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,59</a:t>
              </a: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395" y="16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,19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905" y="16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1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415" y="16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-,14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925" y="16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P2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4885" y="1366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,08</a:t>
              </a: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4395" y="1366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,74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3905" y="1366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-,14</a:t>
              </a: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415" y="1366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1</a:t>
              </a:r>
            </a:p>
          </p:txBody>
        </p: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2925" y="1366"/>
              <a:ext cx="4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P1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4885" y="1117"/>
              <a:ext cx="49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P4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4395" y="1117"/>
              <a:ext cx="49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P3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3905" y="1117"/>
              <a:ext cx="49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P2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3415" y="1117"/>
              <a:ext cx="49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P1</a:t>
              </a: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2925" y="1117"/>
              <a:ext cx="49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 sz="1000">
                  <a:solidFill>
                    <a:schemeClr val="accent2"/>
                  </a:solidFill>
                </a:rPr>
                <a:t>Korelační matice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925" y="1117"/>
              <a:ext cx="245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925" y="1366"/>
              <a:ext cx="245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2925" y="1614"/>
              <a:ext cx="2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925" y="1861"/>
              <a:ext cx="2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2925" y="2109"/>
              <a:ext cx="2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925" y="2356"/>
              <a:ext cx="245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2925" y="1117"/>
              <a:ext cx="0" cy="123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415" y="1117"/>
              <a:ext cx="0" cy="123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3905" y="1117"/>
              <a:ext cx="0" cy="1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395" y="1117"/>
              <a:ext cx="0" cy="1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4885" y="1117"/>
              <a:ext cx="0" cy="1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5375" y="1117"/>
              <a:ext cx="0" cy="123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102"/>
            <p:cNvSpPr>
              <a:spLocks noChangeArrowheads="1"/>
            </p:cNvSpPr>
            <p:nvPr/>
          </p:nvSpPr>
          <p:spPr bwMode="auto">
            <a:xfrm>
              <a:off x="4763" y="3549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>
                  <a:latin typeface="Arial" pitchFamily="34" charset="0"/>
                  <a:cs typeface="Arial" pitchFamily="34" charset="0"/>
                </a:rPr>
                <a:t>,77</a:t>
              </a:r>
            </a:p>
          </p:txBody>
        </p:sp>
        <p:sp>
          <p:nvSpPr>
            <p:cNvPr id="47" name="Rectangle 101"/>
            <p:cNvSpPr>
              <a:spLocks noChangeArrowheads="1"/>
            </p:cNvSpPr>
            <p:nvPr/>
          </p:nvSpPr>
          <p:spPr bwMode="auto">
            <a:xfrm>
              <a:off x="4150" y="3549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,66</a:t>
              </a:r>
            </a:p>
          </p:txBody>
        </p:sp>
        <p:sp>
          <p:nvSpPr>
            <p:cNvPr id="48" name="Rectangle 100"/>
            <p:cNvSpPr>
              <a:spLocks noChangeArrowheads="1"/>
            </p:cNvSpPr>
            <p:nvPr/>
          </p:nvSpPr>
          <p:spPr bwMode="auto">
            <a:xfrm>
              <a:off x="3538" y="3549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,58</a:t>
              </a:r>
            </a:p>
          </p:txBody>
        </p:sp>
        <p:sp>
          <p:nvSpPr>
            <p:cNvPr id="49" name="Rectangle 99"/>
            <p:cNvSpPr>
              <a:spLocks noChangeArrowheads="1"/>
            </p:cNvSpPr>
            <p:nvPr/>
          </p:nvSpPr>
          <p:spPr bwMode="auto">
            <a:xfrm>
              <a:off x="2925" y="3549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P4</a:t>
              </a:r>
            </a:p>
          </p:txBody>
        </p:sp>
        <p:sp>
          <p:nvSpPr>
            <p:cNvPr id="50" name="Rectangle 97"/>
            <p:cNvSpPr>
              <a:spLocks noChangeArrowheads="1"/>
            </p:cNvSpPr>
            <p:nvPr/>
          </p:nvSpPr>
          <p:spPr bwMode="auto">
            <a:xfrm>
              <a:off x="4763" y="3258"/>
              <a:ext cx="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>
                  <a:latin typeface="Arial" pitchFamily="34" charset="0"/>
                  <a:cs typeface="Arial" pitchFamily="34" charset="0"/>
                </a:rPr>
                <a:t>,87</a:t>
              </a:r>
            </a:p>
          </p:txBody>
        </p:sp>
        <p:sp>
          <p:nvSpPr>
            <p:cNvPr id="51" name="Rectangle 96"/>
            <p:cNvSpPr>
              <a:spLocks noChangeArrowheads="1"/>
            </p:cNvSpPr>
            <p:nvPr/>
          </p:nvSpPr>
          <p:spPr bwMode="auto">
            <a:xfrm>
              <a:off x="4150" y="3258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-,35</a:t>
              </a:r>
            </a:p>
          </p:txBody>
        </p:sp>
        <p:sp>
          <p:nvSpPr>
            <p:cNvPr id="52" name="Rectangle 95"/>
            <p:cNvSpPr>
              <a:spLocks noChangeArrowheads="1"/>
            </p:cNvSpPr>
            <p:nvPr/>
          </p:nvSpPr>
          <p:spPr bwMode="auto">
            <a:xfrm>
              <a:off x="3538" y="3258"/>
              <a:ext cx="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,87</a:t>
              </a:r>
            </a:p>
          </p:txBody>
        </p:sp>
        <p:sp>
          <p:nvSpPr>
            <p:cNvPr id="53" name="Rectangle 94"/>
            <p:cNvSpPr>
              <a:spLocks noChangeArrowheads="1"/>
            </p:cNvSpPr>
            <p:nvPr/>
          </p:nvSpPr>
          <p:spPr bwMode="auto">
            <a:xfrm>
              <a:off x="2925" y="3258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P3</a:t>
              </a: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763" y="2968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>
                  <a:latin typeface="Arial" pitchFamily="34" charset="0"/>
                  <a:cs typeface="Arial" pitchFamily="34" charset="0"/>
                </a:rPr>
                <a:t>,81</a:t>
              </a:r>
            </a:p>
          </p:txBody>
        </p:sp>
        <p:sp>
          <p:nvSpPr>
            <p:cNvPr id="55" name="Rectangle 91"/>
            <p:cNvSpPr>
              <a:spLocks noChangeArrowheads="1"/>
            </p:cNvSpPr>
            <p:nvPr/>
          </p:nvSpPr>
          <p:spPr bwMode="auto">
            <a:xfrm>
              <a:off x="4150" y="2968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,77</a:t>
              </a:r>
            </a:p>
          </p:txBody>
        </p:sp>
        <p:sp>
          <p:nvSpPr>
            <p:cNvPr id="56" name="Rectangle 90"/>
            <p:cNvSpPr>
              <a:spLocks noChangeArrowheads="1"/>
            </p:cNvSpPr>
            <p:nvPr/>
          </p:nvSpPr>
          <p:spPr bwMode="auto">
            <a:xfrm>
              <a:off x="3538" y="2968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,47</a:t>
              </a:r>
            </a:p>
          </p:txBody>
        </p:sp>
        <p:sp>
          <p:nvSpPr>
            <p:cNvPr id="57" name="Rectangle 89"/>
            <p:cNvSpPr>
              <a:spLocks noChangeArrowheads="1"/>
            </p:cNvSpPr>
            <p:nvPr/>
          </p:nvSpPr>
          <p:spPr bwMode="auto">
            <a:xfrm>
              <a:off x="2925" y="2968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P2</a:t>
              </a:r>
            </a:p>
          </p:txBody>
        </p:sp>
        <p:sp>
          <p:nvSpPr>
            <p:cNvPr id="58" name="Rectangle 87"/>
            <p:cNvSpPr>
              <a:spLocks noChangeArrowheads="1"/>
            </p:cNvSpPr>
            <p:nvPr/>
          </p:nvSpPr>
          <p:spPr bwMode="auto">
            <a:xfrm>
              <a:off x="4763" y="2677"/>
              <a:ext cx="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>
                  <a:latin typeface="Arial" pitchFamily="34" charset="0"/>
                  <a:cs typeface="Arial" pitchFamily="34" charset="0"/>
                </a:rPr>
                <a:t>,89</a:t>
              </a: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4150" y="2677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-,60</a:t>
              </a:r>
            </a:p>
          </p:txBody>
        </p:sp>
        <p:sp>
          <p:nvSpPr>
            <p:cNvPr id="60" name="Rectangle 85"/>
            <p:cNvSpPr>
              <a:spLocks noChangeArrowheads="1"/>
            </p:cNvSpPr>
            <p:nvPr/>
          </p:nvSpPr>
          <p:spPr bwMode="auto">
            <a:xfrm>
              <a:off x="3538" y="2677"/>
              <a:ext cx="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,73</a:t>
              </a:r>
            </a:p>
          </p:txBody>
        </p:sp>
        <p:sp>
          <p:nvSpPr>
            <p:cNvPr id="61" name="Rectangle 84"/>
            <p:cNvSpPr>
              <a:spLocks noChangeArrowheads="1"/>
            </p:cNvSpPr>
            <p:nvPr/>
          </p:nvSpPr>
          <p:spPr bwMode="auto">
            <a:xfrm>
              <a:off x="2925" y="2677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P1</a:t>
              </a:r>
            </a:p>
          </p:txBody>
        </p:sp>
        <p:sp>
          <p:nvSpPr>
            <p:cNvPr id="62" name="Rectangle 82"/>
            <p:cNvSpPr>
              <a:spLocks noChangeArrowheads="1"/>
            </p:cNvSpPr>
            <p:nvPr/>
          </p:nvSpPr>
          <p:spPr bwMode="auto">
            <a:xfrm>
              <a:off x="4763" y="2387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 i="1"/>
                <a:t>h</a:t>
              </a:r>
              <a:r>
                <a:rPr lang="cs-CZ" i="1" baseline="30000"/>
                <a:t>2</a:t>
              </a:r>
              <a:endParaRPr lang="cs-CZ" i="1"/>
            </a:p>
          </p:txBody>
        </p:sp>
        <p:sp>
          <p:nvSpPr>
            <p:cNvPr id="63" name="Rectangle 81"/>
            <p:cNvSpPr>
              <a:spLocks noChangeArrowheads="1"/>
            </p:cNvSpPr>
            <p:nvPr/>
          </p:nvSpPr>
          <p:spPr bwMode="auto">
            <a:xfrm>
              <a:off x="4150" y="2387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F2</a:t>
              </a:r>
            </a:p>
          </p:txBody>
        </p:sp>
        <p:sp>
          <p:nvSpPr>
            <p:cNvPr id="64" name="Rectangle 80"/>
            <p:cNvSpPr>
              <a:spLocks noChangeArrowheads="1"/>
            </p:cNvSpPr>
            <p:nvPr/>
          </p:nvSpPr>
          <p:spPr bwMode="auto">
            <a:xfrm>
              <a:off x="3538" y="2387"/>
              <a:ext cx="61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/>
                <a:t>F1</a:t>
              </a: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2925" y="2387"/>
              <a:ext cx="613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cs-CZ" sz="1000">
                  <a:solidFill>
                    <a:schemeClr val="accent2"/>
                  </a:solidFill>
                </a:rPr>
                <a:t>Faktorová matice</a:t>
              </a:r>
            </a:p>
          </p:txBody>
        </p:sp>
        <p:sp>
          <p:nvSpPr>
            <p:cNvPr id="66" name="Line 104"/>
            <p:cNvSpPr>
              <a:spLocks noChangeShapeType="1"/>
            </p:cNvSpPr>
            <p:nvPr/>
          </p:nvSpPr>
          <p:spPr bwMode="auto">
            <a:xfrm>
              <a:off x="2925" y="2387"/>
              <a:ext cx="245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05"/>
            <p:cNvSpPr>
              <a:spLocks noChangeShapeType="1"/>
            </p:cNvSpPr>
            <p:nvPr/>
          </p:nvSpPr>
          <p:spPr bwMode="auto">
            <a:xfrm>
              <a:off x="2925" y="2677"/>
              <a:ext cx="2450" cy="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06"/>
            <p:cNvSpPr>
              <a:spLocks noChangeShapeType="1"/>
            </p:cNvSpPr>
            <p:nvPr/>
          </p:nvSpPr>
          <p:spPr bwMode="auto">
            <a:xfrm>
              <a:off x="2925" y="2968"/>
              <a:ext cx="245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07"/>
            <p:cNvSpPr>
              <a:spLocks noChangeShapeType="1"/>
            </p:cNvSpPr>
            <p:nvPr/>
          </p:nvSpPr>
          <p:spPr bwMode="auto">
            <a:xfrm>
              <a:off x="2925" y="3258"/>
              <a:ext cx="245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08"/>
            <p:cNvSpPr>
              <a:spLocks noChangeShapeType="1"/>
            </p:cNvSpPr>
            <p:nvPr/>
          </p:nvSpPr>
          <p:spPr bwMode="auto">
            <a:xfrm>
              <a:off x="2925" y="3549"/>
              <a:ext cx="245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09"/>
            <p:cNvSpPr>
              <a:spLocks noChangeShapeType="1"/>
            </p:cNvSpPr>
            <p:nvPr/>
          </p:nvSpPr>
          <p:spPr bwMode="auto">
            <a:xfrm>
              <a:off x="2925" y="3839"/>
              <a:ext cx="2450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10"/>
            <p:cNvSpPr>
              <a:spLocks noChangeShapeType="1"/>
            </p:cNvSpPr>
            <p:nvPr/>
          </p:nvSpPr>
          <p:spPr bwMode="auto">
            <a:xfrm>
              <a:off x="2925" y="2387"/>
              <a:ext cx="0" cy="145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11"/>
            <p:cNvSpPr>
              <a:spLocks noChangeShapeType="1"/>
            </p:cNvSpPr>
            <p:nvPr/>
          </p:nvSpPr>
          <p:spPr bwMode="auto">
            <a:xfrm>
              <a:off x="3538" y="2387"/>
              <a:ext cx="0" cy="1452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2"/>
            <p:cNvSpPr>
              <a:spLocks noChangeShapeType="1"/>
            </p:cNvSpPr>
            <p:nvPr/>
          </p:nvSpPr>
          <p:spPr bwMode="auto">
            <a:xfrm>
              <a:off x="4150" y="2387"/>
              <a:ext cx="0" cy="145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3"/>
            <p:cNvSpPr>
              <a:spLocks noChangeShapeType="1"/>
            </p:cNvSpPr>
            <p:nvPr/>
          </p:nvSpPr>
          <p:spPr bwMode="auto">
            <a:xfrm>
              <a:off x="4763" y="2387"/>
              <a:ext cx="0" cy="145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5"/>
            <p:cNvSpPr>
              <a:spLocks noChangeShapeType="1"/>
            </p:cNvSpPr>
            <p:nvPr/>
          </p:nvSpPr>
          <p:spPr bwMode="auto">
            <a:xfrm>
              <a:off x="5375" y="2387"/>
              <a:ext cx="0" cy="145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226"/>
            <p:cNvSpPr>
              <a:spLocks noChangeArrowheads="1"/>
            </p:cNvSpPr>
            <p:nvPr/>
          </p:nvSpPr>
          <p:spPr bwMode="auto">
            <a:xfrm>
              <a:off x="3424" y="1842"/>
              <a:ext cx="499" cy="318"/>
            </a:xfrm>
            <a:prstGeom prst="ellips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227"/>
            <p:cNvSpPr>
              <a:spLocks noChangeArrowheads="1"/>
            </p:cNvSpPr>
            <p:nvPr/>
          </p:nvSpPr>
          <p:spPr bwMode="auto">
            <a:xfrm>
              <a:off x="3560" y="2659"/>
              <a:ext cx="499" cy="318"/>
            </a:xfrm>
            <a:prstGeom prst="ellips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228"/>
            <p:cNvSpPr>
              <a:spLocks noChangeArrowheads="1"/>
            </p:cNvSpPr>
            <p:nvPr/>
          </p:nvSpPr>
          <p:spPr bwMode="auto">
            <a:xfrm>
              <a:off x="3560" y="3249"/>
              <a:ext cx="499" cy="318"/>
            </a:xfrm>
            <a:prstGeom prst="ellips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229"/>
            <p:cNvSpPr>
              <a:spLocks noChangeArrowheads="1"/>
            </p:cNvSpPr>
            <p:nvPr/>
          </p:nvSpPr>
          <p:spPr bwMode="auto">
            <a:xfrm>
              <a:off x="3878" y="2069"/>
              <a:ext cx="499" cy="318"/>
            </a:xfrm>
            <a:prstGeom prst="ellipse">
              <a:avLst/>
            </a:prstGeom>
            <a:noFill/>
            <a:ln w="15875">
              <a:solidFill>
                <a:srgbClr val="8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230"/>
            <p:cNvSpPr>
              <a:spLocks noChangeArrowheads="1"/>
            </p:cNvSpPr>
            <p:nvPr/>
          </p:nvSpPr>
          <p:spPr bwMode="auto">
            <a:xfrm>
              <a:off x="4150" y="2931"/>
              <a:ext cx="499" cy="318"/>
            </a:xfrm>
            <a:prstGeom prst="ellipse">
              <a:avLst/>
            </a:prstGeom>
            <a:noFill/>
            <a:ln w="15875">
              <a:solidFill>
                <a:srgbClr val="8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231"/>
            <p:cNvSpPr>
              <a:spLocks noChangeArrowheads="1"/>
            </p:cNvSpPr>
            <p:nvPr/>
          </p:nvSpPr>
          <p:spPr bwMode="auto">
            <a:xfrm>
              <a:off x="4195" y="3475"/>
              <a:ext cx="499" cy="318"/>
            </a:xfrm>
            <a:prstGeom prst="ellipse">
              <a:avLst/>
            </a:prstGeom>
            <a:noFill/>
            <a:ln w="15875">
              <a:solidFill>
                <a:srgbClr val="8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32"/>
            <p:cNvSpPr>
              <a:spLocks noChangeShapeType="1"/>
            </p:cNvSpPr>
            <p:nvPr/>
          </p:nvSpPr>
          <p:spPr bwMode="auto">
            <a:xfrm>
              <a:off x="4150" y="2387"/>
              <a:ext cx="227" cy="544"/>
            </a:xfrm>
            <a:prstGeom prst="line">
              <a:avLst/>
            </a:prstGeom>
            <a:noFill/>
            <a:ln w="9525">
              <a:solidFill>
                <a:srgbClr val="8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33"/>
            <p:cNvSpPr>
              <a:spLocks noChangeShapeType="1"/>
            </p:cNvSpPr>
            <p:nvPr/>
          </p:nvSpPr>
          <p:spPr bwMode="auto">
            <a:xfrm>
              <a:off x="4150" y="2387"/>
              <a:ext cx="136" cy="1134"/>
            </a:xfrm>
            <a:prstGeom prst="line">
              <a:avLst/>
            </a:prstGeom>
            <a:noFill/>
            <a:ln w="9525">
              <a:solidFill>
                <a:srgbClr val="8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34"/>
            <p:cNvSpPr>
              <a:spLocks noChangeShapeType="1"/>
            </p:cNvSpPr>
            <p:nvPr/>
          </p:nvSpPr>
          <p:spPr bwMode="auto">
            <a:xfrm>
              <a:off x="3651" y="2160"/>
              <a:ext cx="182" cy="49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35"/>
            <p:cNvSpPr>
              <a:spLocks noChangeShapeType="1"/>
            </p:cNvSpPr>
            <p:nvPr/>
          </p:nvSpPr>
          <p:spPr bwMode="auto">
            <a:xfrm>
              <a:off x="3651" y="2160"/>
              <a:ext cx="91" cy="108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Explorativní a konfirmatorní FA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Exploratorní </a:t>
            </a:r>
            <a:r>
              <a:rPr lang="cs-CZ" dirty="0" smtClean="0"/>
              <a:t>faktorová analýza je analytický postup, jehož smyslem je nalézt optimální matici faktorových nábojů, které maximálně zjednoduší korelační matici</a:t>
            </a:r>
          </a:p>
          <a:p>
            <a:pPr lvl="1"/>
            <a:r>
              <a:rPr lang="cs-CZ" dirty="0" smtClean="0"/>
              <a:t>= při co nejmenším počtu faktorů vysvětlí co největší podíl celkového rozptylu</a:t>
            </a:r>
          </a:p>
          <a:p>
            <a:r>
              <a:rPr lang="cs-CZ" dirty="0" smtClean="0"/>
              <a:t>„Redukce korelační matice“</a:t>
            </a:r>
          </a:p>
          <a:p>
            <a:r>
              <a:rPr lang="cs-CZ" dirty="0" smtClean="0"/>
              <a:t>Metoda maximální věrohodnosti (maximum likelihood)</a:t>
            </a:r>
          </a:p>
          <a:p>
            <a:pPr lvl="1"/>
            <a:r>
              <a:rPr lang="cs-CZ" dirty="0" smtClean="0"/>
              <a:t>Vlastní FA; zdůrazňuje specifické faktory</a:t>
            </a:r>
          </a:p>
          <a:p>
            <a:r>
              <a:rPr lang="cs-CZ" dirty="0" smtClean="0"/>
              <a:t>Analýza hlavních komponent (principal components)</a:t>
            </a:r>
          </a:p>
          <a:p>
            <a:pPr lvl="1"/>
            <a:r>
              <a:rPr lang="cs-CZ" dirty="0" smtClean="0"/>
              <a:t>Postupný rozbor sdílených rozptylů; zdůrazňuje g-faktor 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Konfirmatorní faktorová analýza je test hypotézy o korelační a faktorové matici</a:t>
            </a:r>
          </a:p>
          <a:p>
            <a:pPr lvl="1"/>
            <a:r>
              <a:rPr lang="cs-CZ" dirty="0" smtClean="0"/>
              <a:t>Matice je nulová</a:t>
            </a:r>
          </a:p>
          <a:p>
            <a:pPr lvl="1"/>
            <a:r>
              <a:rPr lang="cs-CZ" dirty="0" smtClean="0"/>
              <a:t>Matice má konkrétní strukturu</a:t>
            </a:r>
          </a:p>
          <a:p>
            <a:endParaRPr lang="cs-CZ" dirty="0" smtClean="0"/>
          </a:p>
          <a:p>
            <a:r>
              <a:rPr lang="cs-CZ" dirty="0" smtClean="0"/>
              <a:t>Kdykoliv je to možné, měli bychom se snažit o použití CFA – tedy formulovat hypotézy, spíše než dojit data</a:t>
            </a:r>
          </a:p>
          <a:p>
            <a:pPr lvl="1"/>
            <a:r>
              <a:rPr lang="cs-CZ" dirty="0" smtClean="0"/>
              <a:t>Software nám bohužel nevychází vstříc</a:t>
            </a:r>
          </a:p>
          <a:p>
            <a:pPr lvl="2"/>
            <a:r>
              <a:rPr lang="cs-CZ" dirty="0" smtClean="0"/>
              <a:t>STATISTICA – SEPATH</a:t>
            </a:r>
          </a:p>
          <a:p>
            <a:pPr lvl="2"/>
            <a:r>
              <a:rPr lang="cs-CZ" dirty="0" smtClean="0"/>
              <a:t>SPSS – AMOS</a:t>
            </a:r>
          </a:p>
          <a:p>
            <a:pPr lvl="2"/>
            <a:r>
              <a:rPr lang="cs-CZ" dirty="0" smtClean="0"/>
              <a:t>LISREL, M+ a další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použití FA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Možnost vytvoření smysluplné korelační matice:</a:t>
            </a:r>
          </a:p>
          <a:p>
            <a:pPr lvl="1"/>
            <a:r>
              <a:rPr lang="cs-CZ" dirty="0" smtClean="0"/>
              <a:t>Alespo</a:t>
            </a:r>
            <a:r>
              <a:rPr lang="cs-CZ" dirty="0" smtClean="0"/>
              <a:t>ň o</a:t>
            </a:r>
            <a:r>
              <a:rPr lang="cs-CZ" dirty="0" smtClean="0"/>
              <a:t>rdinální </a:t>
            </a:r>
            <a:r>
              <a:rPr lang="cs-CZ" dirty="0" smtClean="0"/>
              <a:t>úroveň měření</a:t>
            </a:r>
          </a:p>
          <a:p>
            <a:pPr lvl="1"/>
            <a:r>
              <a:rPr lang="cs-CZ" dirty="0" smtClean="0"/>
              <a:t>Rozložení proměnných nesmí být extrémně šikmé</a:t>
            </a:r>
          </a:p>
          <a:p>
            <a:r>
              <a:rPr lang="cs-CZ" dirty="0" smtClean="0"/>
              <a:t>Proměnné musí pocházet zhruba ze stejné domény</a:t>
            </a:r>
          </a:p>
          <a:p>
            <a:pPr lvl="2"/>
            <a:r>
              <a:rPr lang="cs-CZ" dirty="0" smtClean="0"/>
              <a:t>Až na speciální případy nemá smysl analyzovat jednotlivé položky osobnostního dotazníku společně se součtovými skóry jiného či proměnnými úplně jiného charakteru (výsledky výkonového testu)</a:t>
            </a:r>
          </a:p>
          <a:p>
            <a:r>
              <a:rPr lang="cs-CZ" dirty="0" smtClean="0"/>
              <a:t>Smysluplný počet </a:t>
            </a:r>
            <a:r>
              <a:rPr lang="cs-CZ" dirty="0" smtClean="0"/>
              <a:t>položek:</a:t>
            </a:r>
            <a:endParaRPr lang="cs-CZ" dirty="0" smtClean="0"/>
          </a:p>
          <a:p>
            <a:pPr lvl="1"/>
            <a:r>
              <a:rPr lang="cs-CZ" dirty="0" smtClean="0"/>
              <a:t>3 při předpokladu jediného faktoru</a:t>
            </a:r>
          </a:p>
          <a:p>
            <a:pPr lvl="1"/>
            <a:r>
              <a:rPr lang="cs-CZ" dirty="0" smtClean="0"/>
              <a:t>k*2 při předpokladu k faktorů (jinak nemůže vzniknout Thurstonova struktura)</a:t>
            </a:r>
          </a:p>
          <a:p>
            <a:r>
              <a:rPr lang="cs-CZ" dirty="0" smtClean="0"/>
              <a:t>Adekvátní počet měření</a:t>
            </a:r>
          </a:p>
          <a:p>
            <a:pPr lvl="1"/>
            <a:r>
              <a:rPr lang="cs-CZ" dirty="0" smtClean="0"/>
              <a:t>Málo je málo a moc je moc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Absolutní minimum velikosti vzorku je N&gt;5*</a:t>
            </a:r>
            <a:r>
              <a:rPr lang="cs-CZ" dirty="0" err="1" smtClean="0">
                <a:sym typeface="Wingdings" pitchFamily="2" charset="2"/>
              </a:rPr>
              <a:t>mp</a:t>
            </a:r>
            <a:r>
              <a:rPr lang="cs-CZ" dirty="0" smtClean="0">
                <a:sym typeface="Wingdings" pitchFamily="2" charset="2"/>
              </a:rPr>
              <a:t> a současně N&gt;20*k, ideálně od N&gt;20*</a:t>
            </a:r>
            <a:r>
              <a:rPr lang="cs-CZ" dirty="0" err="1" smtClean="0">
                <a:sym typeface="Wingdings" pitchFamily="2" charset="2"/>
              </a:rPr>
              <a:t>mp</a:t>
            </a:r>
            <a:endParaRPr lang="cs-CZ" dirty="0" smtClean="0">
              <a:sym typeface="Wingdings" pitchFamily="2" charset="2"/>
            </a:endParaRPr>
          </a:p>
          <a:p>
            <a:pPr lvl="2"/>
            <a:r>
              <a:rPr lang="cs-CZ" dirty="0" smtClean="0">
                <a:sym typeface="Wingdings" pitchFamily="2" charset="2"/>
              </a:rPr>
              <a:t>Extrémně velké soubory poskytují nepříjemně přesné odhady parametrů:</a:t>
            </a:r>
          </a:p>
          <a:p>
            <a:pPr lvl="3"/>
            <a:r>
              <a:rPr lang="cs-CZ" dirty="0" smtClean="0">
                <a:sym typeface="Wingdings" pitchFamily="2" charset="2"/>
              </a:rPr>
              <a:t>V CFA paradoxně dochází k zamítnutí jakéhokoliv modelu</a:t>
            </a:r>
          </a:p>
          <a:p>
            <a:pPr lvl="3"/>
            <a:r>
              <a:rPr lang="cs-CZ" dirty="0" smtClean="0">
                <a:sym typeface="Wingdings" pitchFamily="2" charset="2"/>
              </a:rPr>
              <a:t>V ML nikdy nevyjde uspokojivě test dobré shody</a:t>
            </a:r>
          </a:p>
          <a:p>
            <a:pPr lvl="3"/>
            <a:r>
              <a:rPr lang="cs-CZ" dirty="0" smtClean="0">
                <a:sym typeface="Wingdings" pitchFamily="2" charset="2"/>
              </a:rPr>
              <a:t>Proto se zavádí tzv. Chi2/df ratio: Chi2/df by měl poskytovat hodnotu okolo 2, nikdy více než 5</a:t>
            </a:r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Komunality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28596" y="5214950"/>
            <a:ext cx="8245250" cy="93896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Přehled komunalit...</a:t>
            </a:r>
          </a:p>
          <a:p>
            <a:pPr lvl="1"/>
            <a:r>
              <a:rPr lang="cs-CZ" dirty="0" smtClean="0"/>
              <a:t>V PC vždy vyšší. požadavek alespoň 0,7 teoreticky!  </a:t>
            </a:r>
          </a:p>
          <a:p>
            <a:pPr lvl="1"/>
            <a:r>
              <a:rPr lang="cs-CZ" dirty="0" smtClean="0"/>
              <a:t>V případě ML pozor na tzv. nevlastní řešení (Heywoodův případ) – faktorová matice je problematická</a:t>
            </a:r>
          </a:p>
          <a:p>
            <a:pPr lvl="2"/>
            <a:r>
              <a:rPr lang="cs-CZ" dirty="0" smtClean="0"/>
              <a:t>Znamená, že některá z položek „vyčnívá“, je sama o sobě faktorem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30099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14422"/>
            <a:ext cx="28956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Eigenvalue</a:t>
            </a:r>
            <a:r>
              <a:rPr lang="cs-CZ" dirty="0" smtClean="0"/>
              <a:t> &amp; </a:t>
            </a:r>
            <a:r>
              <a:rPr lang="cs-CZ" dirty="0" err="1" smtClean="0"/>
              <a:t>Explained</a:t>
            </a:r>
            <a:r>
              <a:rPr lang="cs-CZ" dirty="0" smtClean="0"/>
              <a:t> variance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14932" cy="49377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Přehled vysvětleného rozptylu</a:t>
            </a:r>
          </a:p>
          <a:p>
            <a:pPr lvl="1"/>
            <a:r>
              <a:rPr lang="cs-CZ" dirty="0" smtClean="0"/>
              <a:t>Eigen value – vlastní hodnota</a:t>
            </a:r>
          </a:p>
          <a:p>
            <a:pPr lvl="2"/>
            <a:r>
              <a:rPr lang="cs-CZ" dirty="0" smtClean="0"/>
              <a:t>Suma eigenvalues vždy rovna počtu položek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Vypovídá o poměru rozptylu vysvětleného daným faktorem/komponentou vzhledem k celku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Obdobně procentuální údaj</a:t>
            </a:r>
          </a:p>
          <a:p>
            <a:pPr lvl="1"/>
            <a:r>
              <a:rPr lang="cs-CZ" dirty="0" err="1" smtClean="0">
                <a:sym typeface="Wingdings" pitchFamily="2" charset="2"/>
              </a:rPr>
              <a:t>Eigenvalue</a:t>
            </a:r>
            <a:r>
              <a:rPr lang="cs-CZ" dirty="0" smtClean="0">
                <a:sym typeface="Wingdings" pitchFamily="2" charset="2"/>
              </a:rPr>
              <a:t> je obvykle kriteriem volby počtu interpretovaných faktorů/komponent 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Eigen &gt; 1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Nemá smysl interpretovat faktory, které vysvětlují méně než „jednu“ proměnnou</a:t>
            </a: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285860"/>
            <a:ext cx="30575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714752"/>
            <a:ext cx="29908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řešení smysluplné?</a:t>
            </a:r>
            <a:br>
              <a:rPr lang="cs-CZ" dirty="0" smtClean="0"/>
            </a:br>
            <a:r>
              <a:rPr lang="cs-CZ" dirty="0" smtClean="0"/>
              <a:t>Test dobré shody a reprodukovaná matice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8553-28D7-40D4-9AE4-607A4E1FE20A}" type="datetime1">
              <a:rPr lang="cs-CZ" smtClean="0"/>
              <a:pPr/>
              <a:t>8.12.2010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14734" cy="49377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Test dobré shody (pouze ML)</a:t>
            </a:r>
          </a:p>
          <a:p>
            <a:pPr lvl="1"/>
            <a:r>
              <a:rPr lang="cs-CZ" dirty="0" smtClean="0"/>
              <a:t>Test hypotézy o residuální matici</a:t>
            </a:r>
          </a:p>
          <a:p>
            <a:pPr lvl="1"/>
            <a:r>
              <a:rPr lang="cs-CZ" dirty="0" smtClean="0"/>
              <a:t>!!! Testujeme hypotézu o tom, že residuální matice je nulová – tedy naším požadavkem je dojít k </a:t>
            </a:r>
            <a:r>
              <a:rPr lang="cs-CZ" i="1" dirty="0" smtClean="0"/>
              <a:t>neprůkaznému testu</a:t>
            </a:r>
          </a:p>
          <a:p>
            <a:pPr lvl="1"/>
            <a:r>
              <a:rPr lang="cs-CZ" dirty="0" smtClean="0"/>
              <a:t>V praxi problematické, na velkých souborech je test vždy průkazný a na malých průkaznost nespolehlivá</a:t>
            </a:r>
          </a:p>
          <a:p>
            <a:pPr lvl="1"/>
            <a:r>
              <a:rPr lang="cs-CZ" dirty="0" smtClean="0"/>
              <a:t>Proto požadavek na Chi2/df ratio okolo hodnoty 2</a:t>
            </a:r>
          </a:p>
          <a:p>
            <a:endParaRPr lang="cs-CZ" dirty="0" smtClean="0"/>
          </a:p>
          <a:p>
            <a:r>
              <a:rPr lang="cs-CZ" dirty="0" smtClean="0"/>
              <a:t>Residuální matice by neměla obsahovat věcně významné korelace (dejme tomu do 10%)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285860"/>
            <a:ext cx="22193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428868"/>
            <a:ext cx="471699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dra I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Vidra I</Template>
  <TotalTime>442</TotalTime>
  <Words>852</Words>
  <Application>Microsoft Office PowerPoint</Application>
  <PresentationFormat>Předvádění na obrazovce (4:3)</PresentationFormat>
  <Paragraphs>152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Vidra I</vt:lpstr>
      <vt:lpstr>Faktorová analýza</vt:lpstr>
      <vt:lpstr>Latentní a manifestní proměnné</vt:lpstr>
      <vt:lpstr>Faktorový model</vt:lpstr>
      <vt:lpstr>Faktorový model</vt:lpstr>
      <vt:lpstr>Explorativní a konfirmatorní FA</vt:lpstr>
      <vt:lpstr>Předpoklady použití FA</vt:lpstr>
      <vt:lpstr>Komunality</vt:lpstr>
      <vt:lpstr>Eigenvalue &amp; Explained variance</vt:lpstr>
      <vt:lpstr>Je řešení smysluplné? Test dobré shody a reprodukovaná matice</vt:lpstr>
      <vt:lpstr>Komponentová/faktorová matice</vt:lpstr>
      <vt:lpstr>Rotovaná matice</vt:lpstr>
    </vt:vector>
  </TitlesOfParts>
  <Company>IVDMR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Faktorová analýza</dc:title>
  <dc:creator>Jan Sirucek</dc:creator>
  <cp:lastModifiedBy>Jan Širůček</cp:lastModifiedBy>
  <cp:revision>4</cp:revision>
  <dcterms:created xsi:type="dcterms:W3CDTF">2009-12-08T12:49:37Z</dcterms:created>
  <dcterms:modified xsi:type="dcterms:W3CDTF">2010-12-08T06:39:26Z</dcterms:modified>
</cp:coreProperties>
</file>