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6" r:id="rId17"/>
    <p:sldId id="307" r:id="rId18"/>
    <p:sldId id="308" r:id="rId19"/>
    <p:sldId id="309"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439B3-A9B1-47C4-9EFF-A5E8D3BBDBE5}" type="datetimeFigureOut">
              <a:rPr lang="en-US" smtClean="0"/>
              <a:t>10/6/2011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AB121-3EA4-44F4-9023-321D7DE13FA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92E6BD3-430C-4044-A6A2-B835BDD512D4}" type="slidenum">
              <a:rPr lang="en-GB">
                <a:solidFill>
                  <a:prstClr val="white"/>
                </a:solidFill>
              </a:rPr>
              <a:pPr/>
              <a:t>15</a:t>
            </a:fld>
            <a:endParaRPr lang="en-GB">
              <a:solidFill>
                <a:prstClr val="white"/>
              </a:solidFill>
            </a:endParaRPr>
          </a:p>
        </p:txBody>
      </p:sp>
      <p:sp>
        <p:nvSpPr>
          <p:cNvPr id="542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pPr defTabSz="457200" fontAlgn="base">
              <a:lnSpc>
                <a:spcPct val="89000"/>
              </a:lnSpc>
              <a:spcBef>
                <a:spcPct val="0"/>
              </a:spcBef>
              <a:spcAft>
                <a:spcPct val="0"/>
              </a:spcAft>
              <a:buClr>
                <a:srgbClr val="000000"/>
              </a:buClr>
              <a:buSzPct val="100000"/>
              <a:buFont typeface="Arial" charset="0"/>
              <a:buNone/>
            </a:pPr>
            <a:endParaRPr lang="en-US">
              <a:solidFill>
                <a:prstClr val="white"/>
              </a:solidFill>
              <a:latin typeface="Arial" charset="0"/>
              <a:ea typeface="MS Gothic" charset="-128"/>
            </a:endParaRPr>
          </a:p>
        </p:txBody>
      </p:sp>
      <p:sp>
        <p:nvSpPr>
          <p:cNvPr id="54274" name="Rectangle 2"/>
          <p:cNvSpPr txBox="1">
            <a:spLocks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44A7843-4D08-4BB2-8B3F-5B19C4DB986F}" type="slidenum">
              <a:rPr lang="en-GB">
                <a:solidFill>
                  <a:prstClr val="white"/>
                </a:solidFill>
              </a:rPr>
              <a:pPr/>
              <a:t>16</a:t>
            </a:fld>
            <a:endParaRPr lang="en-GB">
              <a:solidFill>
                <a:prstClr val="white"/>
              </a:solidFill>
            </a:endParaRPr>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pPr defTabSz="457200" fontAlgn="base">
              <a:lnSpc>
                <a:spcPct val="89000"/>
              </a:lnSpc>
              <a:spcBef>
                <a:spcPct val="0"/>
              </a:spcBef>
              <a:spcAft>
                <a:spcPct val="0"/>
              </a:spcAft>
              <a:buClr>
                <a:srgbClr val="000000"/>
              </a:buClr>
              <a:buSzPct val="100000"/>
              <a:buFont typeface="Arial" charset="0"/>
              <a:buNone/>
            </a:pPr>
            <a:endParaRPr lang="en-US">
              <a:solidFill>
                <a:prstClr val="white"/>
              </a:solidFill>
              <a:latin typeface="Arial" charset="0"/>
              <a:ea typeface="MS Gothic" charset="-128"/>
            </a:endParaRPr>
          </a:p>
        </p:txBody>
      </p:sp>
      <p:sp>
        <p:nvSpPr>
          <p:cNvPr id="55298" name="Rectangle 2"/>
          <p:cNvSpPr txBox="1">
            <a:spLocks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7CEE183-EA86-41AE-9386-D3DEA450E70F}" type="slidenum">
              <a:rPr lang="en-GB">
                <a:solidFill>
                  <a:prstClr val="white"/>
                </a:solidFill>
              </a:rPr>
              <a:pPr/>
              <a:t>17</a:t>
            </a:fld>
            <a:endParaRPr lang="en-GB">
              <a:solidFill>
                <a:prstClr val="white"/>
              </a:solidFill>
            </a:endParaRPr>
          </a:p>
        </p:txBody>
      </p:sp>
      <p:sp>
        <p:nvSpPr>
          <p:cNvPr id="563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pPr defTabSz="457200" fontAlgn="base">
              <a:lnSpc>
                <a:spcPct val="89000"/>
              </a:lnSpc>
              <a:spcBef>
                <a:spcPct val="0"/>
              </a:spcBef>
              <a:spcAft>
                <a:spcPct val="0"/>
              </a:spcAft>
              <a:buClr>
                <a:srgbClr val="000000"/>
              </a:buClr>
              <a:buSzPct val="100000"/>
              <a:buFont typeface="Arial" charset="0"/>
              <a:buNone/>
            </a:pPr>
            <a:endParaRPr lang="en-US">
              <a:solidFill>
                <a:prstClr val="white"/>
              </a:solidFill>
              <a:latin typeface="Arial" charset="0"/>
              <a:ea typeface="MS Gothic" charset="-128"/>
            </a:endParaRPr>
          </a:p>
        </p:txBody>
      </p:sp>
      <p:sp>
        <p:nvSpPr>
          <p:cNvPr id="56322" name="Rectangle 2"/>
          <p:cNvSpPr txBox="1">
            <a:spLocks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98D82F6-E3B5-4DF3-97B3-FAE7D365C326}" type="slidenum">
              <a:rPr lang="en-GB">
                <a:solidFill>
                  <a:prstClr val="white"/>
                </a:solidFill>
              </a:rPr>
              <a:pPr/>
              <a:t>18</a:t>
            </a:fld>
            <a:endParaRPr lang="en-GB">
              <a:solidFill>
                <a:prstClr val="white"/>
              </a:solidFill>
            </a:endParaRPr>
          </a:p>
        </p:txBody>
      </p:sp>
      <p:sp>
        <p:nvSpPr>
          <p:cNvPr id="614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pPr defTabSz="457200" fontAlgn="base">
              <a:lnSpc>
                <a:spcPct val="89000"/>
              </a:lnSpc>
              <a:spcBef>
                <a:spcPct val="0"/>
              </a:spcBef>
              <a:spcAft>
                <a:spcPct val="0"/>
              </a:spcAft>
              <a:buClr>
                <a:srgbClr val="000000"/>
              </a:buClr>
              <a:buSzPct val="100000"/>
              <a:buFont typeface="Arial" charset="0"/>
              <a:buNone/>
            </a:pPr>
            <a:endParaRPr lang="en-US">
              <a:solidFill>
                <a:prstClr val="white"/>
              </a:solidFill>
              <a:latin typeface="Arial" charset="0"/>
              <a:ea typeface="MS Gothic" charset="-128"/>
            </a:endParaRPr>
          </a:p>
        </p:txBody>
      </p:sp>
      <p:sp>
        <p:nvSpPr>
          <p:cNvPr id="61442" name="Rectangle 2"/>
          <p:cNvSpPr txBox="1">
            <a:spLocks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D74702-95DE-4F9A-9BE5-76DE07A79579}" type="datetimeFigureOut">
              <a:rPr lang="en-US" smtClean="0"/>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74702-95DE-4F9A-9BE5-76DE07A79579}" type="datetimeFigureOut">
              <a:rPr lang="en-US" smtClean="0"/>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74702-95DE-4F9A-9BE5-76DE07A79579}" type="datetimeFigureOut">
              <a:rPr lang="en-US" smtClean="0"/>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BBC32D93-060A-45C9-B050-82D835E589D3}"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B318469B-A9FB-43D5-8EF6-0B835821E3F0}"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7B4BDD7E-3D48-4404-B4BB-F82A0635369A}"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2712"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752600"/>
            <a:ext cx="3922713"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CF51BBB5-5ACF-446E-81B6-0561AFAFE2D5}"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B34B7C96-BB93-45E8-9418-BE2CF6807EBA}"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ECF8D5EF-655E-4782-97FD-77D2C8CFC1F1}"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82F4E296-9E4E-4F01-98D1-F18CCA8713D0}"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8A67E883-3731-4A04-BD74-DA7ADB9C165E}"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74702-95DE-4F9A-9BE5-76DE07A79579}" type="datetimeFigureOut">
              <a:rPr lang="en-US" smtClean="0"/>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1AC43719-8409-4088-B9E1-634D6733010F}"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2E60BA73-E7B9-4582-989B-C036688E42C0}"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42888"/>
            <a:ext cx="200025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242888"/>
            <a:ext cx="5853112"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A5F1C521-25A6-473C-A9F6-66E5BE7775C9}"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74702-95DE-4F9A-9BE5-76DE07A79579}" type="datetimeFigureOut">
              <a:rPr lang="en-US" smtClean="0"/>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D74702-95DE-4F9A-9BE5-76DE07A79579}" type="datetimeFigureOut">
              <a:rPr lang="en-US" smtClean="0"/>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D74702-95DE-4F9A-9BE5-76DE07A79579}" type="datetimeFigureOut">
              <a:rPr lang="en-US" smtClean="0"/>
              <a:t>10/6/2011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D74702-95DE-4F9A-9BE5-76DE07A79579}" type="datetimeFigureOut">
              <a:rPr lang="en-US" smtClean="0"/>
              <a:t>10/6/2011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74702-95DE-4F9A-9BE5-76DE07A79579}" type="datetimeFigureOut">
              <a:rPr lang="en-US" smtClean="0"/>
              <a:t>10/6/2011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74702-95DE-4F9A-9BE5-76DE07A79579}" type="datetimeFigureOut">
              <a:rPr lang="en-US" smtClean="0"/>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74702-95DE-4F9A-9BE5-76DE07A79579}" type="datetimeFigureOut">
              <a:rPr lang="en-US" smtClean="0"/>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B04BC-788D-4F59-B735-22F2D480FB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74702-95DE-4F9A-9BE5-76DE07A79579}" type="datetimeFigureOut">
              <a:rPr lang="en-US" smtClean="0"/>
              <a:t>10/6/2011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B04BC-788D-4F59-B735-22F2D480FB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74675" y="242888"/>
            <a:ext cx="7997825" cy="12747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66738" y="1752600"/>
            <a:ext cx="7997825" cy="4267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AutoShape 3"/>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CC0000"/>
          </a:solidFill>
          <a:ln w="9360">
            <a:solidFill>
              <a:srgbClr val="CC0000"/>
            </a:solidFill>
            <a:round/>
            <a:headEnd/>
            <a:tailEnd/>
          </a:ln>
          <a:effectLst/>
        </p:spPr>
        <p:txBody>
          <a:bodyPr wrap="none" anchor="ctr"/>
          <a:lstStyle/>
          <a:p>
            <a:pPr defTabSz="457200" fontAlgn="base">
              <a:lnSpc>
                <a:spcPct val="89000"/>
              </a:lnSpc>
              <a:spcBef>
                <a:spcPct val="0"/>
              </a:spcBef>
              <a:spcAft>
                <a:spcPct val="0"/>
              </a:spcAft>
              <a:buClr>
                <a:srgbClr val="000000"/>
              </a:buClr>
              <a:buSzPct val="100000"/>
              <a:buFont typeface="Arial" charset="0"/>
              <a:buNone/>
            </a:pPr>
            <a:endParaRPr lang="en-US">
              <a:solidFill>
                <a:srgbClr val="FFFFFF"/>
              </a:solidFill>
              <a:latin typeface="Arial" charset="0"/>
            </a:endParaRPr>
          </a:p>
        </p:txBody>
      </p:sp>
      <p:sp>
        <p:nvSpPr>
          <p:cNvPr id="1028" name="Line 4"/>
          <p:cNvSpPr>
            <a:spLocks noChangeShapeType="1"/>
          </p:cNvSpPr>
          <p:nvPr/>
        </p:nvSpPr>
        <p:spPr bwMode="auto">
          <a:xfrm>
            <a:off x="609600" y="6172200"/>
            <a:ext cx="7924800" cy="1588"/>
          </a:xfrm>
          <a:prstGeom prst="line">
            <a:avLst/>
          </a:prstGeom>
          <a:noFill/>
          <a:ln w="3240">
            <a:solidFill>
              <a:srgbClr val="CC0000"/>
            </a:solidFill>
            <a:miter lim="800000"/>
            <a:headEnd/>
            <a:tailEnd/>
          </a:ln>
          <a:effectLst/>
        </p:spPr>
        <p:txBody>
          <a:bodyPr/>
          <a:lstStyle/>
          <a:p>
            <a:pPr defTabSz="457200" fontAlgn="base">
              <a:lnSpc>
                <a:spcPct val="89000"/>
              </a:lnSpc>
              <a:spcBef>
                <a:spcPct val="0"/>
              </a:spcBef>
              <a:spcAft>
                <a:spcPct val="0"/>
              </a:spcAft>
              <a:buClr>
                <a:srgbClr val="000000"/>
              </a:buClr>
              <a:buSzPct val="100000"/>
              <a:buFont typeface="Arial" charset="0"/>
              <a:buNone/>
            </a:pPr>
            <a:endParaRPr lang="en-US">
              <a:solidFill>
                <a:srgbClr val="FFFFFF"/>
              </a:solidFill>
              <a:latin typeface="Arial" charset="0"/>
            </a:endParaRPr>
          </a:p>
        </p:txBody>
      </p:sp>
      <p:sp>
        <p:nvSpPr>
          <p:cNvPr id="1029" name="Rectangle 5"/>
          <p:cNvSpPr>
            <a:spLocks noGrp="1" noChangeArrowheads="1"/>
          </p:cNvSpPr>
          <p:nvPr>
            <p:ph type="dt"/>
          </p:nvPr>
        </p:nvSpPr>
        <p:spPr bwMode="auto">
          <a:xfrm>
            <a:off x="609600" y="6245225"/>
            <a:ext cx="19780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Font typeface="Verdana"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mn-lt"/>
                <a:cs typeface="Tahoma" charset="0"/>
              </a:defRPr>
            </a:lvl1pPr>
          </a:lstStyle>
          <a:p>
            <a:pPr defTabSz="457200" fontAlgn="base">
              <a:spcBef>
                <a:spcPct val="0"/>
              </a:spcBef>
              <a:spcAft>
                <a:spcPct val="0"/>
              </a:spcAft>
              <a:buClr>
                <a:srgbClr val="000000"/>
              </a:buClr>
              <a:buSzPct val="100000"/>
            </a:pPr>
            <a:endParaRPr lang="en-GB"/>
          </a:p>
        </p:txBody>
      </p:sp>
      <p:sp>
        <p:nvSpPr>
          <p:cNvPr id="1030" name="Rectangle 6"/>
          <p:cNvSpPr>
            <a:spLocks noGrp="1" noChangeArrowheads="1"/>
          </p:cNvSpPr>
          <p:nvPr>
            <p:ph type="ftr"/>
          </p:nvPr>
        </p:nvSpPr>
        <p:spPr bwMode="auto">
          <a:xfrm>
            <a:off x="3124200" y="6245225"/>
            <a:ext cx="2892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Font typeface="Verdana"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mn-lt"/>
                <a:cs typeface="Tahoma" charset="0"/>
              </a:defRPr>
            </a:lvl1pPr>
          </a:lstStyle>
          <a:p>
            <a:pPr defTabSz="457200" fontAlgn="base">
              <a:spcBef>
                <a:spcPct val="0"/>
              </a:spcBef>
              <a:spcAft>
                <a:spcPct val="0"/>
              </a:spcAft>
              <a:buClr>
                <a:srgbClr val="000000"/>
              </a:buClr>
              <a:buSzPct val="100000"/>
            </a:pPr>
            <a:endParaRPr lang="en-GB"/>
          </a:p>
        </p:txBody>
      </p:sp>
      <p:sp>
        <p:nvSpPr>
          <p:cNvPr id="1031" name="Rectangle 7"/>
          <p:cNvSpPr>
            <a:spLocks noGrp="1" noChangeArrowheads="1"/>
          </p:cNvSpPr>
          <p:nvPr>
            <p:ph type="sldNum"/>
          </p:nvPr>
        </p:nvSpPr>
        <p:spPr bwMode="auto">
          <a:xfrm>
            <a:off x="6553200" y="6245225"/>
            <a:ext cx="19780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Verdana"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mn-lt"/>
                <a:cs typeface="Tahoma" charset="0"/>
              </a:defRPr>
            </a:lvl1pPr>
          </a:lstStyle>
          <a:p>
            <a:pPr defTabSz="457200" fontAlgn="base">
              <a:spcBef>
                <a:spcPct val="0"/>
              </a:spcBef>
              <a:spcAft>
                <a:spcPct val="0"/>
              </a:spcAft>
              <a:buClr>
                <a:srgbClr val="000000"/>
              </a:buClr>
              <a:buSzPct val="100000"/>
            </a:pPr>
            <a:fld id="{98735BDD-8240-49FC-9AB2-630B826A7D94}" type="slidenum">
              <a:rPr lang="en-GB"/>
              <a:pPr defTabSz="457200" fontAlgn="base">
                <a:spcBef>
                  <a:spcPct val="0"/>
                </a:spcBef>
                <a:spcAft>
                  <a:spcPct val="0"/>
                </a:spcAft>
                <a:buClr>
                  <a:srgbClr val="000000"/>
                </a:buClr>
                <a:buSzPct val="10000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mj-lt"/>
          <a:ea typeface="+mj-ea"/>
          <a:cs typeface="+mj-cs"/>
        </a:defRPr>
      </a:lvl1pPr>
      <a:lvl2pPr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Verdana" pitchFamily="32" charset="0"/>
          <a:ea typeface="MS Gothic" charset="-128"/>
        </a:defRPr>
      </a:lvl2pPr>
      <a:lvl3pPr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Verdana" pitchFamily="32" charset="0"/>
          <a:ea typeface="MS Gothic" charset="-128"/>
        </a:defRPr>
      </a:lvl3pPr>
      <a:lvl4pPr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Verdana" pitchFamily="32" charset="0"/>
          <a:ea typeface="MS Gothic" charset="-128"/>
        </a:defRPr>
      </a:lvl4pPr>
      <a:lvl5pPr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Verdana" pitchFamily="32" charset="0"/>
          <a:ea typeface="MS Gothic" charset="-128"/>
        </a:defRPr>
      </a:lvl5pPr>
      <a:lvl6pPr marL="457200"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Verdana" pitchFamily="32" charset="0"/>
          <a:ea typeface="MS Gothic" charset="-128"/>
        </a:defRPr>
      </a:lvl6pPr>
      <a:lvl7pPr marL="914400"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Verdana" pitchFamily="32" charset="0"/>
          <a:ea typeface="MS Gothic" charset="-128"/>
        </a:defRPr>
      </a:lvl7pPr>
      <a:lvl8pPr marL="1371600"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Verdana" pitchFamily="32" charset="0"/>
          <a:ea typeface="MS Gothic" charset="-128"/>
        </a:defRPr>
      </a:lvl8pPr>
      <a:lvl9pPr marL="1828800" algn="l" defTabSz="457200" rtl="0" fontAlgn="base">
        <a:lnSpc>
          <a:spcPct val="105000"/>
        </a:lnSpc>
        <a:spcBef>
          <a:spcPct val="0"/>
        </a:spcBef>
        <a:spcAft>
          <a:spcPct val="0"/>
        </a:spcAft>
        <a:buClr>
          <a:srgbClr val="000000"/>
        </a:buClr>
        <a:buSzPct val="100000"/>
        <a:buFont typeface="Verdana" pitchFamily="32" charset="0"/>
        <a:defRPr sz="3800">
          <a:solidFill>
            <a:srgbClr val="000000"/>
          </a:solidFill>
          <a:latin typeface="Verdana" pitchFamily="32" charset="0"/>
          <a:ea typeface="MS Gothic" charset="-128"/>
        </a:defRPr>
      </a:lvl9pPr>
    </p:titleStyle>
    <p:bodyStyle>
      <a:lvl1pPr marL="466725" indent="-466725" algn="l" defTabSz="457200" rtl="0" fontAlgn="base">
        <a:lnSpc>
          <a:spcPct val="105000"/>
        </a:lnSpc>
        <a:spcBef>
          <a:spcPts val="750"/>
        </a:spcBef>
        <a:spcAft>
          <a:spcPct val="0"/>
        </a:spcAft>
        <a:buClr>
          <a:srgbClr val="CC0000"/>
        </a:buClr>
        <a:buSzPct val="65000"/>
        <a:buFont typeface="Wingdings" pitchFamily="2" charset="2"/>
        <a:buChar char=""/>
        <a:defRPr sz="3000">
          <a:solidFill>
            <a:srgbClr val="000000"/>
          </a:solidFill>
          <a:latin typeface="+mn-lt"/>
          <a:ea typeface="+mn-ea"/>
          <a:cs typeface="+mn-cs"/>
        </a:defRPr>
      </a:lvl1pPr>
      <a:lvl2pPr marL="904875" indent="-434975" algn="l" defTabSz="457200" rtl="0" fontAlgn="base">
        <a:lnSpc>
          <a:spcPct val="105000"/>
        </a:lnSpc>
        <a:spcBef>
          <a:spcPts val="650"/>
        </a:spcBef>
        <a:spcAft>
          <a:spcPct val="0"/>
        </a:spcAft>
        <a:buClr>
          <a:srgbClr val="CC0000"/>
        </a:buClr>
        <a:buSzPct val="65000"/>
        <a:buFont typeface="Wingdings" pitchFamily="2" charset="2"/>
        <a:buChar char=""/>
        <a:defRPr sz="2600">
          <a:solidFill>
            <a:srgbClr val="000000"/>
          </a:solidFill>
          <a:latin typeface="+mn-lt"/>
          <a:ea typeface="+mn-ea"/>
        </a:defRPr>
      </a:lvl2pPr>
      <a:lvl3pPr marL="1301750" indent="-393700" algn="l" defTabSz="457200" rtl="0" fontAlgn="base">
        <a:lnSpc>
          <a:spcPct val="105000"/>
        </a:lnSpc>
        <a:spcBef>
          <a:spcPts val="575"/>
        </a:spcBef>
        <a:spcAft>
          <a:spcPct val="0"/>
        </a:spcAft>
        <a:buClr>
          <a:srgbClr val="CC0000"/>
        </a:buClr>
        <a:buSzPct val="60000"/>
        <a:buFont typeface="Wingdings" pitchFamily="2" charset="2"/>
        <a:buChar char=""/>
        <a:defRPr sz="2300">
          <a:solidFill>
            <a:srgbClr val="000000"/>
          </a:solidFill>
          <a:latin typeface="+mn-lt"/>
          <a:ea typeface="+mn-ea"/>
        </a:defRPr>
      </a:lvl3pPr>
      <a:lvl4pPr marL="1690688" indent="-387350" algn="l" defTabSz="457200" rtl="0" fontAlgn="base">
        <a:lnSpc>
          <a:spcPct val="105000"/>
        </a:lnSpc>
        <a:spcBef>
          <a:spcPts val="500"/>
        </a:spcBef>
        <a:spcAft>
          <a:spcPct val="0"/>
        </a:spcAft>
        <a:buClr>
          <a:srgbClr val="CC0000"/>
        </a:buClr>
        <a:buSzPct val="65000"/>
        <a:buFont typeface="Wingdings" pitchFamily="2" charset="2"/>
        <a:buChar char=""/>
        <a:defRPr sz="2000">
          <a:solidFill>
            <a:srgbClr val="000000"/>
          </a:solidFill>
          <a:latin typeface="+mn-lt"/>
          <a:ea typeface="+mn-ea"/>
        </a:defRPr>
      </a:lvl4pPr>
      <a:lvl5pPr marL="2090738" indent="-398463" algn="l" defTabSz="457200" rtl="0" fontAlgn="base">
        <a:lnSpc>
          <a:spcPct val="105000"/>
        </a:lnSpc>
        <a:spcBef>
          <a:spcPts val="625"/>
        </a:spcBef>
        <a:spcAft>
          <a:spcPct val="0"/>
        </a:spcAft>
        <a:buClr>
          <a:srgbClr val="CC0000"/>
        </a:buClr>
        <a:buSzPct val="90000"/>
        <a:buFont typeface="Wingdings" pitchFamily="2" charset="2"/>
        <a:buChar char=""/>
        <a:defRPr sz="2000">
          <a:solidFill>
            <a:srgbClr val="000000"/>
          </a:solidFill>
          <a:latin typeface="+mn-lt"/>
          <a:ea typeface="+mn-ea"/>
        </a:defRPr>
      </a:lvl5pPr>
      <a:lvl6pPr marL="2547938" indent="-398463" algn="l" defTabSz="457200" rtl="0" fontAlgn="base">
        <a:lnSpc>
          <a:spcPct val="105000"/>
        </a:lnSpc>
        <a:spcBef>
          <a:spcPts val="625"/>
        </a:spcBef>
        <a:spcAft>
          <a:spcPct val="0"/>
        </a:spcAft>
        <a:buClr>
          <a:srgbClr val="CC0000"/>
        </a:buClr>
        <a:buSzPct val="90000"/>
        <a:buFont typeface="Wingdings" pitchFamily="2" charset="2"/>
        <a:buChar char=""/>
        <a:defRPr sz="2000">
          <a:solidFill>
            <a:srgbClr val="000000"/>
          </a:solidFill>
          <a:latin typeface="+mn-lt"/>
          <a:ea typeface="+mn-ea"/>
        </a:defRPr>
      </a:lvl6pPr>
      <a:lvl7pPr marL="3005138" indent="-398463" algn="l" defTabSz="457200" rtl="0" fontAlgn="base">
        <a:lnSpc>
          <a:spcPct val="105000"/>
        </a:lnSpc>
        <a:spcBef>
          <a:spcPts val="625"/>
        </a:spcBef>
        <a:spcAft>
          <a:spcPct val="0"/>
        </a:spcAft>
        <a:buClr>
          <a:srgbClr val="CC0000"/>
        </a:buClr>
        <a:buSzPct val="90000"/>
        <a:buFont typeface="Wingdings" pitchFamily="2" charset="2"/>
        <a:buChar char=""/>
        <a:defRPr sz="2000">
          <a:solidFill>
            <a:srgbClr val="000000"/>
          </a:solidFill>
          <a:latin typeface="+mn-lt"/>
          <a:ea typeface="+mn-ea"/>
        </a:defRPr>
      </a:lvl7pPr>
      <a:lvl8pPr marL="3462338" indent="-398463" algn="l" defTabSz="457200" rtl="0" fontAlgn="base">
        <a:lnSpc>
          <a:spcPct val="105000"/>
        </a:lnSpc>
        <a:spcBef>
          <a:spcPts val="625"/>
        </a:spcBef>
        <a:spcAft>
          <a:spcPct val="0"/>
        </a:spcAft>
        <a:buClr>
          <a:srgbClr val="CC0000"/>
        </a:buClr>
        <a:buSzPct val="90000"/>
        <a:buFont typeface="Wingdings" pitchFamily="2" charset="2"/>
        <a:buChar char=""/>
        <a:defRPr sz="2000">
          <a:solidFill>
            <a:srgbClr val="000000"/>
          </a:solidFill>
          <a:latin typeface="+mn-lt"/>
          <a:ea typeface="+mn-ea"/>
        </a:defRPr>
      </a:lvl8pPr>
      <a:lvl9pPr marL="3919538" indent="-398463" algn="l" defTabSz="457200" rtl="0" fontAlgn="base">
        <a:lnSpc>
          <a:spcPct val="105000"/>
        </a:lnSpc>
        <a:spcBef>
          <a:spcPts val="625"/>
        </a:spcBef>
        <a:spcAft>
          <a:spcPct val="0"/>
        </a:spcAft>
        <a:buClr>
          <a:srgbClr val="CC0000"/>
        </a:buClr>
        <a:buSzPct val="90000"/>
        <a:buFont typeface="Wingdings" pitchFamily="2" charset="2"/>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CLASS%20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youtube.com/watch?v=Ttd0YjXF0no&amp;feature=related"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gtest.com/tests/cognitive_int/crtflash1.html#top" TargetMode="External"/><Relationship Id="rId2" Type="http://schemas.openxmlformats.org/officeDocument/2006/relationships/hyperlink" Target="http://www.cogtest.com/tests/cognitive_int/srtflash1.html#top"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2401888"/>
            <a:ext cx="8458200" cy="1470025"/>
          </a:xfrm>
        </p:spPr>
        <p:txBody>
          <a:bodyPr/>
          <a:lstStyle/>
          <a:p>
            <a:pPr eaLnBrk="1" hangingPunct="1"/>
            <a:r>
              <a:rPr lang="en-US" smtClean="0"/>
              <a:t>Cognitive psychology</a:t>
            </a:r>
          </a:p>
        </p:txBody>
      </p:sp>
      <p:sp>
        <p:nvSpPr>
          <p:cNvPr id="5123" name="Subtitle 2"/>
          <p:cNvSpPr>
            <a:spLocks noGrp="1"/>
          </p:cNvSpPr>
          <p:nvPr>
            <p:ph type="subTitle" idx="1"/>
          </p:nvPr>
        </p:nvSpPr>
        <p:spPr>
          <a:xfrm>
            <a:off x="457200" y="3900488"/>
            <a:ext cx="4953000" cy="1752600"/>
          </a:xfrm>
        </p:spPr>
        <p:txBody>
          <a:bodyPr>
            <a:normAutofit fontScale="92500" lnSpcReduction="20000"/>
          </a:bodyPr>
          <a:lstStyle/>
          <a:p>
            <a:pPr marL="63500" eaLnBrk="1" hangingPunct="1">
              <a:buFont typeface="Wingdings 2" pitchFamily="18" charset="2"/>
              <a:buNone/>
            </a:pPr>
            <a:r>
              <a:rPr lang="en-US" smtClean="0"/>
              <a:t>Introduction to information processing </a:t>
            </a:r>
          </a:p>
          <a:p>
            <a:pPr marL="63500" eaLnBrk="1" hangingPunct="1">
              <a:buFont typeface="Wingdings 2" pitchFamily="18" charset="2"/>
              <a:buNone/>
            </a:pPr>
            <a:endParaRPr lang="en-US" smtClean="0"/>
          </a:p>
          <a:p>
            <a:pPr marL="63500" eaLnBrk="1" hangingPunct="1">
              <a:buFont typeface="Wingdings 2" pitchFamily="18" charset="2"/>
              <a:buNone/>
            </a:pPr>
            <a:r>
              <a:rPr lang="en-US" smtClean="0"/>
              <a:t>Michaela Porubanova</a:t>
            </a:r>
          </a:p>
          <a:p>
            <a:pPr marL="63500" eaLnBrk="1" hangingPunct="1">
              <a:buFont typeface="Wingdings 2" pitchFamily="18" charset="2"/>
              <a:buNone/>
            </a:pPr>
            <a:endParaRPr lang="en-US" smtClean="0"/>
          </a:p>
          <a:p>
            <a:pPr marL="63500" eaLnBrk="1" hangingPunct="1">
              <a:buFont typeface="Wingdings 2" pitchFamily="18" charset="2"/>
              <a:buNone/>
            </a:pPr>
            <a:endParaRPr lang="en-US" smtClean="0"/>
          </a:p>
        </p:txBody>
      </p:sp>
      <p:pic>
        <p:nvPicPr>
          <p:cNvPr id="5124" name="Picture 1"/>
          <p:cNvPicPr>
            <a:picLocks noChangeAspect="1" noChangeArrowheads="1"/>
          </p:cNvPicPr>
          <p:nvPr/>
        </p:nvPicPr>
        <p:blipFill>
          <a:blip r:embed="rId2" cstate="print"/>
          <a:srcRect/>
          <a:stretch>
            <a:fillRect/>
          </a:stretch>
        </p:blipFill>
        <p:spPr bwMode="auto">
          <a:xfrm>
            <a:off x="152400" y="152400"/>
            <a:ext cx="3810000" cy="285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sp>
        <p:nvSpPr>
          <p:cNvPr id="14339" name="Content Placeholder 2"/>
          <p:cNvSpPr>
            <a:spLocks noGrp="1"/>
          </p:cNvSpPr>
          <p:nvPr>
            <p:ph idx="1"/>
          </p:nvPr>
        </p:nvSpPr>
        <p:spPr/>
        <p:txBody>
          <a:bodyPr/>
          <a:lstStyle/>
          <a:p>
            <a:pPr eaLnBrk="1" hangingPunct="1"/>
            <a:endParaRPr lang="en-US" smtClean="0"/>
          </a:p>
        </p:txBody>
      </p:sp>
      <p:pic>
        <p:nvPicPr>
          <p:cNvPr id="14340" name="Picture 2"/>
          <p:cNvPicPr>
            <a:picLocks noChangeAspect="1" noChangeArrowheads="1"/>
          </p:cNvPicPr>
          <p:nvPr/>
        </p:nvPicPr>
        <p:blipFill>
          <a:blip r:embed="rId2" cstate="print"/>
          <a:srcRect/>
          <a:stretch>
            <a:fillRect/>
          </a:stretch>
        </p:blipFill>
        <p:spPr bwMode="auto">
          <a:xfrm>
            <a:off x="2195513" y="476250"/>
            <a:ext cx="4024312" cy="5921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Hermann von Helmholtz</a:t>
            </a:r>
          </a:p>
        </p:txBody>
      </p:sp>
      <p:sp>
        <p:nvSpPr>
          <p:cNvPr id="15363" name="Content Placeholder 2"/>
          <p:cNvSpPr>
            <a:spLocks noGrp="1"/>
          </p:cNvSpPr>
          <p:nvPr>
            <p:ph idx="1"/>
          </p:nvPr>
        </p:nvSpPr>
        <p:spPr/>
        <p:txBody>
          <a:bodyPr/>
          <a:lstStyle/>
          <a:p>
            <a:pPr eaLnBrk="1" hangingPunct="1"/>
            <a:r>
              <a:rPr lang="en-US" smtClean="0"/>
              <a:t>1821-1894</a:t>
            </a:r>
          </a:p>
          <a:p>
            <a:pPr eaLnBrk="1" hangingPunct="1"/>
            <a:r>
              <a:rPr lang="en-US" smtClean="0"/>
              <a:t>perception</a:t>
            </a:r>
          </a:p>
          <a:p>
            <a:pPr eaLnBrk="1" hangingPunct="1"/>
            <a:r>
              <a:rPr lang="en-US" smtClean="0"/>
              <a:t>theory of </a:t>
            </a:r>
            <a:r>
              <a:rPr lang="en-US" b="1" smtClean="0"/>
              <a:t>unconscious inference- </a:t>
            </a:r>
            <a:r>
              <a:rPr lang="en-US" smtClean="0"/>
              <a:t>role of experience in perception</a:t>
            </a:r>
          </a:p>
        </p:txBody>
      </p:sp>
      <p:pic>
        <p:nvPicPr>
          <p:cNvPr id="15364" name="Picture 2" descr="http://neurotree.org/photo/cache.000146.jpg"/>
          <p:cNvPicPr>
            <a:picLocks noChangeAspect="1" noChangeArrowheads="1"/>
          </p:cNvPicPr>
          <p:nvPr/>
        </p:nvPicPr>
        <p:blipFill>
          <a:blip r:embed="rId2" cstate="print"/>
          <a:srcRect/>
          <a:stretch>
            <a:fillRect/>
          </a:stretch>
        </p:blipFill>
        <p:spPr bwMode="auto">
          <a:xfrm>
            <a:off x="6832600" y="0"/>
            <a:ext cx="2311400" cy="3194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Content Placeholder 2"/>
          <p:cNvSpPr>
            <a:spLocks noGrp="1"/>
          </p:cNvSpPr>
          <p:nvPr>
            <p:ph idx="1"/>
          </p:nvPr>
        </p:nvSpPr>
        <p:spPr/>
        <p:txBody>
          <a:bodyPr/>
          <a:lstStyle/>
          <a:p>
            <a:pPr eaLnBrk="1" hangingPunct="1"/>
            <a:endParaRPr lang="en-US" smtClean="0"/>
          </a:p>
        </p:txBody>
      </p:sp>
      <p:pic>
        <p:nvPicPr>
          <p:cNvPr id="16388" name="Picture 3"/>
          <p:cNvPicPr>
            <a:picLocks noChangeAspect="1" noChangeArrowheads="1"/>
          </p:cNvPicPr>
          <p:nvPr/>
        </p:nvPicPr>
        <p:blipFill>
          <a:blip r:embed="rId2" cstate="print"/>
          <a:srcRect r="77090" b="9386"/>
          <a:stretch>
            <a:fillRect/>
          </a:stretch>
        </p:blipFill>
        <p:spPr bwMode="auto">
          <a:xfrm>
            <a:off x="3348038" y="692150"/>
            <a:ext cx="1728787" cy="2520950"/>
          </a:xfrm>
          <a:prstGeom prst="rect">
            <a:avLst/>
          </a:prstGeom>
          <a:noFill/>
          <a:ln w="9525">
            <a:noFill/>
            <a:miter lim="800000"/>
            <a:headEnd/>
            <a:tailEnd/>
          </a:ln>
        </p:spPr>
      </p:pic>
      <p:pic>
        <p:nvPicPr>
          <p:cNvPr id="5" name="Picture 3"/>
          <p:cNvPicPr>
            <a:picLocks noChangeAspect="1" noChangeArrowheads="1"/>
          </p:cNvPicPr>
          <p:nvPr/>
        </p:nvPicPr>
        <p:blipFill>
          <a:blip r:embed="rId2" cstate="print"/>
          <a:srcRect l="24818" b="-970"/>
          <a:stretch>
            <a:fillRect/>
          </a:stretch>
        </p:blipFill>
        <p:spPr bwMode="auto">
          <a:xfrm>
            <a:off x="1476375" y="3284538"/>
            <a:ext cx="5670550" cy="2808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Ebbinghaus</a:t>
            </a:r>
          </a:p>
        </p:txBody>
      </p:sp>
      <p:sp>
        <p:nvSpPr>
          <p:cNvPr id="17411" name="Content Placeholder 2"/>
          <p:cNvSpPr>
            <a:spLocks noGrp="1"/>
          </p:cNvSpPr>
          <p:nvPr>
            <p:ph idx="1"/>
          </p:nvPr>
        </p:nvSpPr>
        <p:spPr/>
        <p:txBody>
          <a:bodyPr/>
          <a:lstStyle/>
          <a:p>
            <a:pPr eaLnBrk="1" hangingPunct="1"/>
            <a:r>
              <a:rPr lang="en-US" smtClean="0"/>
              <a:t>1850-1909</a:t>
            </a:r>
          </a:p>
          <a:p>
            <a:pPr eaLnBrk="1" hangingPunct="1"/>
            <a:r>
              <a:rPr lang="en-US" smtClean="0"/>
              <a:t>Classical experiments on memory</a:t>
            </a:r>
          </a:p>
          <a:p>
            <a:pPr eaLnBrk="1" hangingPunct="1"/>
            <a:r>
              <a:rPr lang="en-US" b="1" smtClean="0"/>
              <a:t>serial position curve:</a:t>
            </a:r>
          </a:p>
          <a:p>
            <a:pPr eaLnBrk="1" hangingPunct="1"/>
            <a:r>
              <a:rPr lang="en-US" b="1" smtClean="0"/>
              <a:t>1,</a:t>
            </a:r>
            <a:r>
              <a:rPr lang="en-US" smtClean="0"/>
              <a:t>the </a:t>
            </a:r>
            <a:r>
              <a:rPr lang="en-US" i="1" smtClean="0"/>
              <a:t>primacy effect</a:t>
            </a:r>
          </a:p>
          <a:p>
            <a:pPr eaLnBrk="1" hangingPunct="1"/>
            <a:r>
              <a:rPr lang="en-US" b="1" smtClean="0"/>
              <a:t>2,</a:t>
            </a:r>
            <a:r>
              <a:rPr lang="en-US" smtClean="0"/>
              <a:t>the </a:t>
            </a:r>
            <a:r>
              <a:rPr lang="en-US" i="1" smtClean="0"/>
              <a:t>recency effect</a:t>
            </a:r>
            <a:endParaRPr lang="en-US" smtClean="0"/>
          </a:p>
        </p:txBody>
      </p:sp>
      <p:pic>
        <p:nvPicPr>
          <p:cNvPr id="17412" name="Picture 4" descr="http://www.psywww.com/intropsych/ch06_memory/06ebbinghaus.jpg"/>
          <p:cNvPicPr>
            <a:picLocks noChangeAspect="1" noChangeArrowheads="1"/>
          </p:cNvPicPr>
          <p:nvPr/>
        </p:nvPicPr>
        <p:blipFill>
          <a:blip r:embed="rId2" cstate="print"/>
          <a:srcRect/>
          <a:stretch>
            <a:fillRect/>
          </a:stretch>
        </p:blipFill>
        <p:spPr bwMode="auto">
          <a:xfrm>
            <a:off x="6443663" y="260350"/>
            <a:ext cx="2416175" cy="3703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1188" y="5084763"/>
            <a:ext cx="3683000" cy="725487"/>
          </a:xfrm>
        </p:spPr>
        <p:txBody>
          <a:bodyPr/>
          <a:lstStyle/>
          <a:p>
            <a:pPr eaLnBrk="1" hangingPunct="1"/>
            <a:r>
              <a:rPr lang="en-US" sz="2000" smtClean="0"/>
              <a:t>Ebbinghaus’ s retention curve</a:t>
            </a:r>
          </a:p>
        </p:txBody>
      </p:sp>
      <p:pic>
        <p:nvPicPr>
          <p:cNvPr id="18435" name="Picture 2"/>
          <p:cNvPicPr>
            <a:picLocks noChangeAspect="1" noChangeArrowheads="1"/>
          </p:cNvPicPr>
          <p:nvPr/>
        </p:nvPicPr>
        <p:blipFill>
          <a:blip r:embed="rId2" cstate="print"/>
          <a:srcRect/>
          <a:stretch>
            <a:fillRect/>
          </a:stretch>
        </p:blipFill>
        <p:spPr bwMode="auto">
          <a:xfrm>
            <a:off x="0" y="1052513"/>
            <a:ext cx="4151313" cy="3529012"/>
          </a:xfrm>
          <a:prstGeom prst="rect">
            <a:avLst/>
          </a:prstGeom>
          <a:noFill/>
          <a:ln w="9525">
            <a:noFill/>
            <a:miter lim="800000"/>
            <a:headEnd/>
            <a:tailEnd/>
          </a:ln>
        </p:spPr>
      </p:pic>
      <p:pic>
        <p:nvPicPr>
          <p:cNvPr id="18436" name="Picture 4" descr="http://accessscience.com/loadBinary.aspx?filename=414300FG0010.gif"/>
          <p:cNvPicPr>
            <a:picLocks noChangeAspect="1" noChangeArrowheads="1"/>
          </p:cNvPicPr>
          <p:nvPr/>
        </p:nvPicPr>
        <p:blipFill>
          <a:blip r:embed="rId3" cstate="print"/>
          <a:srcRect/>
          <a:stretch>
            <a:fillRect/>
          </a:stretch>
        </p:blipFill>
        <p:spPr bwMode="auto">
          <a:xfrm>
            <a:off x="4572000" y="1412875"/>
            <a:ext cx="4051300" cy="3117850"/>
          </a:xfrm>
          <a:prstGeom prst="rect">
            <a:avLst/>
          </a:prstGeom>
          <a:noFill/>
          <a:ln w="9525">
            <a:noFill/>
            <a:miter lim="800000"/>
            <a:headEnd/>
            <a:tailEnd/>
          </a:ln>
        </p:spPr>
      </p:pic>
      <p:sp>
        <p:nvSpPr>
          <p:cNvPr id="6" name="Title 1"/>
          <p:cNvSpPr txBox="1">
            <a:spLocks/>
          </p:cNvSpPr>
          <p:nvPr/>
        </p:nvSpPr>
        <p:spPr bwMode="auto">
          <a:xfrm>
            <a:off x="4859338" y="5157788"/>
            <a:ext cx="3683000" cy="723900"/>
          </a:xfrm>
          <a:prstGeom prst="rect">
            <a:avLst/>
          </a:prstGeom>
          <a:noFill/>
          <a:ln w="9525">
            <a:noFill/>
            <a:miter lim="800000"/>
            <a:headEnd/>
            <a:tailEnd/>
          </a:ln>
        </p:spPr>
        <p:txBody>
          <a:bodyPr anchor="ctr"/>
          <a:lstStyle/>
          <a:p>
            <a:pPr>
              <a:defRPr/>
            </a:pPr>
            <a:r>
              <a:rPr lang="en-US" sz="2000" dirty="0">
                <a:solidFill>
                  <a:schemeClr val="tx2"/>
                </a:solidFill>
                <a:latin typeface="+mj-lt"/>
                <a:ea typeface="+mj-ea"/>
                <a:cs typeface="+mj-cs"/>
              </a:rPr>
              <a:t>Serial position curve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dow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0" y="0"/>
            <a:ext cx="7820025" cy="2289176"/>
          </a:xfrm>
          <a:ln/>
        </p:spPr>
        <p:txBody>
          <a:bodyPr/>
          <a:lstStyle/>
          <a:p>
            <a:pPr>
              <a:lnSpc>
                <a:spcPct val="100000"/>
              </a:lnSpc>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latin typeface="Garamond" pitchFamily="18" charset="0"/>
              </a:rPr>
              <a:t>Psychological </a:t>
            </a:r>
            <a:r>
              <a:rPr lang="en-GB" sz="3600" dirty="0" err="1" smtClean="0">
                <a:latin typeface="Garamond" pitchFamily="18" charset="0"/>
              </a:rPr>
              <a:t>Antecendents</a:t>
            </a:r>
            <a:r>
              <a:rPr lang="en-GB" sz="3600" dirty="0" smtClean="0">
                <a:latin typeface="Garamond" pitchFamily="18" charset="0"/>
              </a:rPr>
              <a:t> of </a:t>
            </a:r>
            <a:r>
              <a:rPr lang="en-GB" sz="3600" dirty="0">
                <a:latin typeface="Garamond" pitchFamily="18" charset="0"/>
              </a:rPr>
              <a:t/>
            </a:r>
            <a:br>
              <a:rPr lang="en-GB" sz="3600" dirty="0">
                <a:latin typeface="Garamond" pitchFamily="18" charset="0"/>
              </a:rPr>
            </a:br>
            <a:r>
              <a:rPr lang="en-GB" sz="3600" dirty="0" smtClean="0">
                <a:latin typeface="Garamond" pitchFamily="18" charset="0"/>
              </a:rPr>
              <a:t>Cognitive Psychology</a:t>
            </a:r>
            <a:r>
              <a:rPr lang="en-GB" sz="3600" dirty="0">
                <a:latin typeface="Garamond" pitchFamily="18" charset="0"/>
              </a:rPr>
              <a:t/>
            </a:r>
            <a:br>
              <a:rPr lang="en-GB" sz="3600" dirty="0">
                <a:latin typeface="Garamond" pitchFamily="18" charset="0"/>
              </a:rPr>
            </a:br>
            <a:r>
              <a:rPr lang="en-GB" sz="3600" dirty="0" smtClean="0">
                <a:latin typeface="Garamond" pitchFamily="18" charset="0"/>
              </a:rPr>
              <a:t>STRUCTURALISM</a:t>
            </a:r>
            <a:r>
              <a:rPr lang="en-GB" sz="3600" dirty="0">
                <a:latin typeface="Garamond" pitchFamily="18" charset="0"/>
              </a:rPr>
              <a:t/>
            </a:r>
            <a:br>
              <a:rPr lang="en-GB" sz="3600" dirty="0">
                <a:latin typeface="Garamond" pitchFamily="18" charset="0"/>
              </a:rPr>
            </a:br>
            <a:endParaRPr lang="en-GB" sz="3600" dirty="0">
              <a:latin typeface="Garamond" pitchFamily="18" charset="0"/>
            </a:endParaRPr>
          </a:p>
        </p:txBody>
      </p:sp>
      <p:sp>
        <p:nvSpPr>
          <p:cNvPr id="22530" name="Rectangle 2"/>
          <p:cNvSpPr>
            <a:spLocks noGrp="1" noChangeArrowheads="1"/>
          </p:cNvSpPr>
          <p:nvPr>
            <p:ph type="body" idx="4294967295"/>
          </p:nvPr>
        </p:nvSpPr>
        <p:spPr>
          <a:xfrm>
            <a:off x="228600" y="1905000"/>
            <a:ext cx="8001000" cy="4494213"/>
          </a:xfrm>
          <a:ln/>
        </p:spPr>
        <p:txBody>
          <a:bodyPr/>
          <a:lstStyle/>
          <a:p>
            <a:pPr lvl="1">
              <a:lnSpc>
                <a:spcPct val="90000"/>
              </a:lnSpc>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err="1">
                <a:latin typeface="Garamond" pitchFamily="18" charset="0"/>
              </a:rPr>
              <a:t>Titchener</a:t>
            </a:r>
            <a:r>
              <a:rPr lang="en-GB" dirty="0">
                <a:latin typeface="Garamond" pitchFamily="18" charset="0"/>
              </a:rPr>
              <a:t> (</a:t>
            </a:r>
            <a:r>
              <a:rPr lang="en-GB" dirty="0" err="1">
                <a:latin typeface="Garamond" pitchFamily="18" charset="0"/>
              </a:rPr>
              <a:t>Phd</a:t>
            </a:r>
            <a:r>
              <a:rPr lang="en-GB" dirty="0">
                <a:latin typeface="Garamond" pitchFamily="18" charset="0"/>
              </a:rPr>
              <a:t> under Wundt) </a:t>
            </a:r>
          </a:p>
          <a:p>
            <a:pPr lvl="1">
              <a:lnSpc>
                <a:spcPct val="90000"/>
              </a:lnSpc>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latin typeface="Garamond" pitchFamily="18" charset="0"/>
              </a:rPr>
              <a:t>understanding the structure of mind; influence of chemistry and physics; experience that is constituted from elements (for example: the taste of lemonade into elements of sensation : bitterness, sweetness) </a:t>
            </a:r>
          </a:p>
          <a:p>
            <a:pPr lvl="1">
              <a:lnSpc>
                <a:spcPct val="90000"/>
              </a:lnSpc>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latin typeface="Garamond" pitchFamily="18" charset="0"/>
              </a:rPr>
              <a:t>study of sensations through a method of introspection </a:t>
            </a:r>
          </a:p>
          <a:p>
            <a:pPr lvl="1">
              <a:lnSpc>
                <a:spcPct val="90000"/>
              </a:lnSpc>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latin typeface="Garamond" pitchFamily="18" charset="0"/>
              </a:rPr>
              <a:t>4 different dimensions of sensations: quality, intensity, duration, and clarity </a:t>
            </a:r>
          </a:p>
          <a:p>
            <a:pPr lvl="1">
              <a:lnSpc>
                <a:spcPct val="90000"/>
              </a:lnSpc>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dirty="0">
                <a:latin typeface="Garamond" pitchFamily="18" charset="0"/>
              </a:rPr>
              <a:t>problems with introspection </a:t>
            </a:r>
          </a:p>
          <a:p>
            <a:pPr>
              <a:lnSpc>
                <a:spcPct val="90000"/>
              </a:lnSpc>
              <a:buFont typeface="Wingdings" pitchFamily="2"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dirty="0">
              <a:latin typeface="Garamond" pitchFamily="18" charset="0"/>
            </a:endParaRPr>
          </a:p>
        </p:txBody>
      </p:sp>
      <p:pic>
        <p:nvPicPr>
          <p:cNvPr id="22531" name="Picture 3"/>
          <p:cNvPicPr>
            <a:picLocks noChangeAspect="1" noChangeArrowheads="1"/>
          </p:cNvPicPr>
          <p:nvPr/>
        </p:nvPicPr>
        <p:blipFill>
          <a:blip r:embed="rId3" cstate="print"/>
          <a:srcRect/>
          <a:stretch>
            <a:fillRect/>
          </a:stretch>
        </p:blipFill>
        <p:spPr bwMode="auto">
          <a:xfrm>
            <a:off x="6196013" y="0"/>
            <a:ext cx="2947987" cy="20843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609600" y="838200"/>
            <a:ext cx="8001000" cy="1216025"/>
          </a:xfrm>
          <a:ln/>
        </p:spPr>
        <p:txBody>
          <a:bodyPr/>
          <a:lstStyle/>
          <a:p>
            <a:pPr>
              <a:lnSpc>
                <a:spcPct val="100000"/>
              </a:lnSpc>
              <a:buFont typeface="Garamond"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dirty="0" smtClean="0">
                <a:latin typeface="Garamond" pitchFamily="18" charset="0"/>
              </a:rPr>
              <a:t/>
            </a:r>
            <a:br>
              <a:rPr lang="en-GB" sz="3400" dirty="0" smtClean="0">
                <a:latin typeface="Garamond" pitchFamily="18" charset="0"/>
              </a:rPr>
            </a:br>
            <a:r>
              <a:rPr lang="en-GB" sz="3400" dirty="0">
                <a:latin typeface="Garamond" pitchFamily="18" charset="0"/>
              </a:rPr>
              <a:t/>
            </a:r>
            <a:br>
              <a:rPr lang="en-GB" sz="3400" dirty="0">
                <a:latin typeface="Garamond" pitchFamily="18" charset="0"/>
              </a:rPr>
            </a:br>
            <a:r>
              <a:rPr lang="en-GB" sz="3400" dirty="0" smtClean="0">
                <a:latin typeface="Garamond" pitchFamily="18" charset="0"/>
              </a:rPr>
              <a:t/>
            </a:r>
            <a:br>
              <a:rPr lang="en-GB" sz="3400" dirty="0" smtClean="0">
                <a:latin typeface="Garamond" pitchFamily="18" charset="0"/>
              </a:rPr>
            </a:br>
            <a:r>
              <a:rPr lang="en-GB" sz="3400" dirty="0">
                <a:latin typeface="Garamond" pitchFamily="18" charset="0"/>
              </a:rPr>
              <a:t/>
            </a:r>
            <a:br>
              <a:rPr lang="en-GB" sz="3400" dirty="0">
                <a:latin typeface="Garamond" pitchFamily="18" charset="0"/>
              </a:rPr>
            </a:br>
            <a:r>
              <a:rPr lang="en-GB" sz="3400" dirty="0" smtClean="0">
                <a:latin typeface="Garamond" pitchFamily="18" charset="0"/>
              </a:rPr>
              <a:t/>
            </a:r>
            <a:br>
              <a:rPr lang="en-GB" sz="3400" dirty="0" smtClean="0">
                <a:latin typeface="Garamond" pitchFamily="18" charset="0"/>
              </a:rPr>
            </a:br>
            <a:r>
              <a:rPr lang="en-GB" sz="3400" dirty="0">
                <a:latin typeface="Garamond" pitchFamily="18" charset="0"/>
              </a:rPr>
              <a:t/>
            </a:r>
            <a:br>
              <a:rPr lang="en-GB" sz="3400" dirty="0">
                <a:latin typeface="Garamond" pitchFamily="18" charset="0"/>
              </a:rPr>
            </a:br>
            <a:r>
              <a:rPr lang="en-GB" sz="3400" dirty="0" smtClean="0">
                <a:latin typeface="Garamond" pitchFamily="18" charset="0"/>
              </a:rPr>
              <a:t/>
            </a:r>
            <a:br>
              <a:rPr lang="en-GB" sz="3400" dirty="0" smtClean="0">
                <a:latin typeface="Garamond" pitchFamily="18" charset="0"/>
              </a:rPr>
            </a:br>
            <a:r>
              <a:rPr lang="en-GB" sz="3400" dirty="0">
                <a:latin typeface="Garamond" pitchFamily="18" charset="0"/>
              </a:rPr>
              <a:t/>
            </a:r>
            <a:br>
              <a:rPr lang="en-GB" sz="3400" dirty="0">
                <a:latin typeface="Garamond" pitchFamily="18" charset="0"/>
              </a:rPr>
            </a:br>
            <a:r>
              <a:rPr lang="en-GB" sz="3400" dirty="0" smtClean="0">
                <a:latin typeface="Garamond" pitchFamily="18" charset="0"/>
              </a:rPr>
              <a:t/>
            </a:r>
            <a:br>
              <a:rPr lang="en-GB" sz="3400" dirty="0" smtClean="0">
                <a:latin typeface="Garamond" pitchFamily="18" charset="0"/>
              </a:rPr>
            </a:br>
            <a:r>
              <a:rPr lang="en-GB" sz="3400" dirty="0">
                <a:latin typeface="Garamond" pitchFamily="18" charset="0"/>
              </a:rPr>
              <a:t/>
            </a:r>
            <a:br>
              <a:rPr lang="en-GB" sz="3400" dirty="0">
                <a:latin typeface="Garamond" pitchFamily="18" charset="0"/>
              </a:rPr>
            </a:br>
            <a:r>
              <a:rPr lang="en-GB" sz="3200" dirty="0" smtClean="0">
                <a:latin typeface="Garamond" pitchFamily="18" charset="0"/>
              </a:rPr>
              <a:t> Psychological </a:t>
            </a:r>
            <a:r>
              <a:rPr lang="en-GB" sz="3200" dirty="0" err="1" smtClean="0">
                <a:latin typeface="Garamond" pitchFamily="18" charset="0"/>
              </a:rPr>
              <a:t>Antecendents</a:t>
            </a:r>
            <a:r>
              <a:rPr lang="en-GB" sz="3200" dirty="0" smtClean="0">
                <a:latin typeface="Garamond" pitchFamily="18" charset="0"/>
              </a:rPr>
              <a:t> of </a:t>
            </a:r>
            <a:br>
              <a:rPr lang="en-GB" sz="3200" dirty="0" smtClean="0">
                <a:latin typeface="Garamond" pitchFamily="18" charset="0"/>
              </a:rPr>
            </a:br>
            <a:r>
              <a:rPr lang="en-GB" sz="3200" dirty="0" smtClean="0">
                <a:latin typeface="Garamond" pitchFamily="18" charset="0"/>
              </a:rPr>
              <a:t>Cognitive Psychology </a:t>
            </a:r>
            <a:br>
              <a:rPr lang="en-GB" sz="3200" dirty="0" smtClean="0">
                <a:latin typeface="Garamond" pitchFamily="18" charset="0"/>
              </a:rPr>
            </a:br>
            <a:r>
              <a:rPr lang="en-GB" sz="3400" dirty="0" smtClean="0">
                <a:latin typeface="Garamond" pitchFamily="18" charset="0"/>
              </a:rPr>
              <a:t>FUNCTIONALISM</a:t>
            </a:r>
            <a:r>
              <a:rPr lang="en-GB" sz="3400" dirty="0">
                <a:latin typeface="Garamond" pitchFamily="18" charset="0"/>
              </a:rPr>
              <a:t> </a:t>
            </a:r>
            <a:br>
              <a:rPr lang="en-GB" sz="3400" dirty="0">
                <a:latin typeface="Garamond" pitchFamily="18" charset="0"/>
              </a:rPr>
            </a:br>
            <a:endParaRPr lang="en-GB" sz="3400" dirty="0">
              <a:latin typeface="Garamond" pitchFamily="18" charset="0"/>
            </a:endParaRPr>
          </a:p>
        </p:txBody>
      </p:sp>
      <p:sp>
        <p:nvSpPr>
          <p:cNvPr id="23554" name="Rectangle 2"/>
          <p:cNvSpPr>
            <a:spLocks noGrp="1" noChangeArrowheads="1"/>
          </p:cNvSpPr>
          <p:nvPr>
            <p:ph type="body" idx="4294967295"/>
          </p:nvPr>
        </p:nvSpPr>
        <p:spPr>
          <a:xfrm>
            <a:off x="566738" y="1752600"/>
            <a:ext cx="8001000" cy="4278313"/>
          </a:xfrm>
          <a:ln/>
        </p:spPr>
        <p:txBody>
          <a:bodyPr/>
          <a:lstStyle/>
          <a:p>
            <a:pPr>
              <a:lnSpc>
                <a:spcPct val="80000"/>
              </a:lnSpc>
              <a:spcBef>
                <a:spcPts val="525"/>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100" dirty="0">
                <a:latin typeface="Garamond" pitchFamily="18" charset="0"/>
              </a:rPr>
              <a:t> </a:t>
            </a:r>
            <a:br>
              <a:rPr lang="en-GB" sz="2100" dirty="0">
                <a:latin typeface="Garamond" pitchFamily="18" charset="0"/>
              </a:rPr>
            </a:br>
            <a:r>
              <a:rPr lang="en-GB" sz="2100" dirty="0">
                <a:latin typeface="Garamond" pitchFamily="18" charset="0"/>
              </a:rPr>
              <a:t>- </a:t>
            </a:r>
            <a:r>
              <a:rPr lang="en-GB" sz="2100" dirty="0" err="1">
                <a:latin typeface="Garamond" pitchFamily="18" charset="0"/>
              </a:rPr>
              <a:t>Wiliam</a:t>
            </a:r>
            <a:r>
              <a:rPr lang="en-GB" sz="2100" dirty="0">
                <a:latin typeface="Garamond" pitchFamily="18" charset="0"/>
              </a:rPr>
              <a:t> James (1842-1910)- critique of structuralism</a:t>
            </a:r>
          </a:p>
          <a:p>
            <a:pPr lvl="1">
              <a:lnSpc>
                <a:spcPct val="80000"/>
              </a:lnSpc>
              <a:spcBef>
                <a:spcPts val="50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latin typeface="Garamond" pitchFamily="18" charset="0"/>
              </a:rPr>
              <a:t>purpose of mind (what does it serve for?), analysis of elements of consciousness should be </a:t>
            </a:r>
            <a:r>
              <a:rPr lang="en-GB" sz="2000" dirty="0" err="1">
                <a:latin typeface="Garamond" pitchFamily="18" charset="0"/>
              </a:rPr>
              <a:t>disregaded</a:t>
            </a:r>
            <a:r>
              <a:rPr lang="en-GB" sz="2000" dirty="0">
                <a:latin typeface="Garamond" pitchFamily="18" charset="0"/>
              </a:rPr>
              <a:t>, rather dynamic, unstable, changeable nature, core of the consciousness </a:t>
            </a:r>
          </a:p>
          <a:p>
            <a:pPr lvl="1">
              <a:lnSpc>
                <a:spcPct val="80000"/>
              </a:lnSpc>
              <a:spcBef>
                <a:spcPts val="50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latin typeface="Garamond" pitchFamily="18" charset="0"/>
              </a:rPr>
              <a:t>how does mind serve for adaptation and functioning in the environment? (Darwin) </a:t>
            </a:r>
          </a:p>
          <a:p>
            <a:pPr lvl="1">
              <a:lnSpc>
                <a:spcPct val="80000"/>
              </a:lnSpc>
              <a:spcBef>
                <a:spcPts val="50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latin typeface="Garamond" pitchFamily="18" charset="0"/>
              </a:rPr>
              <a:t>method of introspection, but also observation of </a:t>
            </a:r>
            <a:r>
              <a:rPr lang="en-GB" sz="2000" dirty="0" err="1">
                <a:latin typeface="Garamond" pitchFamily="18" charset="0"/>
              </a:rPr>
              <a:t>behavior</a:t>
            </a:r>
            <a:r>
              <a:rPr lang="en-GB" sz="2000" dirty="0">
                <a:latin typeface="Garamond" pitchFamily="18" charset="0"/>
              </a:rPr>
              <a:t> as a subject of study </a:t>
            </a:r>
          </a:p>
          <a:p>
            <a:pPr lvl="1">
              <a:lnSpc>
                <a:spcPct val="80000"/>
              </a:lnSpc>
              <a:spcBef>
                <a:spcPts val="50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dirty="0">
                <a:latin typeface="Garamond" pitchFamily="18" charset="0"/>
              </a:rPr>
              <a:t>theory of emotions- first theory of emotions (with Lange) physiological reactions cause emotions</a:t>
            </a:r>
          </a:p>
          <a:p>
            <a:pPr>
              <a:lnSpc>
                <a:spcPct val="80000"/>
              </a:lnSpc>
              <a:spcBef>
                <a:spcPts val="525"/>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100" b="1" dirty="0">
                <a:latin typeface="Garamond" pitchFamily="18" charset="0"/>
              </a:rPr>
              <a:t>EXAMPLES&gt;Why do we dream -- what function does it serve?</a:t>
            </a:r>
            <a:br>
              <a:rPr lang="en-GB" sz="2100" b="1" dirty="0">
                <a:latin typeface="Garamond" pitchFamily="18" charset="0"/>
              </a:rPr>
            </a:br>
            <a:r>
              <a:rPr lang="en-GB" sz="2100" b="1" dirty="0">
                <a:latin typeface="Garamond" pitchFamily="18" charset="0"/>
              </a:rPr>
              <a:t>                      &gt;Why do we have emotions -- what function do    </a:t>
            </a:r>
          </a:p>
          <a:p>
            <a:pPr>
              <a:lnSpc>
                <a:spcPct val="80000"/>
              </a:lnSpc>
              <a:spcBef>
                <a:spcPts val="525"/>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100" b="1" dirty="0">
                <a:latin typeface="Garamond" pitchFamily="18" charset="0"/>
              </a:rPr>
              <a:t>                                                                           they serve?</a:t>
            </a:r>
          </a:p>
          <a:p>
            <a:pPr>
              <a:lnSpc>
                <a:spcPct val="80000"/>
              </a:lnSpc>
              <a:spcBef>
                <a:spcPts val="525"/>
              </a:spcBef>
              <a:buFont typeface="Wingdings" pitchFamily="2"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100" b="1" dirty="0">
              <a:latin typeface="Garamond" pitchFamily="18" charset="0"/>
            </a:endParaRPr>
          </a:p>
        </p:txBody>
      </p:sp>
      <p:pic>
        <p:nvPicPr>
          <p:cNvPr id="23555" name="Picture 3"/>
          <p:cNvPicPr>
            <a:picLocks noChangeAspect="1" noChangeArrowheads="1"/>
          </p:cNvPicPr>
          <p:nvPr/>
        </p:nvPicPr>
        <p:blipFill>
          <a:blip r:embed="rId3" cstate="print"/>
          <a:srcRect/>
          <a:stretch>
            <a:fillRect/>
          </a:stretch>
        </p:blipFill>
        <p:spPr bwMode="auto">
          <a:xfrm>
            <a:off x="7459663" y="0"/>
            <a:ext cx="1684337" cy="2205038"/>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574675" y="-2197100"/>
            <a:ext cx="8001000" cy="3719513"/>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dirty="0"/>
              <a:t/>
            </a:r>
            <a:br>
              <a:rPr lang="en-GB" sz="3400" dirty="0"/>
            </a:br>
            <a:r>
              <a:rPr lang="en-GB" sz="3400" dirty="0"/>
              <a:t/>
            </a:r>
            <a:br>
              <a:rPr lang="en-GB" sz="3400" dirty="0"/>
            </a:br>
            <a:r>
              <a:rPr lang="en-GB" sz="3400" dirty="0"/>
              <a:t/>
            </a:r>
            <a:br>
              <a:rPr lang="en-GB" sz="3400" dirty="0"/>
            </a:br>
            <a:r>
              <a:rPr lang="en-GB" sz="3400" dirty="0"/>
              <a:t/>
            </a:r>
            <a:br>
              <a:rPr lang="en-GB" sz="3400" dirty="0"/>
            </a:br>
            <a:r>
              <a:rPr lang="en-GB" sz="3400" dirty="0"/>
              <a:t>   </a:t>
            </a:r>
            <a:br>
              <a:rPr lang="en-GB" sz="3400" dirty="0"/>
            </a:br>
            <a:r>
              <a:rPr lang="en-GB" sz="3400" dirty="0"/>
              <a:t/>
            </a:r>
            <a:br>
              <a:rPr lang="en-GB" sz="3400" dirty="0"/>
            </a:br>
            <a:r>
              <a:rPr lang="en-GB" sz="3200" dirty="0" smtClean="0">
                <a:latin typeface="Garamond" pitchFamily="18" charset="0"/>
              </a:rPr>
              <a:t> Psychological </a:t>
            </a:r>
            <a:r>
              <a:rPr lang="en-GB" sz="3200" dirty="0" err="1" smtClean="0">
                <a:latin typeface="Garamond" pitchFamily="18" charset="0"/>
              </a:rPr>
              <a:t>Antecendents</a:t>
            </a:r>
            <a:r>
              <a:rPr lang="en-GB" sz="3200" dirty="0" smtClean="0">
                <a:latin typeface="Garamond" pitchFamily="18" charset="0"/>
              </a:rPr>
              <a:t> of </a:t>
            </a:r>
            <a:br>
              <a:rPr lang="en-GB" sz="3200" dirty="0" smtClean="0">
                <a:latin typeface="Garamond" pitchFamily="18" charset="0"/>
              </a:rPr>
            </a:br>
            <a:r>
              <a:rPr lang="en-GB" sz="3200" dirty="0" smtClean="0">
                <a:latin typeface="Garamond" pitchFamily="18" charset="0"/>
              </a:rPr>
              <a:t>Cognitive Psychology </a:t>
            </a:r>
            <a:br>
              <a:rPr lang="en-GB" sz="3200" dirty="0" smtClean="0">
                <a:latin typeface="Garamond" pitchFamily="18" charset="0"/>
              </a:rPr>
            </a:br>
            <a:r>
              <a:rPr lang="en-GB" sz="3400" dirty="0" smtClean="0">
                <a:latin typeface="Garamond" pitchFamily="18" charset="0"/>
              </a:rPr>
              <a:t>Gestalt </a:t>
            </a:r>
            <a:r>
              <a:rPr lang="en-GB" sz="3400" dirty="0">
                <a:latin typeface="Garamond" pitchFamily="18" charset="0"/>
              </a:rPr>
              <a:t>psychology</a:t>
            </a:r>
          </a:p>
        </p:txBody>
      </p:sp>
      <p:sp>
        <p:nvSpPr>
          <p:cNvPr id="24578" name="Rectangle 2"/>
          <p:cNvSpPr>
            <a:spLocks noGrp="1" noChangeArrowheads="1"/>
          </p:cNvSpPr>
          <p:nvPr>
            <p:ph type="body" idx="4294967295"/>
          </p:nvPr>
        </p:nvSpPr>
        <p:spPr>
          <a:xfrm>
            <a:off x="566738" y="1752600"/>
            <a:ext cx="8001000" cy="4270375"/>
          </a:xfrm>
          <a:ln/>
        </p:spPr>
        <p:txBody>
          <a:bodyPr/>
          <a:lstStyle/>
          <a:p>
            <a:pPr>
              <a:lnSpc>
                <a:spcPct val="100000"/>
              </a:lnSpc>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latin typeface="Garamond" pitchFamily="18" charset="0"/>
              </a:rPr>
              <a:t>1912 </a:t>
            </a:r>
            <a:br>
              <a:rPr lang="en-GB">
                <a:latin typeface="Garamond" pitchFamily="18" charset="0"/>
              </a:rPr>
            </a:br>
            <a:r>
              <a:rPr lang="en-GB">
                <a:latin typeface="Garamond" pitchFamily="18" charset="0"/>
              </a:rPr>
              <a:t>in the center of study was perception, how do we organize experience. what we see depend mainly on the stimuli in relation to the background and their organization (distance, proximity, similarity) </a:t>
            </a:r>
            <a:br>
              <a:rPr lang="en-GB">
                <a:latin typeface="Garamond" pitchFamily="18" charset="0"/>
              </a:rPr>
            </a:br>
            <a:r>
              <a:rPr lang="en-GB">
                <a:latin typeface="Garamond" pitchFamily="18" charset="0"/>
              </a:rPr>
              <a:t>laws of perception (Wertheimer). </a:t>
            </a:r>
            <a:br>
              <a:rPr lang="en-GB">
                <a:latin typeface="Garamond" pitchFamily="18" charset="0"/>
              </a:rPr>
            </a:br>
            <a:r>
              <a:rPr lang="en-GB">
                <a:latin typeface="Garamond" pitchFamily="18" charset="0"/>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609600" y="838200"/>
            <a:ext cx="8001000" cy="1216025"/>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latin typeface="Garamond" pitchFamily="18" charset="0"/>
              </a:rPr>
              <a:t>Psychological </a:t>
            </a:r>
            <a:r>
              <a:rPr lang="en-GB" sz="3200" dirty="0" err="1" smtClean="0">
                <a:latin typeface="Garamond" pitchFamily="18" charset="0"/>
              </a:rPr>
              <a:t>Antecendents</a:t>
            </a:r>
            <a:r>
              <a:rPr lang="en-GB" sz="3200" dirty="0" smtClean="0">
                <a:latin typeface="Garamond" pitchFamily="18" charset="0"/>
              </a:rPr>
              <a:t> of </a:t>
            </a:r>
            <a:br>
              <a:rPr lang="en-GB" sz="3200" dirty="0" smtClean="0">
                <a:latin typeface="Garamond" pitchFamily="18" charset="0"/>
              </a:rPr>
            </a:br>
            <a:r>
              <a:rPr lang="en-GB" sz="3200" dirty="0" smtClean="0">
                <a:latin typeface="Garamond" pitchFamily="18" charset="0"/>
              </a:rPr>
              <a:t>Cognitive Psychology </a:t>
            </a:r>
            <a:r>
              <a:rPr lang="en-GB" sz="3400" dirty="0" smtClean="0"/>
              <a:t/>
            </a:r>
            <a:br>
              <a:rPr lang="en-GB" sz="3400" dirty="0" smtClean="0"/>
            </a:br>
            <a:r>
              <a:rPr lang="en-GB" sz="3400" dirty="0" err="1" smtClean="0"/>
              <a:t>Behaviorism</a:t>
            </a:r>
            <a:r>
              <a:rPr lang="en-GB" sz="3400" dirty="0"/>
              <a:t/>
            </a:r>
            <a:br>
              <a:rPr lang="en-GB" sz="3400" dirty="0"/>
            </a:br>
            <a:endParaRPr lang="en-GB" sz="3400" dirty="0"/>
          </a:p>
        </p:txBody>
      </p:sp>
      <p:sp>
        <p:nvSpPr>
          <p:cNvPr id="29698" name="Rectangle 2"/>
          <p:cNvSpPr>
            <a:spLocks noGrp="1" noChangeArrowheads="1"/>
          </p:cNvSpPr>
          <p:nvPr>
            <p:ph type="body" idx="4294967295"/>
          </p:nvPr>
        </p:nvSpPr>
        <p:spPr>
          <a:xfrm>
            <a:off x="566738" y="1752600"/>
            <a:ext cx="8001000" cy="4281488"/>
          </a:xfrm>
          <a:ln/>
        </p:spPr>
        <p:txBody>
          <a:bodyPr/>
          <a:lstStyle/>
          <a:p>
            <a:pPr>
              <a:lnSpc>
                <a:spcPct val="80000"/>
              </a:lnSpc>
              <a:spcBef>
                <a:spcPts val="65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600" dirty="0"/>
              <a:t>- founded by J.B. Watson</a:t>
            </a:r>
          </a:p>
          <a:p>
            <a:pPr>
              <a:lnSpc>
                <a:spcPct val="80000"/>
              </a:lnSpc>
              <a:spcBef>
                <a:spcPts val="65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600" dirty="0"/>
              <a:t>-research based on results with animals mostly (influence of Darwin)- if humans are related to other species it might be useful to systematically study animal </a:t>
            </a:r>
            <a:r>
              <a:rPr lang="en-GB" sz="2600" dirty="0" err="1"/>
              <a:t>behavior</a:t>
            </a:r>
            <a:r>
              <a:rPr lang="en-GB" sz="2600" dirty="0"/>
              <a:t> and create implications for human mind functioning</a:t>
            </a:r>
          </a:p>
          <a:p>
            <a:pPr lvl="1">
              <a:lnSpc>
                <a:spcPct val="80000"/>
              </a:lnSpc>
              <a:spcBef>
                <a:spcPts val="55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err="1"/>
              <a:t>bh</a:t>
            </a:r>
            <a:r>
              <a:rPr lang="en-GB" sz="2200" dirty="0"/>
              <a:t> refused to take into account existence of mind, or rather considered it to be the black box </a:t>
            </a:r>
          </a:p>
          <a:p>
            <a:pPr lvl="1">
              <a:lnSpc>
                <a:spcPct val="80000"/>
              </a:lnSpc>
              <a:spcBef>
                <a:spcPts val="55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a:t>similarly as emphasized in empiricism, a human is determined by education, upbringing </a:t>
            </a:r>
          </a:p>
          <a:p>
            <a:pPr lvl="1">
              <a:lnSpc>
                <a:spcPct val="80000"/>
              </a:lnSpc>
              <a:spcBef>
                <a:spcPts val="550"/>
              </a:spcBef>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dirty="0"/>
              <a:t>role of environment (compare to </a:t>
            </a:r>
            <a:r>
              <a:rPr lang="en-GB" sz="2200" dirty="0" err="1"/>
              <a:t>nativism</a:t>
            </a:r>
            <a:r>
              <a:rPr lang="en-GB" sz="2200" dirty="0"/>
              <a:t>) </a:t>
            </a:r>
          </a:p>
          <a:p>
            <a:pPr>
              <a:lnSpc>
                <a:spcPct val="80000"/>
              </a:lnSpc>
              <a:spcBef>
                <a:spcPts val="550"/>
              </a:spcBef>
              <a:buFont typeface="Wingdings" pitchFamily="2"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200" dirty="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i="1" dirty="0" smtClean="0"/>
              <a:t>Beginning </a:t>
            </a:r>
            <a:r>
              <a:rPr lang="en-US" i="1" dirty="0" smtClean="0"/>
              <a:t>of Cognitive Psychology</a:t>
            </a:r>
            <a:br>
              <a:rPr lang="en-US" i="1" dirty="0" smtClean="0"/>
            </a:br>
            <a:endParaRPr lang="en-US" dirty="0" smtClean="0"/>
          </a:p>
        </p:txBody>
      </p:sp>
      <p:sp>
        <p:nvSpPr>
          <p:cNvPr id="23555" name="Content Placeholder 2"/>
          <p:cNvSpPr>
            <a:spLocks noGrp="1"/>
          </p:cNvSpPr>
          <p:nvPr>
            <p:ph idx="1"/>
          </p:nvPr>
        </p:nvSpPr>
        <p:spPr/>
        <p:txBody>
          <a:bodyPr/>
          <a:lstStyle/>
          <a:p>
            <a:pPr algn="ctr" eaLnBrk="1" hangingPunct="1">
              <a:buFontTx/>
              <a:buNone/>
            </a:pPr>
            <a:r>
              <a:rPr lang="en-US" sz="3600" b="1" dirty="0" smtClean="0"/>
              <a:t>Noam Chomsky </a:t>
            </a:r>
          </a:p>
          <a:p>
            <a:pPr lvl="1" eaLnBrk="1" hangingPunct="1"/>
            <a:r>
              <a:rPr lang="en-US" dirty="0" smtClean="0"/>
              <a:t>Linguistic arguments against behaviorism</a:t>
            </a:r>
          </a:p>
          <a:p>
            <a:pPr lvl="1" eaLnBrk="1" hangingPunct="1"/>
            <a:r>
              <a:rPr lang="en-US" dirty="0" smtClean="0"/>
              <a:t>Arguments from language acquisition</a:t>
            </a:r>
          </a:p>
          <a:p>
            <a:pPr lvl="2" eaLnBrk="1" hangingPunct="1"/>
            <a:r>
              <a:rPr lang="en-US" dirty="0" smtClean="0"/>
              <a:t>Behaviorists </a:t>
            </a:r>
            <a:r>
              <a:rPr lang="en-US" dirty="0" smtClean="0"/>
              <a:t>are not able to </a:t>
            </a:r>
            <a:r>
              <a:rPr lang="en-US" dirty="0" smtClean="0"/>
              <a:t>explain how children can produce </a:t>
            </a:r>
            <a:r>
              <a:rPr lang="en-US" dirty="0" err="1" smtClean="0"/>
              <a:t>newsentences</a:t>
            </a:r>
            <a:r>
              <a:rPr lang="en-US" dirty="0" smtClean="0"/>
              <a:t> </a:t>
            </a:r>
            <a:r>
              <a:rPr lang="en-US" dirty="0" smtClean="0"/>
              <a:t>they never heard</a:t>
            </a:r>
          </a:p>
          <a:p>
            <a:pPr lvl="2" eaLnBrk="1" hangingPunct="1"/>
            <a:r>
              <a:rPr lang="en-US" dirty="0" smtClean="0"/>
              <a:t>Generative grammar</a:t>
            </a:r>
            <a:endParaRPr lang="en-US" dirty="0" smtClean="0"/>
          </a:p>
          <a:p>
            <a:pPr eaLnBrk="1" hangingPunct="1"/>
            <a:endParaRPr lang="en-US"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627313" y="549275"/>
            <a:ext cx="3960812" cy="5411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algn="ctr" eaLnBrk="1" hangingPunct="1"/>
            <a:r>
              <a:rPr lang="en-US" i="1" smtClean="0"/>
              <a:t>Emergence of Cognitive Psychology</a:t>
            </a:r>
            <a:br>
              <a:rPr lang="en-US" i="1" smtClean="0"/>
            </a:br>
            <a:endParaRPr lang="en-US" smtClean="0"/>
          </a:p>
        </p:txBody>
      </p:sp>
      <p:sp>
        <p:nvSpPr>
          <p:cNvPr id="24579" name="Content Placeholder 2"/>
          <p:cNvSpPr>
            <a:spLocks noGrp="1"/>
          </p:cNvSpPr>
          <p:nvPr>
            <p:ph idx="1"/>
          </p:nvPr>
        </p:nvSpPr>
        <p:spPr>
          <a:xfrm>
            <a:off x="539750" y="1916113"/>
            <a:ext cx="8229600" cy="4324350"/>
          </a:xfrm>
        </p:spPr>
        <p:txBody>
          <a:bodyPr>
            <a:normAutofit fontScale="92500" lnSpcReduction="10000"/>
          </a:bodyPr>
          <a:lstStyle/>
          <a:p>
            <a:pPr algn="ctr" eaLnBrk="1" hangingPunct="1">
              <a:lnSpc>
                <a:spcPct val="90000"/>
              </a:lnSpc>
              <a:buFontTx/>
              <a:buNone/>
            </a:pPr>
            <a:r>
              <a:rPr lang="en-US" sz="3600" b="1" dirty="0" smtClean="0"/>
              <a:t>Alan Turing </a:t>
            </a:r>
          </a:p>
          <a:p>
            <a:pPr lvl="1" eaLnBrk="1" hangingPunct="1">
              <a:lnSpc>
                <a:spcPct val="90000"/>
              </a:lnSpc>
            </a:pPr>
            <a:r>
              <a:rPr lang="en-US" dirty="0" smtClean="0"/>
              <a:t>Development of first computers</a:t>
            </a:r>
          </a:p>
          <a:p>
            <a:pPr lvl="2" eaLnBrk="1" hangingPunct="1">
              <a:lnSpc>
                <a:spcPct val="90000"/>
              </a:lnSpc>
            </a:pPr>
            <a:r>
              <a:rPr lang="en-US" dirty="0" smtClean="0"/>
              <a:t>His “Colossus” computer helped  break the German “Enigma” codes during the World War II</a:t>
            </a:r>
          </a:p>
          <a:p>
            <a:pPr lvl="2">
              <a:lnSpc>
                <a:spcPct val="90000"/>
              </a:lnSpc>
            </a:pPr>
            <a:r>
              <a:rPr lang="en-US" dirty="0" smtClean="0"/>
              <a:t>TURING machines- simple </a:t>
            </a:r>
            <a:r>
              <a:rPr lang="en-US" dirty="0"/>
              <a:t>abstract computational devices intended to help investigate the extent and limitations of what can be computed</a:t>
            </a:r>
            <a:endParaRPr lang="en-US" dirty="0" smtClean="0"/>
          </a:p>
          <a:p>
            <a:pPr lvl="1" eaLnBrk="1" hangingPunct="1">
              <a:lnSpc>
                <a:spcPct val="90000"/>
              </a:lnSpc>
            </a:pPr>
            <a:r>
              <a:rPr lang="en-US" dirty="0" smtClean="0"/>
              <a:t>Analogy between computers and human minds</a:t>
            </a:r>
          </a:p>
          <a:p>
            <a:pPr lvl="2" eaLnBrk="1" hangingPunct="1">
              <a:lnSpc>
                <a:spcPct val="90000"/>
              </a:lnSpc>
            </a:pPr>
            <a:r>
              <a:rPr lang="en-US" dirty="0" smtClean="0"/>
              <a:t>Hardware (brain), Software (mind)</a:t>
            </a:r>
          </a:p>
          <a:p>
            <a:pPr lvl="2" eaLnBrk="1" hangingPunct="1">
              <a:lnSpc>
                <a:spcPct val="90000"/>
              </a:lnSpc>
            </a:pPr>
            <a:r>
              <a:rPr lang="en-US" dirty="0" smtClean="0"/>
              <a:t>Thinking </a:t>
            </a:r>
            <a:r>
              <a:rPr lang="en-US" dirty="0" smtClean="0"/>
              <a:t>as a process of algorithmic </a:t>
            </a:r>
            <a:r>
              <a:rPr lang="en-US" dirty="0" smtClean="0"/>
              <a:t>manipulation of some information</a:t>
            </a:r>
          </a:p>
          <a:p>
            <a:pPr lvl="2" eaLnBrk="1" hangingPunct="1">
              <a:lnSpc>
                <a:spcPct val="90000"/>
              </a:lnSpc>
            </a:pPr>
            <a:r>
              <a:rPr lang="en-US" dirty="0" smtClean="0"/>
              <a:t>These ideas </a:t>
            </a:r>
            <a:r>
              <a:rPr lang="en-US" dirty="0" smtClean="0"/>
              <a:t>helped to establish the information </a:t>
            </a:r>
            <a:r>
              <a:rPr lang="en-US" dirty="0" smtClean="0"/>
              <a:t>processing paradigm in psychology </a:t>
            </a:r>
            <a:r>
              <a:rPr lang="en-US" dirty="0" smtClean="0"/>
              <a:t>– thus, </a:t>
            </a:r>
            <a:r>
              <a:rPr lang="en-US" dirty="0" smtClean="0"/>
              <a:t>cognitive psychology </a:t>
            </a:r>
          </a:p>
          <a:p>
            <a:pPr eaLnBrk="1" hangingPunct="1"/>
            <a:endParaRPr lang="en-US" dirty="0" smtClean="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Stars in Milky way vs. Neurons in brain</a:t>
            </a:r>
            <a:endParaRPr lang="en-US" dirty="0" smtClean="0"/>
          </a:p>
        </p:txBody>
      </p:sp>
      <p:sp>
        <p:nvSpPr>
          <p:cNvPr id="25603" name="Content Placeholder 2"/>
          <p:cNvSpPr>
            <a:spLocks noGrp="1"/>
          </p:cNvSpPr>
          <p:nvPr>
            <p:ph idx="1"/>
          </p:nvPr>
        </p:nvSpPr>
        <p:spPr/>
        <p:txBody>
          <a:bodyPr/>
          <a:lstStyle/>
          <a:p>
            <a:endParaRPr lang="en-US" smtClean="0"/>
          </a:p>
        </p:txBody>
      </p:sp>
      <p:pic>
        <p:nvPicPr>
          <p:cNvPr id="25604" name="Picture 2" descr="http://www.proprofs.com/polls/upload/yuiupload/304411536.jpg"/>
          <p:cNvPicPr>
            <a:picLocks noChangeAspect="1" noChangeArrowheads="1"/>
          </p:cNvPicPr>
          <p:nvPr/>
        </p:nvPicPr>
        <p:blipFill>
          <a:blip r:embed="rId2" cstate="print"/>
          <a:srcRect/>
          <a:stretch>
            <a:fillRect/>
          </a:stretch>
        </p:blipFill>
        <p:spPr bwMode="auto">
          <a:xfrm>
            <a:off x="323850" y="2276475"/>
            <a:ext cx="4413250" cy="4186238"/>
          </a:xfrm>
          <a:prstGeom prst="rect">
            <a:avLst/>
          </a:prstGeom>
          <a:noFill/>
          <a:ln w="9525">
            <a:noFill/>
            <a:miter lim="800000"/>
            <a:headEnd/>
            <a:tailEnd/>
          </a:ln>
        </p:spPr>
      </p:pic>
      <p:pic>
        <p:nvPicPr>
          <p:cNvPr id="25605" name="Picture 4" descr="http://www.idsia.ch/NNcourse/figs/neurons.jpg"/>
          <p:cNvPicPr>
            <a:picLocks noChangeAspect="1" noChangeArrowheads="1"/>
          </p:cNvPicPr>
          <p:nvPr/>
        </p:nvPicPr>
        <p:blipFill>
          <a:blip r:embed="rId3" cstate="print"/>
          <a:srcRect/>
          <a:stretch>
            <a:fillRect/>
          </a:stretch>
        </p:blipFill>
        <p:spPr bwMode="auto">
          <a:xfrm>
            <a:off x="4716463" y="2276475"/>
            <a:ext cx="4140200" cy="4229100"/>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endParaRPr lang="en-US" smtClean="0"/>
          </a:p>
        </p:txBody>
      </p:sp>
      <p:pic>
        <p:nvPicPr>
          <p:cNvPr id="26628" name="Picture 2" descr="http://4.bp.blogspot.com/-u5diIizsmjs/TmxWfisTStI/AAAAAAAACMM/BiKISerd0yg/s400/illus4.gif"/>
          <p:cNvPicPr>
            <a:picLocks noChangeAspect="1" noChangeArrowheads="1"/>
          </p:cNvPicPr>
          <p:nvPr/>
        </p:nvPicPr>
        <p:blipFill>
          <a:blip r:embed="rId2" cstate="print"/>
          <a:srcRect l="35210" r="39851" b="658"/>
          <a:stretch>
            <a:fillRect/>
          </a:stretch>
        </p:blipFill>
        <p:spPr bwMode="auto">
          <a:xfrm>
            <a:off x="2700338" y="2060575"/>
            <a:ext cx="2376487" cy="3633788"/>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sp>
        <p:nvSpPr>
          <p:cNvPr id="27651" name="Content Placeholder 2"/>
          <p:cNvSpPr>
            <a:spLocks noGrp="1"/>
          </p:cNvSpPr>
          <p:nvPr>
            <p:ph idx="1"/>
          </p:nvPr>
        </p:nvSpPr>
        <p:spPr/>
        <p:txBody>
          <a:bodyPr/>
          <a:lstStyle/>
          <a:p>
            <a:endParaRPr lang="en-US" smtClean="0"/>
          </a:p>
        </p:txBody>
      </p:sp>
      <p:pic>
        <p:nvPicPr>
          <p:cNvPr id="27652" name="Picture 4" descr="http://www.healthyeyes2020.com/images/optical_lift.gif"/>
          <p:cNvPicPr>
            <a:picLocks noChangeAspect="1" noChangeArrowheads="1"/>
          </p:cNvPicPr>
          <p:nvPr/>
        </p:nvPicPr>
        <p:blipFill>
          <a:blip r:embed="rId2" cstate="print"/>
          <a:srcRect/>
          <a:stretch>
            <a:fillRect/>
          </a:stretch>
        </p:blipFill>
        <p:spPr bwMode="auto">
          <a:xfrm>
            <a:off x="900113" y="1052513"/>
            <a:ext cx="7272337" cy="5510212"/>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57200" y="1143000"/>
            <a:ext cx="8229600" cy="1069975"/>
          </a:xfrm>
        </p:spPr>
        <p:txBody>
          <a:bodyPr/>
          <a:lstStyle/>
          <a:p>
            <a:pPr algn="ctr" eaLnBrk="1" hangingPunct="1"/>
            <a:r>
              <a:rPr lang="en-US" smtClean="0"/>
              <a:t>Necker cube</a:t>
            </a:r>
          </a:p>
        </p:txBody>
      </p:sp>
      <p:pic>
        <p:nvPicPr>
          <p:cNvPr id="28675" name="Picture 2"/>
          <p:cNvPicPr>
            <a:picLocks noChangeAspect="1" noChangeArrowheads="1"/>
          </p:cNvPicPr>
          <p:nvPr/>
        </p:nvPicPr>
        <p:blipFill>
          <a:blip r:embed="rId2" cstate="print"/>
          <a:srcRect/>
          <a:stretch>
            <a:fillRect/>
          </a:stretch>
        </p:blipFill>
        <p:spPr bwMode="auto">
          <a:xfrm>
            <a:off x="2627313" y="2349500"/>
            <a:ext cx="4343400" cy="398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143000"/>
            <a:ext cx="8229600" cy="1069975"/>
          </a:xfrm>
        </p:spPr>
        <p:txBody>
          <a:bodyPr/>
          <a:lstStyle/>
          <a:p>
            <a:pPr algn="ctr" eaLnBrk="1" hangingPunct="1"/>
            <a:r>
              <a:rPr lang="en-US" smtClean="0"/>
              <a:t>Necker cube</a:t>
            </a:r>
          </a:p>
        </p:txBody>
      </p:sp>
      <p:pic>
        <p:nvPicPr>
          <p:cNvPr id="29699" name="Picture 2"/>
          <p:cNvPicPr>
            <a:picLocks noChangeAspect="1" noChangeArrowheads="1"/>
          </p:cNvPicPr>
          <p:nvPr/>
        </p:nvPicPr>
        <p:blipFill>
          <a:blip r:embed="rId2" cstate="print"/>
          <a:srcRect/>
          <a:stretch>
            <a:fillRect/>
          </a:stretch>
        </p:blipFill>
        <p:spPr bwMode="auto">
          <a:xfrm>
            <a:off x="2286000" y="1981200"/>
            <a:ext cx="3752850"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Perception</a:t>
            </a:r>
          </a:p>
        </p:txBody>
      </p:sp>
      <p:sp>
        <p:nvSpPr>
          <p:cNvPr id="30723" name="Content Placeholder 2"/>
          <p:cNvSpPr>
            <a:spLocks noGrp="1"/>
          </p:cNvSpPr>
          <p:nvPr>
            <p:ph idx="1"/>
          </p:nvPr>
        </p:nvSpPr>
        <p:spPr/>
        <p:txBody>
          <a:bodyPr/>
          <a:lstStyle/>
          <a:p>
            <a:pPr eaLnBrk="1" hangingPunct="1"/>
            <a:r>
              <a:rPr lang="cs-CZ" sz="3200" smtClean="0"/>
              <a:t>Object recognition</a:t>
            </a:r>
            <a:endParaRPr lang="en-US" sz="3200" smtClean="0"/>
          </a:p>
          <a:p>
            <a:pPr eaLnBrk="1" hangingPunct="1"/>
            <a:r>
              <a:rPr lang="en-US" smtClean="0"/>
              <a:t>Gibson (bottom-up information processing)</a:t>
            </a:r>
          </a:p>
          <a:p>
            <a:pPr eaLnBrk="1" hangingPunct="1"/>
            <a:r>
              <a:rPr lang="en-US" smtClean="0"/>
              <a:t>Constructivism (top- down information processing) </a:t>
            </a:r>
            <a:endParaRPr lang="cs-CZ" smtClean="0">
              <a:latin typeface="Arial" charset="0"/>
            </a:endParaRPr>
          </a:p>
          <a:p>
            <a:pPr eaLnBrk="1" hangingPunct="1"/>
            <a:r>
              <a:rPr lang="en-US" smtClean="0"/>
              <a:t>Gestalt principles</a:t>
            </a:r>
          </a:p>
          <a:p>
            <a:pPr eaLnBrk="1" hangingPunct="1"/>
            <a:r>
              <a:rPr lang="en-US" smtClean="0"/>
              <a:t>Optical illusions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onlinelibrary.wiley.com/mrw_content/compphys/articles/cp010233/image_n/ncp01023303.jpg"/>
          <p:cNvPicPr>
            <a:picLocks noChangeAspect="1" noChangeArrowheads="1"/>
          </p:cNvPicPr>
          <p:nvPr/>
        </p:nvPicPr>
        <p:blipFill>
          <a:blip r:embed="rId2" cstate="print"/>
          <a:srcRect/>
          <a:stretch>
            <a:fillRect/>
          </a:stretch>
        </p:blipFill>
        <p:spPr bwMode="auto">
          <a:xfrm>
            <a:off x="755650" y="1196975"/>
            <a:ext cx="4679950" cy="4311650"/>
          </a:xfrm>
          <a:prstGeom prst="rect">
            <a:avLst/>
          </a:prstGeom>
          <a:noFill/>
          <a:ln w="9525">
            <a:noFill/>
            <a:miter lim="800000"/>
            <a:headEnd/>
            <a:tailEnd/>
          </a:ln>
        </p:spPr>
      </p:pic>
      <p:sp>
        <p:nvSpPr>
          <p:cNvPr id="31747" name="TextBox 2"/>
          <p:cNvSpPr txBox="1">
            <a:spLocks noChangeArrowheads="1"/>
          </p:cNvSpPr>
          <p:nvPr/>
        </p:nvSpPr>
        <p:spPr bwMode="auto">
          <a:xfrm>
            <a:off x="5651500" y="5949950"/>
            <a:ext cx="3492500" cy="368300"/>
          </a:xfrm>
          <a:prstGeom prst="rect">
            <a:avLst/>
          </a:prstGeom>
          <a:noFill/>
          <a:ln w="9525">
            <a:noFill/>
            <a:miter lim="800000"/>
            <a:headEnd/>
            <a:tailEnd/>
          </a:ln>
        </p:spPr>
        <p:txBody>
          <a:bodyPr>
            <a:spAutoFit/>
          </a:bodyPr>
          <a:lstStyle/>
          <a:p>
            <a:r>
              <a:rPr lang="en-US"/>
              <a:t>Ulric Neisser’s perception cycle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900113" y="1196975"/>
            <a:ext cx="6338887" cy="4476750"/>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smtClean="0"/>
              <a:t>Visual pathways</a:t>
            </a:r>
          </a:p>
        </p:txBody>
      </p:sp>
      <p:pic>
        <p:nvPicPr>
          <p:cNvPr id="33795" name="Picture 3"/>
          <p:cNvPicPr>
            <a:picLocks noGrp="1" noChangeAspect="1" noChangeArrowheads="1"/>
          </p:cNvPicPr>
          <p:nvPr>
            <p:ph idx="1"/>
          </p:nvPr>
        </p:nvPicPr>
        <p:blipFill>
          <a:blip r:embed="rId2" cstate="print"/>
          <a:srcRect/>
          <a:stretch>
            <a:fillRect/>
          </a:stretch>
        </p:blipFill>
        <p:spPr>
          <a:xfrm>
            <a:off x="457200" y="1600200"/>
            <a:ext cx="3754438" cy="2065338"/>
          </a:xfrm>
        </p:spPr>
      </p:pic>
      <p:pic>
        <p:nvPicPr>
          <p:cNvPr id="33796" name="Picture 4"/>
          <p:cNvPicPr>
            <a:picLocks noChangeAspect="1" noChangeArrowheads="1"/>
          </p:cNvPicPr>
          <p:nvPr/>
        </p:nvPicPr>
        <p:blipFill>
          <a:blip r:embed="rId3" cstate="print"/>
          <a:srcRect/>
          <a:stretch>
            <a:fillRect/>
          </a:stretch>
        </p:blipFill>
        <p:spPr bwMode="auto">
          <a:xfrm>
            <a:off x="4284663" y="1412875"/>
            <a:ext cx="4337050" cy="5302250"/>
          </a:xfrm>
          <a:prstGeom prst="rect">
            <a:avLst/>
          </a:prstGeom>
          <a:noFill/>
          <a:ln w="9525">
            <a:noFill/>
            <a:miter lim="800000"/>
            <a:headEnd/>
            <a:tailEnd/>
          </a:ln>
        </p:spPr>
      </p:pic>
      <p:sp>
        <p:nvSpPr>
          <p:cNvPr id="33798" name="Rectangle 6"/>
          <p:cNvSpPr>
            <a:spLocks noChangeArrowheads="1"/>
          </p:cNvSpPr>
          <p:nvPr/>
        </p:nvSpPr>
        <p:spPr bwMode="auto">
          <a:xfrm>
            <a:off x="395288" y="5949950"/>
            <a:ext cx="5137150" cy="366713"/>
          </a:xfrm>
          <a:prstGeom prst="rect">
            <a:avLst/>
          </a:prstGeom>
          <a:noFill/>
          <a:ln w="9525">
            <a:noFill/>
            <a:miter lim="800000"/>
            <a:headEnd/>
            <a:tailEnd/>
          </a:ln>
          <a:effectLst/>
        </p:spPr>
        <p:txBody>
          <a:bodyPr wrap="none">
            <a:spAutoFit/>
          </a:bodyPr>
          <a:lstStyle/>
          <a:p>
            <a:r>
              <a:rPr lang="cs-CZ">
                <a:hlinkClick r:id="rId4" action="ppaction://hlinkfile"/>
              </a:rPr>
              <a:t>http://iknow.net/phys_eye_education.html#_nogo</a:t>
            </a:r>
            <a:endParaRPr lang="cs-CZ"/>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MIND</a:t>
            </a:r>
            <a:br>
              <a:rPr lang="en-US" dirty="0" smtClean="0"/>
            </a:br>
            <a:endParaRPr lang="en-US" dirty="0"/>
          </a:p>
        </p:txBody>
      </p:sp>
      <p:sp>
        <p:nvSpPr>
          <p:cNvPr id="7171" name="Content Placeholder 2"/>
          <p:cNvSpPr>
            <a:spLocks noGrp="1"/>
          </p:cNvSpPr>
          <p:nvPr>
            <p:ph idx="1"/>
          </p:nvPr>
        </p:nvSpPr>
        <p:spPr/>
        <p:txBody>
          <a:bodyPr/>
          <a:lstStyle/>
          <a:p>
            <a:pPr eaLnBrk="1" hangingPunct="1"/>
            <a:r>
              <a:rPr lang="en-US" smtClean="0"/>
              <a:t>A mysterious form of matter secreted by the</a:t>
            </a:r>
          </a:p>
          <a:p>
            <a:pPr eaLnBrk="1" hangingPunct="1">
              <a:buFont typeface="Wingdings 2" pitchFamily="18" charset="2"/>
              <a:buNone/>
            </a:pPr>
            <a:r>
              <a:rPr lang="en-US" smtClean="0"/>
              <a:t>brain. Its chief activity consists in the endeavor to ascertain its own nature, the futility of the attempt being due to the fact that it has nothing but itself to know itself with.</a:t>
            </a:r>
          </a:p>
          <a:p>
            <a:pPr eaLnBrk="1" hangingPunct="1"/>
            <a:r>
              <a:rPr lang="en-US" smtClean="0"/>
              <a:t>Ambrose Bierce, The Devil’s Dictionary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laurenscharff.com/courseinfo/SL2000/womansax.GIF"/>
          <p:cNvPicPr>
            <a:picLocks noChangeAspect="1" noChangeArrowheads="1"/>
          </p:cNvPicPr>
          <p:nvPr/>
        </p:nvPicPr>
        <p:blipFill>
          <a:blip r:embed="rId2" cstate="print"/>
          <a:srcRect/>
          <a:stretch>
            <a:fillRect/>
          </a:stretch>
        </p:blipFill>
        <p:spPr bwMode="auto">
          <a:xfrm>
            <a:off x="611188" y="2565400"/>
            <a:ext cx="2743200" cy="3400425"/>
          </a:xfrm>
          <a:prstGeom prst="rect">
            <a:avLst/>
          </a:prstGeom>
          <a:noFill/>
          <a:ln w="9525">
            <a:noFill/>
            <a:miter lim="800000"/>
            <a:headEnd/>
            <a:tailEnd/>
          </a:ln>
        </p:spPr>
      </p:pic>
      <p:sp>
        <p:nvSpPr>
          <p:cNvPr id="4" name="Striped Right Arrow 3"/>
          <p:cNvSpPr/>
          <p:nvPr/>
        </p:nvSpPr>
        <p:spPr>
          <a:xfrm>
            <a:off x="2771775" y="3789363"/>
            <a:ext cx="1512888" cy="2873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0" name="TextBox 4"/>
          <p:cNvSpPr txBox="1">
            <a:spLocks noChangeArrowheads="1"/>
          </p:cNvSpPr>
          <p:nvPr/>
        </p:nvSpPr>
        <p:spPr bwMode="auto">
          <a:xfrm>
            <a:off x="2627313" y="4076700"/>
            <a:ext cx="3240087" cy="369888"/>
          </a:xfrm>
          <a:prstGeom prst="rect">
            <a:avLst/>
          </a:prstGeom>
          <a:noFill/>
          <a:ln w="9525">
            <a:noFill/>
            <a:miter lim="800000"/>
            <a:headEnd/>
            <a:tailEnd/>
          </a:ln>
        </p:spPr>
        <p:txBody>
          <a:bodyPr>
            <a:spAutoFit/>
          </a:bodyPr>
          <a:lstStyle/>
          <a:p>
            <a:r>
              <a:rPr lang="en-US"/>
              <a:t>Pattern of light (bottom-up)</a:t>
            </a:r>
          </a:p>
        </p:txBody>
      </p:sp>
      <p:sp>
        <p:nvSpPr>
          <p:cNvPr id="6" name="Down Arrow 5"/>
          <p:cNvSpPr/>
          <p:nvPr/>
        </p:nvSpPr>
        <p:spPr>
          <a:xfrm>
            <a:off x="4500563" y="1844675"/>
            <a:ext cx="358775" cy="158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2" name="TextBox 6"/>
          <p:cNvSpPr txBox="1">
            <a:spLocks noChangeArrowheads="1"/>
          </p:cNvSpPr>
          <p:nvPr/>
        </p:nvSpPr>
        <p:spPr bwMode="auto">
          <a:xfrm>
            <a:off x="3851275" y="1412875"/>
            <a:ext cx="2592388" cy="369888"/>
          </a:xfrm>
          <a:prstGeom prst="rect">
            <a:avLst/>
          </a:prstGeom>
          <a:noFill/>
          <a:ln w="9525">
            <a:noFill/>
            <a:miter lim="800000"/>
            <a:headEnd/>
            <a:tailEnd/>
          </a:ln>
        </p:spPr>
        <p:txBody>
          <a:bodyPr>
            <a:spAutoFit/>
          </a:bodyPr>
          <a:lstStyle/>
          <a:p>
            <a:r>
              <a:rPr lang="en-US"/>
              <a:t>Knowledge (top-down)</a:t>
            </a:r>
          </a:p>
        </p:txBody>
      </p:sp>
      <p:sp>
        <p:nvSpPr>
          <p:cNvPr id="8" name="Equal 7"/>
          <p:cNvSpPr/>
          <p:nvPr/>
        </p:nvSpPr>
        <p:spPr>
          <a:xfrm>
            <a:off x="5724525" y="3573463"/>
            <a:ext cx="792163" cy="431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Rectangle 8"/>
          <p:cNvSpPr/>
          <p:nvPr/>
        </p:nvSpPr>
        <p:spPr>
          <a:xfrm>
            <a:off x="6659563" y="2708275"/>
            <a:ext cx="1800225" cy="187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Face / </a:t>
            </a:r>
            <a:r>
              <a:rPr lang="en-US" dirty="0" err="1"/>
              <a:t>Saxophoonist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50825" y="2349500"/>
            <a:ext cx="2538413" cy="2308225"/>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3203575" y="2349500"/>
            <a:ext cx="2538413" cy="2455863"/>
          </a:xfrm>
          <a:prstGeom prst="rect">
            <a:avLst/>
          </a:prstGeom>
          <a:noFill/>
          <a:ln w="9525">
            <a:noFill/>
            <a:miter lim="800000"/>
            <a:headEnd/>
            <a:tailEnd/>
          </a:ln>
        </p:spPr>
      </p:pic>
      <p:pic>
        <p:nvPicPr>
          <p:cNvPr id="35844" name="Picture 4"/>
          <p:cNvPicPr>
            <a:picLocks noChangeAspect="1" noChangeArrowheads="1"/>
          </p:cNvPicPr>
          <p:nvPr/>
        </p:nvPicPr>
        <p:blipFill>
          <a:blip r:embed="rId4" cstate="print"/>
          <a:srcRect/>
          <a:stretch>
            <a:fillRect/>
          </a:stretch>
        </p:blipFill>
        <p:spPr bwMode="auto">
          <a:xfrm>
            <a:off x="5724525" y="2205038"/>
            <a:ext cx="2927350" cy="2290762"/>
          </a:xfrm>
          <a:prstGeom prst="rect">
            <a:avLst/>
          </a:prstGeom>
          <a:noFill/>
          <a:ln w="9525">
            <a:noFill/>
            <a:miter lim="800000"/>
            <a:headEnd/>
            <a:tailEnd/>
          </a:ln>
        </p:spPr>
      </p:pic>
      <p:sp>
        <p:nvSpPr>
          <p:cNvPr id="35845" name="TextBox 6"/>
          <p:cNvSpPr txBox="1">
            <a:spLocks noChangeArrowheads="1"/>
          </p:cNvSpPr>
          <p:nvPr/>
        </p:nvSpPr>
        <p:spPr bwMode="auto">
          <a:xfrm>
            <a:off x="3132138" y="6165850"/>
            <a:ext cx="5688012" cy="368300"/>
          </a:xfrm>
          <a:prstGeom prst="rect">
            <a:avLst/>
          </a:prstGeom>
          <a:noFill/>
          <a:ln w="9525">
            <a:noFill/>
            <a:miter lim="800000"/>
            <a:headEnd/>
            <a:tailEnd/>
          </a:ln>
        </p:spPr>
        <p:txBody>
          <a:bodyPr>
            <a:spAutoFit/>
          </a:bodyPr>
          <a:lstStyle/>
          <a:p>
            <a:r>
              <a:rPr lang="en-US" b="1">
                <a:cs typeface="Arial" charset="0"/>
              </a:rPr>
              <a:t>rat–man demonstration</a:t>
            </a:r>
            <a:endParaRPr lang="en-US">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600" smtClean="0"/>
              <a:t>Object recognition- template matching</a:t>
            </a:r>
          </a:p>
        </p:txBody>
      </p:sp>
      <p:sp>
        <p:nvSpPr>
          <p:cNvPr id="36867" name="Content Placeholder 4"/>
          <p:cNvSpPr>
            <a:spLocks noGrp="1"/>
          </p:cNvSpPr>
          <p:nvPr>
            <p:ph idx="1"/>
          </p:nvPr>
        </p:nvSpPr>
        <p:spPr/>
        <p:txBody>
          <a:bodyPr/>
          <a:lstStyle/>
          <a:p>
            <a:r>
              <a:rPr lang="en-US" smtClean="0"/>
              <a:t>Disadvantages?</a:t>
            </a:r>
          </a:p>
        </p:txBody>
      </p:sp>
      <p:pic>
        <p:nvPicPr>
          <p:cNvPr id="36868" name="Picture 2"/>
          <p:cNvPicPr>
            <a:picLocks noChangeAspect="1" noChangeArrowheads="1"/>
          </p:cNvPicPr>
          <p:nvPr/>
        </p:nvPicPr>
        <p:blipFill>
          <a:blip r:embed="rId2" cstate="print"/>
          <a:srcRect/>
          <a:stretch>
            <a:fillRect/>
          </a:stretch>
        </p:blipFill>
        <p:spPr bwMode="auto">
          <a:xfrm>
            <a:off x="3492500" y="3068638"/>
            <a:ext cx="4154488" cy="3209925"/>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mtClean="0"/>
              <a:t>Object recognition- Interactive activation model</a:t>
            </a:r>
          </a:p>
        </p:txBody>
      </p:sp>
      <p:sp>
        <p:nvSpPr>
          <p:cNvPr id="37891" name="Content Placeholder 2"/>
          <p:cNvSpPr>
            <a:spLocks noGrp="1"/>
          </p:cNvSpPr>
          <p:nvPr>
            <p:ph idx="1"/>
          </p:nvPr>
        </p:nvSpPr>
        <p:spPr/>
        <p:txBody>
          <a:bodyPr/>
          <a:lstStyle/>
          <a:p>
            <a:endParaRPr lang="en-US" smtClean="0"/>
          </a:p>
          <a:p>
            <a:r>
              <a:rPr lang="en-US" smtClean="0"/>
              <a:t>Rumelhart &amp; McClelland</a:t>
            </a:r>
          </a:p>
        </p:txBody>
      </p:sp>
      <p:pic>
        <p:nvPicPr>
          <p:cNvPr id="37892" name="Picture 2"/>
          <p:cNvPicPr>
            <a:picLocks noChangeAspect="1" noChangeArrowheads="1"/>
          </p:cNvPicPr>
          <p:nvPr/>
        </p:nvPicPr>
        <p:blipFill>
          <a:blip r:embed="rId2" cstate="print"/>
          <a:srcRect/>
          <a:stretch>
            <a:fillRect/>
          </a:stretch>
        </p:blipFill>
        <p:spPr bwMode="auto">
          <a:xfrm>
            <a:off x="3635375" y="4437063"/>
            <a:ext cx="5162550" cy="2162175"/>
          </a:xfrm>
          <a:prstGeom prst="rect">
            <a:avLst/>
          </a:prstGeom>
          <a:noFill/>
          <a:ln w="9525">
            <a:noFill/>
            <a:miter lim="800000"/>
            <a:headEnd/>
            <a:tailEnd/>
          </a:ln>
        </p:spPr>
      </p:pic>
      <p:pic>
        <p:nvPicPr>
          <p:cNvPr id="37893" name="Picture 3"/>
          <p:cNvPicPr>
            <a:picLocks noChangeAspect="1" noChangeArrowheads="1"/>
          </p:cNvPicPr>
          <p:nvPr/>
        </p:nvPicPr>
        <p:blipFill>
          <a:blip r:embed="rId3" cstate="print"/>
          <a:srcRect/>
          <a:stretch>
            <a:fillRect/>
          </a:stretch>
        </p:blipFill>
        <p:spPr bwMode="auto">
          <a:xfrm>
            <a:off x="611188" y="4581525"/>
            <a:ext cx="3562350" cy="1847850"/>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smtClean="0"/>
              <a:t>Interactive activation model :</a:t>
            </a:r>
            <a:br>
              <a:rPr lang="en-US" smtClean="0"/>
            </a:br>
            <a:r>
              <a:rPr lang="en-US" smtClean="0"/>
              <a:t>Word Superiority Effect</a:t>
            </a:r>
          </a:p>
        </p:txBody>
      </p:sp>
      <p:sp>
        <p:nvSpPr>
          <p:cNvPr id="38915"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2" cstate="print"/>
          <a:srcRect/>
          <a:stretch>
            <a:fillRect/>
          </a:stretch>
        </p:blipFill>
        <p:spPr bwMode="auto">
          <a:xfrm>
            <a:off x="2627313" y="2349500"/>
            <a:ext cx="3521075" cy="3832225"/>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Feature Integration Theory</a:t>
            </a:r>
          </a:p>
        </p:txBody>
      </p:sp>
      <p:pic>
        <p:nvPicPr>
          <p:cNvPr id="39939" name="Picture 3"/>
          <p:cNvPicPr>
            <a:picLocks noGrp="1" noChangeAspect="1" noChangeArrowheads="1"/>
          </p:cNvPicPr>
          <p:nvPr>
            <p:ph idx="1"/>
          </p:nvPr>
        </p:nvPicPr>
        <p:blipFill>
          <a:blip r:embed="rId2" cstate="print"/>
          <a:srcRect/>
          <a:stretch>
            <a:fillRect/>
          </a:stretch>
        </p:blipFill>
        <p:spPr>
          <a:xfrm>
            <a:off x="5292725" y="1836738"/>
            <a:ext cx="3435350" cy="4325937"/>
          </a:xfrm>
          <a:noFill/>
        </p:spPr>
      </p:pic>
      <p:sp>
        <p:nvSpPr>
          <p:cNvPr id="39940" name="Rectangle 7"/>
          <p:cNvSpPr>
            <a:spLocks noChangeArrowheads="1"/>
          </p:cNvSpPr>
          <p:nvPr/>
        </p:nvSpPr>
        <p:spPr bwMode="auto">
          <a:xfrm>
            <a:off x="539750" y="5516563"/>
            <a:ext cx="4572000" cy="923925"/>
          </a:xfrm>
          <a:prstGeom prst="rect">
            <a:avLst/>
          </a:prstGeom>
          <a:noFill/>
          <a:ln w="9525">
            <a:noFill/>
            <a:miter lim="800000"/>
            <a:headEnd/>
            <a:tailEnd/>
          </a:ln>
        </p:spPr>
        <p:txBody>
          <a:bodyPr>
            <a:spAutoFit/>
          </a:bodyPr>
          <a:lstStyle/>
          <a:p>
            <a:r>
              <a:rPr lang="en-US"/>
              <a:t>illusory conjunctions occur because at the beginning of the perceptual process each feature exists independently of the others</a:t>
            </a:r>
          </a:p>
        </p:txBody>
      </p:sp>
      <p:pic>
        <p:nvPicPr>
          <p:cNvPr id="39942" name="Picture 6" descr="[no description, sorry]"/>
          <p:cNvPicPr>
            <a:picLocks noChangeAspect="1" noChangeArrowheads="1"/>
          </p:cNvPicPr>
          <p:nvPr/>
        </p:nvPicPr>
        <p:blipFill>
          <a:blip r:embed="rId3" cstate="print"/>
          <a:srcRect/>
          <a:stretch>
            <a:fillRect/>
          </a:stretch>
        </p:blipFill>
        <p:spPr bwMode="auto">
          <a:xfrm>
            <a:off x="323850" y="2276475"/>
            <a:ext cx="4257675" cy="2686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wipe(down)">
                                      <p:cBhvr>
                                        <p:cTn id="7" dur="500"/>
                                        <p:tgtEl>
                                          <p:spTgt spid="399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0">
                                            <p:txEl>
                                              <p:pRg st="0" end="0"/>
                                            </p:txEl>
                                          </p:spTgt>
                                        </p:tgtEl>
                                        <p:attrNameLst>
                                          <p:attrName>style.visibility</p:attrName>
                                        </p:attrNameLst>
                                      </p:cBhvr>
                                      <p:to>
                                        <p:strVal val="visible"/>
                                      </p:to>
                                    </p:set>
                                    <p:animEffect transition="in" filter="fade">
                                      <p:cBhvr>
                                        <p:cTn id="12" dur="2000"/>
                                        <p:tgtEl>
                                          <p:spTgt spid="39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39"/>
                                        </p:tgtEl>
                                        <p:attrNameLst>
                                          <p:attrName>style.visibility</p:attrName>
                                        </p:attrNameLst>
                                      </p:cBhvr>
                                      <p:to>
                                        <p:strVal val="visible"/>
                                      </p:to>
                                    </p:set>
                                    <p:animEffect transition="in" filter="fade">
                                      <p:cBhvr>
                                        <p:cTn id="17"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0963" name="Content Placeholder 2"/>
          <p:cNvSpPr>
            <a:spLocks noGrp="1"/>
          </p:cNvSpPr>
          <p:nvPr>
            <p:ph idx="1"/>
          </p:nvPr>
        </p:nvSpPr>
        <p:spPr/>
        <p:txBody>
          <a:bodyPr/>
          <a:lstStyle/>
          <a:p>
            <a:endParaRPr lang="en-US" smtClean="0"/>
          </a:p>
        </p:txBody>
      </p:sp>
      <p:pic>
        <p:nvPicPr>
          <p:cNvPr id="40964" name="Picture 2" descr="[no description, sorry]"/>
          <p:cNvPicPr>
            <a:picLocks noChangeAspect="1" noChangeArrowheads="1"/>
          </p:cNvPicPr>
          <p:nvPr/>
        </p:nvPicPr>
        <p:blipFill>
          <a:blip r:embed="rId2" cstate="print"/>
          <a:srcRect/>
          <a:stretch>
            <a:fillRect/>
          </a:stretch>
        </p:blipFill>
        <p:spPr bwMode="auto">
          <a:xfrm>
            <a:off x="827088" y="765175"/>
            <a:ext cx="7489825" cy="5616575"/>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600" smtClean="0"/>
              <a:t>Recognition-by-Components Theory</a:t>
            </a:r>
          </a:p>
        </p:txBody>
      </p:sp>
      <p:sp>
        <p:nvSpPr>
          <p:cNvPr id="3" name="Content Placeholder 2"/>
          <p:cNvSpPr>
            <a:spLocks noGrp="1"/>
          </p:cNvSpPr>
          <p:nvPr>
            <p:ph idx="1"/>
          </p:nvPr>
        </p:nvSpPr>
        <p:spPr/>
        <p:txBody>
          <a:bodyPr/>
          <a:lstStyle/>
          <a:p>
            <a:r>
              <a:rPr lang="en-US" smtClean="0"/>
              <a:t>Geons:</a:t>
            </a:r>
          </a:p>
          <a:p>
            <a:r>
              <a:rPr lang="en-US" smtClean="0"/>
              <a:t>-36</a:t>
            </a:r>
          </a:p>
          <a:p>
            <a:r>
              <a:rPr lang="en-US" smtClean="0"/>
              <a:t>-can be identified when viewed from different angles </a:t>
            </a:r>
          </a:p>
          <a:p>
            <a:r>
              <a:rPr lang="en-US" smtClean="0"/>
              <a:t>-view invariance</a:t>
            </a:r>
          </a:p>
          <a:p>
            <a:r>
              <a:rPr lang="en-US" smtClean="0"/>
              <a:t>-discriminability</a:t>
            </a:r>
          </a:p>
          <a:p>
            <a:r>
              <a:rPr lang="en-US" smtClean="0"/>
              <a:t>- resistance to visual noise</a:t>
            </a:r>
          </a:p>
        </p:txBody>
      </p:sp>
      <p:pic>
        <p:nvPicPr>
          <p:cNvPr id="77826" name="Picture 2" descr="http://www.cs.umu.se/~leo/geons2.jpg"/>
          <p:cNvPicPr>
            <a:picLocks noChangeAspect="1" noChangeArrowheads="1"/>
          </p:cNvPicPr>
          <p:nvPr/>
        </p:nvPicPr>
        <p:blipFill>
          <a:blip r:embed="rId2" cstate="print"/>
          <a:srcRect/>
          <a:stretch>
            <a:fillRect/>
          </a:stretch>
        </p:blipFill>
        <p:spPr bwMode="auto">
          <a:xfrm>
            <a:off x="3995738" y="2841625"/>
            <a:ext cx="4443412" cy="4016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7826"/>
                                        </p:tgtEl>
                                        <p:attrNameLst>
                                          <p:attrName>style.visibility</p:attrName>
                                        </p:attrNameLst>
                                      </p:cBhvr>
                                      <p:to>
                                        <p:strVal val="visible"/>
                                      </p:to>
                                    </p:set>
                                    <p:anim calcmode="lin" valueType="num">
                                      <p:cBhvr additive="base">
                                        <p:cTn id="37" dur="500" fill="hold"/>
                                        <p:tgtEl>
                                          <p:spTgt spid="77826"/>
                                        </p:tgtEl>
                                        <p:attrNameLst>
                                          <p:attrName>ppt_x</p:attrName>
                                        </p:attrNameLst>
                                      </p:cBhvr>
                                      <p:tavLst>
                                        <p:tav tm="0">
                                          <p:val>
                                            <p:strVal val="#ppt_x"/>
                                          </p:val>
                                        </p:tav>
                                        <p:tav tm="100000">
                                          <p:val>
                                            <p:strVal val="#ppt_x"/>
                                          </p:val>
                                        </p:tav>
                                      </p:tavLst>
                                    </p:anim>
                                    <p:anim calcmode="lin" valueType="num">
                                      <p:cBhvr additive="base">
                                        <p:cTn id="38" dur="500" fill="hold"/>
                                        <p:tgtEl>
                                          <p:spTgt spid="77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smtClean="0"/>
          </a:p>
        </p:txBody>
      </p:sp>
      <p:sp>
        <p:nvSpPr>
          <p:cNvPr id="47107" name="Content Placeholder 2"/>
          <p:cNvSpPr>
            <a:spLocks noGrp="1"/>
          </p:cNvSpPr>
          <p:nvPr>
            <p:ph idx="1"/>
          </p:nvPr>
        </p:nvSpPr>
        <p:spPr/>
        <p:txBody>
          <a:bodyPr/>
          <a:lstStyle/>
          <a:p>
            <a:endParaRPr lang="en-US" smtClean="0"/>
          </a:p>
        </p:txBody>
      </p:sp>
      <p:pic>
        <p:nvPicPr>
          <p:cNvPr id="91138" name="Picture 2"/>
          <p:cNvPicPr>
            <a:picLocks noChangeAspect="1" noChangeArrowheads="1"/>
          </p:cNvPicPr>
          <p:nvPr/>
        </p:nvPicPr>
        <p:blipFill>
          <a:blip r:embed="rId2" cstate="print"/>
          <a:srcRect/>
          <a:stretch>
            <a:fillRect/>
          </a:stretch>
        </p:blipFill>
        <p:spPr bwMode="auto">
          <a:xfrm>
            <a:off x="4500563" y="3789363"/>
            <a:ext cx="4371975" cy="2809875"/>
          </a:xfrm>
          <a:prstGeom prst="rect">
            <a:avLst/>
          </a:prstGeom>
          <a:noFill/>
          <a:ln w="9525">
            <a:noFill/>
            <a:miter lim="800000"/>
            <a:headEnd/>
            <a:tailEnd/>
          </a:ln>
        </p:spPr>
      </p:pic>
      <p:pic>
        <p:nvPicPr>
          <p:cNvPr id="91139" name="Picture 3"/>
          <p:cNvPicPr>
            <a:picLocks noChangeAspect="1" noChangeArrowheads="1"/>
          </p:cNvPicPr>
          <p:nvPr/>
        </p:nvPicPr>
        <p:blipFill>
          <a:blip r:embed="rId3" cstate="print"/>
          <a:srcRect/>
          <a:stretch>
            <a:fillRect/>
          </a:stretch>
        </p:blipFill>
        <p:spPr bwMode="auto">
          <a:xfrm>
            <a:off x="323850" y="549275"/>
            <a:ext cx="4391025" cy="2809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fade">
                                      <p:cBhvr>
                                        <p:cTn id="7" dur="2000"/>
                                        <p:tgtEl>
                                          <p:spTgt spid="91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Effect transition="in" filter="fade">
                                      <p:cBhvr>
                                        <p:cTn id="12" dur="20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549275"/>
            <a:ext cx="8229600" cy="1066800"/>
          </a:xfrm>
        </p:spPr>
        <p:txBody>
          <a:bodyPr/>
          <a:lstStyle/>
          <a:p>
            <a:r>
              <a:rPr lang="en-US" smtClean="0"/>
              <a:t>Perceptual organization</a:t>
            </a:r>
          </a:p>
        </p:txBody>
      </p:sp>
      <p:sp>
        <p:nvSpPr>
          <p:cNvPr id="3" name="Content Placeholder 2"/>
          <p:cNvSpPr>
            <a:spLocks noGrp="1"/>
          </p:cNvSpPr>
          <p:nvPr>
            <p:ph idx="1"/>
          </p:nvPr>
        </p:nvSpPr>
        <p:spPr>
          <a:xfrm>
            <a:off x="468313" y="1341438"/>
            <a:ext cx="8229600" cy="4324350"/>
          </a:xfrm>
        </p:spPr>
        <p:txBody>
          <a:bodyPr/>
          <a:lstStyle/>
          <a:p>
            <a:pPr>
              <a:buFont typeface="Georgia" pitchFamily="18" charset="0"/>
              <a:buNone/>
            </a:pPr>
            <a:endParaRPr lang="en-US" smtClean="0"/>
          </a:p>
          <a:p>
            <a:r>
              <a:rPr lang="en-US" smtClean="0"/>
              <a:t>the organization of elements of the environment into objects</a:t>
            </a:r>
          </a:p>
          <a:p>
            <a:r>
              <a:rPr lang="en-US" smtClean="0"/>
              <a:t>Gestaltists</a:t>
            </a:r>
          </a:p>
          <a:p>
            <a:r>
              <a:rPr lang="en-US" smtClean="0"/>
              <a:t>“The whole is greater than the sum of its parts”</a:t>
            </a:r>
          </a:p>
          <a:p>
            <a:endParaRPr lang="en-US" smtClean="0"/>
          </a:p>
          <a:p>
            <a:pPr>
              <a:buFont typeface="Georgia" pitchFamily="18" charset="0"/>
              <a:buNone/>
            </a:pPr>
            <a:endParaRPr lang="en-US" smtClean="0"/>
          </a:p>
        </p:txBody>
      </p:sp>
      <p:pic>
        <p:nvPicPr>
          <p:cNvPr id="4" name="Picture 4"/>
          <p:cNvPicPr>
            <a:picLocks noChangeAspect="1" noChangeArrowheads="1"/>
          </p:cNvPicPr>
          <p:nvPr/>
        </p:nvPicPr>
        <p:blipFill>
          <a:blip r:embed="rId2" cstate="print"/>
          <a:srcRect/>
          <a:stretch>
            <a:fillRect/>
          </a:stretch>
        </p:blipFill>
        <p:spPr bwMode="auto">
          <a:xfrm>
            <a:off x="3021013" y="4221163"/>
            <a:ext cx="2667000" cy="2636837"/>
          </a:xfrm>
          <a:prstGeom prst="rect">
            <a:avLst/>
          </a:prstGeom>
          <a:noFill/>
          <a:ln w="9525">
            <a:noFill/>
            <a:miter lim="800000"/>
            <a:headEnd/>
            <a:tailEnd/>
          </a:ln>
        </p:spPr>
      </p:pic>
      <p:pic>
        <p:nvPicPr>
          <p:cNvPr id="80898" name="Picture 2"/>
          <p:cNvPicPr>
            <a:picLocks noChangeAspect="1" noChangeArrowheads="1"/>
          </p:cNvPicPr>
          <p:nvPr/>
        </p:nvPicPr>
        <p:blipFill>
          <a:blip r:embed="rId3" cstate="print"/>
          <a:srcRect/>
          <a:stretch>
            <a:fillRect/>
          </a:stretch>
        </p:blipFill>
        <p:spPr bwMode="auto">
          <a:xfrm>
            <a:off x="6227763" y="3716338"/>
            <a:ext cx="2625725" cy="2679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0898"/>
                                        </p:tgtEl>
                                        <p:attrNameLst>
                                          <p:attrName>style.visibility</p:attrName>
                                        </p:attrNameLst>
                                      </p:cBhvr>
                                      <p:to>
                                        <p:strVal val="visible"/>
                                      </p:to>
                                    </p:set>
                                    <p:anim calcmode="lin" valueType="num">
                                      <p:cBhvr additive="base">
                                        <p:cTn id="28" dur="500" fill="hold"/>
                                        <p:tgtEl>
                                          <p:spTgt spid="80898"/>
                                        </p:tgtEl>
                                        <p:attrNameLst>
                                          <p:attrName>ppt_x</p:attrName>
                                        </p:attrNameLst>
                                      </p:cBhvr>
                                      <p:tavLst>
                                        <p:tav tm="0">
                                          <p:val>
                                            <p:strVal val="#ppt_x"/>
                                          </p:val>
                                        </p:tav>
                                        <p:tav tm="100000">
                                          <p:val>
                                            <p:strVal val="#ppt_x"/>
                                          </p:val>
                                        </p:tav>
                                      </p:tavLst>
                                    </p:anim>
                                    <p:anim calcmode="lin" valueType="num">
                                      <p:cBhvr additive="base">
                                        <p:cTn id="29" dur="500" fill="hold"/>
                                        <p:tgtEl>
                                          <p:spTgt spid="80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Documents and Settings\Transformer1971\Desktop\Definitive photo file\Current Photos\Mishka' s pics\0004.gif"/>
          <p:cNvPicPr>
            <a:picLocks noChangeAspect="1" noChangeArrowheads="1"/>
          </p:cNvPicPr>
          <p:nvPr/>
        </p:nvPicPr>
        <p:blipFill>
          <a:blip r:embed="rId2" cstate="print"/>
          <a:srcRect/>
          <a:stretch>
            <a:fillRect/>
          </a:stretch>
        </p:blipFill>
        <p:spPr bwMode="auto">
          <a:xfrm>
            <a:off x="4343400" y="381000"/>
            <a:ext cx="3860800" cy="2895600"/>
          </a:xfrm>
          <a:prstGeom prst="rect">
            <a:avLst/>
          </a:prstGeom>
          <a:noFill/>
          <a:ln w="9525">
            <a:noFill/>
            <a:miter lim="800000"/>
            <a:headEnd/>
            <a:tailEnd/>
          </a:ln>
        </p:spPr>
      </p:pic>
      <p:sp>
        <p:nvSpPr>
          <p:cNvPr id="8195" name="Title 1"/>
          <p:cNvSpPr>
            <a:spLocks noGrp="1"/>
          </p:cNvSpPr>
          <p:nvPr>
            <p:ph type="title"/>
          </p:nvPr>
        </p:nvSpPr>
        <p:spPr/>
        <p:txBody>
          <a:bodyPr/>
          <a:lstStyle/>
          <a:p>
            <a:pPr eaLnBrk="1" hangingPunct="1"/>
            <a:r>
              <a:rPr lang="cs-CZ" smtClean="0">
                <a:latin typeface="Arial" charset="0"/>
              </a:rPr>
              <a:t>Intro to</a:t>
            </a:r>
            <a:r>
              <a:rPr lang="en-US" smtClean="0"/>
              <a:t> cognitive </a:t>
            </a:r>
            <a:r>
              <a:rPr lang="el-GR" smtClean="0"/>
              <a:t>Ψ</a:t>
            </a:r>
            <a:endParaRPr lang="en-US" smtClean="0"/>
          </a:p>
        </p:txBody>
      </p:sp>
      <p:sp>
        <p:nvSpPr>
          <p:cNvPr id="3" name="Content Placeholder 2"/>
          <p:cNvSpPr>
            <a:spLocks noGrp="1"/>
          </p:cNvSpPr>
          <p:nvPr>
            <p:ph idx="1"/>
          </p:nvPr>
        </p:nvSpPr>
        <p:spPr>
          <a:xfrm>
            <a:off x="457200" y="1905000"/>
            <a:ext cx="7239000" cy="4551363"/>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i="1" dirty="0" smtClean="0">
                <a:solidFill>
                  <a:schemeClr val="tx2">
                    <a:lumMod val="50000"/>
                  </a:schemeClr>
                </a:solidFill>
              </a:rPr>
              <a:t>Cognition</a:t>
            </a:r>
          </a:p>
          <a:p>
            <a:pPr marL="274320" indent="-274320" eaLnBrk="1" fontAlgn="auto" hangingPunct="1">
              <a:spcAft>
                <a:spcPts val="0"/>
              </a:spcAft>
              <a:buClr>
                <a:schemeClr val="accent3"/>
              </a:buClr>
              <a:buFont typeface="Wingdings 2"/>
              <a:buChar char=""/>
              <a:defRPr/>
            </a:pPr>
            <a:r>
              <a:rPr lang="en-US" dirty="0" smtClean="0">
                <a:solidFill>
                  <a:schemeClr val="tx2">
                    <a:lumMod val="75000"/>
                  </a:schemeClr>
                </a:solidFill>
              </a:rPr>
              <a:t>- cognosco (Greek)</a:t>
            </a:r>
          </a:p>
          <a:p>
            <a:pPr marL="274320" indent="-274320" eaLnBrk="1" fontAlgn="auto" hangingPunct="1">
              <a:spcAft>
                <a:spcPts val="0"/>
              </a:spcAft>
              <a:buClr>
                <a:schemeClr val="accent3"/>
              </a:buClr>
              <a:buFont typeface="Wingdings 2"/>
              <a:buChar char=""/>
              <a:defRPr/>
            </a:pPr>
            <a:r>
              <a:rPr lang="en-US" i="1" dirty="0" smtClean="0">
                <a:solidFill>
                  <a:schemeClr val="tx2">
                    <a:lumMod val="50000"/>
                  </a:schemeClr>
                </a:solidFill>
              </a:rPr>
              <a:t>Assumptions of C</a:t>
            </a:r>
            <a:r>
              <a:rPr lang="el-GR" i="1" dirty="0" smtClean="0">
                <a:solidFill>
                  <a:schemeClr val="tx2">
                    <a:lumMod val="50000"/>
                  </a:schemeClr>
                </a:solidFill>
              </a:rPr>
              <a:t> Ψ</a:t>
            </a:r>
            <a:r>
              <a:rPr lang="en-US" dirty="0" smtClean="0">
                <a:solidFill>
                  <a:schemeClr val="tx2">
                    <a:lumMod val="75000"/>
                  </a:schemeClr>
                </a:solidFill>
              </a:rPr>
              <a:t>:</a:t>
            </a:r>
          </a:p>
          <a:p>
            <a:pPr marL="274320" indent="-274320" eaLnBrk="1" fontAlgn="auto" hangingPunct="1">
              <a:spcAft>
                <a:spcPts val="0"/>
              </a:spcAft>
              <a:buClr>
                <a:schemeClr val="accent3"/>
              </a:buClr>
              <a:buFont typeface="Wingdings 2"/>
              <a:buChar char=""/>
              <a:defRPr/>
            </a:pPr>
            <a:r>
              <a:rPr lang="en-US" dirty="0" smtClean="0">
                <a:solidFill>
                  <a:schemeClr val="tx2">
                    <a:lumMod val="75000"/>
                  </a:schemeClr>
                </a:solidFill>
              </a:rPr>
              <a:t>a, </a:t>
            </a:r>
            <a:r>
              <a:rPr lang="en-US" sz="2000" dirty="0" smtClean="0">
                <a:solidFill>
                  <a:schemeClr val="tx2">
                    <a:lumMod val="75000"/>
                  </a:schemeClr>
                </a:solidFill>
              </a:rPr>
              <a:t>a human being is an individual, a subject that observes the world, anticipates, formulates hypotheses, plans, experiments, makes conclusions and via already acquired information adjusts to and forms it as well</a:t>
            </a:r>
          </a:p>
          <a:p>
            <a:pPr marL="274320" indent="-274320" eaLnBrk="1" fontAlgn="auto" hangingPunct="1">
              <a:spcAft>
                <a:spcPts val="0"/>
              </a:spcAft>
              <a:buClr>
                <a:schemeClr val="accent3"/>
              </a:buClr>
              <a:buFont typeface="Wingdings 2"/>
              <a:buChar char=""/>
              <a:defRPr/>
            </a:pPr>
            <a:r>
              <a:rPr lang="en-US" dirty="0" smtClean="0">
                <a:solidFill>
                  <a:schemeClr val="tx2">
                    <a:lumMod val="75000"/>
                  </a:schemeClr>
                </a:solidFill>
              </a:rPr>
              <a:t>b, </a:t>
            </a:r>
            <a:r>
              <a:rPr lang="en-US" sz="2000" dirty="0" smtClean="0">
                <a:solidFill>
                  <a:schemeClr val="tx2">
                    <a:lumMod val="75000"/>
                  </a:schemeClr>
                </a:solidFill>
              </a:rPr>
              <a:t>mental processes and external behavior depend on information we acquire</a:t>
            </a:r>
          </a:p>
          <a:p>
            <a:pPr marL="274320" indent="-274320" eaLnBrk="1" fontAlgn="auto" hangingPunct="1">
              <a:spcAft>
                <a:spcPts val="0"/>
              </a:spcAft>
              <a:buClr>
                <a:schemeClr val="accent3"/>
              </a:buClr>
              <a:buFont typeface="Wingdings 2"/>
              <a:buChar char=""/>
              <a:defRPr/>
            </a:pPr>
            <a:r>
              <a:rPr lang="en-US" dirty="0" smtClean="0">
                <a:solidFill>
                  <a:schemeClr val="tx2">
                    <a:lumMod val="75000"/>
                  </a:schemeClr>
                </a:solidFill>
              </a:rPr>
              <a:t>c, </a:t>
            </a:r>
            <a:r>
              <a:rPr lang="en-US" sz="2000" dirty="0" smtClean="0">
                <a:solidFill>
                  <a:schemeClr val="tx2">
                    <a:lumMod val="75000"/>
                  </a:schemeClr>
                </a:solidFill>
              </a:rPr>
              <a:t>an individual is influences by information stored in long-term memory</a:t>
            </a:r>
            <a:endParaRPr lang="en-US" dirty="0" smtClean="0">
              <a:solidFill>
                <a:schemeClr val="tx2">
                  <a:lumMod val="75000"/>
                </a:schemeClr>
              </a:solidFill>
            </a:endParaRPr>
          </a:p>
          <a:p>
            <a:pPr marL="274320" indent="-274320" eaLnBrk="1" fontAlgn="auto" hangingPunct="1">
              <a:spcAft>
                <a:spcPts val="0"/>
              </a:spcAft>
              <a:buClr>
                <a:schemeClr val="accent3"/>
              </a:buClr>
              <a:buFont typeface="Wingdings 2"/>
              <a:buNone/>
              <a:defRPr/>
            </a:pPr>
            <a:endParaRPr lang="en-US" sz="2000" dirty="0" smtClean="0">
              <a:solidFill>
                <a:schemeClr val="tx2">
                  <a:lumMod val="75000"/>
                </a:schemeClr>
              </a:solidFill>
            </a:endParaRPr>
          </a:p>
          <a:p>
            <a:pPr marL="274320" indent="-274320" eaLnBrk="1" fontAlgn="auto" hangingPunct="1">
              <a:spcAft>
                <a:spcPts val="0"/>
              </a:spcAft>
              <a:buClr>
                <a:schemeClr val="accent3"/>
              </a:buClr>
              <a:buFont typeface="Wingdings 2"/>
              <a:buChar char=""/>
              <a:defRPr/>
            </a:pPr>
            <a:endParaRPr lang="en-US" dirty="0" smtClean="0">
              <a:solidFill>
                <a:schemeClr val="tx2">
                  <a:lumMod val="75000"/>
                </a:schemeClr>
              </a:solidFill>
            </a:endParaRP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692150"/>
            <a:ext cx="8229600" cy="1066800"/>
          </a:xfrm>
        </p:spPr>
        <p:txBody>
          <a:bodyPr/>
          <a:lstStyle/>
          <a:p>
            <a:r>
              <a:rPr lang="en-US" i="1" smtClean="0"/>
              <a:t>laws of perceptual organization</a:t>
            </a:r>
            <a:endParaRPr lang="en-US" smtClean="0"/>
          </a:p>
        </p:txBody>
      </p:sp>
      <p:sp>
        <p:nvSpPr>
          <p:cNvPr id="49155" name="Content Placeholder 2"/>
          <p:cNvSpPr>
            <a:spLocks noGrp="1"/>
          </p:cNvSpPr>
          <p:nvPr>
            <p:ph idx="1"/>
          </p:nvPr>
        </p:nvSpPr>
        <p:spPr/>
        <p:txBody>
          <a:bodyPr/>
          <a:lstStyle/>
          <a:p>
            <a:r>
              <a:rPr lang="en-US" smtClean="0"/>
              <a:t>Law of Pregnanz (good form/shape/figure)</a:t>
            </a:r>
          </a:p>
          <a:p>
            <a:r>
              <a:rPr lang="en-US" smtClean="0"/>
              <a:t>- every stimulus patterns perceived in the simplest possible form</a:t>
            </a:r>
          </a:p>
        </p:txBody>
      </p:sp>
      <p:pic>
        <p:nvPicPr>
          <p:cNvPr id="49156" name="Picture 2"/>
          <p:cNvPicPr>
            <a:picLocks noChangeAspect="1" noChangeArrowheads="1"/>
          </p:cNvPicPr>
          <p:nvPr/>
        </p:nvPicPr>
        <p:blipFill>
          <a:blip r:embed="rId2" cstate="print"/>
          <a:srcRect/>
          <a:stretch>
            <a:fillRect/>
          </a:stretch>
        </p:blipFill>
        <p:spPr bwMode="auto">
          <a:xfrm>
            <a:off x="6804025" y="3141663"/>
            <a:ext cx="2085975" cy="2114550"/>
          </a:xfrm>
          <a:prstGeom prst="rect">
            <a:avLst/>
          </a:prstGeom>
          <a:noFill/>
          <a:ln w="9525">
            <a:noFill/>
            <a:miter lim="800000"/>
            <a:headEnd/>
            <a:tailEnd/>
          </a:ln>
        </p:spPr>
      </p:pic>
      <p:pic>
        <p:nvPicPr>
          <p:cNvPr id="49157" name="Picture 3"/>
          <p:cNvPicPr>
            <a:picLocks noChangeAspect="1" noChangeArrowheads="1"/>
          </p:cNvPicPr>
          <p:nvPr/>
        </p:nvPicPr>
        <p:blipFill>
          <a:blip r:embed="rId3" cstate="print"/>
          <a:srcRect/>
          <a:stretch>
            <a:fillRect/>
          </a:stretch>
        </p:blipFill>
        <p:spPr bwMode="auto">
          <a:xfrm>
            <a:off x="1258888" y="3716338"/>
            <a:ext cx="4810125" cy="1190625"/>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765175"/>
            <a:ext cx="8229600" cy="1066800"/>
          </a:xfrm>
        </p:spPr>
        <p:txBody>
          <a:bodyPr/>
          <a:lstStyle/>
          <a:p>
            <a:r>
              <a:rPr lang="en-US" i="1" smtClean="0"/>
              <a:t>laws of perceptual organization</a:t>
            </a:r>
            <a:endParaRPr lang="en-US" smtClean="0"/>
          </a:p>
        </p:txBody>
      </p:sp>
      <p:sp>
        <p:nvSpPr>
          <p:cNvPr id="50179" name="Content Placeholder 2"/>
          <p:cNvSpPr>
            <a:spLocks noGrp="1"/>
          </p:cNvSpPr>
          <p:nvPr>
            <p:ph idx="1"/>
          </p:nvPr>
        </p:nvSpPr>
        <p:spPr/>
        <p:txBody>
          <a:bodyPr/>
          <a:lstStyle/>
          <a:p>
            <a:r>
              <a:rPr lang="en-US" smtClean="0"/>
              <a:t>Law of similarity</a:t>
            </a:r>
          </a:p>
          <a:p>
            <a:endParaRPr lang="en-US" smtClean="0"/>
          </a:p>
          <a:p>
            <a:pPr>
              <a:buFont typeface="Georgia" pitchFamily="18" charset="0"/>
              <a:buNone/>
            </a:pPr>
            <a:endParaRPr lang="en-US" smtClean="0"/>
          </a:p>
          <a:p>
            <a:r>
              <a:rPr lang="en-US" smtClean="0"/>
              <a:t>Law of good continuation</a:t>
            </a:r>
          </a:p>
          <a:p>
            <a:endParaRPr lang="en-US" smtClean="0"/>
          </a:p>
          <a:p>
            <a:endParaRPr lang="en-US" smtClean="0"/>
          </a:p>
        </p:txBody>
      </p:sp>
      <p:pic>
        <p:nvPicPr>
          <p:cNvPr id="50180" name="Picture 3"/>
          <p:cNvPicPr>
            <a:picLocks noChangeAspect="1" noChangeArrowheads="1"/>
          </p:cNvPicPr>
          <p:nvPr/>
        </p:nvPicPr>
        <p:blipFill>
          <a:blip r:embed="rId2" cstate="print"/>
          <a:srcRect/>
          <a:stretch>
            <a:fillRect/>
          </a:stretch>
        </p:blipFill>
        <p:spPr bwMode="auto">
          <a:xfrm>
            <a:off x="3675063" y="2060575"/>
            <a:ext cx="5468937" cy="1541463"/>
          </a:xfrm>
          <a:prstGeom prst="rect">
            <a:avLst/>
          </a:prstGeom>
          <a:noFill/>
          <a:ln w="9525">
            <a:noFill/>
            <a:miter lim="800000"/>
            <a:headEnd/>
            <a:tailEnd/>
          </a:ln>
        </p:spPr>
      </p:pic>
      <p:pic>
        <p:nvPicPr>
          <p:cNvPr id="50181" name="Picture 4"/>
          <p:cNvPicPr>
            <a:picLocks noChangeAspect="1" noChangeArrowheads="1"/>
          </p:cNvPicPr>
          <p:nvPr/>
        </p:nvPicPr>
        <p:blipFill>
          <a:blip r:embed="rId3" cstate="print"/>
          <a:srcRect/>
          <a:stretch>
            <a:fillRect/>
          </a:stretch>
        </p:blipFill>
        <p:spPr bwMode="auto">
          <a:xfrm>
            <a:off x="2916238" y="4437063"/>
            <a:ext cx="2390775" cy="1809750"/>
          </a:xfrm>
          <a:prstGeom prst="rect">
            <a:avLst/>
          </a:prstGeom>
          <a:noFill/>
          <a:ln w="9525">
            <a:noFill/>
            <a:miter lim="800000"/>
            <a:headEnd/>
            <a:tailEnd/>
          </a:ln>
        </p:spPr>
      </p:pic>
      <p:pic>
        <p:nvPicPr>
          <p:cNvPr id="50182" name="Picture 5"/>
          <p:cNvPicPr>
            <a:picLocks noChangeAspect="1" noChangeArrowheads="1"/>
          </p:cNvPicPr>
          <p:nvPr/>
        </p:nvPicPr>
        <p:blipFill>
          <a:blip r:embed="rId4" cstate="print"/>
          <a:srcRect/>
          <a:stretch>
            <a:fillRect/>
          </a:stretch>
        </p:blipFill>
        <p:spPr bwMode="auto">
          <a:xfrm>
            <a:off x="250825" y="4437063"/>
            <a:ext cx="2486025" cy="1866900"/>
          </a:xfrm>
          <a:prstGeom prst="rect">
            <a:avLst/>
          </a:prstGeom>
          <a:noFill/>
          <a:ln w="9525">
            <a:noFill/>
            <a:miter lim="800000"/>
            <a:headEnd/>
            <a:tailEnd/>
          </a:ln>
        </p:spPr>
      </p:pic>
      <p:pic>
        <p:nvPicPr>
          <p:cNvPr id="50183" name="Picture 6" descr="pipes                                                          00067EE2Macintosh HD                   ABA78158:"/>
          <p:cNvPicPr>
            <a:picLocks noChangeAspect="1" noChangeArrowheads="1"/>
          </p:cNvPicPr>
          <p:nvPr/>
        </p:nvPicPr>
        <p:blipFill>
          <a:blip r:embed="rId5" cstate="print"/>
          <a:srcRect/>
          <a:stretch>
            <a:fillRect/>
          </a:stretch>
        </p:blipFill>
        <p:spPr bwMode="auto">
          <a:xfrm>
            <a:off x="5724525" y="4221163"/>
            <a:ext cx="2798763" cy="2132012"/>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8313" y="620713"/>
            <a:ext cx="8229600" cy="1066800"/>
          </a:xfrm>
        </p:spPr>
        <p:txBody>
          <a:bodyPr/>
          <a:lstStyle/>
          <a:p>
            <a:r>
              <a:rPr lang="en-US" i="1" smtClean="0"/>
              <a:t>laws of perceptual organization</a:t>
            </a:r>
            <a:endParaRPr lang="en-US" smtClean="0"/>
          </a:p>
        </p:txBody>
      </p:sp>
      <p:sp>
        <p:nvSpPr>
          <p:cNvPr id="51203" name="Content Placeholder 2"/>
          <p:cNvSpPr>
            <a:spLocks noGrp="1"/>
          </p:cNvSpPr>
          <p:nvPr>
            <p:ph idx="1"/>
          </p:nvPr>
        </p:nvSpPr>
        <p:spPr/>
        <p:txBody>
          <a:bodyPr>
            <a:normAutofit lnSpcReduction="10000"/>
          </a:bodyPr>
          <a:lstStyle/>
          <a:p>
            <a:r>
              <a:rPr lang="en-US" smtClean="0"/>
              <a:t>Proximity</a:t>
            </a:r>
          </a:p>
          <a:p>
            <a:endParaRPr lang="en-US" smtClean="0"/>
          </a:p>
          <a:p>
            <a:endParaRPr lang="en-US" smtClean="0"/>
          </a:p>
          <a:p>
            <a:r>
              <a:rPr lang="en-US" smtClean="0"/>
              <a:t>Common Fate</a:t>
            </a:r>
          </a:p>
          <a:p>
            <a:endParaRPr lang="en-US" smtClean="0"/>
          </a:p>
          <a:p>
            <a:endParaRPr lang="en-US" smtClean="0"/>
          </a:p>
          <a:p>
            <a:endParaRPr lang="en-US" smtClean="0"/>
          </a:p>
          <a:p>
            <a:r>
              <a:rPr lang="en-US" smtClean="0"/>
              <a:t>Familiarity</a:t>
            </a:r>
          </a:p>
        </p:txBody>
      </p:sp>
      <p:pic>
        <p:nvPicPr>
          <p:cNvPr id="51204" name="Picture 2"/>
          <p:cNvPicPr>
            <a:picLocks noChangeAspect="1" noChangeArrowheads="1"/>
          </p:cNvPicPr>
          <p:nvPr/>
        </p:nvPicPr>
        <p:blipFill>
          <a:blip r:embed="rId2" cstate="print"/>
          <a:srcRect/>
          <a:stretch>
            <a:fillRect/>
          </a:stretch>
        </p:blipFill>
        <p:spPr bwMode="auto">
          <a:xfrm>
            <a:off x="3419475" y="2997200"/>
            <a:ext cx="1585913" cy="2233613"/>
          </a:xfrm>
          <a:prstGeom prst="rect">
            <a:avLst/>
          </a:prstGeom>
          <a:noFill/>
          <a:ln w="9525">
            <a:noFill/>
            <a:miter lim="800000"/>
            <a:headEnd/>
            <a:tailEnd/>
          </a:ln>
        </p:spPr>
      </p:pic>
      <p:pic>
        <p:nvPicPr>
          <p:cNvPr id="51205" name="Picture 3"/>
          <p:cNvPicPr>
            <a:picLocks noChangeAspect="1" noChangeArrowheads="1"/>
          </p:cNvPicPr>
          <p:nvPr/>
        </p:nvPicPr>
        <p:blipFill>
          <a:blip r:embed="rId3" cstate="print"/>
          <a:srcRect/>
          <a:stretch>
            <a:fillRect/>
          </a:stretch>
        </p:blipFill>
        <p:spPr bwMode="auto">
          <a:xfrm>
            <a:off x="5003800" y="3213100"/>
            <a:ext cx="3048000" cy="2171700"/>
          </a:xfrm>
          <a:prstGeom prst="rect">
            <a:avLst/>
          </a:prstGeom>
          <a:noFill/>
          <a:ln w="9525">
            <a:noFill/>
            <a:miter lim="800000"/>
            <a:headEnd/>
            <a:tailEnd/>
          </a:ln>
        </p:spPr>
      </p:pic>
      <p:pic>
        <p:nvPicPr>
          <p:cNvPr id="51206" name="Picture 4"/>
          <p:cNvPicPr>
            <a:picLocks noChangeAspect="1" noChangeArrowheads="1"/>
          </p:cNvPicPr>
          <p:nvPr/>
        </p:nvPicPr>
        <p:blipFill>
          <a:blip r:embed="rId4" cstate="print"/>
          <a:srcRect/>
          <a:stretch>
            <a:fillRect/>
          </a:stretch>
        </p:blipFill>
        <p:spPr bwMode="auto">
          <a:xfrm>
            <a:off x="6718300" y="2636838"/>
            <a:ext cx="2425700" cy="1728787"/>
          </a:xfrm>
          <a:prstGeom prst="rect">
            <a:avLst/>
          </a:prstGeom>
          <a:noFill/>
          <a:ln w="9525">
            <a:noFill/>
            <a:miter lim="800000"/>
            <a:headEnd/>
            <a:tailEnd/>
          </a:ln>
        </p:spPr>
      </p:pic>
      <p:pic>
        <p:nvPicPr>
          <p:cNvPr id="51207" name="Picture 5"/>
          <p:cNvPicPr>
            <a:picLocks noChangeAspect="1" noChangeArrowheads="1"/>
          </p:cNvPicPr>
          <p:nvPr/>
        </p:nvPicPr>
        <p:blipFill>
          <a:blip r:embed="rId5" cstate="print"/>
          <a:srcRect/>
          <a:stretch>
            <a:fillRect/>
          </a:stretch>
        </p:blipFill>
        <p:spPr bwMode="auto">
          <a:xfrm>
            <a:off x="2411413" y="1484313"/>
            <a:ext cx="3421062" cy="1398587"/>
          </a:xfrm>
          <a:prstGeom prst="rect">
            <a:avLst/>
          </a:prstGeom>
          <a:noFill/>
          <a:ln w="9525">
            <a:noFill/>
            <a:miter lim="800000"/>
            <a:headEnd/>
            <a:tailEnd/>
          </a:ln>
        </p:spPr>
      </p:pic>
      <p:pic>
        <p:nvPicPr>
          <p:cNvPr id="51208" name="Picture 6"/>
          <p:cNvPicPr>
            <a:picLocks noChangeAspect="1" noChangeArrowheads="1"/>
          </p:cNvPicPr>
          <p:nvPr/>
        </p:nvPicPr>
        <p:blipFill>
          <a:blip r:embed="rId6" cstate="print"/>
          <a:srcRect/>
          <a:stretch>
            <a:fillRect/>
          </a:stretch>
        </p:blipFill>
        <p:spPr bwMode="auto">
          <a:xfrm>
            <a:off x="6372225" y="1484313"/>
            <a:ext cx="1168400" cy="1039812"/>
          </a:xfrm>
          <a:prstGeom prst="rect">
            <a:avLst/>
          </a:prstGeom>
          <a:noFill/>
          <a:ln w="9525">
            <a:noFill/>
            <a:miter lim="800000"/>
            <a:headEnd/>
            <a:tailEnd/>
          </a:ln>
        </p:spPr>
      </p:pic>
      <p:pic>
        <p:nvPicPr>
          <p:cNvPr id="51209" name="Picture 7"/>
          <p:cNvPicPr>
            <a:picLocks noChangeAspect="1" noChangeArrowheads="1"/>
          </p:cNvPicPr>
          <p:nvPr/>
        </p:nvPicPr>
        <p:blipFill>
          <a:blip r:embed="rId7" cstate="print"/>
          <a:srcRect/>
          <a:stretch>
            <a:fillRect/>
          </a:stretch>
        </p:blipFill>
        <p:spPr bwMode="auto">
          <a:xfrm>
            <a:off x="2700338" y="5805488"/>
            <a:ext cx="2076450" cy="838200"/>
          </a:xfrm>
          <a:prstGeom prst="rect">
            <a:avLst/>
          </a:prstGeom>
          <a:noFill/>
          <a:ln w="9525">
            <a:noFill/>
            <a:miter lim="800000"/>
            <a:headEnd/>
            <a:tailEnd/>
          </a:ln>
        </p:spPr>
      </p:pic>
      <p:pic>
        <p:nvPicPr>
          <p:cNvPr id="51210" name="Picture 6" descr="stone faces                                                    00067EE2Macintosh HD                   ABA78158:"/>
          <p:cNvPicPr>
            <a:picLocks noChangeAspect="1" noChangeArrowheads="1"/>
          </p:cNvPicPr>
          <p:nvPr/>
        </p:nvPicPr>
        <p:blipFill>
          <a:blip r:embed="rId8" cstate="print"/>
          <a:srcRect/>
          <a:stretch>
            <a:fillRect/>
          </a:stretch>
        </p:blipFill>
        <p:spPr bwMode="auto">
          <a:xfrm>
            <a:off x="5292725" y="5164138"/>
            <a:ext cx="3240088" cy="1693862"/>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smtClean="0"/>
              <a:t>Familiarity/ Meaningfulness</a:t>
            </a:r>
            <a:br>
              <a:rPr lang="en-US" smtClean="0"/>
            </a:br>
            <a:endParaRPr lang="en-US" smtClean="0"/>
          </a:p>
        </p:txBody>
      </p:sp>
      <p:sp>
        <p:nvSpPr>
          <p:cNvPr id="52227" name="Content Placeholder 2"/>
          <p:cNvSpPr>
            <a:spLocks noGrp="1"/>
          </p:cNvSpPr>
          <p:nvPr>
            <p:ph idx="1"/>
          </p:nvPr>
        </p:nvSpPr>
        <p:spPr/>
        <p:txBody>
          <a:bodyPr/>
          <a:lstStyle/>
          <a:p>
            <a:endParaRPr lang="en-US" smtClean="0"/>
          </a:p>
        </p:txBody>
      </p:sp>
      <p:pic>
        <p:nvPicPr>
          <p:cNvPr id="52228" name="Picture 1030" descr=" mona1.jpg                                                      000427B2Macintosh HD                   BBA79819:"/>
          <p:cNvPicPr>
            <a:picLocks noChangeAspect="1" noChangeArrowheads="1"/>
          </p:cNvPicPr>
          <p:nvPr/>
        </p:nvPicPr>
        <p:blipFill>
          <a:blip r:embed="rId2" cstate="print"/>
          <a:srcRect/>
          <a:stretch>
            <a:fillRect/>
          </a:stretch>
        </p:blipFill>
        <p:spPr bwMode="auto">
          <a:xfrm>
            <a:off x="3778250" y="1989138"/>
            <a:ext cx="5365750" cy="2830512"/>
          </a:xfrm>
          <a:prstGeom prst="rect">
            <a:avLst/>
          </a:prstGeom>
          <a:noFill/>
          <a:ln w="9525">
            <a:noFill/>
            <a:miter lim="800000"/>
            <a:headEnd/>
            <a:tailEnd/>
          </a:ln>
        </p:spPr>
      </p:pic>
      <p:pic>
        <p:nvPicPr>
          <p:cNvPr id="52229" name="Picture 1030" descr=" mona2.jpg                                                      000427B2Macintosh HD                   BBA79819:"/>
          <p:cNvPicPr>
            <a:picLocks noChangeAspect="1" noChangeArrowheads="1"/>
          </p:cNvPicPr>
          <p:nvPr/>
        </p:nvPicPr>
        <p:blipFill>
          <a:blip r:embed="rId3" cstate="print"/>
          <a:srcRect/>
          <a:stretch>
            <a:fillRect/>
          </a:stretch>
        </p:blipFill>
        <p:spPr bwMode="auto">
          <a:xfrm>
            <a:off x="0" y="4106863"/>
            <a:ext cx="5213350" cy="2751137"/>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cstate="print"/>
          <a:srcRect/>
          <a:stretch>
            <a:fillRect/>
          </a:stretch>
        </p:blipFill>
        <p:spPr bwMode="auto">
          <a:xfrm>
            <a:off x="6153150" y="4730750"/>
            <a:ext cx="2990850" cy="2127250"/>
          </a:xfrm>
          <a:prstGeom prst="rect">
            <a:avLst/>
          </a:prstGeom>
          <a:noFill/>
          <a:ln w="9525">
            <a:noFill/>
            <a:miter lim="800000"/>
            <a:headEnd/>
            <a:tailEnd/>
          </a:ln>
        </p:spPr>
      </p:pic>
      <p:sp>
        <p:nvSpPr>
          <p:cNvPr id="53251" name="Rectangle 2"/>
          <p:cNvSpPr>
            <a:spLocks noGrp="1" noChangeArrowheads="1"/>
          </p:cNvSpPr>
          <p:nvPr>
            <p:ph type="title"/>
          </p:nvPr>
        </p:nvSpPr>
        <p:spPr/>
        <p:txBody>
          <a:bodyPr>
            <a:normAutofit fontScale="90000"/>
          </a:bodyPr>
          <a:lstStyle/>
          <a:p>
            <a:pPr eaLnBrk="1" hangingPunct="1"/>
            <a:r>
              <a:rPr lang="cs-CZ" smtClean="0"/>
              <a:t>Gibson‘ s theory of direct perception</a:t>
            </a:r>
          </a:p>
        </p:txBody>
      </p:sp>
      <p:sp>
        <p:nvSpPr>
          <p:cNvPr id="53252" name="Rectangle 3"/>
          <p:cNvSpPr>
            <a:spLocks noGrp="1" noChangeArrowheads="1"/>
          </p:cNvSpPr>
          <p:nvPr>
            <p:ph idx="1"/>
          </p:nvPr>
        </p:nvSpPr>
        <p:spPr/>
        <p:txBody>
          <a:bodyPr/>
          <a:lstStyle/>
          <a:p>
            <a:pPr eaLnBrk="1" hangingPunct="1"/>
            <a:endParaRPr lang="cs-CZ" sz="1400" smtClean="0"/>
          </a:p>
          <a:p>
            <a:pPr eaLnBrk="1" hangingPunct="1">
              <a:buFont typeface="Wingdings" pitchFamily="2" charset="2"/>
              <a:buChar char="v"/>
            </a:pPr>
            <a:r>
              <a:rPr lang="en-US" sz="1600" smtClean="0"/>
              <a:t>ecological’ theory: with background, horizons, other objects, etc. all playing a part.</a:t>
            </a:r>
            <a:endParaRPr lang="cs-CZ" sz="1600" smtClean="0"/>
          </a:p>
          <a:p>
            <a:pPr eaLnBrk="1" hangingPunct="1">
              <a:buFont typeface="Wingdings" pitchFamily="2" charset="2"/>
              <a:buChar char="v"/>
            </a:pPr>
            <a:r>
              <a:rPr lang="en-US" sz="1400" smtClean="0"/>
              <a:t>Gibson first developed his theory during WW2 when he was given the task of preparing training films for pilots. From this he developed a theory of optic flow patterns, based on a fixed point towards which the pilot is moving which appears motionless. The rest of the visual environment is moving away from that point, flowing over and around the viewer.</a:t>
            </a:r>
            <a:endParaRPr lang="cs-CZ" sz="1400" smtClean="0"/>
          </a:p>
          <a:p>
            <a:pPr eaLnBrk="1" hangingPunct="1">
              <a:buFont typeface="Wingdings" pitchFamily="2" charset="2"/>
              <a:buChar char="v"/>
            </a:pPr>
            <a:r>
              <a:rPr lang="en-US" sz="1400" b="1" u="sng" smtClean="0"/>
              <a:t>Affordance</a:t>
            </a:r>
          </a:p>
          <a:p>
            <a:pPr eaLnBrk="1" hangingPunct="1">
              <a:buFont typeface="Wingdings" pitchFamily="2" charset="2"/>
              <a:buChar char="v"/>
            </a:pPr>
            <a:r>
              <a:rPr lang="en-US" sz="1400" smtClean="0"/>
              <a:t>This means attaching particular meaning to visual information. Gibson rejected the theory that long term memory provides meaning. Rather, he argued that the potential use of an object is directly perceivable - a ladder 'affords' climbing up or down, a chair 'affords' sitting.</a:t>
            </a:r>
            <a:endParaRPr lang="cs-CZ" sz="1400" smtClean="0"/>
          </a:p>
          <a:p>
            <a:pPr eaLnBrk="1" hangingPunct="1">
              <a:buFont typeface="Wingdings" pitchFamily="2" charset="2"/>
              <a:buChar char="v"/>
            </a:pPr>
            <a:endParaRPr lang="cs-CZ" sz="1400" smtClean="0"/>
          </a:p>
          <a:p>
            <a:pPr eaLnBrk="1" hangingPunct="1">
              <a:buFont typeface="Wingdings" pitchFamily="2" charset="2"/>
              <a:buChar char="v"/>
            </a:pPr>
            <a:r>
              <a:rPr lang="cs-CZ" sz="1400" smtClean="0"/>
              <a:t>G</a:t>
            </a:r>
            <a:r>
              <a:rPr lang="en-US" sz="1400" smtClean="0"/>
              <a:t>ibson's theory was that of direct perception, which means that humans directly perceive their environment through stimulation of the retina. Traditionally, and especially by Gestalt psychologists, perception was believed to be indirect. According to this theory, humans do not directly perceive their environment. It is only through sensory stimulation over time that we learn what is in our environments, and that we perceive much more than mere sensory input</a:t>
            </a:r>
            <a:r>
              <a:rPr lang="cs-CZ" sz="1400" smtClean="0"/>
              <a: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cs-CZ" smtClean="0"/>
              <a:t>Constructivist theory of perception</a:t>
            </a:r>
          </a:p>
        </p:txBody>
      </p:sp>
      <p:sp>
        <p:nvSpPr>
          <p:cNvPr id="54275" name="Rectangle 3"/>
          <p:cNvSpPr>
            <a:spLocks noGrp="1" noChangeArrowheads="1"/>
          </p:cNvSpPr>
          <p:nvPr>
            <p:ph idx="1"/>
          </p:nvPr>
        </p:nvSpPr>
        <p:spPr/>
        <p:txBody>
          <a:bodyPr/>
          <a:lstStyle/>
          <a:p>
            <a:pPr eaLnBrk="1" hangingPunct="1"/>
            <a:r>
              <a:rPr lang="en-US" sz="1400" smtClean="0"/>
              <a:t>“</a:t>
            </a:r>
            <a:r>
              <a:rPr lang="en-US" sz="1800" smtClean="0"/>
              <a:t>Constructivists” such as Helmholtz, Rock and Gregory claim that incoming visual data are insufficient for perception to be achieved, and that the brain must supplement these data with top down processing</a:t>
            </a:r>
            <a:endParaRPr lang="cs-CZ" sz="1800" smtClean="0"/>
          </a:p>
          <a:p>
            <a:pPr eaLnBrk="1" hangingPunct="1"/>
            <a:r>
              <a:rPr lang="en-US" sz="1800" smtClean="0"/>
              <a:t>process whereby the brain makes a series of hypotheses about the external world, stress the importance of central factors such as memory and expectation in determining the phenomenological content of perception</a:t>
            </a:r>
            <a:endParaRPr lang="cs-CZ" sz="1800" smtClean="0"/>
          </a:p>
          <a:p>
            <a:pPr eaLnBrk="1" hangingPunct="1"/>
            <a:endParaRPr lang="cs-CZ" sz="1400" smtClean="0"/>
          </a:p>
        </p:txBody>
      </p:sp>
      <p:pic>
        <p:nvPicPr>
          <p:cNvPr id="54276" name="Picture 4"/>
          <p:cNvPicPr>
            <a:picLocks noChangeAspect="1" noChangeArrowheads="1"/>
          </p:cNvPicPr>
          <p:nvPr/>
        </p:nvPicPr>
        <p:blipFill>
          <a:blip r:embed="rId2" cstate="print"/>
          <a:srcRect/>
          <a:stretch>
            <a:fillRect/>
          </a:stretch>
        </p:blipFill>
        <p:spPr bwMode="auto">
          <a:xfrm>
            <a:off x="6011863" y="4330700"/>
            <a:ext cx="2555875" cy="2527300"/>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cs-CZ" smtClean="0"/>
              <a:t>Comparison between the theories</a:t>
            </a:r>
          </a:p>
        </p:txBody>
      </p:sp>
      <p:sp>
        <p:nvSpPr>
          <p:cNvPr id="55299" name="Rectangle 3"/>
          <p:cNvSpPr>
            <a:spLocks noGrp="1" noChangeArrowheads="1"/>
          </p:cNvSpPr>
          <p:nvPr>
            <p:ph idx="1"/>
          </p:nvPr>
        </p:nvSpPr>
        <p:spPr/>
        <p:txBody>
          <a:bodyPr/>
          <a:lstStyle/>
          <a:p>
            <a:pPr eaLnBrk="1" hangingPunct="1">
              <a:lnSpc>
                <a:spcPct val="80000"/>
              </a:lnSpc>
            </a:pPr>
            <a:r>
              <a:rPr lang="en-US" sz="1200" smtClean="0"/>
              <a:t>Comparison of two theories to perception:</a:t>
            </a:r>
          </a:p>
          <a:p>
            <a:pPr eaLnBrk="1" hangingPunct="1">
              <a:lnSpc>
                <a:spcPct val="80000"/>
              </a:lnSpc>
            </a:pPr>
            <a:endParaRPr lang="en-US" sz="1200" smtClean="0"/>
          </a:p>
          <a:p>
            <a:pPr eaLnBrk="1" hangingPunct="1">
              <a:lnSpc>
                <a:spcPct val="80000"/>
              </a:lnSpc>
            </a:pPr>
            <a:r>
              <a:rPr lang="en-US" sz="1200" smtClean="0"/>
              <a:t>1. Mental processes to pick up information or not</a:t>
            </a:r>
          </a:p>
          <a:p>
            <a:pPr eaLnBrk="1" hangingPunct="1">
              <a:lnSpc>
                <a:spcPct val="80000"/>
              </a:lnSpc>
            </a:pPr>
            <a:r>
              <a:rPr lang="en-US" sz="1200" smtClean="0"/>
              <a:t>The constructivists see the stimulation reaching our senses as inherently insufficient necessitating an “intelligent” perceptual system that relies on inferential types of mechanisms to overcome this inherent equivocality of stimulation.</a:t>
            </a:r>
          </a:p>
          <a:p>
            <a:pPr eaLnBrk="1" hangingPunct="1">
              <a:lnSpc>
                <a:spcPct val="80000"/>
              </a:lnSpc>
            </a:pPr>
            <a:r>
              <a:rPr lang="en-US" sz="1200" smtClean="0"/>
              <a:t>The ecologically oriented theorists argue that the information in the ambient environment suffices and is not equivocal and thus no “mental processes” are needed to enable the pick up of the relevant information. </a:t>
            </a:r>
          </a:p>
          <a:p>
            <a:pPr eaLnBrk="1" hangingPunct="1">
              <a:lnSpc>
                <a:spcPct val="80000"/>
              </a:lnSpc>
            </a:pPr>
            <a:endParaRPr lang="en-US" sz="1200" smtClean="0"/>
          </a:p>
          <a:p>
            <a:pPr eaLnBrk="1" hangingPunct="1">
              <a:lnSpc>
                <a:spcPct val="80000"/>
              </a:lnSpc>
            </a:pPr>
            <a:r>
              <a:rPr lang="en-US" sz="1200" smtClean="0"/>
              <a:t>2. Direct or indirect perception</a:t>
            </a:r>
          </a:p>
          <a:p>
            <a:pPr eaLnBrk="1" hangingPunct="1">
              <a:lnSpc>
                <a:spcPct val="80000"/>
              </a:lnSpc>
            </a:pPr>
            <a:r>
              <a:rPr lang="en-US" sz="1200" smtClean="0"/>
              <a:t>The constructivists see perception as multistage with mediational processes intervening between stimulation and percept, i.e., perception is indirect.</a:t>
            </a:r>
          </a:p>
          <a:p>
            <a:pPr eaLnBrk="1" hangingPunct="1">
              <a:lnSpc>
                <a:spcPct val="80000"/>
              </a:lnSpc>
            </a:pPr>
            <a:r>
              <a:rPr lang="en-US" sz="1200" smtClean="0"/>
              <a:t>The ecological theorists see perception as a single-stage process, i.e., it is direct and immediate. </a:t>
            </a:r>
          </a:p>
          <a:p>
            <a:pPr eaLnBrk="1" hangingPunct="1">
              <a:lnSpc>
                <a:spcPct val="80000"/>
              </a:lnSpc>
            </a:pPr>
            <a:endParaRPr lang="en-US" sz="1200" smtClean="0"/>
          </a:p>
          <a:p>
            <a:pPr eaLnBrk="1" hangingPunct="1">
              <a:lnSpc>
                <a:spcPct val="80000"/>
              </a:lnSpc>
            </a:pPr>
            <a:r>
              <a:rPr lang="en-US" sz="1200" smtClean="0"/>
              <a:t>3. Relying on stored information</a:t>
            </a:r>
          </a:p>
          <a:p>
            <a:pPr eaLnBrk="1" hangingPunct="1">
              <a:lnSpc>
                <a:spcPct val="80000"/>
              </a:lnSpc>
            </a:pPr>
            <a:r>
              <a:rPr lang="en-US" sz="1200" smtClean="0"/>
              <a:t>For the constructivists, memory, stored schemata, and past experience play an important role in perception.</a:t>
            </a:r>
          </a:p>
          <a:p>
            <a:pPr eaLnBrk="1" hangingPunct="1">
              <a:lnSpc>
                <a:spcPct val="80000"/>
              </a:lnSpc>
            </a:pPr>
            <a:r>
              <a:rPr lang="en-US" sz="1200" smtClean="0"/>
              <a:t>The ecologically oriented approach sees no role for memory and related phenomena in perception. </a:t>
            </a:r>
          </a:p>
          <a:p>
            <a:pPr eaLnBrk="1" hangingPunct="1">
              <a:lnSpc>
                <a:spcPct val="80000"/>
              </a:lnSpc>
            </a:pPr>
            <a:endParaRPr lang="en-US" sz="1200" smtClean="0"/>
          </a:p>
          <a:p>
            <a:pPr eaLnBrk="1" hangingPunct="1">
              <a:lnSpc>
                <a:spcPct val="80000"/>
              </a:lnSpc>
            </a:pPr>
            <a:r>
              <a:rPr lang="en-US" sz="1200" smtClean="0"/>
              <a:t>4. Process versus stimulation</a:t>
            </a:r>
          </a:p>
          <a:p>
            <a:pPr eaLnBrk="1" hangingPunct="1">
              <a:lnSpc>
                <a:spcPct val="80000"/>
              </a:lnSpc>
            </a:pPr>
            <a:r>
              <a:rPr lang="en-US" sz="1200" smtClean="0"/>
              <a:t>The constructivists excel at analyzing the processes and mechanisms underlying perception.</a:t>
            </a:r>
          </a:p>
          <a:p>
            <a:pPr eaLnBrk="1" hangingPunct="1">
              <a:lnSpc>
                <a:spcPct val="80000"/>
              </a:lnSpc>
            </a:pPr>
            <a:r>
              <a:rPr lang="en-US" sz="1200" smtClean="0"/>
              <a:t>The ecological approach excels at the analysis of the stimulation reaching the observer.</a:t>
            </a:r>
            <a:endParaRPr lang="cs-CZ" sz="1200" smtClean="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cs-CZ" smtClean="0"/>
              <a:t>AMES ROOM</a:t>
            </a:r>
          </a:p>
        </p:txBody>
      </p:sp>
      <p:sp>
        <p:nvSpPr>
          <p:cNvPr id="56323" name="Rectangle 3"/>
          <p:cNvSpPr>
            <a:spLocks noGrp="1" noChangeArrowheads="1"/>
          </p:cNvSpPr>
          <p:nvPr>
            <p:ph idx="1"/>
          </p:nvPr>
        </p:nvSpPr>
        <p:spPr/>
        <p:txBody>
          <a:bodyPr/>
          <a:lstStyle/>
          <a:p>
            <a:pPr eaLnBrk="1" hangingPunct="1"/>
            <a:r>
              <a:rPr lang="cs-CZ" smtClean="0">
                <a:hlinkClick r:id="rId2"/>
              </a:rPr>
              <a:t>http://www.youtube.com/watch?v=Ttd0YjXF0no&amp;feature=related</a:t>
            </a:r>
            <a:endParaRPr lang="cs-CZ" smtClean="0"/>
          </a:p>
          <a:p>
            <a:pPr eaLnBrk="1" hangingPunct="1"/>
            <a:endParaRPr lang="cs-CZ" smtClean="0"/>
          </a:p>
          <a:p>
            <a:pPr eaLnBrk="1" hangingPunct="1"/>
            <a:endParaRPr lang="cs-CZ" smtClean="0"/>
          </a:p>
        </p:txBody>
      </p:sp>
      <p:pic>
        <p:nvPicPr>
          <p:cNvPr id="56324" name="Picture 4"/>
          <p:cNvPicPr>
            <a:picLocks noChangeAspect="1" noChangeArrowheads="1"/>
          </p:cNvPicPr>
          <p:nvPr/>
        </p:nvPicPr>
        <p:blipFill>
          <a:blip r:embed="rId3" cstate="print"/>
          <a:srcRect/>
          <a:stretch>
            <a:fillRect/>
          </a:stretch>
        </p:blipFill>
        <p:spPr bwMode="auto">
          <a:xfrm>
            <a:off x="5086350" y="2819400"/>
            <a:ext cx="4057650" cy="4038600"/>
          </a:xfrm>
          <a:prstGeom prst="rect">
            <a:avLst/>
          </a:prstGeom>
          <a:noFill/>
          <a:ln w="9525">
            <a:noFill/>
            <a:miter lim="800000"/>
            <a:headEnd/>
            <a:tailEnd/>
          </a:ln>
        </p:spPr>
      </p:pic>
      <p:pic>
        <p:nvPicPr>
          <p:cNvPr id="56325" name="Picture 5"/>
          <p:cNvPicPr>
            <a:picLocks noChangeAspect="1" noChangeArrowheads="1"/>
          </p:cNvPicPr>
          <p:nvPr/>
        </p:nvPicPr>
        <p:blipFill>
          <a:blip r:embed="rId4" cstate="print"/>
          <a:srcRect/>
          <a:stretch>
            <a:fillRect/>
          </a:stretch>
        </p:blipFill>
        <p:spPr bwMode="auto">
          <a:xfrm>
            <a:off x="0" y="2781300"/>
            <a:ext cx="5394325" cy="4076700"/>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288" y="765175"/>
            <a:ext cx="8229600" cy="1066800"/>
          </a:xfrm>
        </p:spPr>
        <p:txBody>
          <a:bodyPr/>
          <a:lstStyle/>
          <a:p>
            <a:pPr eaLnBrk="1" hangingPunct="1"/>
            <a:r>
              <a:rPr lang="cs-CZ" smtClean="0"/>
              <a:t>Architecture of Ames Room</a:t>
            </a:r>
          </a:p>
        </p:txBody>
      </p:sp>
      <p:pic>
        <p:nvPicPr>
          <p:cNvPr id="57347" name="Picture 3"/>
          <p:cNvPicPr>
            <a:picLocks noGrp="1" noChangeAspect="1" noChangeArrowheads="1"/>
          </p:cNvPicPr>
          <p:nvPr>
            <p:ph idx="1"/>
          </p:nvPr>
        </p:nvPicPr>
        <p:blipFill>
          <a:blip r:embed="rId2" cstate="print"/>
          <a:srcRect/>
          <a:stretch>
            <a:fillRect/>
          </a:stretch>
        </p:blipFill>
        <p:spPr>
          <a:xfrm>
            <a:off x="395288" y="1700213"/>
            <a:ext cx="4032250" cy="4525962"/>
          </a:xfrm>
        </p:spPr>
      </p:pic>
      <p:pic>
        <p:nvPicPr>
          <p:cNvPr id="57348" name="Picture 4"/>
          <p:cNvPicPr>
            <a:picLocks noChangeAspect="1" noChangeArrowheads="1"/>
          </p:cNvPicPr>
          <p:nvPr/>
        </p:nvPicPr>
        <p:blipFill>
          <a:blip r:embed="rId3" cstate="print"/>
          <a:srcRect/>
          <a:stretch>
            <a:fillRect/>
          </a:stretch>
        </p:blipFill>
        <p:spPr bwMode="auto">
          <a:xfrm>
            <a:off x="4819650" y="2060575"/>
            <a:ext cx="4324350" cy="381952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Goals and subjects of study in Cognitive psychology</a:t>
            </a:r>
            <a:endParaRPr lang="en-US" dirty="0"/>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dirty="0" smtClean="0">
                <a:solidFill>
                  <a:schemeClr val="tx2">
                    <a:lumMod val="50000"/>
                  </a:schemeClr>
                </a:solidFill>
              </a:rPr>
              <a:t>to understand human cognition- how we process information (</a:t>
            </a:r>
            <a:r>
              <a:rPr lang="en-US" sz="2000" dirty="0" smtClean="0">
                <a:solidFill>
                  <a:schemeClr val="tx2">
                    <a:lumMod val="50000"/>
                  </a:schemeClr>
                </a:solidFill>
              </a:rPr>
              <a:t>acquisition, storage, transformation, use of knowledge</a:t>
            </a:r>
            <a:r>
              <a:rPr lang="en-US" dirty="0" smtClean="0">
                <a:solidFill>
                  <a:schemeClr val="tx2">
                    <a:lumMod val="50000"/>
                  </a:schemeClr>
                </a:solidFill>
              </a:rPr>
              <a:t>)</a:t>
            </a:r>
          </a:p>
          <a:p>
            <a:pPr marL="274320" indent="-274320" eaLnBrk="1" fontAlgn="auto" hangingPunct="1">
              <a:spcAft>
                <a:spcPts val="0"/>
              </a:spcAft>
              <a:buClr>
                <a:schemeClr val="accent3"/>
              </a:buClr>
              <a:buFont typeface="Wingdings 2"/>
              <a:buChar char=""/>
              <a:defRPr/>
            </a:pPr>
            <a:endParaRPr lang="en-US" dirty="0" smtClean="0">
              <a:solidFill>
                <a:schemeClr val="tx2">
                  <a:lumMod val="50000"/>
                </a:schemeClr>
              </a:solidFill>
            </a:endParaRPr>
          </a:p>
          <a:p>
            <a:pPr marL="274320" indent="-274320" eaLnBrk="1" fontAlgn="auto" hangingPunct="1">
              <a:spcAft>
                <a:spcPts val="0"/>
              </a:spcAft>
              <a:buClr>
                <a:schemeClr val="accent3"/>
              </a:buClr>
              <a:buFont typeface="Wingdings 2"/>
              <a:buChar char=""/>
              <a:defRPr/>
            </a:pPr>
            <a:r>
              <a:rPr lang="en-US" i="1" u="sng" dirty="0" smtClean="0">
                <a:solidFill>
                  <a:schemeClr val="tx2">
                    <a:lumMod val="50000"/>
                  </a:schemeClr>
                </a:solidFill>
              </a:rPr>
              <a:t>Subjects of study:</a:t>
            </a:r>
          </a:p>
          <a:p>
            <a:pPr marL="274320" indent="-274320" eaLnBrk="1" fontAlgn="auto" hangingPunct="1">
              <a:spcAft>
                <a:spcPts val="0"/>
              </a:spcAft>
              <a:buClr>
                <a:schemeClr val="accent3"/>
              </a:buClr>
              <a:buFont typeface="Wingdings 2"/>
              <a:buChar char=""/>
              <a:defRPr/>
            </a:pPr>
            <a:endParaRPr lang="en-US" dirty="0" smtClean="0">
              <a:solidFill>
                <a:schemeClr val="tx2">
                  <a:lumMod val="50000"/>
                </a:schemeClr>
              </a:solidFill>
            </a:endParaRPr>
          </a:p>
          <a:p>
            <a:pPr marL="274320" indent="-274320" eaLnBrk="1" fontAlgn="auto" hangingPunct="1">
              <a:spcAft>
                <a:spcPts val="0"/>
              </a:spcAft>
              <a:buClr>
                <a:schemeClr val="accent3"/>
              </a:buClr>
              <a:buFont typeface="Wingdings 2"/>
              <a:buChar char=""/>
              <a:defRPr/>
            </a:pPr>
            <a:r>
              <a:rPr lang="en-US" dirty="0" smtClean="0">
                <a:solidFill>
                  <a:schemeClr val="tx2">
                    <a:lumMod val="50000"/>
                  </a:schemeClr>
                </a:solidFill>
              </a:rPr>
              <a:t>Perception</a:t>
            </a:r>
          </a:p>
          <a:p>
            <a:pPr marL="274320" indent="-274320" eaLnBrk="1" fontAlgn="auto" hangingPunct="1">
              <a:spcAft>
                <a:spcPts val="0"/>
              </a:spcAft>
              <a:buClr>
                <a:schemeClr val="accent3"/>
              </a:buClr>
              <a:buFont typeface="Wingdings 2"/>
              <a:buChar char=""/>
              <a:defRPr/>
            </a:pPr>
            <a:r>
              <a:rPr lang="en-US" dirty="0" smtClean="0">
                <a:solidFill>
                  <a:schemeClr val="tx2">
                    <a:lumMod val="50000"/>
                  </a:schemeClr>
                </a:solidFill>
              </a:rPr>
              <a:t>Attention</a:t>
            </a:r>
          </a:p>
          <a:p>
            <a:pPr marL="274320" indent="-274320" eaLnBrk="1" fontAlgn="auto" hangingPunct="1">
              <a:spcAft>
                <a:spcPts val="0"/>
              </a:spcAft>
              <a:buClr>
                <a:schemeClr val="accent3"/>
              </a:buClr>
              <a:buFont typeface="Wingdings 2"/>
              <a:buChar char=""/>
              <a:defRPr/>
            </a:pPr>
            <a:r>
              <a:rPr lang="en-US" dirty="0" smtClean="0">
                <a:solidFill>
                  <a:schemeClr val="tx2">
                    <a:lumMod val="50000"/>
                  </a:schemeClr>
                </a:solidFill>
              </a:rPr>
              <a:t>Memory</a:t>
            </a:r>
          </a:p>
          <a:p>
            <a:pPr marL="274320" indent="-274320" eaLnBrk="1" fontAlgn="auto" hangingPunct="1">
              <a:spcAft>
                <a:spcPts val="0"/>
              </a:spcAft>
              <a:buClr>
                <a:schemeClr val="accent3"/>
              </a:buClr>
              <a:buFont typeface="Wingdings 2"/>
              <a:buChar char=""/>
              <a:defRPr/>
            </a:pPr>
            <a:r>
              <a:rPr lang="en-US" dirty="0" smtClean="0">
                <a:solidFill>
                  <a:schemeClr val="tx2">
                    <a:lumMod val="50000"/>
                  </a:schemeClr>
                </a:solidFill>
              </a:rPr>
              <a:t>Thinking</a:t>
            </a:r>
          </a:p>
          <a:p>
            <a:pPr marL="274320" indent="-274320" eaLnBrk="1" fontAlgn="auto" hangingPunct="1">
              <a:spcAft>
                <a:spcPts val="0"/>
              </a:spcAft>
              <a:buClr>
                <a:schemeClr val="accent3"/>
              </a:buClr>
              <a:buFont typeface="Wingdings 2"/>
              <a:buChar char=""/>
              <a:defRPr/>
            </a:pPr>
            <a:r>
              <a:rPr lang="en-US" dirty="0" smtClean="0">
                <a:solidFill>
                  <a:schemeClr val="tx2">
                    <a:lumMod val="50000"/>
                  </a:schemeClr>
                </a:solidFill>
              </a:rPr>
              <a:t>Language</a:t>
            </a:r>
          </a:p>
          <a:p>
            <a:pPr marL="274320" indent="-274320" eaLnBrk="1" fontAlgn="auto" hangingPunct="1">
              <a:spcAft>
                <a:spcPts val="0"/>
              </a:spcAft>
              <a:buClr>
                <a:schemeClr val="accent3"/>
              </a:buClr>
              <a:buFont typeface="Wingdings 2"/>
              <a:buChar char=""/>
              <a:defRPr/>
            </a:pPr>
            <a:r>
              <a:rPr lang="en-US" dirty="0" smtClean="0">
                <a:solidFill>
                  <a:schemeClr val="tx2">
                    <a:lumMod val="50000"/>
                  </a:schemeClr>
                </a:solidFill>
              </a:rPr>
              <a:t>Reasoning and decision making</a:t>
            </a:r>
          </a:p>
          <a:p>
            <a:pPr marL="274320" indent="-274320" eaLnBrk="1" fontAlgn="auto" hangingPunct="1">
              <a:spcAft>
                <a:spcPts val="0"/>
              </a:spcAft>
              <a:buClr>
                <a:schemeClr val="accent3"/>
              </a:buClr>
              <a:buFont typeface="Wingdings 2"/>
              <a:buChar char=""/>
              <a:defRPr/>
            </a:pPr>
            <a:r>
              <a:rPr lang="en-US" dirty="0" smtClean="0">
                <a:solidFill>
                  <a:schemeClr val="tx2">
                    <a:lumMod val="50000"/>
                  </a:schemeClr>
                </a:solidFill>
              </a:rPr>
              <a:t>Consciousness</a:t>
            </a:r>
            <a:endParaRPr lang="en-US" dirty="0">
              <a:solidFill>
                <a:schemeClr val="tx2">
                  <a:lumMod val="50000"/>
                </a:schemeClr>
              </a:solidFill>
            </a:endParaRPr>
          </a:p>
        </p:txBody>
      </p:sp>
      <p:sp>
        <p:nvSpPr>
          <p:cNvPr id="4" name="TextBox 3"/>
          <p:cNvSpPr txBox="1"/>
          <p:nvPr/>
        </p:nvSpPr>
        <p:spPr>
          <a:xfrm>
            <a:off x="5410200" y="3810000"/>
            <a:ext cx="3581400" cy="2862263"/>
          </a:xfrm>
          <a:prstGeom prst="rect">
            <a:avLst/>
          </a:prstGeom>
          <a:gradFill>
            <a:gsLst>
              <a:gs pos="0">
                <a:schemeClr val="tx2"/>
              </a:gs>
              <a:gs pos="50000">
                <a:schemeClr val="accent1">
                  <a:tint val="44500"/>
                  <a:satMod val="160000"/>
                </a:schemeClr>
              </a:gs>
              <a:gs pos="100000">
                <a:schemeClr val="accent1">
                  <a:tint val="23500"/>
                  <a:satMod val="160000"/>
                </a:schemeClr>
              </a:gs>
            </a:gsLst>
            <a:lin ang="5400000" scaled="0"/>
          </a:gradFill>
          <a:ln cmpd="dbl">
            <a:solidFill>
              <a:schemeClr val="tx1"/>
            </a:solidFill>
          </a:ln>
        </p:spPr>
        <p:txBody>
          <a:bodyPr>
            <a:spAutoFit/>
          </a:bodyPr>
          <a:lstStyle/>
          <a:p>
            <a:pPr fontAlgn="auto">
              <a:spcBef>
                <a:spcPts val="0"/>
              </a:spcBef>
              <a:spcAft>
                <a:spcPts val="0"/>
              </a:spcAft>
              <a:defRPr/>
            </a:pPr>
            <a:r>
              <a:rPr lang="en-US" b="1" dirty="0">
                <a:solidFill>
                  <a:srgbClr val="003300"/>
                </a:solidFill>
                <a:latin typeface="Garamond" pitchFamily="18" charset="0"/>
              </a:rPr>
              <a:t>History:</a:t>
            </a:r>
          </a:p>
          <a:p>
            <a:pPr fontAlgn="auto">
              <a:spcBef>
                <a:spcPts val="0"/>
              </a:spcBef>
              <a:spcAft>
                <a:spcPts val="0"/>
              </a:spcAft>
              <a:defRPr/>
            </a:pPr>
            <a:r>
              <a:rPr lang="en-US" b="1" dirty="0">
                <a:solidFill>
                  <a:srgbClr val="003300"/>
                </a:solidFill>
                <a:latin typeface="Garamond" pitchFamily="18" charset="0"/>
              </a:rPr>
              <a:t>-Aristotle</a:t>
            </a:r>
          </a:p>
          <a:p>
            <a:pPr fontAlgn="auto">
              <a:spcBef>
                <a:spcPts val="0"/>
              </a:spcBef>
              <a:spcAft>
                <a:spcPts val="0"/>
              </a:spcAft>
              <a:defRPr/>
            </a:pPr>
            <a:r>
              <a:rPr lang="en-US" b="1" dirty="0">
                <a:solidFill>
                  <a:srgbClr val="003300"/>
                </a:solidFill>
                <a:latin typeface="Garamond" pitchFamily="18" charset="0"/>
              </a:rPr>
              <a:t>-Wundt</a:t>
            </a:r>
          </a:p>
          <a:p>
            <a:pPr fontAlgn="auto">
              <a:spcBef>
                <a:spcPts val="0"/>
              </a:spcBef>
              <a:spcAft>
                <a:spcPts val="0"/>
              </a:spcAft>
              <a:defRPr/>
            </a:pPr>
            <a:r>
              <a:rPr lang="en-US" b="1" dirty="0">
                <a:solidFill>
                  <a:srgbClr val="003300"/>
                </a:solidFill>
                <a:latin typeface="Garamond" pitchFamily="18" charset="0"/>
              </a:rPr>
              <a:t>-Ebbinghaus</a:t>
            </a:r>
          </a:p>
          <a:p>
            <a:pPr fontAlgn="auto">
              <a:spcBef>
                <a:spcPts val="0"/>
              </a:spcBef>
              <a:spcAft>
                <a:spcPts val="0"/>
              </a:spcAft>
              <a:defRPr/>
            </a:pPr>
            <a:r>
              <a:rPr lang="en-US" b="1" dirty="0">
                <a:solidFill>
                  <a:srgbClr val="003300"/>
                </a:solidFill>
                <a:latin typeface="Garamond" pitchFamily="18" charset="0"/>
              </a:rPr>
              <a:t>-behaviorism</a:t>
            </a:r>
          </a:p>
          <a:p>
            <a:pPr fontAlgn="auto">
              <a:spcBef>
                <a:spcPts val="0"/>
              </a:spcBef>
              <a:spcAft>
                <a:spcPts val="0"/>
              </a:spcAft>
              <a:defRPr/>
            </a:pPr>
            <a:r>
              <a:rPr lang="en-US" b="1" dirty="0">
                <a:solidFill>
                  <a:srgbClr val="003300"/>
                </a:solidFill>
                <a:latin typeface="Garamond" pitchFamily="18" charset="0"/>
              </a:rPr>
              <a:t>-gestalt</a:t>
            </a:r>
          </a:p>
          <a:p>
            <a:pPr fontAlgn="auto">
              <a:spcBef>
                <a:spcPts val="0"/>
              </a:spcBef>
              <a:spcAft>
                <a:spcPts val="0"/>
              </a:spcAft>
              <a:defRPr/>
            </a:pPr>
            <a:r>
              <a:rPr lang="en-US" b="1" dirty="0">
                <a:solidFill>
                  <a:srgbClr val="003300"/>
                </a:solidFill>
                <a:latin typeface="Garamond" pitchFamily="18" charset="0"/>
              </a:rPr>
              <a:t>-information-processing approach (comparison with PC)</a:t>
            </a:r>
          </a:p>
          <a:p>
            <a:pPr fontAlgn="auto">
              <a:spcBef>
                <a:spcPts val="0"/>
              </a:spcBef>
              <a:spcAft>
                <a:spcPts val="0"/>
              </a:spcAft>
              <a:defRPr/>
            </a:pPr>
            <a:endParaRPr lang="en-US" dirty="0">
              <a:solidFill>
                <a:prstClr val="black"/>
              </a:solidFill>
              <a:latin typeface="Trebuchet MS"/>
            </a:endParaRPr>
          </a:p>
          <a:p>
            <a:pPr fontAlgn="auto">
              <a:spcBef>
                <a:spcPts val="0"/>
              </a:spcBef>
              <a:spcAft>
                <a:spcPts val="0"/>
              </a:spcAft>
              <a:defRPr/>
            </a:pPr>
            <a:endParaRPr lang="en-US" dirty="0">
              <a:solidFill>
                <a:prstClr val="black"/>
              </a:solidFill>
              <a:latin typeface="Trebuchet M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Keep in mind (before we start)</a:t>
            </a:r>
          </a:p>
        </p:txBody>
      </p:sp>
      <p:sp>
        <p:nvSpPr>
          <p:cNvPr id="3" name="Content Placeholder 2"/>
          <p:cNvSpPr>
            <a:spLocks noGrp="1"/>
          </p:cNvSpPr>
          <p:nvPr>
            <p:ph idx="1"/>
          </p:nvPr>
        </p:nvSpPr>
        <p:spPr>
          <a:solidFill>
            <a:schemeClr val="bg2">
              <a:lumMod val="50000"/>
            </a:schemeClr>
          </a:solidFill>
        </p:spPr>
        <p:txBody>
          <a:bodyPr>
            <a:normAutofit/>
          </a:bodyPr>
          <a:lstStyle/>
          <a:p>
            <a:pPr marL="274320" indent="-274320" eaLnBrk="1" fontAlgn="auto" hangingPunct="1">
              <a:spcAft>
                <a:spcPts val="0"/>
              </a:spcAft>
              <a:buClr>
                <a:schemeClr val="accent3"/>
              </a:buClr>
              <a:buFont typeface="Wingdings 2"/>
              <a:buChar char=""/>
              <a:defRPr/>
            </a:pPr>
            <a:r>
              <a:rPr lang="en-US" sz="2400" dirty="0" smtClean="0">
                <a:solidFill>
                  <a:schemeClr val="accent4"/>
                </a:solidFill>
              </a:rPr>
              <a:t>1. The cognitive processes are active, rather than passive.</a:t>
            </a:r>
          </a:p>
          <a:p>
            <a:pPr marL="274320" indent="-274320" eaLnBrk="1" fontAlgn="auto" hangingPunct="1">
              <a:spcAft>
                <a:spcPts val="0"/>
              </a:spcAft>
              <a:buClr>
                <a:schemeClr val="accent3"/>
              </a:buClr>
              <a:buFont typeface="Wingdings 2"/>
              <a:buChar char=""/>
              <a:defRPr/>
            </a:pPr>
            <a:r>
              <a:rPr lang="en-US" sz="2400" dirty="0" smtClean="0">
                <a:solidFill>
                  <a:srgbClr val="00B050"/>
                </a:solidFill>
              </a:rPr>
              <a:t>2. The cognitive processes are remarkably efficient (what about accurate).</a:t>
            </a:r>
          </a:p>
          <a:p>
            <a:pPr marL="274320" indent="-274320" eaLnBrk="1" fontAlgn="auto" hangingPunct="1">
              <a:spcAft>
                <a:spcPts val="0"/>
              </a:spcAft>
              <a:buClr>
                <a:schemeClr val="accent3"/>
              </a:buClr>
              <a:buFont typeface="Wingdings 2"/>
              <a:buChar char=""/>
              <a:defRPr/>
            </a:pPr>
            <a:r>
              <a:rPr lang="en-US" sz="2400" dirty="0" smtClean="0">
                <a:solidFill>
                  <a:srgbClr val="C00000"/>
                </a:solidFill>
              </a:rPr>
              <a:t>3.CP handle positive information better than negative.</a:t>
            </a:r>
          </a:p>
          <a:p>
            <a:pPr marL="274320" indent="-274320" eaLnBrk="1" fontAlgn="auto" hangingPunct="1">
              <a:spcAft>
                <a:spcPts val="0"/>
              </a:spcAft>
              <a:buClr>
                <a:schemeClr val="accent3"/>
              </a:buClr>
              <a:buFont typeface="Wingdings 2"/>
              <a:buChar char=""/>
              <a:defRPr/>
            </a:pPr>
            <a:r>
              <a:rPr lang="en-US" sz="2400" dirty="0" smtClean="0">
                <a:solidFill>
                  <a:srgbClr val="FFCC00"/>
                </a:solidFill>
              </a:rPr>
              <a:t>4. CP are interrelated with one another, they do not operate in isolation.</a:t>
            </a:r>
          </a:p>
          <a:p>
            <a:pPr marL="274320" indent="-274320" eaLnBrk="1" fontAlgn="auto" hangingPunct="1">
              <a:spcAft>
                <a:spcPts val="0"/>
              </a:spcAft>
              <a:buClr>
                <a:schemeClr val="accent3"/>
              </a:buClr>
              <a:buFont typeface="Wingdings 2"/>
              <a:buChar char=""/>
              <a:defRPr/>
            </a:pPr>
            <a:r>
              <a:rPr lang="en-US" sz="2400" dirty="0" smtClean="0">
                <a:solidFill>
                  <a:schemeClr val="bg2">
                    <a:lumMod val="90000"/>
                  </a:schemeClr>
                </a:solidFill>
              </a:rPr>
              <a:t>5. Many CP rely on BOTH bottom-up </a:t>
            </a:r>
            <a:r>
              <a:rPr lang="en-US" sz="1800" dirty="0" smtClean="0">
                <a:solidFill>
                  <a:schemeClr val="bg2">
                    <a:lumMod val="90000"/>
                  </a:schemeClr>
                </a:solidFill>
              </a:rPr>
              <a:t>(importance of info from stimuli) </a:t>
            </a:r>
            <a:r>
              <a:rPr lang="en-US" sz="2400" dirty="0" smtClean="0">
                <a:solidFill>
                  <a:schemeClr val="bg2">
                    <a:lumMod val="90000"/>
                  </a:schemeClr>
                </a:solidFill>
              </a:rPr>
              <a:t>and top-down </a:t>
            </a:r>
            <a:r>
              <a:rPr lang="en-US" sz="1800" dirty="0" smtClean="0">
                <a:solidFill>
                  <a:schemeClr val="bg2">
                    <a:lumMod val="90000"/>
                  </a:schemeClr>
                </a:solidFill>
              </a:rPr>
              <a:t>(role of concepts, expectations, memory</a:t>
            </a:r>
            <a:r>
              <a:rPr lang="en-US" sz="2400" dirty="0" smtClean="0">
                <a:solidFill>
                  <a:schemeClr val="bg2">
                    <a:lumMod val="90000"/>
                  </a:schemeClr>
                </a:solidFill>
              </a:rPr>
              <a:t>) processing </a:t>
            </a:r>
            <a:r>
              <a:rPr lang="en-US" sz="1200" dirty="0" smtClean="0">
                <a:solidFill>
                  <a:schemeClr val="bg2">
                    <a:lumMod val="90000"/>
                  </a:schemeClr>
                </a:solidFill>
              </a:rPr>
              <a:t>(e.g. recognition of a familiar person)</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sp>
        <p:nvSpPr>
          <p:cNvPr id="11267" name="Content Placeholder 2"/>
          <p:cNvSpPr>
            <a:spLocks noGrp="1"/>
          </p:cNvSpPr>
          <p:nvPr>
            <p:ph idx="1"/>
          </p:nvPr>
        </p:nvSpPr>
        <p:spPr/>
        <p:txBody>
          <a:bodyPr/>
          <a:lstStyle/>
          <a:p>
            <a:pPr eaLnBrk="1" hangingPunct="1"/>
            <a:r>
              <a:rPr lang="en-US" smtClean="0"/>
              <a:t>Complexity of cognition.</a:t>
            </a:r>
          </a:p>
          <a:p>
            <a:pPr eaLnBrk="1" hangingPunct="1"/>
            <a:endParaRPr lang="en-US" smtClean="0"/>
          </a:p>
          <a:p>
            <a:pPr eaLnBrk="1" hangingPunct="1"/>
            <a:endParaRPr lang="en-US" smtClean="0"/>
          </a:p>
          <a:p>
            <a:pPr eaLnBrk="1" hangingPunct="1"/>
            <a:r>
              <a:rPr lang="en-US" smtClean="0"/>
              <a:t>Why would you say cognition is complex?</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Brief history of CP</a:t>
            </a:r>
          </a:p>
        </p:txBody>
      </p:sp>
      <p:sp>
        <p:nvSpPr>
          <p:cNvPr id="12291" name="Content Placeholder 2"/>
          <p:cNvSpPr>
            <a:spLocks noGrp="1"/>
          </p:cNvSpPr>
          <p:nvPr>
            <p:ph idx="1"/>
          </p:nvPr>
        </p:nvSpPr>
        <p:spPr/>
        <p:txBody>
          <a:bodyPr/>
          <a:lstStyle/>
          <a:p>
            <a:pPr eaLnBrk="1" hangingPunct="1"/>
            <a:r>
              <a:rPr lang="en-US" smtClean="0"/>
              <a:t>Cognitive psychology/ cognitive science </a:t>
            </a:r>
          </a:p>
          <a:p>
            <a:pPr eaLnBrk="1" hangingPunct="1"/>
            <a:r>
              <a:rPr lang="en-US" smtClean="0"/>
              <a:t>19 century- F.Donders- mental chronometry</a:t>
            </a:r>
          </a:p>
          <a:p>
            <a:pPr eaLnBrk="1" hangingPunct="1"/>
            <a:r>
              <a:rPr lang="en-US" smtClean="0"/>
              <a:t>60</a:t>
            </a:r>
            <a:r>
              <a:rPr lang="en-US" baseline="30000" smtClean="0"/>
              <a:t>th</a:t>
            </a:r>
            <a:r>
              <a:rPr lang="en-US" smtClean="0"/>
              <a:t> “real birth” of CS </a:t>
            </a:r>
          </a:p>
          <a:p>
            <a:pPr eaLnBrk="1" hangingPunct="1"/>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Franciscus Donders</a:t>
            </a:r>
          </a:p>
        </p:txBody>
      </p:sp>
      <p:sp>
        <p:nvSpPr>
          <p:cNvPr id="3" name="Content Placeholder 2"/>
          <p:cNvSpPr>
            <a:spLocks noGrp="1"/>
          </p:cNvSpPr>
          <p:nvPr>
            <p:ph idx="1"/>
          </p:nvPr>
        </p:nvSpPr>
        <p:spPr/>
        <p:txBody>
          <a:bodyPr>
            <a:normAutofit fontScale="85000" lnSpcReduction="20000"/>
          </a:bodyPr>
          <a:lstStyle/>
          <a:p>
            <a:pPr marL="365760" indent="-256032" eaLnBrk="1" fontAlgn="auto" hangingPunct="1">
              <a:spcAft>
                <a:spcPts val="0"/>
              </a:spcAft>
              <a:buClr>
                <a:schemeClr val="accent3"/>
              </a:buClr>
              <a:buFont typeface="Georgia"/>
              <a:buChar char="•"/>
              <a:defRPr/>
            </a:pPr>
            <a:r>
              <a:rPr lang="en-US" dirty="0" smtClean="0"/>
              <a:t>1818-1889</a:t>
            </a:r>
          </a:p>
          <a:p>
            <a:pPr marL="365760" indent="-256032" eaLnBrk="1" fontAlgn="auto" hangingPunct="1">
              <a:spcAft>
                <a:spcPts val="0"/>
              </a:spcAft>
              <a:buClr>
                <a:schemeClr val="accent3"/>
              </a:buClr>
              <a:buFont typeface="Georgia"/>
              <a:buChar char="•"/>
              <a:defRPr/>
            </a:pPr>
            <a:r>
              <a:rPr lang="en-US" dirty="0" err="1" smtClean="0"/>
              <a:t>Opthalmology</a:t>
            </a:r>
            <a:endParaRPr lang="en-US" dirty="0" smtClean="0"/>
          </a:p>
          <a:p>
            <a:pPr marL="365760" indent="-256032" eaLnBrk="1" fontAlgn="auto" hangingPunct="1">
              <a:spcAft>
                <a:spcPts val="0"/>
              </a:spcAft>
              <a:buClr>
                <a:schemeClr val="accent3"/>
              </a:buClr>
              <a:buFont typeface="Georgia"/>
              <a:buChar char="•"/>
              <a:defRPr/>
            </a:pPr>
            <a:r>
              <a:rPr lang="en-US" dirty="0" smtClean="0"/>
              <a:t>Reaction time measures</a:t>
            </a:r>
          </a:p>
          <a:p>
            <a:pPr marL="365760" indent="-256032" eaLnBrk="1" fontAlgn="auto" hangingPunct="1">
              <a:spcAft>
                <a:spcPts val="0"/>
              </a:spcAft>
              <a:buClr>
                <a:schemeClr val="accent3"/>
              </a:buClr>
              <a:buFont typeface="Georgia"/>
              <a:buChar char="•"/>
              <a:defRPr/>
            </a:pPr>
            <a:endParaRPr lang="en-US" dirty="0" smtClean="0"/>
          </a:p>
          <a:p>
            <a:pPr marL="365760" indent="-256032" eaLnBrk="1" fontAlgn="auto" hangingPunct="1">
              <a:spcAft>
                <a:spcPts val="0"/>
              </a:spcAft>
              <a:buClr>
                <a:schemeClr val="accent3"/>
              </a:buClr>
              <a:buFont typeface="Georgia"/>
              <a:buChar char="•"/>
              <a:defRPr/>
            </a:pPr>
            <a:r>
              <a:rPr lang="en-US" dirty="0" smtClean="0"/>
              <a:t>Simple RT</a:t>
            </a:r>
          </a:p>
          <a:p>
            <a:pPr marL="365760" indent="-256032" eaLnBrk="1" fontAlgn="auto" hangingPunct="1">
              <a:spcAft>
                <a:spcPts val="0"/>
              </a:spcAft>
              <a:buClr>
                <a:schemeClr val="accent3"/>
              </a:buClr>
              <a:buFont typeface="Georgia"/>
              <a:buChar char="•"/>
              <a:defRPr/>
            </a:pPr>
            <a:r>
              <a:rPr lang="en-US" dirty="0" smtClean="0">
                <a:hlinkClick r:id="rId2"/>
              </a:rPr>
              <a:t>http://www.cogtest.com/tests/cognitive_int/srtflash1.html#top</a:t>
            </a:r>
            <a:endParaRPr lang="en-US" dirty="0" smtClean="0"/>
          </a:p>
          <a:p>
            <a:pPr marL="365760" indent="-256032" eaLnBrk="1" fontAlgn="auto" hangingPunct="1">
              <a:spcAft>
                <a:spcPts val="0"/>
              </a:spcAft>
              <a:buClr>
                <a:schemeClr val="accent3"/>
              </a:buClr>
              <a:buFont typeface="Georgia"/>
              <a:buChar char="•"/>
              <a:defRPr/>
            </a:pPr>
            <a:endParaRPr lang="en-US" dirty="0" smtClean="0"/>
          </a:p>
          <a:p>
            <a:pPr marL="365760" indent="-256032" eaLnBrk="1" fontAlgn="auto" hangingPunct="1">
              <a:spcAft>
                <a:spcPts val="0"/>
              </a:spcAft>
              <a:buClr>
                <a:schemeClr val="accent3"/>
              </a:buClr>
              <a:buFont typeface="Georgia"/>
              <a:buChar char="•"/>
              <a:defRPr/>
            </a:pPr>
            <a:r>
              <a:rPr lang="en-US" dirty="0" smtClean="0"/>
              <a:t>Choice RT</a:t>
            </a:r>
          </a:p>
          <a:p>
            <a:pPr marL="365760" indent="-256032" eaLnBrk="1" fontAlgn="auto" hangingPunct="1">
              <a:spcAft>
                <a:spcPts val="0"/>
              </a:spcAft>
              <a:buClr>
                <a:schemeClr val="accent3"/>
              </a:buClr>
              <a:buFont typeface="Georgia"/>
              <a:buChar char="•"/>
              <a:defRPr/>
            </a:pPr>
            <a:r>
              <a:rPr lang="en-US" dirty="0" smtClean="0">
                <a:hlinkClick r:id="rId3"/>
              </a:rPr>
              <a:t>http://www.cogtest.com/tests/cognitive_int/crtflash1.html#top</a:t>
            </a:r>
            <a:endParaRPr lang="en-US" dirty="0"/>
          </a:p>
        </p:txBody>
      </p:sp>
      <p:pic>
        <p:nvPicPr>
          <p:cNvPr id="13316" name="Picture 2" descr="http://www.nyfikenvital.org/files/images/Franciscus_Donders.jpg"/>
          <p:cNvPicPr>
            <a:picLocks noChangeAspect="1" noChangeArrowheads="1"/>
          </p:cNvPicPr>
          <p:nvPr/>
        </p:nvPicPr>
        <p:blipFill>
          <a:blip r:embed="rId4" cstate="print"/>
          <a:srcRect/>
          <a:stretch>
            <a:fillRect/>
          </a:stretch>
        </p:blipFill>
        <p:spPr bwMode="auto">
          <a:xfrm>
            <a:off x="6588125" y="549275"/>
            <a:ext cx="2320925" cy="33194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9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9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1349</Words>
  <Application>Microsoft Office PowerPoint</Application>
  <PresentationFormat>On-screen Show (4:3)</PresentationFormat>
  <Paragraphs>198</Paragraphs>
  <Slides>48</Slides>
  <Notes>4</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Cognitive psychology</vt:lpstr>
      <vt:lpstr>Slide 2</vt:lpstr>
      <vt:lpstr>MIND </vt:lpstr>
      <vt:lpstr>Intro to cognitive Ψ</vt:lpstr>
      <vt:lpstr>Goals and subjects of study in Cognitive psychology</vt:lpstr>
      <vt:lpstr>Keep in mind (before we start)</vt:lpstr>
      <vt:lpstr>Slide 7</vt:lpstr>
      <vt:lpstr>Brief history of CP</vt:lpstr>
      <vt:lpstr>Franciscus Donders</vt:lpstr>
      <vt:lpstr>Slide 10</vt:lpstr>
      <vt:lpstr>Hermann von Helmholtz</vt:lpstr>
      <vt:lpstr>Slide 12</vt:lpstr>
      <vt:lpstr>Ebbinghaus</vt:lpstr>
      <vt:lpstr>Ebbinghaus’ s retention curve</vt:lpstr>
      <vt:lpstr>Psychological Antecendents of  Cognitive Psychology STRUCTURALISM </vt:lpstr>
      <vt:lpstr>           Psychological Antecendents of  Cognitive Psychology  FUNCTIONALISM  </vt:lpstr>
      <vt:lpstr>          Psychological Antecendents of  Cognitive Psychology  Gestalt psychology</vt:lpstr>
      <vt:lpstr>Psychological Antecendents of  Cognitive Psychology  Behaviorism </vt:lpstr>
      <vt:lpstr>Beginning of Cognitive Psychology </vt:lpstr>
      <vt:lpstr>Emergence of Cognitive Psychology </vt:lpstr>
      <vt:lpstr>Stars in Milky way vs. Neurons in brain</vt:lpstr>
      <vt:lpstr>Slide 22</vt:lpstr>
      <vt:lpstr>Slide 23</vt:lpstr>
      <vt:lpstr>Necker cube</vt:lpstr>
      <vt:lpstr>Necker cube</vt:lpstr>
      <vt:lpstr>Perception</vt:lpstr>
      <vt:lpstr>Slide 27</vt:lpstr>
      <vt:lpstr>Slide 28</vt:lpstr>
      <vt:lpstr>Visual pathways</vt:lpstr>
      <vt:lpstr>Slide 30</vt:lpstr>
      <vt:lpstr>Slide 31</vt:lpstr>
      <vt:lpstr>Object recognition- template matching</vt:lpstr>
      <vt:lpstr>Object recognition- Interactive activation model</vt:lpstr>
      <vt:lpstr>Interactive activation model : Word Superiority Effect</vt:lpstr>
      <vt:lpstr>Feature Integration Theory</vt:lpstr>
      <vt:lpstr>Slide 36</vt:lpstr>
      <vt:lpstr>Recognition-by-Components Theory</vt:lpstr>
      <vt:lpstr>Slide 38</vt:lpstr>
      <vt:lpstr>Perceptual organization</vt:lpstr>
      <vt:lpstr>laws of perceptual organization</vt:lpstr>
      <vt:lpstr>laws of perceptual organization</vt:lpstr>
      <vt:lpstr>laws of perceptual organization</vt:lpstr>
      <vt:lpstr>Familiarity/ Meaningfulness </vt:lpstr>
      <vt:lpstr>Gibson‘ s theory of direct perception</vt:lpstr>
      <vt:lpstr>Constructivist theory of perception</vt:lpstr>
      <vt:lpstr>Comparison between the theories</vt:lpstr>
      <vt:lpstr>AMES ROOM</vt:lpstr>
      <vt:lpstr>Architecture of Ames Room</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psychology</dc:title>
  <dc:creator>Mishka</dc:creator>
  <cp:lastModifiedBy>Mishka</cp:lastModifiedBy>
  <cp:revision>3</cp:revision>
  <dcterms:created xsi:type="dcterms:W3CDTF">2011-10-06T10:26:53Z</dcterms:created>
  <dcterms:modified xsi:type="dcterms:W3CDTF">2011-10-06T10:43:13Z</dcterms:modified>
</cp:coreProperties>
</file>