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07" r:id="rId4"/>
    <p:sldId id="257" r:id="rId5"/>
    <p:sldId id="259" r:id="rId6"/>
    <p:sldId id="260" r:id="rId7"/>
    <p:sldId id="261" r:id="rId8"/>
    <p:sldId id="298" r:id="rId9"/>
    <p:sldId id="271" r:id="rId10"/>
    <p:sldId id="262" r:id="rId11"/>
    <p:sldId id="265" r:id="rId12"/>
    <p:sldId id="299" r:id="rId13"/>
    <p:sldId id="266" r:id="rId14"/>
    <p:sldId id="300" r:id="rId15"/>
    <p:sldId id="267" r:id="rId16"/>
    <p:sldId id="270" r:id="rId17"/>
    <p:sldId id="268" r:id="rId18"/>
    <p:sldId id="269" r:id="rId19"/>
    <p:sldId id="273" r:id="rId20"/>
    <p:sldId id="272" r:id="rId21"/>
    <p:sldId id="302" r:id="rId22"/>
    <p:sldId id="274" r:id="rId23"/>
    <p:sldId id="277" r:id="rId24"/>
    <p:sldId id="275" r:id="rId25"/>
    <p:sldId id="276" r:id="rId26"/>
    <p:sldId id="278" r:id="rId27"/>
    <p:sldId id="279" r:id="rId28"/>
    <p:sldId id="280" r:id="rId29"/>
    <p:sldId id="281" r:id="rId30"/>
    <p:sldId id="304" r:id="rId31"/>
    <p:sldId id="303" r:id="rId32"/>
    <p:sldId id="282" r:id="rId33"/>
    <p:sldId id="283" r:id="rId34"/>
    <p:sldId id="284" r:id="rId35"/>
    <p:sldId id="310" r:id="rId36"/>
    <p:sldId id="311" r:id="rId37"/>
    <p:sldId id="312" r:id="rId38"/>
    <p:sldId id="285" r:id="rId39"/>
    <p:sldId id="286" r:id="rId40"/>
    <p:sldId id="287" r:id="rId41"/>
    <p:sldId id="288" r:id="rId42"/>
    <p:sldId id="289" r:id="rId43"/>
    <p:sldId id="290" r:id="rId44"/>
    <p:sldId id="291" r:id="rId45"/>
    <p:sldId id="305" r:id="rId46"/>
    <p:sldId id="292" r:id="rId47"/>
    <p:sldId id="293" r:id="rId48"/>
    <p:sldId id="294" r:id="rId49"/>
    <p:sldId id="295" r:id="rId50"/>
    <p:sldId id="297" r:id="rId51"/>
    <p:sldId id="306" r:id="rId52"/>
    <p:sldId id="296" r:id="rId53"/>
    <p:sldId id="308" r:id="rId54"/>
    <p:sldId id="309"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09" autoAdjust="0"/>
    <p:restoredTop sz="94660"/>
  </p:normalViewPr>
  <p:slideViewPr>
    <p:cSldViewPr>
      <p:cViewPr varScale="1">
        <p:scale>
          <a:sx n="67" d="100"/>
          <a:sy n="67" d="100"/>
        </p:scale>
        <p:origin x="-120"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721C93DE-8FA9-423A-BA36-FDA334E3341A}" type="datetimeFigureOut">
              <a:rPr lang="en-US"/>
              <a:pPr>
                <a:defRPr/>
              </a:pPr>
              <a:t>10/12/2011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30F281F1-6B61-420A-9071-FE873FE741E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093A49D-068D-4302-A352-31F64894096F}" type="datetimeFigureOut">
              <a:rPr lang="en-US"/>
              <a:pPr>
                <a:defRPr/>
              </a:pPr>
              <a:t>10/12/2011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7431C12-8792-4C4C-881B-6FA64BB440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11D1B26-1E44-4551-AC4A-5EBE5E52EE47}" type="datetimeFigureOut">
              <a:rPr lang="en-US"/>
              <a:pPr>
                <a:defRPr/>
              </a:pPr>
              <a:t>10/12/2011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E020B50-E2F3-422C-893D-32C02683AC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B3031C21-0129-4559-BC22-8A74D486D130}" type="datetimeFigureOut">
              <a:rPr lang="en-US"/>
              <a:pPr>
                <a:defRPr/>
              </a:pPr>
              <a:t>10/12/2011</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4FE8DC12-8CF0-4777-8672-370A6FA4DE75}"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5182728D-91B4-450A-91DA-38BD8B78A750}" type="datetimeFigureOut">
              <a:rPr lang="en-US"/>
              <a:pPr>
                <a:defRPr/>
              </a:pPr>
              <a:t>10/12/2011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99A760FD-55AF-451E-AA46-5C41A3FA61B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040170-B77D-416C-B35F-A4B593752FC1}" type="datetimeFigureOut">
              <a:rPr lang="en-US"/>
              <a:pPr>
                <a:defRPr/>
              </a:pPr>
              <a:t>10/12/2011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8B7CBA5-4DE0-4D52-90D4-2D948E3ACA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3DC04B2-08BC-4745-B129-F22040372ED8}" type="datetimeFigureOut">
              <a:rPr lang="en-US"/>
              <a:pPr>
                <a:defRPr/>
              </a:pPr>
              <a:t>10/12/2011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CB57330-2905-4A0B-BD80-CDA7DD4426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7FD2789-8B72-4B1F-8602-5121DCA89315}" type="datetimeFigureOut">
              <a:rPr lang="en-US"/>
              <a:pPr>
                <a:defRPr/>
              </a:pPr>
              <a:t>10/12/2011</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ABCEF17-A0E5-4471-AFA5-1E01013BBA48}"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BE48E5E-34BB-43BD-97F7-999E7DDAAB26}" type="datetimeFigureOut">
              <a:rPr lang="en-US"/>
              <a:pPr>
                <a:defRPr/>
              </a:pPr>
              <a:t>10/12/2011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83F8109-2EB2-4CED-834B-B0E484BCC2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F294F5D6-A68D-4BC5-B7E0-37FBAE36E8EF}" type="datetimeFigureOut">
              <a:rPr lang="en-US"/>
              <a:pPr>
                <a:defRPr/>
              </a:pPr>
              <a:t>10/12/2011</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43E53309-B820-4546-8807-B9CC4CEA14FC}"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E0987F05-672A-48BB-A589-2BEDAFD0BBA6}" type="datetimeFigureOut">
              <a:rPr lang="en-US"/>
              <a:pPr>
                <a:defRPr/>
              </a:pPr>
              <a:t>10/12/2011</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29C530AB-E5FD-49AC-B058-B97009439EA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FDDE0473-70B1-4607-A165-AF44762A0CF5}" type="datetimeFigureOut">
              <a:rPr lang="en-US"/>
              <a:pPr>
                <a:defRPr/>
              </a:pPr>
              <a:t>10/12/2011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17294348-1BB9-4823-9C3C-BD08EE1864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69" r:id="rId7"/>
    <p:sldLayoutId id="2147483676" r:id="rId8"/>
    <p:sldLayoutId id="2147483677" r:id="rId9"/>
    <p:sldLayoutId id="2147483668" r:id="rId10"/>
    <p:sldLayoutId id="214748366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vJG698U2Mv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youtube.com/watch?v=ymKvS0XsM4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4odhSq46vt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ivea.psycho.univ-paris5.fr/Slowchanges/index.html" TargetMode="External"/><Relationship Id="rId2" Type="http://schemas.openxmlformats.org/officeDocument/2006/relationships/hyperlink" Target="http://www.youtube.com/watch?v=mAnKvo-fPs0" TargetMode="External"/><Relationship Id="rId1" Type="http://schemas.openxmlformats.org/officeDocument/2006/relationships/slideLayout" Target="../slideLayouts/slideLayout2.xml"/><Relationship Id="rId4" Type="http://schemas.openxmlformats.org/officeDocument/2006/relationships/hyperlink" Target="http://nivea.psycho.univ-paris5.fr/Mudsplash/Nature_Supp_Inf/Movies/Movie_List.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NR=1&amp;v=MH6ZSfhdIuM"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hyperlink" Target="http://www.youtube.com/watch?v=FWSxSQsspiQ&amp;feature=related"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NCIuZGsSml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smtClean="0"/>
              <a:t>Attention</a:t>
            </a:r>
            <a:endParaRPr lang="en-US" dirty="0"/>
          </a:p>
        </p:txBody>
      </p:sp>
      <p:sp>
        <p:nvSpPr>
          <p:cNvPr id="13314" name="Subtitle 2"/>
          <p:cNvSpPr>
            <a:spLocks noGrp="1"/>
          </p:cNvSpPr>
          <p:nvPr>
            <p:ph type="subTitle" idx="1"/>
          </p:nvPr>
        </p:nvSpPr>
        <p:spPr>
          <a:xfrm>
            <a:off x="2286000" y="5003800"/>
            <a:ext cx="6172200" cy="1371600"/>
          </a:xfrm>
        </p:spPr>
        <p:txBody>
          <a:bodyPr/>
          <a:lstStyle/>
          <a:p>
            <a:pPr eaLnBrk="1" hangingPunct="1"/>
            <a:r>
              <a:rPr lang="en-US" smtClean="0"/>
              <a:t>Michaela Porubanova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Theories of attention</a:t>
            </a:r>
            <a:endParaRPr lang="en-US" dirty="0"/>
          </a:p>
        </p:txBody>
      </p:sp>
      <p:sp>
        <p:nvSpPr>
          <p:cNvPr id="22530" name="Content Placeholder 2"/>
          <p:cNvSpPr>
            <a:spLocks noGrp="1"/>
          </p:cNvSpPr>
          <p:nvPr>
            <p:ph sz="quarter" idx="1"/>
          </p:nvPr>
        </p:nvSpPr>
        <p:spPr>
          <a:xfrm>
            <a:off x="457200" y="1600200"/>
            <a:ext cx="7467600" cy="4873625"/>
          </a:xfrm>
        </p:spPr>
        <p:txBody>
          <a:bodyPr/>
          <a:lstStyle/>
          <a:p>
            <a:pPr eaLnBrk="1" hangingPunct="1"/>
            <a:r>
              <a:rPr lang="en-US" smtClean="0"/>
              <a:t>Broadbent (1958)</a:t>
            </a:r>
          </a:p>
          <a:p>
            <a:pPr eaLnBrk="1" hangingPunct="1"/>
            <a:r>
              <a:rPr lang="en-US" smtClean="0"/>
              <a:t>Treisman (1960)</a:t>
            </a:r>
          </a:p>
          <a:p>
            <a:pPr eaLnBrk="1" hangingPunct="1"/>
            <a:r>
              <a:rPr lang="en-US" smtClean="0"/>
              <a:t>Johnston and Heinz (1978)</a:t>
            </a:r>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http://frank.mtsu.edu/~wlangsto/CogPsyNotes3Pic3.JPG"/>
          <p:cNvPicPr>
            <a:picLocks noChangeAspect="1" noChangeArrowheads="1"/>
          </p:cNvPicPr>
          <p:nvPr/>
        </p:nvPicPr>
        <p:blipFill>
          <a:blip r:embed="rId2"/>
          <a:srcRect/>
          <a:stretch>
            <a:fillRect/>
          </a:stretch>
        </p:blipFill>
        <p:spPr bwMode="auto">
          <a:xfrm>
            <a:off x="4572000" y="3962400"/>
            <a:ext cx="4572000" cy="188595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t>Broadbent’ s filter theory</a:t>
            </a:r>
            <a:endParaRPr lang="en-US" dirty="0"/>
          </a:p>
        </p:txBody>
      </p:sp>
      <p:sp>
        <p:nvSpPr>
          <p:cNvPr id="23555" name="Content Placeholder 2"/>
          <p:cNvSpPr>
            <a:spLocks noGrp="1"/>
          </p:cNvSpPr>
          <p:nvPr>
            <p:ph sz="quarter" idx="1"/>
          </p:nvPr>
        </p:nvSpPr>
        <p:spPr>
          <a:xfrm>
            <a:off x="457200" y="1600200"/>
            <a:ext cx="7467600" cy="4873625"/>
          </a:xfrm>
        </p:spPr>
        <p:txBody>
          <a:bodyPr/>
          <a:lstStyle/>
          <a:p>
            <a:pPr eaLnBrk="1" hangingPunct="1"/>
            <a:r>
              <a:rPr lang="en-US" smtClean="0"/>
              <a:t>Inspired by divided auditory attention research</a:t>
            </a:r>
          </a:p>
          <a:p>
            <a:pPr eaLnBrk="1" hangingPunct="1"/>
            <a:r>
              <a:rPr lang="en-US" smtClean="0"/>
              <a:t>Attention as a filter: it prevents overloading of the limited-capacity mechanism beyond the filter</a:t>
            </a:r>
          </a:p>
          <a:p>
            <a:pPr eaLnBrk="1" hangingPunct="1"/>
            <a:r>
              <a:rPr lang="en-US" smtClean="0"/>
              <a:t>Importance of physical characteristics of stimulus</a:t>
            </a:r>
          </a:p>
          <a:p>
            <a:pPr eaLnBrk="1" hangingPunct="1"/>
            <a:r>
              <a:rPr lang="en-US" smtClean="0"/>
              <a:t>Unattended stimuli rejected! (untrue)</a:t>
            </a:r>
          </a:p>
          <a:p>
            <a:pPr eaLnBrk="1" hangingPunct="1"/>
            <a:r>
              <a:rPr lang="en-US" smtClean="0"/>
              <a:t>Role of similarity of the messages</a:t>
            </a:r>
          </a:p>
          <a:p>
            <a:pPr eaLnBrk="1" hangingPunct="1"/>
            <a:endParaRPr lang="en-US" smtClean="0"/>
          </a:p>
          <a:p>
            <a:pPr eaLnBrk="1" hangingPunct="1"/>
            <a:endParaRPr lang="en-US" smtClean="0"/>
          </a:p>
          <a:p>
            <a:pPr eaLnBrk="1" hangingPunct="1"/>
            <a:r>
              <a:rPr lang="en-US" smtClean="0"/>
              <a:t>- inflexibility of the model</a:t>
            </a:r>
          </a:p>
          <a:p>
            <a:pPr eaLnBrk="1" hangingPunct="1"/>
            <a:r>
              <a:rPr lang="en-US" smtClean="0"/>
              <a:t>- ignorance of meaning in</a:t>
            </a:r>
          </a:p>
          <a:p>
            <a:pPr eaLnBrk="1" hangingPunct="1">
              <a:buFont typeface="Wingdings" pitchFamily="2" charset="2"/>
              <a:buNone/>
            </a:pPr>
            <a:r>
              <a:rPr lang="en-US" smtClean="0"/>
              <a:t>selective attention (no physis. charact.)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t>Filter theory of attention (Broadbent)</a:t>
            </a:r>
          </a:p>
        </p:txBody>
      </p:sp>
      <p:sp>
        <p:nvSpPr>
          <p:cNvPr id="24578" name="Rectangle 3"/>
          <p:cNvSpPr>
            <a:spLocks noGrp="1"/>
          </p:cNvSpPr>
          <p:nvPr>
            <p:ph type="body" idx="4294967295"/>
          </p:nvPr>
        </p:nvSpPr>
        <p:spPr>
          <a:xfrm>
            <a:off x="457200" y="2438400"/>
            <a:ext cx="7467600" cy="4873625"/>
          </a:xfrm>
        </p:spPr>
        <p:txBody>
          <a:bodyPr/>
          <a:lstStyle/>
          <a:p>
            <a:pPr eaLnBrk="1" hangingPunct="1"/>
            <a:r>
              <a:rPr lang="cs-CZ" smtClean="0"/>
              <a:t>Sensory channels have an unlimited capacity </a:t>
            </a:r>
          </a:p>
          <a:p>
            <a:pPr eaLnBrk="1" hangingPunct="1"/>
            <a:r>
              <a:rPr lang="cs-CZ" smtClean="0"/>
              <a:t>There is a bottleneck allowing only one piece of information into working memory at a time. </a:t>
            </a:r>
          </a:p>
          <a:p>
            <a:pPr eaLnBrk="1" hangingPunct="1"/>
            <a:r>
              <a:rPr lang="cs-CZ" smtClean="0"/>
              <a:t>A selective filter allows in information from only one channel at a time. </a:t>
            </a:r>
          </a:p>
          <a:p>
            <a:pPr eaLnBrk="1" hangingPunct="1"/>
            <a:r>
              <a:rPr lang="cs-CZ" smtClean="0"/>
              <a:t>Information from unattended channel is completely blocked </a:t>
            </a:r>
          </a:p>
          <a:p>
            <a:pPr eaLnBrk="1" hangingPunct="1"/>
            <a:r>
              <a:rPr lang="cs-CZ" smtClean="0"/>
              <a:t>Time is required to switch from one channel to the next </a:t>
            </a:r>
          </a:p>
        </p:txBody>
      </p:sp>
      <p:pic>
        <p:nvPicPr>
          <p:cNvPr id="24579" name="Picture 4"/>
          <p:cNvPicPr>
            <a:picLocks noChangeAspect="1" noChangeArrowheads="1"/>
          </p:cNvPicPr>
          <p:nvPr/>
        </p:nvPicPr>
        <p:blipFill>
          <a:blip r:embed="rId2"/>
          <a:srcRect/>
          <a:stretch>
            <a:fillRect/>
          </a:stretch>
        </p:blipFill>
        <p:spPr bwMode="auto">
          <a:xfrm>
            <a:off x="6705600" y="141288"/>
            <a:ext cx="2438400" cy="2239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25602"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25603" name="Picture 2" descr="http://www.artsci.wustl.edu/~alambert/chpt9f2004_files/slide0060_image007.jpg"/>
          <p:cNvPicPr>
            <a:picLocks noChangeAspect="1" noChangeArrowheads="1"/>
          </p:cNvPicPr>
          <p:nvPr/>
        </p:nvPicPr>
        <p:blipFill>
          <a:blip r:embed="rId2"/>
          <a:srcRect/>
          <a:stretch>
            <a:fillRect/>
          </a:stretch>
        </p:blipFill>
        <p:spPr bwMode="auto">
          <a:xfrm>
            <a:off x="304800" y="2695575"/>
            <a:ext cx="81534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t>Treisman´s attenuation model</a:t>
            </a:r>
          </a:p>
        </p:txBody>
      </p:sp>
      <p:sp>
        <p:nvSpPr>
          <p:cNvPr id="26626" name="Rectangle 3"/>
          <p:cNvSpPr>
            <a:spLocks noGrp="1"/>
          </p:cNvSpPr>
          <p:nvPr>
            <p:ph type="body" idx="4294967295"/>
          </p:nvPr>
        </p:nvSpPr>
        <p:spPr/>
        <p:txBody>
          <a:bodyPr/>
          <a:lstStyle/>
          <a:p>
            <a:pPr eaLnBrk="1" hangingPunct="1"/>
            <a:r>
              <a:rPr lang="cs-CZ" sz="2000" smtClean="0"/>
              <a:t>Messages differ in terms of their "subjective loudness". Paying attention to a message means increasing its subjective loudness. </a:t>
            </a:r>
          </a:p>
          <a:p>
            <a:pPr eaLnBrk="1" hangingPunct="1"/>
            <a:r>
              <a:rPr lang="cs-CZ" sz="2000" smtClean="0"/>
              <a:t>In the shadowing task, messages from the shadowed ear have a higher subjective loudness than messages from the non-shadowed ear. </a:t>
            </a:r>
          </a:p>
          <a:p>
            <a:pPr eaLnBrk="1" hangingPunct="1"/>
            <a:r>
              <a:rPr lang="cs-CZ" sz="2000" smtClean="0"/>
              <a:t>There is also a dictionary which contains words and concepts. Concepts in the dictionary differ in terms of the subjective loudness required for that concept to be noticed. </a:t>
            </a:r>
          </a:p>
          <a:p>
            <a:pPr eaLnBrk="1" hangingPunct="1"/>
            <a:r>
              <a:rPr lang="cs-CZ" sz="2000" smtClean="0"/>
              <a:t>Some concepts are permanantly in the dictionary at a low threshold (like one's name) and some concepts are temporarily in the dictionary at a low threshold due to one's current goals.</a:t>
            </a:r>
          </a:p>
          <a:p>
            <a:pPr eaLnBrk="1" hangingPunct="1"/>
            <a:endParaRPr lang="cs-CZ"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Treisman</a:t>
            </a:r>
            <a:endParaRPr lang="en-US" dirty="0"/>
          </a:p>
        </p:txBody>
      </p:sp>
      <p:sp>
        <p:nvSpPr>
          <p:cNvPr id="27650" name="Content Placeholder 2"/>
          <p:cNvSpPr>
            <a:spLocks noGrp="1"/>
          </p:cNvSpPr>
          <p:nvPr>
            <p:ph sz="quarter" idx="1"/>
          </p:nvPr>
        </p:nvSpPr>
        <p:spPr>
          <a:xfrm>
            <a:off x="457200" y="1600200"/>
            <a:ext cx="7467600" cy="4873625"/>
          </a:xfrm>
        </p:spPr>
        <p:txBody>
          <a:bodyPr/>
          <a:lstStyle/>
          <a:p>
            <a:pPr eaLnBrk="1" hangingPunct="1"/>
            <a:r>
              <a:rPr lang="en-US" smtClean="0"/>
              <a:t>Even some unattended stimuli were processed</a:t>
            </a:r>
            <a:r>
              <a:rPr lang="cs-CZ" smtClean="0"/>
              <a:t>-“breakthrough“</a:t>
            </a:r>
            <a:endParaRPr lang="en-US" smtClean="0"/>
          </a:p>
          <a:p>
            <a:pPr eaLnBrk="1" hangingPunct="1"/>
            <a:r>
              <a:rPr lang="en-US" smtClean="0"/>
              <a:t>Context dependence on what is attended</a:t>
            </a:r>
          </a:p>
          <a:p>
            <a:pPr eaLnBrk="1" hangingPunct="1"/>
            <a:r>
              <a:rPr lang="en-US" smtClean="0"/>
              <a:t>Levels of processing:</a:t>
            </a:r>
          </a:p>
          <a:p>
            <a:pPr eaLnBrk="1" hangingPunct="1"/>
            <a:endParaRPr lang="en-US" smtClean="0"/>
          </a:p>
          <a:p>
            <a:pPr eaLnBrk="1" hangingPunct="1"/>
            <a:r>
              <a:rPr lang="en-US" sz="2000" smtClean="0"/>
              <a:t> physical cues </a:t>
            </a:r>
            <a:r>
              <a:rPr lang="en-US" sz="2000" smtClean="0">
                <a:sym typeface="Wingdings" pitchFamily="2" charset="2"/>
              </a:rPr>
              <a:t></a:t>
            </a:r>
            <a:r>
              <a:rPr lang="en-US" sz="2000" smtClean="0"/>
              <a:t> syllabic pattern </a:t>
            </a:r>
            <a:r>
              <a:rPr lang="en-US" sz="2000" smtClean="0">
                <a:sym typeface="Wingdings" pitchFamily="2" charset="2"/>
              </a:rPr>
              <a:t></a:t>
            </a:r>
            <a:r>
              <a:rPr lang="en-US" sz="2000" smtClean="0"/>
              <a:t>  specific words </a:t>
            </a:r>
            <a:r>
              <a:rPr lang="en-US" sz="2000" smtClean="0">
                <a:sym typeface="Wingdings" pitchFamily="2" charset="2"/>
              </a:rPr>
              <a:t></a:t>
            </a:r>
          </a:p>
          <a:p>
            <a:pPr eaLnBrk="1" hangingPunct="1">
              <a:buFont typeface="Wingdings" pitchFamily="2" charset="2"/>
              <a:buChar char="à"/>
            </a:pPr>
            <a:r>
              <a:rPr lang="en-US" sz="2000" smtClean="0"/>
              <a:t>individual words </a:t>
            </a:r>
            <a:r>
              <a:rPr lang="en-US" sz="2000" smtClean="0">
                <a:sym typeface="Wingdings" pitchFamily="2" charset="2"/>
              </a:rPr>
              <a:t></a:t>
            </a:r>
            <a:r>
              <a:rPr lang="en-US" sz="2000" smtClean="0"/>
              <a:t> grammatical structure </a:t>
            </a:r>
            <a:r>
              <a:rPr lang="en-US" sz="2000" smtClean="0">
                <a:sym typeface="Wingdings" pitchFamily="2" charset="2"/>
              </a:rPr>
              <a:t> </a:t>
            </a:r>
            <a:r>
              <a:rPr lang="en-US" sz="2000" smtClean="0"/>
              <a:t>meaning</a:t>
            </a:r>
          </a:p>
          <a:p>
            <a:pPr eaLnBrk="1" hangingPunct="1">
              <a:buFont typeface="Wingdings" pitchFamily="2" charset="2"/>
              <a:buChar char="à"/>
            </a:pPr>
            <a:endParaRPr lang="en-US" sz="2000" smtClean="0"/>
          </a:p>
          <a:p>
            <a:pPr eaLnBrk="1" hangingPunct="1"/>
            <a:r>
              <a:rPr lang="en-US" sz="2000" smtClean="0"/>
              <a:t>thresholds of all stimuli (e.g., words) consistent with current expectations are lowered</a:t>
            </a:r>
          </a:p>
          <a:p>
            <a:pPr eaLnBrk="1" hangingPunct="1"/>
            <a:r>
              <a:rPr lang="en-US" sz="2000" smtClean="0"/>
              <a:t>all stimuli are fully analyzed, with the most important or relevant stimulus having preference (Deutsch &amp; Deutsch, 1968)</a:t>
            </a:r>
          </a:p>
        </p:txBody>
      </p:sp>
      <p:pic>
        <p:nvPicPr>
          <p:cNvPr id="27651" name="Picture 2" descr="http://www.edge.org/documents/kahneman_master/images/Anne-Treisman.jpg"/>
          <p:cNvPicPr>
            <a:picLocks noChangeAspect="1" noChangeArrowheads="1"/>
          </p:cNvPicPr>
          <p:nvPr/>
        </p:nvPicPr>
        <p:blipFill>
          <a:blip r:embed="rId2"/>
          <a:srcRect/>
          <a:stretch>
            <a:fillRect/>
          </a:stretch>
        </p:blipFill>
        <p:spPr bwMode="auto">
          <a:xfrm>
            <a:off x="6629400" y="0"/>
            <a:ext cx="2057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28674"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28675" name="Picture 2" descr="http://psycnet.apa.org/journals/xhp/16/3/images/xhp_16_3_459_fig1a.gif"/>
          <p:cNvPicPr>
            <a:picLocks noChangeAspect="1" noChangeArrowheads="1"/>
          </p:cNvPicPr>
          <p:nvPr/>
        </p:nvPicPr>
        <p:blipFill>
          <a:blip r:embed="rId2"/>
          <a:srcRect/>
          <a:stretch>
            <a:fillRect/>
          </a:stretch>
        </p:blipFill>
        <p:spPr bwMode="auto">
          <a:xfrm>
            <a:off x="1524000" y="533400"/>
            <a:ext cx="5475288"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29698"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29699" name="Picture 2" descr="http://www.simplypsychology.org/treisman.jpg"/>
          <p:cNvPicPr>
            <a:picLocks noChangeAspect="1" noChangeArrowheads="1"/>
          </p:cNvPicPr>
          <p:nvPr/>
        </p:nvPicPr>
        <p:blipFill>
          <a:blip r:embed="rId2"/>
          <a:srcRect/>
          <a:stretch>
            <a:fillRect/>
          </a:stretch>
        </p:blipFill>
        <p:spPr bwMode="auto">
          <a:xfrm>
            <a:off x="0" y="1676400"/>
            <a:ext cx="8955088"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Selective attention demonstration</a:t>
            </a:r>
            <a:endParaRPr lang="en-US" dirty="0"/>
          </a:p>
        </p:txBody>
      </p:sp>
      <p:sp>
        <p:nvSpPr>
          <p:cNvPr id="30722" name="Content Placeholder 2"/>
          <p:cNvSpPr>
            <a:spLocks noGrp="1"/>
          </p:cNvSpPr>
          <p:nvPr>
            <p:ph sz="quarter" idx="1"/>
          </p:nvPr>
        </p:nvSpPr>
        <p:spPr>
          <a:xfrm>
            <a:off x="457200" y="1600200"/>
            <a:ext cx="7467600" cy="4873625"/>
          </a:xfrm>
        </p:spPr>
        <p:txBody>
          <a:bodyPr/>
          <a:lstStyle/>
          <a:p>
            <a:pPr eaLnBrk="1" hangingPunct="1"/>
            <a:endParaRPr lang="en-US" smtClean="0">
              <a:hlinkClick r:id="rId2"/>
            </a:endParaRPr>
          </a:p>
          <a:p>
            <a:pPr eaLnBrk="1" hangingPunct="1"/>
            <a:endParaRPr lang="en-US" smtClean="0">
              <a:hlinkClick r:id="rId2"/>
            </a:endParaRPr>
          </a:p>
          <a:p>
            <a:pPr eaLnBrk="1" hangingPunct="1"/>
            <a:r>
              <a:rPr lang="en-US" smtClean="0">
                <a:hlinkClick r:id="rId2"/>
              </a:rPr>
              <a:t>http://www.youtube.com/watch?v=vJG698U2Mvo</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t>Johnston and Heinz’s theory</a:t>
            </a:r>
            <a:endParaRPr lang="en-US" dirty="0"/>
          </a:p>
        </p:txBody>
      </p:sp>
      <p:sp>
        <p:nvSpPr>
          <p:cNvPr id="31746" name="Content Placeholder 2"/>
          <p:cNvSpPr>
            <a:spLocks noGrp="1"/>
          </p:cNvSpPr>
          <p:nvPr>
            <p:ph sz="quarter" idx="1"/>
          </p:nvPr>
        </p:nvSpPr>
        <p:spPr>
          <a:xfrm>
            <a:off x="457200" y="1600200"/>
            <a:ext cx="7467600" cy="4873625"/>
          </a:xfrm>
        </p:spPr>
        <p:txBody>
          <a:bodyPr/>
          <a:lstStyle/>
          <a:p>
            <a:pPr eaLnBrk="1" hangingPunct="1"/>
            <a:r>
              <a:rPr lang="en-US" smtClean="0"/>
              <a:t>Importance of  early selection of information- to decrease the overload of capacity</a:t>
            </a:r>
          </a:p>
          <a:p>
            <a:pPr eaLnBrk="1" hangingPunct="1"/>
            <a:r>
              <a:rPr lang="en-US" smtClean="0"/>
              <a:t>Experiment: dichotic listening</a:t>
            </a:r>
          </a:p>
          <a:p>
            <a:pPr eaLnBrk="1" hangingPunct="1"/>
            <a:r>
              <a:rPr lang="en-US" smtClean="0"/>
              <a:t>1 pair of words:</a:t>
            </a:r>
          </a:p>
          <a:p>
            <a:pPr eaLnBrk="1" hangingPunct="1"/>
            <a:r>
              <a:rPr lang="en-US" smtClean="0"/>
              <a:t>A, target word from a category</a:t>
            </a:r>
          </a:p>
          <a:p>
            <a:pPr eaLnBrk="1" hangingPunct="1"/>
            <a:r>
              <a:rPr lang="en-US" smtClean="0"/>
              <a:t>B, non-target: neutral, confusing meaning, appropriate meaning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William James (1890)</a:t>
            </a:r>
            <a:endParaRPr lang="en-US" dirty="0"/>
          </a:p>
        </p:txBody>
      </p:sp>
      <p:sp>
        <p:nvSpPr>
          <p:cNvPr id="14338" name="Content Placeholder 2"/>
          <p:cNvSpPr>
            <a:spLocks noGrp="1"/>
          </p:cNvSpPr>
          <p:nvPr>
            <p:ph sz="quarter" idx="1"/>
          </p:nvPr>
        </p:nvSpPr>
        <p:spPr>
          <a:xfrm>
            <a:off x="457200" y="1600200"/>
            <a:ext cx="7467600" cy="4873625"/>
          </a:xfrm>
        </p:spPr>
        <p:txBody>
          <a:bodyPr/>
          <a:lstStyle/>
          <a:p>
            <a:pPr eaLnBrk="1" hangingPunct="1"/>
            <a:r>
              <a:rPr lang="en-US" smtClean="0"/>
              <a:t>Everyone knows what attention is. It is the taking possession of the mind, in clear and vivid form, of one out of what seem several simultaneously possible objects or trains of thought. Focalisation, concentration, of consciousness are of its essence.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32770"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32771" name="Picture 2"/>
          <p:cNvPicPr>
            <a:picLocks noChangeAspect="1" noChangeArrowheads="1"/>
          </p:cNvPicPr>
          <p:nvPr/>
        </p:nvPicPr>
        <p:blipFill>
          <a:blip r:embed="rId2"/>
          <a:srcRect/>
          <a:stretch>
            <a:fillRect/>
          </a:stretch>
        </p:blipFill>
        <p:spPr bwMode="auto">
          <a:xfrm>
            <a:off x="533400" y="1524000"/>
            <a:ext cx="7543800" cy="509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Focused attention</a:t>
            </a:r>
            <a:br>
              <a:rPr lang="en-US" dirty="0" smtClean="0"/>
            </a:br>
            <a:endParaRPr lang="en-US" dirty="0"/>
          </a:p>
        </p:txBody>
      </p:sp>
      <p:sp>
        <p:nvSpPr>
          <p:cNvPr id="33794" name="Content Placeholder 2"/>
          <p:cNvSpPr>
            <a:spLocks noGrp="1"/>
          </p:cNvSpPr>
          <p:nvPr>
            <p:ph sz="quarter" idx="4294967295"/>
          </p:nvPr>
        </p:nvSpPr>
        <p:spPr/>
        <p:txBody>
          <a:bodyPr/>
          <a:lstStyle/>
          <a:p>
            <a:pPr eaLnBrk="1" hangingPunct="1"/>
            <a:r>
              <a:rPr lang="en-US" smtClean="0"/>
              <a:t>Spotlight or zoom lens?</a:t>
            </a:r>
          </a:p>
          <a:p>
            <a:pPr eaLnBrk="1" hangingPunct="1"/>
            <a:r>
              <a:rPr lang="en-US" smtClean="0"/>
              <a:t>Unattended visual stimuli</a:t>
            </a:r>
          </a:p>
          <a:p>
            <a:pPr eaLnBrk="1" hangingPunct="1"/>
            <a:r>
              <a:rPr lang="en-US" smtClean="0"/>
              <a:t>Visual search</a:t>
            </a:r>
          </a:p>
          <a:p>
            <a:pPr eaLnBrk="1" hangingPunct="1"/>
            <a:r>
              <a:rPr lang="en-US" smtClean="0"/>
              <a:t>Disorders of visual attention</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Attentional Disorders</a:t>
            </a:r>
            <a:endParaRPr lang="en-US" dirty="0"/>
          </a:p>
        </p:txBody>
      </p:sp>
      <p:sp>
        <p:nvSpPr>
          <p:cNvPr id="34818" name="Content Placeholder 2"/>
          <p:cNvSpPr>
            <a:spLocks noGrp="1"/>
          </p:cNvSpPr>
          <p:nvPr>
            <p:ph sz="quarter" idx="1"/>
          </p:nvPr>
        </p:nvSpPr>
        <p:spPr>
          <a:xfrm>
            <a:off x="457200" y="1600200"/>
            <a:ext cx="7467600" cy="4873625"/>
          </a:xfrm>
        </p:spPr>
        <p:txBody>
          <a:bodyPr/>
          <a:lstStyle/>
          <a:p>
            <a:pPr eaLnBrk="1" hangingPunct="1"/>
            <a:r>
              <a:rPr lang="en-US" smtClean="0"/>
              <a:t>Neglect</a:t>
            </a:r>
          </a:p>
          <a:p>
            <a:pPr eaLnBrk="1" hangingPunct="1"/>
            <a:r>
              <a:rPr lang="cs-CZ" smtClean="0"/>
              <a:t>E</a:t>
            </a:r>
            <a:r>
              <a:rPr lang="en-US" smtClean="0"/>
              <a:t>xtinction</a:t>
            </a:r>
          </a:p>
          <a:p>
            <a:pPr eaLnBrk="1" hangingPunct="1"/>
            <a:r>
              <a:rPr lang="en-US" smtClean="0"/>
              <a:t>Balint’s syndrome</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neglect</a:t>
            </a:r>
            <a:endParaRPr lang="en-US" dirty="0"/>
          </a:p>
        </p:txBody>
      </p:sp>
      <p:sp>
        <p:nvSpPr>
          <p:cNvPr id="35842" name="Content Placeholder 2"/>
          <p:cNvSpPr>
            <a:spLocks noGrp="1"/>
          </p:cNvSpPr>
          <p:nvPr>
            <p:ph sz="quarter" idx="1"/>
          </p:nvPr>
        </p:nvSpPr>
        <p:spPr>
          <a:xfrm>
            <a:off x="457200" y="1600200"/>
            <a:ext cx="7467600" cy="4873625"/>
          </a:xfrm>
        </p:spPr>
        <p:txBody>
          <a:bodyPr/>
          <a:lstStyle/>
          <a:p>
            <a:pPr eaLnBrk="1" hangingPunct="1"/>
            <a:r>
              <a:rPr lang="en-US" smtClean="0"/>
              <a:t>after damage to one hemisphere of the brain, a deficit in attention to and awareness of one side of space is observed</a:t>
            </a:r>
          </a:p>
          <a:p>
            <a:pPr eaLnBrk="1" hangingPunct="1"/>
            <a:r>
              <a:rPr lang="en-US" smtClean="0"/>
              <a:t>Right parietal lo</a:t>
            </a:r>
            <a:r>
              <a:rPr lang="cs-CZ" smtClean="0"/>
              <a:t>b</a:t>
            </a:r>
            <a:r>
              <a:rPr lang="en-US" smtClean="0"/>
              <a:t>e</a:t>
            </a:r>
          </a:p>
          <a:p>
            <a:pPr eaLnBrk="1" hangingPunct="1"/>
            <a:r>
              <a:rPr lang="en-US" smtClean="0"/>
              <a:t>Sensation is intact, perception of hemifield is damaged</a:t>
            </a:r>
          </a:p>
          <a:p>
            <a:pPr eaLnBrk="1" hangingPunct="1"/>
            <a:r>
              <a:rPr lang="en-US" smtClean="0"/>
              <a:t>Usual cause: stroke</a:t>
            </a:r>
          </a:p>
          <a:p>
            <a:pPr eaLnBrk="1" hangingPunct="1"/>
            <a:r>
              <a:rPr lang="en-US" smtClean="0"/>
              <a:t>Contralateral</a:t>
            </a:r>
          </a:p>
          <a:p>
            <a:pPr eaLnBrk="1" hangingPunct="1"/>
            <a:endParaRPr lang="cs-CZ" smtClean="0"/>
          </a:p>
          <a:p>
            <a:pPr eaLnBrk="1" hangingPunct="1"/>
            <a:endParaRPr lang="cs-CZ" smtClean="0"/>
          </a:p>
          <a:p>
            <a:pPr eaLnBrk="1" hangingPunct="1"/>
            <a:endParaRPr lang="cs-CZ" smtClean="0"/>
          </a:p>
          <a:p>
            <a:pPr eaLnBrk="1" hangingPunct="1"/>
            <a:r>
              <a:rPr lang="en-US" smtClean="0">
                <a:hlinkClick r:id="rId2"/>
              </a:rPr>
              <a:t>http://www.youtube.com/watch?v=ymKvS0XsM4w</a:t>
            </a:r>
            <a:endParaRPr lang="en-US" smtClean="0"/>
          </a:p>
          <a:p>
            <a:pPr eaLnBrk="1" hangingPunct="1"/>
            <a:endParaRPr lang="en-US" smtClean="0"/>
          </a:p>
        </p:txBody>
      </p:sp>
      <p:pic>
        <p:nvPicPr>
          <p:cNvPr id="35843" name="Picture 2" descr="http://www.disaboom.com/Themes/Disaboom2.0/images/content/Image%202%20-%20VisualPathways_diagram.jpg"/>
          <p:cNvPicPr>
            <a:picLocks noChangeAspect="1" noChangeArrowheads="1"/>
          </p:cNvPicPr>
          <p:nvPr/>
        </p:nvPicPr>
        <p:blipFill>
          <a:blip r:embed="rId3"/>
          <a:srcRect/>
          <a:stretch>
            <a:fillRect/>
          </a:stretch>
        </p:blipFill>
        <p:spPr bwMode="auto">
          <a:xfrm>
            <a:off x="3962400" y="3810000"/>
            <a:ext cx="352425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neglect</a:t>
            </a:r>
            <a:endParaRPr lang="en-US" dirty="0"/>
          </a:p>
        </p:txBody>
      </p:sp>
      <p:sp>
        <p:nvSpPr>
          <p:cNvPr id="36866"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36867" name="Picture 2" descr="http://plato.stanford.edu/entries/mental-imagery/unineglect.gif"/>
          <p:cNvPicPr>
            <a:picLocks noChangeAspect="1" noChangeArrowheads="1"/>
          </p:cNvPicPr>
          <p:nvPr/>
        </p:nvPicPr>
        <p:blipFill>
          <a:blip r:embed="rId2"/>
          <a:srcRect/>
          <a:stretch>
            <a:fillRect/>
          </a:stretch>
        </p:blipFill>
        <p:spPr bwMode="auto">
          <a:xfrm>
            <a:off x="5715000" y="1295400"/>
            <a:ext cx="2971800" cy="4772025"/>
          </a:xfrm>
          <a:prstGeom prst="rect">
            <a:avLst/>
          </a:prstGeom>
          <a:noFill/>
          <a:ln w="9525">
            <a:noFill/>
            <a:miter lim="800000"/>
            <a:headEnd/>
            <a:tailEnd/>
          </a:ln>
        </p:spPr>
      </p:pic>
      <p:pic>
        <p:nvPicPr>
          <p:cNvPr id="36868" name="Picture 7"/>
          <p:cNvPicPr>
            <a:picLocks noChangeAspect="1" noChangeArrowheads="1"/>
          </p:cNvPicPr>
          <p:nvPr/>
        </p:nvPicPr>
        <p:blipFill>
          <a:blip r:embed="rId3"/>
          <a:srcRect/>
          <a:stretch>
            <a:fillRect/>
          </a:stretch>
        </p:blipFill>
        <p:spPr bwMode="auto">
          <a:xfrm>
            <a:off x="1295400" y="2274888"/>
            <a:ext cx="3886200" cy="277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extinction</a:t>
            </a:r>
            <a:endParaRPr lang="en-US" dirty="0"/>
          </a:p>
        </p:txBody>
      </p:sp>
      <p:sp>
        <p:nvSpPr>
          <p:cNvPr id="37890" name="Content Placeholder 2"/>
          <p:cNvSpPr>
            <a:spLocks noGrp="1"/>
          </p:cNvSpPr>
          <p:nvPr>
            <p:ph sz="quarter" idx="1"/>
          </p:nvPr>
        </p:nvSpPr>
        <p:spPr>
          <a:xfrm>
            <a:off x="457200" y="1600200"/>
            <a:ext cx="7467600" cy="4873625"/>
          </a:xfrm>
        </p:spPr>
        <p:txBody>
          <a:bodyPr/>
          <a:lstStyle/>
          <a:p>
            <a:pPr eaLnBrk="1" hangingPunct="1"/>
            <a:r>
              <a:rPr lang="cs-CZ" smtClean="0"/>
              <a:t>a neurological disorder which occurs following damage to the parietal lobe of the brain</a:t>
            </a:r>
            <a:endParaRPr lang="en-US" smtClean="0"/>
          </a:p>
          <a:p>
            <a:pPr eaLnBrk="1" hangingPunct="1"/>
            <a:r>
              <a:rPr lang="en-US" smtClean="0"/>
              <a:t>difficulty to perceive contralesional stimuli when presented simultaneously with an ipsilesional stimulus</a:t>
            </a:r>
          </a:p>
          <a:p>
            <a:pPr eaLnBrk="1" hangingPunct="1"/>
            <a:r>
              <a:rPr lang="en-US" smtClean="0"/>
              <a:t>but the ability to correctly identify them when not presented simultaneously</a:t>
            </a:r>
            <a:endParaRPr lang="cs-CZ" smtClean="0"/>
          </a:p>
          <a:p>
            <a:pPr eaLnBrk="1" hangingPunct="1"/>
            <a:r>
              <a:rPr lang="en-US" smtClean="0"/>
              <a:t>frequently found in neglect patients</a:t>
            </a:r>
            <a:endParaRPr lang="cs-CZ"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i="1" dirty="0" err="1" smtClean="0"/>
              <a:t>Balint’s</a:t>
            </a:r>
            <a:r>
              <a:rPr lang="en-US" i="1" dirty="0" smtClean="0"/>
              <a:t> syndrome</a:t>
            </a:r>
            <a:endParaRPr lang="en-US" dirty="0"/>
          </a:p>
        </p:txBody>
      </p:sp>
      <p:sp>
        <p:nvSpPr>
          <p:cNvPr id="38914" name="Content Placeholder 2"/>
          <p:cNvSpPr>
            <a:spLocks noGrp="1"/>
          </p:cNvSpPr>
          <p:nvPr>
            <p:ph sz="quarter" idx="1"/>
          </p:nvPr>
        </p:nvSpPr>
        <p:spPr>
          <a:xfrm>
            <a:off x="457200" y="1600200"/>
            <a:ext cx="7467600" cy="4873625"/>
          </a:xfrm>
        </p:spPr>
        <p:txBody>
          <a:bodyPr/>
          <a:lstStyle/>
          <a:p>
            <a:pPr eaLnBrk="1" hangingPunct="1"/>
            <a:r>
              <a:rPr lang="en-US" smtClean="0"/>
              <a:t> triad of severe neuropsychological impairments: </a:t>
            </a:r>
          </a:p>
          <a:p>
            <a:pPr eaLnBrk="1" hangingPunct="1"/>
            <a:r>
              <a:rPr lang="en-US" smtClean="0"/>
              <a:t>inability to perceive the visual field as a whole (simultanagnosia)- only one object can be fixated at a time</a:t>
            </a:r>
          </a:p>
          <a:p>
            <a:pPr eaLnBrk="1" hangingPunct="1"/>
            <a:r>
              <a:rPr lang="en-US" smtClean="0"/>
              <a:t>difficulty in fixating the eyes (ocular apraxia)</a:t>
            </a:r>
          </a:p>
          <a:p>
            <a:pPr eaLnBrk="1" hangingPunct="1"/>
            <a:r>
              <a:rPr lang="en-US" smtClean="0"/>
              <a:t> inability to move the hand to a specific object by using vision</a:t>
            </a:r>
            <a:r>
              <a:rPr lang="cs-CZ" smtClean="0"/>
              <a:t> </a:t>
            </a:r>
            <a:r>
              <a:rPr lang="en-US" smtClean="0"/>
              <a:t>(optic ataxia)</a:t>
            </a:r>
            <a:r>
              <a:rPr lang="cs-CZ" smtClean="0"/>
              <a:t>- </a:t>
            </a:r>
            <a:r>
              <a:rPr lang="en-US" sz="1800" smtClean="0"/>
              <a:t>difficulty in reaching for stimuli using visual guidance</a:t>
            </a:r>
            <a:endParaRPr lang="en-US" smtClean="0"/>
          </a:p>
          <a:p>
            <a:pPr eaLnBrk="1" hangingPunct="1"/>
            <a:r>
              <a:rPr lang="en-US" smtClean="0"/>
              <a:t>Causes: consequence of two or more strokes at more or less the same place in each hemisphere (rare)</a:t>
            </a:r>
          </a:p>
          <a:p>
            <a:pPr eaLnBrk="1" hangingPunct="1"/>
            <a:r>
              <a:rPr lang="en-US" smtClean="0">
                <a:hlinkClick r:id="rId2"/>
              </a:rPr>
              <a:t>http://www.youtube.com/watch?v=4odhSq46vtU</a:t>
            </a:r>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Balint</a:t>
            </a:r>
            <a:r>
              <a:rPr lang="en-US" dirty="0" smtClean="0"/>
              <a:t>’ s syndrome</a:t>
            </a:r>
            <a:endParaRPr lang="en-US" dirty="0"/>
          </a:p>
        </p:txBody>
      </p:sp>
      <p:sp>
        <p:nvSpPr>
          <p:cNvPr id="39938" name="Content Placeholder 2"/>
          <p:cNvSpPr>
            <a:spLocks noGrp="1"/>
          </p:cNvSpPr>
          <p:nvPr>
            <p:ph sz="quarter" idx="1"/>
          </p:nvPr>
        </p:nvSpPr>
        <p:spPr>
          <a:xfrm>
            <a:off x="457200" y="1600200"/>
            <a:ext cx="7467600" cy="4873625"/>
          </a:xfrm>
        </p:spPr>
        <p:txBody>
          <a:bodyPr/>
          <a:lstStyle/>
          <a:p>
            <a:pPr eaLnBrk="1" hangingPunct="1"/>
            <a:r>
              <a:rPr lang="en-US" smtClean="0"/>
              <a:t>Posterior parietal cortex</a:t>
            </a:r>
          </a:p>
          <a:p>
            <a:pPr eaLnBrk="1" hangingPunct="1"/>
            <a:r>
              <a:rPr lang="en-US" smtClean="0"/>
              <a:t> Occipito-parietal region</a:t>
            </a:r>
          </a:p>
          <a:p>
            <a:pPr eaLnBrk="1" hangingPunct="1"/>
            <a:r>
              <a:rPr lang="en-US" smtClean="0"/>
              <a:t>In Alzheimer or other injuries to PC or OC</a:t>
            </a:r>
          </a:p>
          <a:p>
            <a:pPr eaLnBrk="1" hangingPunct="1">
              <a:buFont typeface="Wingdings" pitchFamily="2" charset="2"/>
              <a:buNone/>
            </a:pPr>
            <a:endParaRPr lang="en-US" smtClean="0"/>
          </a:p>
        </p:txBody>
      </p:sp>
      <p:pic>
        <p:nvPicPr>
          <p:cNvPr id="39939" name="Picture 2" descr="http://www.cnsspectrums.com/userdocs/articleimages/73/vallar_BigFig_5.jpg"/>
          <p:cNvPicPr>
            <a:picLocks noChangeAspect="1" noChangeArrowheads="1"/>
          </p:cNvPicPr>
          <p:nvPr/>
        </p:nvPicPr>
        <p:blipFill>
          <a:blip r:embed="rId2"/>
          <a:srcRect/>
          <a:stretch>
            <a:fillRect/>
          </a:stretch>
        </p:blipFill>
        <p:spPr bwMode="auto">
          <a:xfrm>
            <a:off x="3429000" y="3048000"/>
            <a:ext cx="5334000" cy="3810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Focused visual attention</a:t>
            </a:r>
            <a:endParaRPr lang="en-US" dirty="0"/>
          </a:p>
        </p:txBody>
      </p:sp>
      <p:sp>
        <p:nvSpPr>
          <p:cNvPr id="40962" name="Content Placeholder 2"/>
          <p:cNvSpPr>
            <a:spLocks noGrp="1"/>
          </p:cNvSpPr>
          <p:nvPr>
            <p:ph sz="quarter" idx="1"/>
          </p:nvPr>
        </p:nvSpPr>
        <p:spPr>
          <a:xfrm>
            <a:off x="457200" y="1600200"/>
            <a:ext cx="7467600" cy="4873625"/>
          </a:xfrm>
        </p:spPr>
        <p:txBody>
          <a:bodyPr/>
          <a:lstStyle/>
          <a:p>
            <a:pPr eaLnBrk="1" hangingPunct="1"/>
            <a:r>
              <a:rPr lang="en-US" smtClean="0"/>
              <a:t>Spotlight or zoom lens?</a:t>
            </a:r>
            <a:endParaRPr lang="cs-CZ" smtClean="0"/>
          </a:p>
          <a:p>
            <a:pPr eaLnBrk="1" hangingPunct="1"/>
            <a:endParaRPr lang="en-US" smtClean="0"/>
          </a:p>
          <a:p>
            <a:pPr eaLnBrk="1" hangingPunct="1"/>
            <a:r>
              <a:rPr lang="en-US" smtClean="0"/>
              <a:t>Pashler- </a:t>
            </a:r>
            <a:r>
              <a:rPr lang="en-US" smtClean="0">
                <a:solidFill>
                  <a:schemeClr val="accent1"/>
                </a:solidFill>
              </a:rPr>
              <a:t>spotlight</a:t>
            </a:r>
            <a:r>
              <a:rPr lang="en-US" smtClean="0"/>
              <a:t> moving across visual scene</a:t>
            </a:r>
            <a:endParaRPr lang="cs-CZ" smtClean="0"/>
          </a:p>
          <a:p>
            <a:pPr eaLnBrk="1" hangingPunct="1"/>
            <a:r>
              <a:rPr lang="en-US" smtClean="0"/>
              <a:t>the attentional spotlight</a:t>
            </a:r>
            <a:r>
              <a:rPr lang="cs-CZ" smtClean="0"/>
              <a:t> </a:t>
            </a:r>
            <a:r>
              <a:rPr lang="en-US" smtClean="0"/>
              <a:t>moves at a constant rate</a:t>
            </a:r>
            <a:endParaRPr lang="cs-CZ" smtClean="0"/>
          </a:p>
          <a:p>
            <a:pPr eaLnBrk="1" hangingPunct="1"/>
            <a:endParaRPr lang="en-US" smtClean="0"/>
          </a:p>
          <a:p>
            <a:pPr eaLnBrk="1" hangingPunct="1"/>
            <a:r>
              <a:rPr lang="en-US" smtClean="0">
                <a:solidFill>
                  <a:schemeClr val="accent1"/>
                </a:solidFill>
              </a:rPr>
              <a:t>Zoom-lens</a:t>
            </a:r>
            <a:r>
              <a:rPr lang="en-US" smtClean="0"/>
              <a:t> model- decreasing or increasing the region </a:t>
            </a:r>
            <a:r>
              <a:rPr lang="cs-CZ" smtClean="0"/>
              <a:t>which is dependent on task demands</a:t>
            </a:r>
            <a:endParaRPr lang="en-US" smtClean="0"/>
          </a:p>
          <a:p>
            <a:pPr eaLnBrk="1" hangingPunct="1"/>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Focused visual attention</a:t>
            </a:r>
            <a:endParaRPr lang="en-US" dirty="0"/>
          </a:p>
        </p:txBody>
      </p:sp>
      <p:sp>
        <p:nvSpPr>
          <p:cNvPr id="41986" name="Content Placeholder 2"/>
          <p:cNvSpPr>
            <a:spLocks noGrp="1"/>
          </p:cNvSpPr>
          <p:nvPr>
            <p:ph sz="quarter" idx="1"/>
          </p:nvPr>
        </p:nvSpPr>
        <p:spPr>
          <a:xfrm>
            <a:off x="457200" y="1600200"/>
            <a:ext cx="7467600" cy="4873625"/>
          </a:xfrm>
        </p:spPr>
        <p:txBody>
          <a:bodyPr/>
          <a:lstStyle/>
          <a:p>
            <a:pPr eaLnBrk="1" hangingPunct="1"/>
            <a:r>
              <a:rPr lang="en-US" smtClean="0"/>
              <a:t>Posner:</a:t>
            </a:r>
          </a:p>
          <a:p>
            <a:pPr eaLnBrk="1" hangingPunct="1"/>
            <a:r>
              <a:rPr lang="en-US" smtClean="0"/>
              <a:t>2 attentional systems:</a:t>
            </a:r>
          </a:p>
          <a:p>
            <a:pPr eaLnBrk="1" hangingPunct="1"/>
            <a:r>
              <a:rPr lang="en-US" smtClean="0"/>
              <a:t>Exogenous (“automatic”, stimulus properties)</a:t>
            </a:r>
          </a:p>
          <a:p>
            <a:pPr eaLnBrk="1" hangingPunct="1"/>
            <a:r>
              <a:rPr lang="en-US" smtClean="0"/>
              <a:t>Endogenous (intentions, motivations, top-down)</a:t>
            </a:r>
            <a:endParaRPr lang="cs-CZ" smtClean="0"/>
          </a:p>
          <a:p>
            <a:pPr eaLnBrk="1" hangingPunct="1"/>
            <a:endParaRPr lang="en-US" smtClean="0"/>
          </a:p>
          <a:p>
            <a:pPr eaLnBrk="1" hangingPunct="1"/>
            <a:endParaRPr lang="en-US" smtClean="0"/>
          </a:p>
        </p:txBody>
      </p:sp>
      <p:pic>
        <p:nvPicPr>
          <p:cNvPr id="41987" name="Picture 6"/>
          <p:cNvPicPr>
            <a:picLocks noChangeAspect="1" noChangeArrowheads="1"/>
          </p:cNvPicPr>
          <p:nvPr/>
        </p:nvPicPr>
        <p:blipFill>
          <a:blip r:embed="rId2"/>
          <a:srcRect/>
          <a:stretch>
            <a:fillRect/>
          </a:stretch>
        </p:blipFill>
        <p:spPr bwMode="auto">
          <a:xfrm>
            <a:off x="685800" y="3581400"/>
            <a:ext cx="5324475" cy="2152650"/>
          </a:xfrm>
          <a:prstGeom prst="rect">
            <a:avLst/>
          </a:prstGeom>
          <a:noFill/>
          <a:ln w="9525">
            <a:noFill/>
            <a:miter lim="800000"/>
            <a:headEnd/>
            <a:tailEnd/>
          </a:ln>
        </p:spPr>
      </p:pic>
      <p:sp>
        <p:nvSpPr>
          <p:cNvPr id="41988" name="Rectangle 7"/>
          <p:cNvSpPr>
            <a:spLocks noChangeArrowheads="1"/>
          </p:cNvSpPr>
          <p:nvPr/>
        </p:nvSpPr>
        <p:spPr bwMode="auto">
          <a:xfrm>
            <a:off x="228600" y="5715000"/>
            <a:ext cx="7956550" cy="915988"/>
          </a:xfrm>
          <a:prstGeom prst="rect">
            <a:avLst/>
          </a:prstGeom>
          <a:noFill/>
          <a:ln w="9525">
            <a:noFill/>
            <a:miter lim="800000"/>
            <a:headEnd/>
            <a:tailEnd/>
          </a:ln>
        </p:spPr>
        <p:txBody>
          <a:bodyPr wrap="none">
            <a:spAutoFit/>
          </a:bodyPr>
          <a:lstStyle/>
          <a:p>
            <a:r>
              <a:rPr lang="cs-CZ"/>
              <a:t>Reaction times in moving eyes to the target are quicker in the valid cue trials </a:t>
            </a:r>
          </a:p>
          <a:p>
            <a:r>
              <a:rPr lang="cs-CZ"/>
              <a:t>(Posner, 1980). This could suggest that attention is </a:t>
            </a:r>
          </a:p>
          <a:p>
            <a:r>
              <a:rPr lang="cs-CZ"/>
              <a:t>linked with planning of eye movements.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2"/>
          <a:srcRect/>
          <a:stretch>
            <a:fillRect/>
          </a:stretch>
        </p:blipFill>
        <p:spPr bwMode="auto">
          <a:xfrm>
            <a:off x="3124200" y="457200"/>
            <a:ext cx="4792663" cy="6100763"/>
          </a:xfrm>
          <a:prstGeom prst="rect">
            <a:avLst/>
          </a:prstGeom>
          <a:noFill/>
          <a:ln w="9525">
            <a:noFill/>
            <a:miter lim="800000"/>
            <a:headEnd/>
            <a:tailEnd/>
          </a:ln>
        </p:spPr>
      </p:pic>
      <p:sp>
        <p:nvSpPr>
          <p:cNvPr id="1536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t>Attention as lim</a:t>
            </a:r>
            <a:r>
              <a:rPr lang="cs-CZ" cap="none" smtClean="0">
                <a:solidFill>
                  <a:schemeClr val="bg1"/>
                </a:solidFill>
              </a:rPr>
              <a:t>ited</a:t>
            </a:r>
            <a:r>
              <a:rPr lang="cs-CZ" cap="none" smtClean="0"/>
              <a:t> </a:t>
            </a:r>
            <a:r>
              <a:rPr lang="cs-CZ" cap="none" smtClean="0">
                <a:solidFill>
                  <a:schemeClr val="bg1"/>
                </a:solidFill>
              </a:rPr>
              <a:t>capacity processor</a:t>
            </a:r>
          </a:p>
        </p:txBody>
      </p:sp>
      <p:sp>
        <p:nvSpPr>
          <p:cNvPr id="15363" name="Rectangle 3"/>
          <p:cNvSpPr>
            <a:spLocks noGrp="1"/>
          </p:cNvSpPr>
          <p:nvPr>
            <p:ph type="body" idx="4294967295"/>
          </p:nvPr>
        </p:nvSpPr>
        <p:spPr/>
        <p:txBody>
          <a:bodyPr/>
          <a:lstStyle/>
          <a:p>
            <a:pPr eaLnBrk="1" hangingPunct="1"/>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cap="none" smtClean="0"/>
              <a:t>FOCUSED VISUAL ATTENTION</a:t>
            </a:r>
            <a:endParaRPr lang="cs-CZ" cap="none" smtClean="0"/>
          </a:p>
        </p:txBody>
      </p:sp>
      <p:sp>
        <p:nvSpPr>
          <p:cNvPr id="43010" name="Rectangle 3"/>
          <p:cNvSpPr>
            <a:spLocks noGrp="1"/>
          </p:cNvSpPr>
          <p:nvPr>
            <p:ph type="body" idx="4294967295"/>
          </p:nvPr>
        </p:nvSpPr>
        <p:spPr>
          <a:xfrm>
            <a:off x="457200" y="1447800"/>
            <a:ext cx="7467600" cy="4873625"/>
          </a:xfrm>
        </p:spPr>
        <p:txBody>
          <a:bodyPr/>
          <a:lstStyle/>
          <a:p>
            <a:pPr eaLnBrk="1" hangingPunct="1"/>
            <a:endParaRPr lang="cs-CZ" smtClean="0"/>
          </a:p>
        </p:txBody>
      </p:sp>
      <p:pic>
        <p:nvPicPr>
          <p:cNvPr id="43011" name="Picture 3"/>
          <p:cNvPicPr>
            <a:picLocks noChangeAspect="1" noChangeArrowheads="1"/>
          </p:cNvPicPr>
          <p:nvPr/>
        </p:nvPicPr>
        <p:blipFill>
          <a:blip r:embed="rId2"/>
          <a:srcRect/>
          <a:stretch>
            <a:fillRect/>
          </a:stretch>
        </p:blipFill>
        <p:spPr bwMode="auto">
          <a:xfrm>
            <a:off x="3581400" y="3886200"/>
            <a:ext cx="3638550" cy="2160588"/>
          </a:xfrm>
          <a:prstGeom prst="rect">
            <a:avLst/>
          </a:prstGeom>
          <a:noFill/>
          <a:ln w="9525">
            <a:noFill/>
            <a:miter lim="800000"/>
            <a:headEnd/>
            <a:tailEnd/>
          </a:ln>
        </p:spPr>
      </p:pic>
      <p:sp>
        <p:nvSpPr>
          <p:cNvPr id="43012" name="Rectangle 5"/>
          <p:cNvSpPr>
            <a:spLocks noChangeArrowheads="1"/>
          </p:cNvSpPr>
          <p:nvPr/>
        </p:nvSpPr>
        <p:spPr bwMode="auto">
          <a:xfrm>
            <a:off x="685800" y="2438400"/>
            <a:ext cx="5943600" cy="1339850"/>
          </a:xfrm>
          <a:prstGeom prst="rect">
            <a:avLst/>
          </a:prstGeom>
          <a:noFill/>
          <a:ln w="9525">
            <a:noFill/>
            <a:miter lim="800000"/>
            <a:headEnd/>
            <a:tailEnd/>
          </a:ln>
        </p:spPr>
        <p:txBody>
          <a:bodyPr>
            <a:spAutoFit/>
          </a:bodyPr>
          <a:lstStyle/>
          <a:p>
            <a:pPr>
              <a:spcBef>
                <a:spcPts val="600"/>
              </a:spcBef>
              <a:buClr>
                <a:schemeClr val="accent1"/>
              </a:buClr>
              <a:buSzPct val="70000"/>
              <a:buFont typeface="Wingdings" pitchFamily="2" charset="2"/>
              <a:buChar char=""/>
            </a:pPr>
            <a:r>
              <a:rPr lang="en-US" sz="2400"/>
              <a:t>La Berge (1983):</a:t>
            </a:r>
            <a:endParaRPr lang="cs-CZ" sz="2400"/>
          </a:p>
          <a:p>
            <a:pPr>
              <a:spcBef>
                <a:spcPts val="600"/>
              </a:spcBef>
              <a:buClr>
                <a:schemeClr val="accent1"/>
              </a:buClr>
              <a:buSzPct val="70000"/>
              <a:buFont typeface="Wingdings" pitchFamily="2" charset="2"/>
              <a:buChar char=""/>
            </a:pPr>
            <a:r>
              <a:rPr lang="cs-CZ" sz="2400"/>
              <a:t>- categorize letter</a:t>
            </a:r>
          </a:p>
          <a:p>
            <a:pPr>
              <a:spcBef>
                <a:spcPts val="600"/>
              </a:spcBef>
              <a:buClr>
                <a:schemeClr val="accent1"/>
              </a:buClr>
              <a:buSzPct val="70000"/>
              <a:buFont typeface="Wingdings" pitchFamily="2" charset="2"/>
              <a:buChar char=""/>
            </a:pPr>
            <a:r>
              <a:rPr lang="cs-CZ" sz="2400"/>
              <a:t>-categorize word</a:t>
            </a:r>
            <a:endParaRPr 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cap="none" smtClean="0"/>
              <a:t>FOCUSED VISUAL ATTENTION</a:t>
            </a:r>
            <a:endParaRPr lang="cs-CZ" cap="none" smtClean="0"/>
          </a:p>
        </p:txBody>
      </p:sp>
      <p:sp>
        <p:nvSpPr>
          <p:cNvPr id="44034" name="Rectangle 3"/>
          <p:cNvSpPr>
            <a:spLocks noGrp="1"/>
          </p:cNvSpPr>
          <p:nvPr>
            <p:ph type="body" idx="4294967295"/>
          </p:nvPr>
        </p:nvSpPr>
        <p:spPr/>
        <p:txBody>
          <a:bodyPr/>
          <a:lstStyle/>
          <a:p>
            <a:pPr eaLnBrk="1" hangingPunct="1"/>
            <a:r>
              <a:rPr lang="en-US" sz="3200" smtClean="0">
                <a:hlinkClick r:id="rId2"/>
              </a:rPr>
              <a:t>http://www.youtube.com/watch?v=mAnKvo-fPs0</a:t>
            </a:r>
            <a:endParaRPr lang="en-US" sz="3200" smtClean="0"/>
          </a:p>
          <a:p>
            <a:pPr eaLnBrk="1" hangingPunct="1"/>
            <a:r>
              <a:rPr lang="en-US" sz="3200" smtClean="0">
                <a:hlinkClick r:id="rId3"/>
              </a:rPr>
              <a:t>http://nivea.psycho.univ-paris5.fr/Slowchanges/index.html</a:t>
            </a:r>
            <a:endParaRPr lang="en-US" sz="3200" smtClean="0"/>
          </a:p>
          <a:p>
            <a:pPr eaLnBrk="1" hangingPunct="1"/>
            <a:r>
              <a:rPr lang="en-US" sz="3200" smtClean="0">
                <a:hlinkClick r:id="rId4"/>
              </a:rPr>
              <a:t>http://nivea.psycho.univ-paris5.fr/Mudsplash/Nature_Supp_Inf/Movies/Movie_List.html</a:t>
            </a:r>
            <a:endParaRPr lang="en-US" sz="3200" smtClean="0"/>
          </a:p>
          <a:p>
            <a:pPr eaLnBrk="1" hangingPunct="1"/>
            <a:endParaRPr lang="cs-CZ"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t>Unattended visual stimuli</a:t>
            </a:r>
            <a:endParaRPr lang="en-US" dirty="0"/>
          </a:p>
        </p:txBody>
      </p:sp>
      <p:sp>
        <p:nvSpPr>
          <p:cNvPr id="45058" name="Content Placeholder 2"/>
          <p:cNvSpPr>
            <a:spLocks noGrp="1"/>
          </p:cNvSpPr>
          <p:nvPr>
            <p:ph sz="quarter" idx="1"/>
          </p:nvPr>
        </p:nvSpPr>
        <p:spPr>
          <a:xfrm>
            <a:off x="381000" y="1600200"/>
            <a:ext cx="7467600" cy="4873625"/>
          </a:xfrm>
        </p:spPr>
        <p:txBody>
          <a:bodyPr/>
          <a:lstStyle/>
          <a:p>
            <a:pPr eaLnBrk="1" hangingPunct="1"/>
            <a:r>
              <a:rPr lang="en-US" smtClean="0"/>
              <a:t>reduced processing</a:t>
            </a:r>
          </a:p>
          <a:p>
            <a:pPr eaLnBrk="1" hangingPunct="1"/>
            <a:r>
              <a:rPr lang="en-US" smtClean="0"/>
              <a:t>ERPs larger to attended stimuli than unattended</a:t>
            </a:r>
          </a:p>
          <a:p>
            <a:pPr eaLnBrk="1" hangingPunct="1"/>
            <a:r>
              <a:rPr lang="en-US" smtClean="0"/>
              <a:t>ERPs show that attention influences visual info processing 100ms after the stimulus onset (such as early selection models of A propose)</a:t>
            </a:r>
          </a:p>
          <a:p>
            <a:pPr eaLnBrk="1" hangingPunct="1"/>
            <a:r>
              <a:rPr lang="en-US" smtClean="0"/>
              <a:t>Processing of unattended stimuli</a:t>
            </a:r>
          </a:p>
          <a:p>
            <a:pPr eaLnBrk="1" hangingPunct="1"/>
            <a:r>
              <a:rPr lang="en-US" smtClean="0"/>
              <a:t>(evidence from neglect patients)</a:t>
            </a:r>
          </a:p>
          <a:p>
            <a:pPr eaLnBrk="1" hangingPunct="1"/>
            <a:endParaRPr lang="en-US" smtClean="0"/>
          </a:p>
        </p:txBody>
      </p:sp>
      <p:pic>
        <p:nvPicPr>
          <p:cNvPr id="45059" name="Picture 2" descr="http://upload.wikimedia.org/wikipedia/en/thumb/a/ac/ComponentsofERP.svg/220px-ComponentsofERP.svg.png"/>
          <p:cNvPicPr>
            <a:picLocks noChangeAspect="1" noChangeArrowheads="1"/>
          </p:cNvPicPr>
          <p:nvPr/>
        </p:nvPicPr>
        <p:blipFill>
          <a:blip r:embed="rId2"/>
          <a:srcRect/>
          <a:stretch>
            <a:fillRect/>
          </a:stretch>
        </p:blipFill>
        <p:spPr bwMode="auto">
          <a:xfrm>
            <a:off x="5257800" y="3657600"/>
            <a:ext cx="3657600" cy="29765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http://encefalus.com/wp-content/uploads/2008/09/subliminal-2.jpg"/>
          <p:cNvPicPr>
            <a:picLocks noChangeAspect="1" noChangeArrowheads="1"/>
          </p:cNvPicPr>
          <p:nvPr/>
        </p:nvPicPr>
        <p:blipFill>
          <a:blip r:embed="rId2"/>
          <a:srcRect/>
          <a:stretch>
            <a:fillRect/>
          </a:stretch>
        </p:blipFill>
        <p:spPr bwMode="auto">
          <a:xfrm>
            <a:off x="5029200" y="1447800"/>
            <a:ext cx="3514725" cy="381000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b="1" dirty="0" smtClean="0"/>
              <a:t>Unattended visual stimuli</a:t>
            </a:r>
            <a:endParaRPr lang="en-US" dirty="0"/>
          </a:p>
        </p:txBody>
      </p:sp>
      <p:sp>
        <p:nvSpPr>
          <p:cNvPr id="46083" name="Content Placeholder 2"/>
          <p:cNvSpPr>
            <a:spLocks noGrp="1"/>
          </p:cNvSpPr>
          <p:nvPr>
            <p:ph sz="quarter" idx="1"/>
          </p:nvPr>
        </p:nvSpPr>
        <p:spPr>
          <a:xfrm>
            <a:off x="457200" y="1600200"/>
            <a:ext cx="7467600" cy="4873625"/>
          </a:xfrm>
        </p:spPr>
        <p:txBody>
          <a:bodyPr/>
          <a:lstStyle/>
          <a:p>
            <a:pPr eaLnBrk="1" hangingPunct="1"/>
            <a:r>
              <a:rPr lang="en-US" smtClean="0"/>
              <a:t>Priming- </a:t>
            </a:r>
          </a:p>
          <a:p>
            <a:pPr eaLnBrk="1" hangingPunct="1"/>
            <a:r>
              <a:rPr lang="en-US" smtClean="0"/>
              <a:t> increased sensitivity to certain stimuli due to prior experience</a:t>
            </a:r>
            <a:endParaRPr lang="cs-CZ" smtClean="0"/>
          </a:p>
          <a:p>
            <a:pPr eaLnBrk="1" hangingPunct="1"/>
            <a:endParaRPr lang="cs-CZ" smtClean="0"/>
          </a:p>
          <a:p>
            <a:pPr eaLnBrk="1" hangingPunct="1"/>
            <a:endParaRPr lang="cs-CZ" smtClean="0"/>
          </a:p>
          <a:p>
            <a:pPr eaLnBrk="1" hangingPunct="1"/>
            <a:endParaRPr lang="cs-CZ" smtClean="0"/>
          </a:p>
          <a:p>
            <a:pPr eaLnBrk="1" hangingPunct="1"/>
            <a:endParaRPr lang="cs-CZ" smtClean="0"/>
          </a:p>
          <a:p>
            <a:pPr eaLnBrk="1" hangingPunct="1"/>
            <a:endParaRPr lang="cs-CZ" smtClean="0"/>
          </a:p>
          <a:p>
            <a:pPr eaLnBrk="1" hangingPunct="1"/>
            <a:endParaRPr lang="cs-CZ" smtClean="0"/>
          </a:p>
          <a:p>
            <a:pPr eaLnBrk="1" hangingPunct="1"/>
            <a:endParaRPr lang="cs-CZ" smtClean="0"/>
          </a:p>
          <a:p>
            <a:pPr eaLnBrk="1" hangingPunct="1"/>
            <a:endParaRPr lang="cs-CZ" smtClean="0"/>
          </a:p>
          <a:p>
            <a:pPr eaLnBrk="1" hangingPunct="1"/>
            <a:r>
              <a:rPr lang="en-US" sz="1800" smtClean="0"/>
              <a:t>http://www.youtube.com/watch?v=McS9BNeeW2k&amp;feature=related</a:t>
            </a:r>
            <a:endParaRPr lang="en-US" smtClean="0"/>
          </a:p>
          <a:p>
            <a:pPr eaLnBrk="1" hangingPunct="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Visual search</a:t>
            </a:r>
            <a:endParaRPr lang="en-US" dirty="0"/>
          </a:p>
        </p:txBody>
      </p:sp>
      <p:sp>
        <p:nvSpPr>
          <p:cNvPr id="47106"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47107" name="Picture 2" descr="http://mgitecetech.files.wordpress.com/2011/06/new-visual-search-engine-tineye.jpg"/>
          <p:cNvPicPr>
            <a:picLocks noChangeAspect="1" noChangeArrowheads="1"/>
          </p:cNvPicPr>
          <p:nvPr/>
        </p:nvPicPr>
        <p:blipFill>
          <a:blip r:embed="rId2"/>
          <a:srcRect/>
          <a:stretch>
            <a:fillRect/>
          </a:stretch>
        </p:blipFill>
        <p:spPr bwMode="auto">
          <a:xfrm>
            <a:off x="1219200" y="1427163"/>
            <a:ext cx="6105525" cy="543083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t>Visual search</a:t>
            </a:r>
          </a:p>
        </p:txBody>
      </p:sp>
      <p:sp>
        <p:nvSpPr>
          <p:cNvPr id="48130" name="Rectangle 3"/>
          <p:cNvSpPr>
            <a:spLocks noGrp="1"/>
          </p:cNvSpPr>
          <p:nvPr>
            <p:ph type="body" idx="4294967295"/>
          </p:nvPr>
        </p:nvSpPr>
        <p:spPr/>
        <p:txBody>
          <a:bodyPr/>
          <a:lstStyle/>
          <a:p>
            <a:pPr eaLnBrk="1" hangingPunct="1"/>
            <a:endParaRPr lang="cs-CZ" smtClean="0"/>
          </a:p>
        </p:txBody>
      </p:sp>
      <p:pic>
        <p:nvPicPr>
          <p:cNvPr id="48131" name="Picture 4"/>
          <p:cNvPicPr>
            <a:picLocks noChangeAspect="1" noChangeArrowheads="1"/>
          </p:cNvPicPr>
          <p:nvPr/>
        </p:nvPicPr>
        <p:blipFill>
          <a:blip r:embed="rId2"/>
          <a:srcRect/>
          <a:stretch>
            <a:fillRect/>
          </a:stretch>
        </p:blipFill>
        <p:spPr bwMode="auto">
          <a:xfrm>
            <a:off x="2895600" y="1752600"/>
            <a:ext cx="3148013" cy="43243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cs-CZ" cap="none" smtClean="0"/>
          </a:p>
        </p:txBody>
      </p:sp>
      <p:sp>
        <p:nvSpPr>
          <p:cNvPr id="49154" name="Rectangle 3"/>
          <p:cNvSpPr>
            <a:spLocks noGrp="1"/>
          </p:cNvSpPr>
          <p:nvPr>
            <p:ph type="body" idx="4294967295"/>
          </p:nvPr>
        </p:nvSpPr>
        <p:spPr/>
        <p:txBody>
          <a:bodyPr/>
          <a:lstStyle/>
          <a:p>
            <a:pPr eaLnBrk="1" hangingPunct="1"/>
            <a:endParaRPr lang="cs-CZ" smtClean="0"/>
          </a:p>
        </p:txBody>
      </p:sp>
      <p:pic>
        <p:nvPicPr>
          <p:cNvPr id="49155" name="Picture 4"/>
          <p:cNvPicPr>
            <a:picLocks noChangeAspect="1" noChangeArrowheads="1"/>
          </p:cNvPicPr>
          <p:nvPr/>
        </p:nvPicPr>
        <p:blipFill>
          <a:blip r:embed="rId2"/>
          <a:srcRect/>
          <a:stretch>
            <a:fillRect/>
          </a:stretch>
        </p:blipFill>
        <p:spPr bwMode="auto">
          <a:xfrm>
            <a:off x="533400" y="457200"/>
            <a:ext cx="7772400" cy="58293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cs-CZ" cap="none" smtClean="0"/>
          </a:p>
        </p:txBody>
      </p:sp>
      <p:sp>
        <p:nvSpPr>
          <p:cNvPr id="50178" name="Rectangle 3"/>
          <p:cNvSpPr>
            <a:spLocks noGrp="1"/>
          </p:cNvSpPr>
          <p:nvPr>
            <p:ph type="body" idx="4294967295"/>
          </p:nvPr>
        </p:nvSpPr>
        <p:spPr/>
        <p:txBody>
          <a:bodyPr/>
          <a:lstStyle/>
          <a:p>
            <a:pPr eaLnBrk="1" hangingPunct="1"/>
            <a:endParaRPr lang="cs-CZ" smtClean="0"/>
          </a:p>
        </p:txBody>
      </p:sp>
      <p:pic>
        <p:nvPicPr>
          <p:cNvPr id="50179" name="Picture 4"/>
          <p:cNvPicPr>
            <a:picLocks noChangeAspect="1" noChangeArrowheads="1"/>
          </p:cNvPicPr>
          <p:nvPr/>
        </p:nvPicPr>
        <p:blipFill>
          <a:blip r:embed="rId2"/>
          <a:srcRect/>
          <a:stretch>
            <a:fillRect/>
          </a:stretch>
        </p:blipFill>
        <p:spPr bwMode="auto">
          <a:xfrm>
            <a:off x="1143000" y="914400"/>
            <a:ext cx="6610350" cy="5130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Visual search</a:t>
            </a:r>
            <a:endParaRPr lang="en-US" dirty="0"/>
          </a:p>
        </p:txBody>
      </p:sp>
      <p:sp>
        <p:nvSpPr>
          <p:cNvPr id="51202" name="Content Placeholder 2"/>
          <p:cNvSpPr>
            <a:spLocks noGrp="1"/>
          </p:cNvSpPr>
          <p:nvPr>
            <p:ph sz="quarter" idx="1"/>
          </p:nvPr>
        </p:nvSpPr>
        <p:spPr>
          <a:xfrm>
            <a:off x="457200" y="1600200"/>
            <a:ext cx="7467600" cy="4873625"/>
          </a:xfrm>
        </p:spPr>
        <p:txBody>
          <a:bodyPr/>
          <a:lstStyle/>
          <a:p>
            <a:pPr eaLnBrk="1" hangingPunct="1"/>
            <a:r>
              <a:rPr lang="en-US" smtClean="0"/>
              <a:t>Feature</a:t>
            </a:r>
          </a:p>
          <a:p>
            <a:pPr eaLnBrk="1" hangingPunct="1"/>
            <a:r>
              <a:rPr lang="en-US" smtClean="0"/>
              <a:t>Or</a:t>
            </a:r>
          </a:p>
          <a:p>
            <a:pPr eaLnBrk="1" hangingPunct="1"/>
            <a:r>
              <a:rPr lang="en-US" smtClean="0"/>
              <a:t>Conjunction</a:t>
            </a:r>
          </a:p>
          <a:p>
            <a:pPr eaLnBrk="1" hangingPunct="1"/>
            <a:r>
              <a:rPr lang="en-US" smtClean="0"/>
              <a:t>search</a:t>
            </a:r>
          </a:p>
        </p:txBody>
      </p:sp>
      <p:pic>
        <p:nvPicPr>
          <p:cNvPr id="51203" name="Picture 2"/>
          <p:cNvPicPr>
            <a:picLocks noChangeAspect="1" noChangeArrowheads="1"/>
          </p:cNvPicPr>
          <p:nvPr/>
        </p:nvPicPr>
        <p:blipFill>
          <a:blip r:embed="rId2"/>
          <a:srcRect/>
          <a:stretch>
            <a:fillRect/>
          </a:stretch>
        </p:blipFill>
        <p:spPr bwMode="auto">
          <a:xfrm>
            <a:off x="4953000" y="1752600"/>
            <a:ext cx="3205163" cy="484028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Feature Integration Theory</a:t>
            </a:r>
            <a:endParaRPr lang="en-US" dirty="0"/>
          </a:p>
        </p:txBody>
      </p:sp>
      <p:sp>
        <p:nvSpPr>
          <p:cNvPr id="52226"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52227" name="Picture 2"/>
          <p:cNvPicPr>
            <a:picLocks noChangeAspect="1" noChangeArrowheads="1"/>
          </p:cNvPicPr>
          <p:nvPr/>
        </p:nvPicPr>
        <p:blipFill>
          <a:blip r:embed="rId2"/>
          <a:srcRect/>
          <a:stretch>
            <a:fillRect/>
          </a:stretch>
        </p:blipFill>
        <p:spPr bwMode="auto">
          <a:xfrm>
            <a:off x="2133600" y="1600200"/>
            <a:ext cx="3638550" cy="4851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p:cNvPicPr>
            <a:picLocks noChangeAspect="1" noChangeArrowheads="1"/>
          </p:cNvPicPr>
          <p:nvPr/>
        </p:nvPicPr>
        <p:blipFill>
          <a:blip r:embed="rId2"/>
          <a:srcRect/>
          <a:stretch>
            <a:fillRect/>
          </a:stretch>
        </p:blipFill>
        <p:spPr bwMode="auto">
          <a:xfrm>
            <a:off x="5715000" y="0"/>
            <a:ext cx="2720975" cy="2038350"/>
          </a:xfrm>
          <a:prstGeom prst="rect">
            <a:avLst/>
          </a:prstGeom>
          <a:noFill/>
          <a:ln w="9525">
            <a:noFill/>
            <a:miter lim="800000"/>
            <a:headEnd/>
            <a:tailEnd/>
          </a:ln>
        </p:spPr>
      </p:pic>
      <p:pic>
        <p:nvPicPr>
          <p:cNvPr id="16386" name="Picture 4"/>
          <p:cNvPicPr>
            <a:picLocks noChangeAspect="1" noChangeArrowheads="1"/>
          </p:cNvPicPr>
          <p:nvPr/>
        </p:nvPicPr>
        <p:blipFill>
          <a:blip r:embed="rId3"/>
          <a:srcRect/>
          <a:stretch>
            <a:fillRect/>
          </a:stretch>
        </p:blipFill>
        <p:spPr bwMode="auto">
          <a:xfrm>
            <a:off x="6705600" y="2286000"/>
            <a:ext cx="1828800" cy="243840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t>Introduction to attenti</a:t>
            </a:r>
            <a:r>
              <a:rPr lang="en-US" dirty="0" smtClean="0">
                <a:solidFill>
                  <a:schemeClr val="accent1"/>
                </a:solidFill>
              </a:rPr>
              <a:t>on</a:t>
            </a:r>
            <a:endParaRPr lang="en-US" dirty="0">
              <a:solidFill>
                <a:schemeClr val="accent1"/>
              </a:solidFill>
            </a:endParaRPr>
          </a:p>
        </p:txBody>
      </p:sp>
      <p:sp>
        <p:nvSpPr>
          <p:cNvPr id="16388" name="Content Placeholder 2"/>
          <p:cNvSpPr>
            <a:spLocks noGrp="1"/>
          </p:cNvSpPr>
          <p:nvPr>
            <p:ph sz="quarter" idx="1"/>
          </p:nvPr>
        </p:nvSpPr>
        <p:spPr>
          <a:xfrm>
            <a:off x="457200" y="1524000"/>
            <a:ext cx="7467600" cy="4873625"/>
          </a:xfrm>
        </p:spPr>
        <p:txBody>
          <a:bodyPr/>
          <a:lstStyle/>
          <a:p>
            <a:pPr eaLnBrk="1" hangingPunct="1"/>
            <a:r>
              <a:rPr lang="cs-CZ" smtClean="0"/>
              <a:t>After behaviorism</a:t>
            </a:r>
          </a:p>
          <a:p>
            <a:pPr eaLnBrk="1" hangingPunct="1"/>
            <a:r>
              <a:rPr lang="cs-CZ" smtClean="0"/>
              <a:t>selectivity of processing</a:t>
            </a:r>
          </a:p>
          <a:p>
            <a:pPr eaLnBrk="1" hangingPunct="1"/>
            <a:r>
              <a:rPr lang="en-US" smtClean="0"/>
              <a:t>Content vs. span</a:t>
            </a:r>
          </a:p>
          <a:p>
            <a:pPr eaLnBrk="1" hangingPunct="1"/>
            <a:r>
              <a:rPr lang="en-US" smtClean="0"/>
              <a:t>Baars- connection between A and consciousness</a:t>
            </a:r>
            <a:endParaRPr lang="cs-CZ" smtClean="0"/>
          </a:p>
          <a:p>
            <a:pPr eaLnBrk="1" hangingPunct="1"/>
            <a:r>
              <a:rPr lang="cs-CZ" smtClean="0"/>
              <a:t>: </a:t>
            </a:r>
            <a:r>
              <a:rPr lang="en-US" sz="1800" smtClean="0"/>
              <a:t>“We look</a:t>
            </a:r>
            <a:r>
              <a:rPr lang="cs-CZ" sz="1800" smtClean="0"/>
              <a:t> </a:t>
            </a:r>
            <a:r>
              <a:rPr lang="en-US" sz="1800" smtClean="0"/>
              <a:t>in order to see” </a:t>
            </a:r>
            <a:r>
              <a:rPr lang="cs-CZ" sz="1800" smtClean="0"/>
              <a:t>/ </a:t>
            </a:r>
            <a:r>
              <a:rPr lang="en-US" sz="1800" smtClean="0"/>
              <a:t>“We listen in order to hear”</a:t>
            </a:r>
            <a:endParaRPr lang="en-US" smtClean="0"/>
          </a:p>
          <a:p>
            <a:pPr eaLnBrk="1" hangingPunct="1"/>
            <a:r>
              <a:rPr lang="en-US" smtClean="0"/>
              <a:t>W. James: active and passive models of attention (bottom-up vs. top-down)</a:t>
            </a:r>
          </a:p>
          <a:p>
            <a:pPr eaLnBrk="1" hangingPunct="1"/>
            <a:r>
              <a:rPr lang="en-US" smtClean="0"/>
              <a:t>Covert versus overt attention</a:t>
            </a:r>
          </a:p>
          <a:p>
            <a:pPr eaLnBrk="1" hangingPunct="1"/>
            <a:r>
              <a:rPr lang="en-US" smtClean="0"/>
              <a:t>G.E.Miller – 7±2, chunks</a:t>
            </a:r>
          </a:p>
          <a:p>
            <a:pPr eaLnBrk="1" hangingPunct="1">
              <a:buFont typeface="Wingdings" pitchFamily="2" charset="2"/>
              <a:buNone/>
            </a:pPr>
            <a:endParaRPr lang="en-US" smtClean="0"/>
          </a:p>
        </p:txBody>
      </p:sp>
      <p:pic>
        <p:nvPicPr>
          <p:cNvPr id="16389" name="Picture 6"/>
          <p:cNvPicPr>
            <a:picLocks noChangeAspect="1" noChangeArrowheads="1"/>
          </p:cNvPicPr>
          <p:nvPr/>
        </p:nvPicPr>
        <p:blipFill>
          <a:blip r:embed="rId4"/>
          <a:srcRect/>
          <a:stretch>
            <a:fillRect/>
          </a:stretch>
        </p:blipFill>
        <p:spPr bwMode="auto">
          <a:xfrm>
            <a:off x="5181600" y="5057775"/>
            <a:ext cx="25527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Preattentive</a:t>
            </a:r>
            <a:r>
              <a:rPr lang="en-US" dirty="0" smtClean="0"/>
              <a:t> stage</a:t>
            </a:r>
            <a:endParaRPr lang="en-US" dirty="0"/>
          </a:p>
        </p:txBody>
      </p:sp>
      <p:sp>
        <p:nvSpPr>
          <p:cNvPr id="53250" name="Content Placeholder 2"/>
          <p:cNvSpPr>
            <a:spLocks noGrp="1"/>
          </p:cNvSpPr>
          <p:nvPr>
            <p:ph sz="quarter" idx="1"/>
          </p:nvPr>
        </p:nvSpPr>
        <p:spPr>
          <a:xfrm>
            <a:off x="457200" y="1600200"/>
            <a:ext cx="7467600" cy="4873625"/>
          </a:xfrm>
        </p:spPr>
        <p:txBody>
          <a:bodyPr/>
          <a:lstStyle/>
          <a:p>
            <a:pPr eaLnBrk="1" hangingPunct="1"/>
            <a:r>
              <a:rPr lang="en-US" smtClean="0"/>
              <a:t>RED CIRCLE?</a:t>
            </a:r>
          </a:p>
        </p:txBody>
      </p:sp>
      <p:pic>
        <p:nvPicPr>
          <p:cNvPr id="53251" name="Picture 3"/>
          <p:cNvPicPr>
            <a:picLocks noChangeAspect="1" noChangeArrowheads="1"/>
          </p:cNvPicPr>
          <p:nvPr/>
        </p:nvPicPr>
        <p:blipFill>
          <a:blip r:embed="rId2"/>
          <a:srcRect/>
          <a:stretch>
            <a:fillRect/>
          </a:stretch>
        </p:blipFill>
        <p:spPr bwMode="auto">
          <a:xfrm>
            <a:off x="0" y="1981200"/>
            <a:ext cx="4538663" cy="4460875"/>
          </a:xfrm>
          <a:prstGeom prst="rect">
            <a:avLst/>
          </a:prstGeom>
          <a:noFill/>
          <a:ln w="9525">
            <a:noFill/>
            <a:miter lim="800000"/>
            <a:headEnd/>
            <a:tailEnd/>
          </a:ln>
        </p:spPr>
      </p:pic>
      <p:pic>
        <p:nvPicPr>
          <p:cNvPr id="53252" name="Picture 4"/>
          <p:cNvPicPr>
            <a:picLocks noChangeAspect="1" noChangeArrowheads="1"/>
          </p:cNvPicPr>
          <p:nvPr/>
        </p:nvPicPr>
        <p:blipFill>
          <a:blip r:embed="rId3"/>
          <a:srcRect/>
          <a:stretch>
            <a:fillRect/>
          </a:stretch>
        </p:blipFill>
        <p:spPr bwMode="auto">
          <a:xfrm>
            <a:off x="4610100" y="1981200"/>
            <a:ext cx="4533900" cy="44561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Preattentive</a:t>
            </a:r>
            <a:r>
              <a:rPr lang="en-US" dirty="0" smtClean="0"/>
              <a:t> stage</a:t>
            </a:r>
            <a:endParaRPr lang="en-US" dirty="0"/>
          </a:p>
        </p:txBody>
      </p:sp>
      <p:sp>
        <p:nvSpPr>
          <p:cNvPr id="54274" name="Content Placeholder 2"/>
          <p:cNvSpPr>
            <a:spLocks noGrp="1"/>
          </p:cNvSpPr>
          <p:nvPr>
            <p:ph sz="quarter" idx="1"/>
          </p:nvPr>
        </p:nvSpPr>
        <p:spPr>
          <a:xfrm>
            <a:off x="457200" y="1600200"/>
            <a:ext cx="7467600" cy="4873625"/>
          </a:xfrm>
        </p:spPr>
        <p:txBody>
          <a:bodyPr/>
          <a:lstStyle/>
          <a:p>
            <a:pPr eaLnBrk="1" hangingPunct="1"/>
            <a:r>
              <a:rPr lang="en-US" smtClean="0"/>
              <a:t>RED CIRCLE?</a:t>
            </a:r>
          </a:p>
        </p:txBody>
      </p:sp>
      <p:pic>
        <p:nvPicPr>
          <p:cNvPr id="54275" name="Picture 2"/>
          <p:cNvPicPr>
            <a:picLocks noChangeAspect="1" noChangeArrowheads="1"/>
          </p:cNvPicPr>
          <p:nvPr/>
        </p:nvPicPr>
        <p:blipFill>
          <a:blip r:embed="rId2"/>
          <a:srcRect/>
          <a:stretch>
            <a:fillRect/>
          </a:stretch>
        </p:blipFill>
        <p:spPr bwMode="auto">
          <a:xfrm>
            <a:off x="304800" y="2286000"/>
            <a:ext cx="4084638" cy="4014788"/>
          </a:xfrm>
          <a:prstGeom prst="rect">
            <a:avLst/>
          </a:prstGeom>
          <a:noFill/>
          <a:ln w="9525">
            <a:noFill/>
            <a:miter lim="800000"/>
            <a:headEnd/>
            <a:tailEnd/>
          </a:ln>
        </p:spPr>
      </p:pic>
      <p:pic>
        <p:nvPicPr>
          <p:cNvPr id="54276" name="Picture 3"/>
          <p:cNvPicPr>
            <a:picLocks noChangeAspect="1" noChangeArrowheads="1"/>
          </p:cNvPicPr>
          <p:nvPr/>
        </p:nvPicPr>
        <p:blipFill>
          <a:blip r:embed="rId3"/>
          <a:srcRect/>
          <a:stretch>
            <a:fillRect/>
          </a:stretch>
        </p:blipFill>
        <p:spPr bwMode="auto">
          <a:xfrm>
            <a:off x="4495800" y="2286000"/>
            <a:ext cx="4011613" cy="39433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FOCUSED ATTENTION STAGE</a:t>
            </a:r>
            <a:endParaRPr lang="en-US" dirty="0"/>
          </a:p>
        </p:txBody>
      </p:sp>
      <p:sp>
        <p:nvSpPr>
          <p:cNvPr id="55298" name="Content Placeholder 2"/>
          <p:cNvSpPr>
            <a:spLocks noGrp="1"/>
          </p:cNvSpPr>
          <p:nvPr>
            <p:ph sz="quarter" idx="1"/>
          </p:nvPr>
        </p:nvSpPr>
        <p:spPr>
          <a:xfrm>
            <a:off x="457200" y="1600200"/>
            <a:ext cx="7467600" cy="4873625"/>
          </a:xfrm>
        </p:spPr>
        <p:txBody>
          <a:bodyPr/>
          <a:lstStyle/>
          <a:p>
            <a:pPr eaLnBrk="1" hangingPunct="1"/>
            <a:r>
              <a:rPr lang="en-US" smtClean="0"/>
              <a:t>RED CIRCLE?</a:t>
            </a:r>
          </a:p>
        </p:txBody>
      </p:sp>
      <p:pic>
        <p:nvPicPr>
          <p:cNvPr id="55299" name="Picture 4"/>
          <p:cNvPicPr>
            <a:picLocks noChangeAspect="1" noChangeArrowheads="1"/>
          </p:cNvPicPr>
          <p:nvPr/>
        </p:nvPicPr>
        <p:blipFill>
          <a:blip r:embed="rId2"/>
          <a:srcRect/>
          <a:stretch>
            <a:fillRect/>
          </a:stretch>
        </p:blipFill>
        <p:spPr bwMode="auto">
          <a:xfrm>
            <a:off x="4572000" y="2286000"/>
            <a:ext cx="4079875" cy="4010025"/>
          </a:xfrm>
          <a:prstGeom prst="rect">
            <a:avLst/>
          </a:prstGeom>
          <a:noFill/>
          <a:ln w="9525">
            <a:noFill/>
            <a:miter lim="800000"/>
            <a:headEnd/>
            <a:tailEnd/>
          </a:ln>
        </p:spPr>
      </p:pic>
      <p:pic>
        <p:nvPicPr>
          <p:cNvPr id="55300" name="Picture 5"/>
          <p:cNvPicPr>
            <a:picLocks noChangeAspect="1" noChangeArrowheads="1"/>
          </p:cNvPicPr>
          <p:nvPr/>
        </p:nvPicPr>
        <p:blipFill>
          <a:blip r:embed="rId3"/>
          <a:srcRect/>
          <a:stretch>
            <a:fillRect/>
          </a:stretch>
        </p:blipFill>
        <p:spPr bwMode="auto">
          <a:xfrm>
            <a:off x="533400" y="2327275"/>
            <a:ext cx="4038600" cy="39687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56322"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56323" name="Picture 2"/>
          <p:cNvPicPr>
            <a:picLocks noChangeAspect="1" noChangeArrowheads="1"/>
          </p:cNvPicPr>
          <p:nvPr/>
        </p:nvPicPr>
        <p:blipFill>
          <a:blip r:embed="rId2"/>
          <a:srcRect/>
          <a:stretch>
            <a:fillRect/>
          </a:stretch>
        </p:blipFill>
        <p:spPr bwMode="auto">
          <a:xfrm>
            <a:off x="533400" y="609600"/>
            <a:ext cx="7358063" cy="579913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57346"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57347" name="Picture 2"/>
          <p:cNvPicPr>
            <a:picLocks noChangeAspect="1" noChangeArrowheads="1"/>
          </p:cNvPicPr>
          <p:nvPr/>
        </p:nvPicPr>
        <p:blipFill>
          <a:blip r:embed="rId2"/>
          <a:srcRect/>
          <a:stretch>
            <a:fillRect/>
          </a:stretch>
        </p:blipFill>
        <p:spPr bwMode="auto">
          <a:xfrm>
            <a:off x="762000" y="1143000"/>
            <a:ext cx="6937375" cy="51530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t>Treisman´s feature integration theory</a:t>
            </a:r>
          </a:p>
        </p:txBody>
      </p:sp>
      <p:sp>
        <p:nvSpPr>
          <p:cNvPr id="58370" name="Rectangle 3"/>
          <p:cNvSpPr>
            <a:spLocks noGrp="1"/>
          </p:cNvSpPr>
          <p:nvPr>
            <p:ph type="body" idx="4294967295"/>
          </p:nvPr>
        </p:nvSpPr>
        <p:spPr>
          <a:xfrm>
            <a:off x="457200" y="1600200"/>
            <a:ext cx="5791200" cy="4873625"/>
          </a:xfrm>
        </p:spPr>
        <p:txBody>
          <a:bodyPr/>
          <a:lstStyle/>
          <a:p>
            <a:pPr eaLnBrk="1" hangingPunct="1"/>
            <a:r>
              <a:rPr lang="cs-CZ" smtClean="0"/>
              <a:t>rapid initial parallel process- not dependent on attention</a:t>
            </a:r>
          </a:p>
          <a:p>
            <a:pPr eaLnBrk="1" hangingPunct="1"/>
            <a:r>
              <a:rPr lang="cs-CZ" smtClean="0"/>
              <a:t>features combined to form objects</a:t>
            </a:r>
          </a:p>
          <a:p>
            <a:pPr eaLnBrk="1" hangingPunct="1"/>
            <a:r>
              <a:rPr lang="cs-CZ" smtClean="0"/>
              <a:t>attention provides the “glue” forming unitary objects</a:t>
            </a:r>
          </a:p>
          <a:p>
            <a:pPr eaLnBrk="1" hangingPunct="1"/>
            <a:r>
              <a:rPr lang="cs-CZ" smtClean="0"/>
              <a:t>Feature combination can be influenced by stored knowledge</a:t>
            </a:r>
          </a:p>
          <a:p>
            <a:pPr eaLnBrk="1" hangingPunct="1"/>
            <a:endParaRPr lang="cs-CZ" smtClean="0"/>
          </a:p>
        </p:txBody>
      </p:sp>
      <p:pic>
        <p:nvPicPr>
          <p:cNvPr id="58371" name="Picture 4"/>
          <p:cNvPicPr>
            <a:picLocks noChangeAspect="1" noChangeArrowheads="1"/>
          </p:cNvPicPr>
          <p:nvPr/>
        </p:nvPicPr>
        <p:blipFill>
          <a:blip r:embed="rId2"/>
          <a:srcRect/>
          <a:stretch>
            <a:fillRect/>
          </a:stretch>
        </p:blipFill>
        <p:spPr bwMode="auto">
          <a:xfrm>
            <a:off x="6172200" y="1752600"/>
            <a:ext cx="2686050" cy="43338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Focused vs. involuntary attention</a:t>
            </a:r>
            <a:endParaRPr lang="en-US" dirty="0"/>
          </a:p>
        </p:txBody>
      </p:sp>
      <p:sp>
        <p:nvSpPr>
          <p:cNvPr id="59394"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59395" name="Picture 2"/>
          <p:cNvPicPr>
            <a:picLocks noChangeAspect="1" noChangeArrowheads="1"/>
          </p:cNvPicPr>
          <p:nvPr/>
        </p:nvPicPr>
        <p:blipFill>
          <a:blip r:embed="rId2"/>
          <a:srcRect/>
          <a:stretch>
            <a:fillRect/>
          </a:stretch>
        </p:blipFill>
        <p:spPr bwMode="auto">
          <a:xfrm>
            <a:off x="457200" y="1371600"/>
            <a:ext cx="8362950" cy="41529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Focused vs. involuntary attention</a:t>
            </a:r>
            <a:endParaRPr lang="en-US" dirty="0"/>
          </a:p>
        </p:txBody>
      </p:sp>
      <p:sp>
        <p:nvSpPr>
          <p:cNvPr id="60418"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60419" name="Picture 2"/>
          <p:cNvPicPr>
            <a:picLocks noChangeAspect="1" noChangeArrowheads="1"/>
          </p:cNvPicPr>
          <p:nvPr/>
        </p:nvPicPr>
        <p:blipFill>
          <a:blip r:embed="rId2"/>
          <a:srcRect/>
          <a:stretch>
            <a:fillRect/>
          </a:stretch>
        </p:blipFill>
        <p:spPr bwMode="auto">
          <a:xfrm>
            <a:off x="304800" y="1524000"/>
            <a:ext cx="8186738" cy="41783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Focused attention</a:t>
            </a:r>
            <a:endParaRPr lang="en-US" dirty="0"/>
          </a:p>
        </p:txBody>
      </p:sp>
      <p:sp>
        <p:nvSpPr>
          <p:cNvPr id="61442" name="Content Placeholder 2"/>
          <p:cNvSpPr>
            <a:spLocks noGrp="1"/>
          </p:cNvSpPr>
          <p:nvPr>
            <p:ph sz="quarter" idx="1"/>
          </p:nvPr>
        </p:nvSpPr>
        <p:spPr>
          <a:xfrm>
            <a:off x="457200" y="1600200"/>
            <a:ext cx="7467600" cy="4873625"/>
          </a:xfrm>
        </p:spPr>
        <p:txBody>
          <a:bodyPr/>
          <a:lstStyle/>
          <a:p>
            <a:pPr eaLnBrk="1" hangingPunct="1"/>
            <a:r>
              <a:rPr lang="en-US" smtClean="0"/>
              <a:t>Eye movement tracking</a:t>
            </a:r>
          </a:p>
          <a:p>
            <a:pPr eaLnBrk="1" hangingPunct="1"/>
            <a:r>
              <a:rPr lang="en-US" smtClean="0"/>
              <a:t>1, scan-paths</a:t>
            </a:r>
          </a:p>
          <a:p>
            <a:pPr eaLnBrk="1" hangingPunct="1"/>
            <a:r>
              <a:rPr lang="en-US" smtClean="0"/>
              <a:t>2, task-dependence</a:t>
            </a:r>
          </a:p>
          <a:p>
            <a:pPr eaLnBrk="1" hangingPunct="1"/>
            <a:r>
              <a:rPr lang="en-US" smtClean="0"/>
              <a:t>Yarbus</a:t>
            </a:r>
          </a:p>
        </p:txBody>
      </p:sp>
      <p:pic>
        <p:nvPicPr>
          <p:cNvPr id="61443" name="Picture 2" descr="http://www.cabinetmagazine.org/issues/30/repin_FINAL.jpg"/>
          <p:cNvPicPr>
            <a:picLocks noChangeAspect="1" noChangeArrowheads="1"/>
          </p:cNvPicPr>
          <p:nvPr/>
        </p:nvPicPr>
        <p:blipFill>
          <a:blip r:embed="rId2"/>
          <a:srcRect/>
          <a:stretch>
            <a:fillRect/>
          </a:stretch>
        </p:blipFill>
        <p:spPr bwMode="auto">
          <a:xfrm>
            <a:off x="4419600" y="2571750"/>
            <a:ext cx="4381500" cy="42862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2"/>
          <a:srcRect/>
          <a:stretch>
            <a:fillRect/>
          </a:stretch>
        </p:blipFill>
        <p:spPr bwMode="auto">
          <a:xfrm>
            <a:off x="304800" y="381000"/>
            <a:ext cx="8210550" cy="609600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cap="none" smtClean="0"/>
              <a:t>FOCUSED VS. DIVIDED ATTENTION</a:t>
            </a:r>
            <a:r>
              <a:rPr lang="cs-CZ" cap="none" smtClean="0"/>
              <a:t/>
            </a:r>
            <a:br>
              <a:rPr lang="cs-CZ" cap="none" smtClean="0"/>
            </a:br>
            <a:r>
              <a:rPr lang="cs-CZ" cap="none" smtClean="0"/>
              <a:t>unitary attentional system?</a:t>
            </a:r>
            <a:endParaRPr lang="en-US" cap="none" smtClean="0"/>
          </a:p>
        </p:txBody>
      </p:sp>
      <p:sp>
        <p:nvSpPr>
          <p:cNvPr id="17410" name="Content Placeholder 2"/>
          <p:cNvSpPr>
            <a:spLocks noGrp="1"/>
          </p:cNvSpPr>
          <p:nvPr>
            <p:ph sz="quarter" idx="1"/>
          </p:nvPr>
        </p:nvSpPr>
        <p:spPr>
          <a:xfrm>
            <a:off x="457200" y="1600200"/>
            <a:ext cx="7467600" cy="4873625"/>
          </a:xfrm>
        </p:spPr>
        <p:txBody>
          <a:bodyPr/>
          <a:lstStyle/>
          <a:p>
            <a:pPr eaLnBrk="1" hangingPunct="1"/>
            <a:endParaRPr lang="cs-CZ" smtClean="0"/>
          </a:p>
        </p:txBody>
      </p:sp>
      <p:pic>
        <p:nvPicPr>
          <p:cNvPr id="17411" name="Picture 2"/>
          <p:cNvPicPr>
            <a:picLocks noChangeAspect="1" noChangeArrowheads="1"/>
          </p:cNvPicPr>
          <p:nvPr/>
        </p:nvPicPr>
        <p:blipFill>
          <a:blip r:embed="rId2"/>
          <a:srcRect/>
          <a:stretch>
            <a:fillRect/>
          </a:stretch>
        </p:blipFill>
        <p:spPr bwMode="auto">
          <a:xfrm>
            <a:off x="228600" y="2209800"/>
            <a:ext cx="8362950"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p:cNvPicPr>
            <a:picLocks noChangeAspect="1" noChangeArrowheads="1"/>
          </p:cNvPicPr>
          <p:nvPr/>
        </p:nvPicPr>
        <p:blipFill>
          <a:blip r:embed="rId2"/>
          <a:srcRect l="1053" t="16534"/>
          <a:stretch>
            <a:fillRect/>
          </a:stretch>
        </p:blipFill>
        <p:spPr bwMode="auto">
          <a:xfrm>
            <a:off x="762000" y="2362200"/>
            <a:ext cx="7162800" cy="4230688"/>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t>Attentional blink</a:t>
            </a:r>
            <a:endParaRPr lang="en-US" dirty="0"/>
          </a:p>
        </p:txBody>
      </p:sp>
      <p:sp>
        <p:nvSpPr>
          <p:cNvPr id="63491" name="Content Placeholder 2"/>
          <p:cNvSpPr>
            <a:spLocks noGrp="1"/>
          </p:cNvSpPr>
          <p:nvPr>
            <p:ph sz="quarter" idx="1"/>
          </p:nvPr>
        </p:nvSpPr>
        <p:spPr>
          <a:xfrm>
            <a:off x="457200" y="1600200"/>
            <a:ext cx="7467600" cy="4873625"/>
          </a:xfrm>
        </p:spPr>
        <p:txBody>
          <a:bodyPr/>
          <a:lstStyle/>
          <a:p>
            <a:pPr eaLnBrk="1" hangingPunct="1"/>
            <a:r>
              <a:rPr lang="en-US" smtClean="0">
                <a:hlinkClick r:id="rId3"/>
              </a:rPr>
              <a:t>http://www.youtube.com/watch?NR=1&amp;v=MH6ZSfhdIuM</a:t>
            </a:r>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p:cNvPicPr>
            <a:picLocks noChangeAspect="1" noChangeArrowheads="1"/>
          </p:cNvPicPr>
          <p:nvPr/>
        </p:nvPicPr>
        <p:blipFill>
          <a:blip r:embed="rId2"/>
          <a:srcRect/>
          <a:stretch>
            <a:fillRect/>
          </a:stretch>
        </p:blipFill>
        <p:spPr bwMode="auto">
          <a:xfrm>
            <a:off x="4267200" y="0"/>
            <a:ext cx="4629150" cy="2400300"/>
          </a:xfrm>
          <a:prstGeom prst="rect">
            <a:avLst/>
          </a:prstGeom>
          <a:noFill/>
          <a:ln w="9525">
            <a:noFill/>
            <a:miter lim="800000"/>
            <a:headEnd/>
            <a:tailEnd/>
          </a:ln>
        </p:spPr>
      </p:pic>
      <p:sp>
        <p:nvSpPr>
          <p:cNvPr id="6451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t>Attention restoration the</a:t>
            </a:r>
            <a:r>
              <a:rPr lang="cs-CZ" cap="none" smtClean="0">
                <a:solidFill>
                  <a:schemeClr val="bg1"/>
                </a:solidFill>
              </a:rPr>
              <a:t>ory</a:t>
            </a:r>
            <a:r>
              <a:rPr lang="cs-CZ" cap="none" smtClean="0"/>
              <a:t> </a:t>
            </a:r>
            <a:br>
              <a:rPr lang="cs-CZ" cap="none" smtClean="0"/>
            </a:br>
            <a:r>
              <a:rPr lang="cs-CZ" cap="none" smtClean="0"/>
              <a:t>(Kaplan, 1995, 2001)</a:t>
            </a:r>
          </a:p>
        </p:txBody>
      </p:sp>
      <p:sp>
        <p:nvSpPr>
          <p:cNvPr id="64515" name="Rectangle 3"/>
          <p:cNvSpPr>
            <a:spLocks noGrp="1"/>
          </p:cNvSpPr>
          <p:nvPr>
            <p:ph type="body" idx="4294967295"/>
          </p:nvPr>
        </p:nvSpPr>
        <p:spPr>
          <a:xfrm>
            <a:off x="457200" y="2438400"/>
            <a:ext cx="7467600" cy="4873625"/>
          </a:xfrm>
        </p:spPr>
        <p:txBody>
          <a:bodyPr/>
          <a:lstStyle/>
          <a:p>
            <a:pPr eaLnBrk="1" hangingPunct="1"/>
            <a:r>
              <a:rPr lang="cs-CZ" smtClean="0"/>
              <a:t>natural versus urban environments- influence on cognitive processing</a:t>
            </a:r>
          </a:p>
          <a:p>
            <a:pPr eaLnBrk="1" hangingPunct="1"/>
            <a:r>
              <a:rPr lang="cs-CZ" smtClean="0"/>
              <a:t>involuntary versus directed attention</a:t>
            </a:r>
          </a:p>
          <a:p>
            <a:pPr eaLnBrk="1" hangingPunct="1"/>
            <a:r>
              <a:rPr lang="cs-CZ" smtClean="0"/>
              <a:t>Restorative effects of nature on directed attention</a:t>
            </a:r>
          </a:p>
          <a:p>
            <a:pPr eaLnBrk="1" hangingPunct="1"/>
            <a:r>
              <a:rPr lang="cs-CZ" smtClean="0"/>
              <a:t>2 groups: attention test:</a:t>
            </a:r>
          </a:p>
          <a:p>
            <a:pPr eaLnBrk="1" hangingPunct="1"/>
            <a:endParaRPr lang="cs-CZ" smtClean="0"/>
          </a:p>
          <a:p>
            <a:pPr eaLnBrk="1" hangingPunct="1"/>
            <a:endParaRPr lang="cs-CZ" smtClean="0"/>
          </a:p>
        </p:txBody>
      </p:sp>
      <p:pic>
        <p:nvPicPr>
          <p:cNvPr id="64516" name="Picture 5"/>
          <p:cNvPicPr>
            <a:picLocks noChangeAspect="1" noChangeArrowheads="1"/>
          </p:cNvPicPr>
          <p:nvPr/>
        </p:nvPicPr>
        <p:blipFill>
          <a:blip r:embed="rId3"/>
          <a:srcRect/>
          <a:stretch>
            <a:fillRect/>
          </a:stretch>
        </p:blipFill>
        <p:spPr bwMode="auto">
          <a:xfrm>
            <a:off x="685800" y="4800600"/>
            <a:ext cx="2466975" cy="1847850"/>
          </a:xfrm>
          <a:prstGeom prst="rect">
            <a:avLst/>
          </a:prstGeom>
          <a:noFill/>
          <a:ln w="9525">
            <a:noFill/>
            <a:miter lim="800000"/>
            <a:headEnd/>
            <a:tailEnd/>
          </a:ln>
        </p:spPr>
      </p:pic>
      <p:pic>
        <p:nvPicPr>
          <p:cNvPr id="64517" name="Picture 6"/>
          <p:cNvPicPr>
            <a:picLocks noChangeAspect="1" noChangeArrowheads="1"/>
          </p:cNvPicPr>
          <p:nvPr/>
        </p:nvPicPr>
        <p:blipFill>
          <a:blip r:embed="rId4"/>
          <a:srcRect/>
          <a:stretch>
            <a:fillRect/>
          </a:stretch>
        </p:blipFill>
        <p:spPr bwMode="auto">
          <a:xfrm>
            <a:off x="3200400" y="4800600"/>
            <a:ext cx="2743200" cy="18256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 door” study</a:t>
            </a:r>
            <a:endParaRPr lang="en-US" dirty="0"/>
          </a:p>
        </p:txBody>
      </p:sp>
      <p:sp>
        <p:nvSpPr>
          <p:cNvPr id="65538" name="Content Placeholder 2"/>
          <p:cNvSpPr>
            <a:spLocks noGrp="1"/>
          </p:cNvSpPr>
          <p:nvPr>
            <p:ph sz="quarter" idx="1"/>
          </p:nvPr>
        </p:nvSpPr>
        <p:spPr>
          <a:xfrm>
            <a:off x="457200" y="1600200"/>
            <a:ext cx="7467600" cy="4873625"/>
          </a:xfrm>
        </p:spPr>
        <p:txBody>
          <a:bodyPr/>
          <a:lstStyle/>
          <a:p>
            <a:pPr eaLnBrk="1" hangingPunct="1"/>
            <a:endParaRPr lang="cs-CZ" smtClean="0"/>
          </a:p>
        </p:txBody>
      </p:sp>
      <p:sp>
        <p:nvSpPr>
          <p:cNvPr id="65539" name="Rectangle 3"/>
          <p:cNvSpPr>
            <a:spLocks noChangeArrowheads="1"/>
          </p:cNvSpPr>
          <p:nvPr/>
        </p:nvSpPr>
        <p:spPr bwMode="auto">
          <a:xfrm>
            <a:off x="1219200" y="2362200"/>
            <a:ext cx="5638800" cy="646113"/>
          </a:xfrm>
          <a:prstGeom prst="rect">
            <a:avLst/>
          </a:prstGeom>
          <a:noFill/>
          <a:ln w="9525">
            <a:noFill/>
            <a:miter lim="800000"/>
            <a:headEnd/>
            <a:tailEnd/>
          </a:ln>
        </p:spPr>
        <p:txBody>
          <a:bodyPr>
            <a:spAutoFit/>
          </a:bodyPr>
          <a:lstStyle/>
          <a:p>
            <a:r>
              <a:rPr lang="en-US">
                <a:latin typeface="Century Schoolbook" pitchFamily="18" charset="0"/>
                <a:hlinkClick r:id="rId2"/>
              </a:rPr>
              <a:t>http://www.youtube.com/watch?v=FWSxSQsspiQ&amp;feature=related</a:t>
            </a:r>
            <a:endParaRPr lang="en-US">
              <a:latin typeface="Century Schoolbook"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t>Automatic processing</a:t>
            </a:r>
          </a:p>
        </p:txBody>
      </p:sp>
      <p:sp>
        <p:nvSpPr>
          <p:cNvPr id="66562" name="Rectangle 3"/>
          <p:cNvSpPr>
            <a:spLocks noGrp="1"/>
          </p:cNvSpPr>
          <p:nvPr>
            <p:ph type="body" idx="4294967295"/>
          </p:nvPr>
        </p:nvSpPr>
        <p:spPr/>
        <p:txBody>
          <a:bodyPr/>
          <a:lstStyle/>
          <a:p>
            <a:pPr eaLnBrk="1" hangingPunct="1"/>
            <a:endParaRPr lang="cs-CZ" smtClean="0"/>
          </a:p>
          <a:p>
            <a:pPr eaLnBrk="1" hangingPunct="1"/>
            <a:endParaRPr lang="cs-CZ" smtClean="0"/>
          </a:p>
          <a:p>
            <a:pPr eaLnBrk="1" hangingPunct="1"/>
            <a:r>
              <a:rPr lang="cs-CZ" smtClean="0"/>
              <a:t>Stroop effect</a:t>
            </a:r>
          </a:p>
          <a:p>
            <a:pPr eaLnBrk="1" hangingPunct="1"/>
            <a:endParaRPr lang="cs-CZ" smtClean="0"/>
          </a:p>
          <a:p>
            <a:pPr eaLnBrk="1" hangingPunct="1"/>
            <a:r>
              <a:rPr lang="cs-CZ" smtClean="0"/>
              <a:t>http://www.youtube.com/watch?v=Tpge6c3Ic4g</a:t>
            </a:r>
          </a:p>
        </p:txBody>
      </p:sp>
      <p:pic>
        <p:nvPicPr>
          <p:cNvPr id="66563" name="Picture 4"/>
          <p:cNvPicPr>
            <a:picLocks noChangeAspect="1" noChangeArrowheads="1"/>
          </p:cNvPicPr>
          <p:nvPr/>
        </p:nvPicPr>
        <p:blipFill>
          <a:blip r:embed="rId2"/>
          <a:srcRect/>
          <a:stretch>
            <a:fillRect/>
          </a:stretch>
        </p:blipFill>
        <p:spPr bwMode="auto">
          <a:xfrm>
            <a:off x="5257800" y="0"/>
            <a:ext cx="3352800" cy="33147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bwMode="auto">
          <a:xfrm>
            <a:off x="2286000" y="304800"/>
            <a:ext cx="7467600" cy="1143000"/>
          </a:xfrm>
          <a:noFill/>
        </p:spPr>
        <p:txBody>
          <a:bodyPr wrap="square" lIns="91440" tIns="45720" rIns="91440" bIns="45720" numCol="1" anchorCtr="0" compatLnSpc="1">
            <a:prstTxWarp prst="textNoShape">
              <a:avLst/>
            </a:prstTxWarp>
          </a:bodyPr>
          <a:lstStyle/>
          <a:p>
            <a:pPr eaLnBrk="1" hangingPunct="1"/>
            <a:r>
              <a:rPr lang="cs-CZ" cap="none" smtClean="0"/>
              <a:t>Pay attention!</a:t>
            </a:r>
          </a:p>
        </p:txBody>
      </p:sp>
      <p:sp>
        <p:nvSpPr>
          <p:cNvPr id="67586" name="Rectangle 3"/>
          <p:cNvSpPr>
            <a:spLocks noGrp="1"/>
          </p:cNvSpPr>
          <p:nvPr>
            <p:ph type="body" idx="4294967295"/>
          </p:nvPr>
        </p:nvSpPr>
        <p:spPr/>
        <p:txBody>
          <a:bodyPr/>
          <a:lstStyle/>
          <a:p>
            <a:pPr eaLnBrk="1" hangingPunct="1"/>
            <a:endParaRPr lang="cs-CZ" smtClean="0"/>
          </a:p>
        </p:txBody>
      </p:sp>
      <p:pic>
        <p:nvPicPr>
          <p:cNvPr id="67587" name="Picture 4"/>
          <p:cNvPicPr>
            <a:picLocks noChangeAspect="1" noChangeArrowheads="1"/>
          </p:cNvPicPr>
          <p:nvPr/>
        </p:nvPicPr>
        <p:blipFill>
          <a:blip r:embed="rId2"/>
          <a:srcRect/>
          <a:stretch>
            <a:fillRect/>
          </a:stretch>
        </p:blipFill>
        <p:spPr bwMode="auto">
          <a:xfrm>
            <a:off x="1143000" y="1828800"/>
            <a:ext cx="5943600" cy="4394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Research on attention</a:t>
            </a:r>
            <a:endParaRPr lang="en-US" dirty="0"/>
          </a:p>
        </p:txBody>
      </p:sp>
      <p:sp>
        <p:nvSpPr>
          <p:cNvPr id="18434" name="Content Placeholder 2"/>
          <p:cNvSpPr>
            <a:spLocks noGrp="1"/>
          </p:cNvSpPr>
          <p:nvPr>
            <p:ph sz="quarter" idx="1"/>
          </p:nvPr>
        </p:nvSpPr>
        <p:spPr>
          <a:xfrm>
            <a:off x="457200" y="1600200"/>
            <a:ext cx="7467600" cy="4873625"/>
          </a:xfrm>
        </p:spPr>
        <p:txBody>
          <a:bodyPr/>
          <a:lstStyle/>
          <a:p>
            <a:pPr eaLnBrk="1" hangingPunct="1"/>
            <a:r>
              <a:rPr lang="en-US" smtClean="0"/>
              <a:t>Disadvantages of laboratory experiments on attention:</a:t>
            </a:r>
          </a:p>
          <a:p>
            <a:pPr eaLnBrk="1" hangingPunct="1"/>
            <a:r>
              <a:rPr lang="en-US" smtClean="0"/>
              <a:t>- separation of </a:t>
            </a:r>
            <a:r>
              <a:rPr lang="cs-CZ" smtClean="0"/>
              <a:t>external and internal </a:t>
            </a:r>
            <a:r>
              <a:rPr lang="en-US" smtClean="0"/>
              <a:t>stimuli</a:t>
            </a:r>
          </a:p>
          <a:p>
            <a:pPr eaLnBrk="1" hangingPunct="1"/>
            <a:r>
              <a:rPr lang="en-US" smtClean="0"/>
              <a:t>- only environmental stimuli</a:t>
            </a:r>
            <a:r>
              <a:rPr lang="cs-CZ" smtClean="0"/>
              <a:t> </a:t>
            </a:r>
          </a:p>
          <a:p>
            <a:pPr eaLnBrk="1" hangingPunct="1"/>
            <a:r>
              <a:rPr lang="cs-CZ" smtClean="0"/>
              <a:t>- disregard of „internal motivation“, but rather task specificity</a:t>
            </a:r>
            <a:endParaRPr lang="en-US" smtClean="0"/>
          </a:p>
          <a:p>
            <a:pPr eaLnBrk="1" hangingPunct="1"/>
            <a:r>
              <a:rPr lang="en-US" smtClean="0"/>
              <a:t>- 2 D images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4800600" y="0"/>
            <a:ext cx="4000500" cy="2105025"/>
          </a:xfrm>
          <a:prstGeom prst="rect">
            <a:avLst/>
          </a:prstGeom>
          <a:noFill/>
          <a:ln w="9525">
            <a:noFill/>
            <a:miter lim="800000"/>
            <a:headEnd/>
            <a:tailEnd/>
          </a:ln>
        </p:spPr>
      </p:pic>
      <p:pic>
        <p:nvPicPr>
          <p:cNvPr id="19458" name="Picture 3"/>
          <p:cNvPicPr>
            <a:picLocks noChangeAspect="1" noChangeArrowheads="1"/>
          </p:cNvPicPr>
          <p:nvPr/>
        </p:nvPicPr>
        <p:blipFill>
          <a:blip r:embed="rId3"/>
          <a:srcRect/>
          <a:stretch>
            <a:fillRect/>
          </a:stretch>
        </p:blipFill>
        <p:spPr bwMode="auto">
          <a:xfrm>
            <a:off x="7010400" y="5172075"/>
            <a:ext cx="1876425" cy="1685925"/>
          </a:xfrm>
          <a:prstGeom prst="rect">
            <a:avLst/>
          </a:prstGeom>
          <a:noFill/>
          <a:ln w="9525">
            <a:noFill/>
            <a:miter lim="800000"/>
            <a:headEnd/>
            <a:tailEnd/>
          </a:ln>
        </p:spPr>
      </p:pic>
      <p:sp>
        <p:nvSpPr>
          <p:cNvPr id="19459"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2600" cap="none" smtClean="0"/>
              <a:t>‚</a:t>
            </a:r>
            <a:r>
              <a:rPr lang="cs-CZ" sz="2600" cap="none" smtClean="0"/>
              <a:t/>
            </a:r>
            <a:br>
              <a:rPr lang="cs-CZ" sz="2600" cap="none" smtClean="0"/>
            </a:br>
            <a:r>
              <a:rPr lang="en-US" sz="2600" cap="none" smtClean="0"/>
              <a:t>COCKTAIL PARTY EFFECT‚</a:t>
            </a:r>
            <a:r>
              <a:rPr lang="cs-CZ" sz="2600" cap="none" smtClean="0"/>
              <a:t/>
            </a:r>
            <a:br>
              <a:rPr lang="cs-CZ" sz="2600" cap="none" smtClean="0"/>
            </a:br>
            <a:r>
              <a:rPr lang="cs-CZ" sz="2600" cap="none" smtClean="0"/>
              <a:t>Colin Cherry </a:t>
            </a:r>
            <a:r>
              <a:rPr lang="en-US" sz="2600" cap="none" smtClean="0"/>
              <a:t>(1953)</a:t>
            </a:r>
          </a:p>
        </p:txBody>
      </p:sp>
      <p:sp>
        <p:nvSpPr>
          <p:cNvPr id="19460" name="Content Placeholder 2"/>
          <p:cNvSpPr>
            <a:spLocks noGrp="1"/>
          </p:cNvSpPr>
          <p:nvPr>
            <p:ph sz="quarter" idx="1"/>
          </p:nvPr>
        </p:nvSpPr>
        <p:spPr>
          <a:xfrm>
            <a:off x="457200" y="1600200"/>
            <a:ext cx="7467600" cy="4873625"/>
          </a:xfrm>
        </p:spPr>
        <p:txBody>
          <a:bodyPr/>
          <a:lstStyle/>
          <a:p>
            <a:pPr eaLnBrk="1" hangingPunct="1"/>
            <a:r>
              <a:rPr lang="cs-CZ" smtClean="0"/>
              <a:t>Focused auditory attention</a:t>
            </a:r>
          </a:p>
          <a:p>
            <a:pPr eaLnBrk="1" hangingPunct="1"/>
            <a:r>
              <a:rPr lang="en-US" smtClean="0"/>
              <a:t>The ability to tune our </a:t>
            </a:r>
            <a:r>
              <a:rPr lang="en-US" smtClean="0">
                <a:solidFill>
                  <a:schemeClr val="accent1"/>
                </a:solidFill>
              </a:rPr>
              <a:t>atten</a:t>
            </a:r>
            <a:r>
              <a:rPr lang="en-US" smtClean="0">
                <a:solidFill>
                  <a:schemeClr val="bg2"/>
                </a:solidFill>
              </a:rPr>
              <a:t>tion to just one voice </a:t>
            </a:r>
            <a:r>
              <a:rPr lang="en-US" smtClean="0"/>
              <a:t>from a multitude</a:t>
            </a:r>
            <a:endParaRPr lang="cs-CZ" smtClean="0"/>
          </a:p>
          <a:p>
            <a:pPr eaLnBrk="1" hangingPunct="1"/>
            <a:r>
              <a:rPr lang="en-US" smtClean="0"/>
              <a:t>As at a party….</a:t>
            </a:r>
          </a:p>
          <a:p>
            <a:pPr eaLnBrk="1" hangingPunct="1"/>
            <a:r>
              <a:rPr lang="en-US" sz="1800" smtClean="0"/>
              <a:t>http://www.youtube.com/watch?v=lNv4v3KQJRA</a:t>
            </a: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bwMode="auto">
          <a:xfrm>
            <a:off x="457200" y="0"/>
            <a:ext cx="7467600" cy="1143000"/>
          </a:xfrm>
          <a:noFill/>
        </p:spPr>
        <p:txBody>
          <a:bodyPr wrap="square" lIns="91440" tIns="45720" rIns="91440" bIns="45720" numCol="1" anchorCtr="0" compatLnSpc="1">
            <a:prstTxWarp prst="textNoShape">
              <a:avLst/>
            </a:prstTxWarp>
          </a:bodyPr>
          <a:lstStyle/>
          <a:p>
            <a:pPr eaLnBrk="1" hangingPunct="1"/>
            <a:r>
              <a:rPr lang="en-US" cap="none" smtClean="0"/>
              <a:t>Dichotic listening versus shadowing task</a:t>
            </a:r>
            <a:endParaRPr lang="cs-CZ" cap="none" smtClean="0"/>
          </a:p>
        </p:txBody>
      </p:sp>
      <p:sp>
        <p:nvSpPr>
          <p:cNvPr id="20482" name="Rectangle 3"/>
          <p:cNvSpPr>
            <a:spLocks noGrp="1"/>
          </p:cNvSpPr>
          <p:nvPr>
            <p:ph type="body" idx="4294967295"/>
          </p:nvPr>
        </p:nvSpPr>
        <p:spPr>
          <a:xfrm>
            <a:off x="381000" y="1219200"/>
            <a:ext cx="7467600" cy="4873625"/>
          </a:xfrm>
        </p:spPr>
        <p:txBody>
          <a:bodyPr/>
          <a:lstStyle/>
          <a:p>
            <a:pPr eaLnBrk="1" hangingPunct="1">
              <a:lnSpc>
                <a:spcPct val="90000"/>
              </a:lnSpc>
            </a:pPr>
            <a:r>
              <a:rPr lang="en-US" smtClean="0"/>
              <a:t>Shadowing task= listening to two messages but attending to only one </a:t>
            </a:r>
            <a:r>
              <a:rPr lang="cs-CZ" smtClean="0"/>
              <a:t>(repeat out loud)</a:t>
            </a:r>
            <a:endParaRPr lang="en-US" smtClean="0"/>
          </a:p>
          <a:p>
            <a:pPr eaLnBrk="1" hangingPunct="1">
              <a:lnSpc>
                <a:spcPct val="90000"/>
              </a:lnSpc>
            </a:pPr>
            <a:r>
              <a:rPr lang="en-US" smtClean="0"/>
              <a:t>Simultaneous listening to 2 messages (nonsensical or by the same speaker)= dichotic listening</a:t>
            </a:r>
            <a:endParaRPr lang="cs-CZ" smtClean="0"/>
          </a:p>
          <a:p>
            <a:pPr eaLnBrk="1" hangingPunct="1">
              <a:lnSpc>
                <a:spcPct val="90000"/>
              </a:lnSpc>
            </a:pPr>
            <a:r>
              <a:rPr lang="cs-CZ" smtClean="0"/>
              <a:t>Broadbent (presenting two rows of digits)</a:t>
            </a:r>
            <a:endParaRPr lang="en-US" smtClean="0"/>
          </a:p>
          <a:p>
            <a:pPr eaLnBrk="1" hangingPunct="1">
              <a:lnSpc>
                <a:spcPct val="90000"/>
              </a:lnSpc>
            </a:pPr>
            <a:r>
              <a:rPr lang="en-US" smtClean="0"/>
              <a:t>But unattended message</a:t>
            </a:r>
            <a:r>
              <a:rPr lang="en-US" sz="1400" smtClean="0"/>
              <a:t>:     </a:t>
            </a:r>
          </a:p>
          <a:p>
            <a:pPr algn="ctr" eaLnBrk="1" hangingPunct="1">
              <a:lnSpc>
                <a:spcPct val="90000"/>
              </a:lnSpc>
            </a:pPr>
            <a:r>
              <a:rPr lang="en-US" sz="1400" smtClean="0"/>
              <a:t>could not identify a single phrase from the speech presented to the rejected ear.</a:t>
            </a:r>
          </a:p>
          <a:p>
            <a:pPr algn="ctr" eaLnBrk="1" hangingPunct="1">
              <a:lnSpc>
                <a:spcPct val="90000"/>
              </a:lnSpc>
            </a:pPr>
            <a:r>
              <a:rPr lang="en-US" sz="1400" smtClean="0"/>
              <a:t>weren't sure the language in the rejected ear was even English.</a:t>
            </a:r>
          </a:p>
          <a:p>
            <a:pPr algn="ctr" eaLnBrk="1" hangingPunct="1">
              <a:lnSpc>
                <a:spcPct val="90000"/>
              </a:lnSpc>
            </a:pPr>
            <a:r>
              <a:rPr lang="en-US" sz="1400" smtClean="0"/>
              <a:t>failed to notice when it changed to German.</a:t>
            </a:r>
          </a:p>
          <a:p>
            <a:pPr algn="ctr" eaLnBrk="1" hangingPunct="1">
              <a:lnSpc>
                <a:spcPct val="90000"/>
              </a:lnSpc>
            </a:pPr>
            <a:r>
              <a:rPr lang="en-US" sz="1400" smtClean="0"/>
              <a:t>mostly didn't notice when the speech to the rejected ear was being played backwards (though some did report that it sounded a bit strange).</a:t>
            </a:r>
          </a:p>
          <a:p>
            <a:pPr eaLnBrk="1" hangingPunct="1">
              <a:lnSpc>
                <a:spcPct val="90000"/>
              </a:lnSpc>
            </a:pPr>
            <a:r>
              <a:rPr lang="en-US" smtClean="0"/>
              <a:t>But! Gender change, tone</a:t>
            </a:r>
            <a:r>
              <a:rPr lang="en-US" smtClean="0">
                <a:sym typeface="Wingdings" pitchFamily="2" charset="2"/>
              </a:rPr>
              <a:t> speaker change</a:t>
            </a:r>
            <a:endParaRPr lang="cs-CZ" smtClean="0">
              <a:sym typeface="Wingdings" pitchFamily="2" charset="2"/>
            </a:endParaRPr>
          </a:p>
        </p:txBody>
      </p:sp>
      <p:pic>
        <p:nvPicPr>
          <p:cNvPr id="20483" name="Picture 4"/>
          <p:cNvPicPr>
            <a:picLocks noChangeAspect="1" noChangeArrowheads="1"/>
          </p:cNvPicPr>
          <p:nvPr/>
        </p:nvPicPr>
        <p:blipFill>
          <a:blip r:embed="rId2"/>
          <a:srcRect/>
          <a:stretch>
            <a:fillRect/>
          </a:stretch>
        </p:blipFill>
        <p:spPr bwMode="auto">
          <a:xfrm>
            <a:off x="3733800" y="5199063"/>
            <a:ext cx="4219575" cy="165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Dichotic listening</a:t>
            </a:r>
            <a:endParaRPr lang="en-US" dirty="0"/>
          </a:p>
        </p:txBody>
      </p:sp>
      <p:sp>
        <p:nvSpPr>
          <p:cNvPr id="21506" name="Content Placeholder 2"/>
          <p:cNvSpPr>
            <a:spLocks noGrp="1"/>
          </p:cNvSpPr>
          <p:nvPr>
            <p:ph sz="quarter" idx="1"/>
          </p:nvPr>
        </p:nvSpPr>
        <p:spPr>
          <a:xfrm>
            <a:off x="457200" y="1600200"/>
            <a:ext cx="7467600" cy="4873625"/>
          </a:xfrm>
        </p:spPr>
        <p:txBody>
          <a:bodyPr/>
          <a:lstStyle/>
          <a:p>
            <a:pPr eaLnBrk="1" hangingPunct="1"/>
            <a:endParaRPr lang="en-US" smtClean="0">
              <a:hlinkClick r:id="rId2"/>
            </a:endParaRPr>
          </a:p>
          <a:p>
            <a:pPr eaLnBrk="1" hangingPunct="1"/>
            <a:r>
              <a:rPr lang="en-US" smtClean="0">
                <a:hlinkClick r:id="rId2"/>
              </a:rPr>
              <a:t>http://www.youtube.com/watch?v=NCIuZGsSmlI</a:t>
            </a:r>
            <a:endParaRPr lang="cs-CZ" smtClean="0"/>
          </a:p>
          <a:p>
            <a:pPr eaLnBrk="1" hangingPunct="1"/>
            <a:r>
              <a:rPr lang="cs-CZ" smtClean="0"/>
              <a:t>Broadbent:</a:t>
            </a:r>
          </a:p>
          <a:p>
            <a:pPr eaLnBrk="1" hangingPunct="1"/>
            <a:r>
              <a:rPr lang="cs-CZ" smtClean="0"/>
              <a:t>First message has dominance for processing, later one processed after</a:t>
            </a:r>
            <a:r>
              <a:rPr lang="cs-CZ" smtClean="0">
                <a:sym typeface="Wingdings" pitchFamily="2" charset="2"/>
              </a:rPr>
              <a:t></a:t>
            </a:r>
            <a:r>
              <a:rPr lang="en-US" smtClean="0">
                <a:sym typeface="Wingdings" pitchFamily="2" charset="2"/>
              </a:rPr>
              <a:t> preventing the system overload</a:t>
            </a:r>
          </a:p>
          <a:p>
            <a:pPr eaLnBrk="1" hangingPunct="1"/>
            <a:r>
              <a:rPr lang="en-US" smtClean="0">
                <a:sym typeface="Wingdings" pitchFamily="2" charset="2"/>
              </a:rPr>
              <a:t>Role of expertise</a:t>
            </a:r>
          </a:p>
          <a:p>
            <a:pPr eaLnBrk="1" hangingPunct="1"/>
            <a:r>
              <a:rPr lang="en-US" smtClean="0">
                <a:sym typeface="Wingdings" pitchFamily="2" charset="2"/>
              </a:rPr>
              <a:t>Similarity of inputs deteriorates the performance</a:t>
            </a:r>
          </a:p>
          <a:p>
            <a:pPr eaLnBrk="1" hangingPunct="1"/>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891</TotalTime>
  <Words>1090</Words>
  <Application>Microsoft Office PowerPoint</Application>
  <PresentationFormat>Předvádění na obrazovce (4:3)</PresentationFormat>
  <Paragraphs>208</Paragraphs>
  <Slides>54</Slides>
  <Notes>0</Notes>
  <HiddenSlides>0</HiddenSlides>
  <MMClips>0</MMClips>
  <ScaleCrop>false</ScaleCrop>
  <HeadingPairs>
    <vt:vector size="6" baseType="variant">
      <vt:variant>
        <vt:lpstr>Použitá písma</vt:lpstr>
      </vt:variant>
      <vt:variant>
        <vt:i4>5</vt:i4>
      </vt:variant>
      <vt:variant>
        <vt:lpstr>Šablona návrhu</vt:lpstr>
      </vt:variant>
      <vt:variant>
        <vt:i4>7</vt:i4>
      </vt:variant>
      <vt:variant>
        <vt:lpstr>Nadpisy snímků</vt:lpstr>
      </vt:variant>
      <vt:variant>
        <vt:i4>54</vt:i4>
      </vt:variant>
    </vt:vector>
  </HeadingPairs>
  <TitlesOfParts>
    <vt:vector size="66" baseType="lpstr">
      <vt:lpstr>Arial</vt:lpstr>
      <vt:lpstr>Century Schoolbook</vt:lpstr>
      <vt:lpstr>Wingdings</vt:lpstr>
      <vt:lpstr>Wingdings 2</vt:lpstr>
      <vt:lpstr>Calibri</vt:lpstr>
      <vt:lpstr>Oriel</vt:lpstr>
      <vt:lpstr>Oriel</vt:lpstr>
      <vt:lpstr>Oriel</vt:lpstr>
      <vt:lpstr>Oriel</vt:lpstr>
      <vt:lpstr>Oriel</vt:lpstr>
      <vt:lpstr>Oriel</vt:lpstr>
      <vt:lpstr>Oriel</vt:lpstr>
      <vt:lpstr>ATTENTION</vt:lpstr>
      <vt:lpstr>WILLIAM JAMES (1890)</vt:lpstr>
      <vt:lpstr>Attention as limited capacity processor</vt:lpstr>
      <vt:lpstr>INTRODUCTION TO ATTENTION</vt:lpstr>
      <vt:lpstr>FOCUSED VS. DIVIDED ATTENTION unitary attentional system?</vt:lpstr>
      <vt:lpstr>RESEARCH ON ATTENTION</vt:lpstr>
      <vt:lpstr>‚ COCKTAIL PARTY EFFECT‚ Colin Cherry (1953)</vt:lpstr>
      <vt:lpstr>Dichotic listening versus shadowing task</vt:lpstr>
      <vt:lpstr>DICHOTIC LISTENING</vt:lpstr>
      <vt:lpstr>THEORIES OF ATTENTION</vt:lpstr>
      <vt:lpstr>BROADBENT’ S FILTER THEORY</vt:lpstr>
      <vt:lpstr>Filter theory of attention (Broadbent)</vt:lpstr>
      <vt:lpstr>Snímek 13</vt:lpstr>
      <vt:lpstr>Treisman´s attenuation model</vt:lpstr>
      <vt:lpstr>TREISMAN</vt:lpstr>
      <vt:lpstr>Snímek 16</vt:lpstr>
      <vt:lpstr>Snímek 17</vt:lpstr>
      <vt:lpstr>SELECTIVE ATTENTION DEMONSTRATION</vt:lpstr>
      <vt:lpstr>JOHNSTON AND HEINZ’S THEORY</vt:lpstr>
      <vt:lpstr>Snímek 20</vt:lpstr>
      <vt:lpstr>FOCUSED ATTENTION </vt:lpstr>
      <vt:lpstr>ATTENTIONAL DISORDERS</vt:lpstr>
      <vt:lpstr>NEGLECT</vt:lpstr>
      <vt:lpstr>NEGLECT</vt:lpstr>
      <vt:lpstr>EXTINCTION</vt:lpstr>
      <vt:lpstr>BALINT’S SYNDROME</vt:lpstr>
      <vt:lpstr>BALINT’ S SYNDROME</vt:lpstr>
      <vt:lpstr>FOCUSED VISUAL ATTENTION</vt:lpstr>
      <vt:lpstr>FOCUSED VISUAL ATTENTION</vt:lpstr>
      <vt:lpstr>FOCUSED VISUAL ATTENTION</vt:lpstr>
      <vt:lpstr>FOCUSED VISUAL ATTENTION</vt:lpstr>
      <vt:lpstr>UNATTENDED VISUAL STIMULI</vt:lpstr>
      <vt:lpstr>UNATTENDED VISUAL STIMULI</vt:lpstr>
      <vt:lpstr>VISUAL SEARCH</vt:lpstr>
      <vt:lpstr>Visual search</vt:lpstr>
      <vt:lpstr>Snímek 36</vt:lpstr>
      <vt:lpstr>Snímek 37</vt:lpstr>
      <vt:lpstr>VISUAL SEARCH</vt:lpstr>
      <vt:lpstr>FEATURE INTEGRATION THEORY</vt:lpstr>
      <vt:lpstr>PREATTENTIVE STAGE</vt:lpstr>
      <vt:lpstr>PREATTENTIVE STAGE</vt:lpstr>
      <vt:lpstr>FOCUSED ATTENTION STAGE</vt:lpstr>
      <vt:lpstr>Snímek 43</vt:lpstr>
      <vt:lpstr>Snímek 44</vt:lpstr>
      <vt:lpstr>Treisman´s feature integration theory</vt:lpstr>
      <vt:lpstr>FOCUSED VS. INVOLUNTARY ATTENTION</vt:lpstr>
      <vt:lpstr>FOCUSED VS. INVOLUNTARY ATTENTION</vt:lpstr>
      <vt:lpstr>FOCUSED ATTENTION</vt:lpstr>
      <vt:lpstr>Snímek 49</vt:lpstr>
      <vt:lpstr>ATTENTIONAL BLINK</vt:lpstr>
      <vt:lpstr>Attention restoration theory  (Kaplan, 1995, 2001)</vt:lpstr>
      <vt:lpstr>“THE DOOR” STUDY</vt:lpstr>
      <vt:lpstr>Automatic processing</vt:lpstr>
      <vt:lpstr>Pay attention!</vt:lpstr>
    </vt:vector>
  </TitlesOfParts>
  <Company>VolcanoOnMars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dc:title>
  <dc:creator>Transformer</dc:creator>
  <cp:lastModifiedBy>ucitel</cp:lastModifiedBy>
  <cp:revision>21</cp:revision>
  <dcterms:created xsi:type="dcterms:W3CDTF">2011-10-09T21:28:22Z</dcterms:created>
  <dcterms:modified xsi:type="dcterms:W3CDTF">2011-10-12T17:30:31Z</dcterms:modified>
</cp:coreProperties>
</file>