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80AE779-E9FE-4A70-9713-01D64C775042}" type="datetimeFigureOut">
              <a:rPr lang="cs-CZ" smtClean="0"/>
              <a:t>6.10.2011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B7B25C-B4F2-4AEB-A417-3F711EE4E6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Osnova kurzu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67027" cy="1260629"/>
          </a:xfrm>
        </p:spPr>
        <p:txBody>
          <a:bodyPr>
            <a:normAutofit/>
          </a:bodyPr>
          <a:lstStyle/>
          <a:p>
            <a:r>
              <a:rPr lang="cs-CZ" dirty="0" smtClean="0"/>
              <a:t>Psychologie nadaných dětí</a:t>
            </a:r>
          </a:p>
          <a:p>
            <a:endParaRPr lang="cs-CZ" dirty="0"/>
          </a:p>
          <a:p>
            <a:r>
              <a:rPr lang="cs-CZ" sz="1600" dirty="0" err="1" smtClean="0"/>
              <a:t>Doc.Mgr.Šárka</a:t>
            </a:r>
            <a:r>
              <a:rPr lang="cs-CZ" sz="1600" dirty="0" smtClean="0"/>
              <a:t> </a:t>
            </a:r>
            <a:r>
              <a:rPr lang="cs-CZ" sz="1600" dirty="0" err="1" smtClean="0"/>
              <a:t>Portešová</a:t>
            </a:r>
            <a:r>
              <a:rPr lang="cs-CZ" sz="1600" dirty="0" smtClean="0"/>
              <a:t>, Ph.D.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57271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nadaných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Modely</a:t>
            </a:r>
          </a:p>
          <a:p>
            <a:r>
              <a:rPr lang="cs-CZ" dirty="0" smtClean="0"/>
              <a:t>Základní přístupy ve světe a u nás</a:t>
            </a:r>
          </a:p>
          <a:p>
            <a:r>
              <a:rPr lang="cs-CZ" dirty="0" smtClean="0"/>
              <a:t>Výhody a nevýhody jednotlivých přístupů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47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4" y="1556792"/>
            <a:ext cx="179409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48755"/>
            <a:ext cx="1752600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556792"/>
            <a:ext cx="180022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533" y="4234458"/>
            <a:ext cx="152400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315720"/>
            <a:ext cx="1296144" cy="1825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284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Vyberte dvě oblasti, kterým chcete věnovat největší pozornost</a:t>
            </a:r>
            <a:endParaRPr lang="cs-CZ" sz="320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Talent a nadání v historické </a:t>
            </a:r>
            <a:r>
              <a:rPr lang="cs-CZ" sz="5100" b="1" dirty="0" smtClean="0">
                <a:latin typeface="Times New Roman" pitchFamily="18" charset="0"/>
                <a:cs typeface="Times New Roman" pitchFamily="18" charset="0"/>
              </a:rPr>
              <a:t>perspektivě</a:t>
            </a:r>
          </a:p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Základní přístupy ke studiu nadání </a:t>
            </a:r>
          </a:p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Modely nadání,  talentu a </a:t>
            </a:r>
            <a:r>
              <a:rPr lang="cs-CZ" sz="5100" b="1" dirty="0" smtClean="0">
                <a:latin typeface="Times New Roman" pitchFamily="18" charset="0"/>
                <a:cs typeface="Times New Roman" pitchFamily="18" charset="0"/>
              </a:rPr>
              <a:t>inteligence</a:t>
            </a:r>
          </a:p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Intelektově nadané děti v raném </a:t>
            </a:r>
            <a:r>
              <a:rPr lang="cs-CZ" sz="5100" b="1" dirty="0" smtClean="0">
                <a:latin typeface="Times New Roman" pitchFamily="18" charset="0"/>
                <a:cs typeface="Times New Roman" pitchFamily="18" charset="0"/>
              </a:rPr>
              <a:t>věku</a:t>
            </a:r>
          </a:p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Nadané dítě ve </a:t>
            </a:r>
            <a:r>
              <a:rPr lang="cs-CZ" sz="5100" b="1" dirty="0" smtClean="0">
                <a:latin typeface="Times New Roman" pitchFamily="18" charset="0"/>
                <a:cs typeface="Times New Roman" pitchFamily="18" charset="0"/>
              </a:rPr>
              <a:t>škole</a:t>
            </a:r>
          </a:p>
          <a:p>
            <a:r>
              <a:rPr lang="cs-CZ" sz="5100" b="1" dirty="0">
                <a:latin typeface="Times New Roman" pitchFamily="18" charset="0"/>
                <a:ea typeface="Times New Roman"/>
                <a:cs typeface="Times New Roman" pitchFamily="18" charset="0"/>
              </a:rPr>
              <a:t>Dvojité diagnózy – nadání a </a:t>
            </a:r>
            <a:r>
              <a:rPr lang="cs-CZ" sz="5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handicap</a:t>
            </a:r>
          </a:p>
          <a:p>
            <a:r>
              <a:rPr lang="cs-CZ" sz="5100" b="1" dirty="0">
                <a:latin typeface="Times New Roman" pitchFamily="18" charset="0"/>
                <a:cs typeface="Times New Roman" pitchFamily="18" charset="0"/>
              </a:rPr>
              <a:t>Školsky neprospívající nadané </a:t>
            </a:r>
            <a:r>
              <a:rPr lang="cs-CZ" sz="5100" b="1" dirty="0" smtClean="0">
                <a:latin typeface="Times New Roman" pitchFamily="18" charset="0"/>
                <a:cs typeface="Times New Roman" pitchFamily="18" charset="0"/>
              </a:rPr>
              <a:t>děti</a:t>
            </a:r>
          </a:p>
          <a:p>
            <a:r>
              <a:rPr lang="cs-CZ" sz="5100" b="1" dirty="0">
                <a:latin typeface="Times New Roman" pitchFamily="18" charset="0"/>
                <a:ea typeface="Times New Roman"/>
                <a:cs typeface="Times New Roman" pitchFamily="18" charset="0"/>
              </a:rPr>
              <a:t>Identifikace nadaných </a:t>
            </a:r>
            <a:r>
              <a:rPr lang="cs-CZ" sz="5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dětí</a:t>
            </a:r>
          </a:p>
          <a:p>
            <a:r>
              <a:rPr lang="cs-CZ" sz="5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Sociální </a:t>
            </a:r>
            <a:r>
              <a:rPr lang="cs-CZ" sz="5100" b="1" dirty="0">
                <a:latin typeface="Times New Roman" pitchFamily="18" charset="0"/>
                <a:ea typeface="Times New Roman"/>
                <a:cs typeface="Times New Roman" pitchFamily="18" charset="0"/>
              </a:rPr>
              <a:t>a emocionální charakteristiky nadaných </a:t>
            </a:r>
            <a:r>
              <a:rPr lang="cs-CZ" sz="5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dětí</a:t>
            </a:r>
          </a:p>
          <a:p>
            <a:r>
              <a:rPr lang="cs-CZ" sz="51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Vzdělávání nadaných žáků</a:t>
            </a:r>
            <a:endParaRPr lang="cs-CZ" sz="5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cs-CZ" sz="5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68580" indent="0">
              <a:buNone/>
            </a:pPr>
            <a:r>
              <a:rPr lang="cs-CZ" b="1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140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-218152"/>
            <a:ext cx="78488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endParaRPr lang="cs-CZ" sz="1400" b="1" dirty="0"/>
          </a:p>
          <a:p>
            <a:endParaRPr lang="cs-CZ" sz="1400" b="1" dirty="0" smtClean="0"/>
          </a:p>
          <a:p>
            <a:r>
              <a:rPr lang="cs-CZ" sz="1400" b="1" dirty="0" smtClean="0"/>
              <a:t>Talent </a:t>
            </a:r>
            <a:r>
              <a:rPr lang="cs-CZ" sz="1400" b="1" dirty="0"/>
              <a:t>a nadání v historické perspektivě </a:t>
            </a:r>
            <a:endParaRPr lang="cs-CZ" sz="1400" dirty="0"/>
          </a:p>
          <a:p>
            <a:pPr lvl="0"/>
            <a:r>
              <a:rPr lang="cs-CZ" sz="1400" dirty="0"/>
              <a:t>Pojetí nadání v historii </a:t>
            </a:r>
          </a:p>
          <a:p>
            <a:pPr lvl="0"/>
            <a:r>
              <a:rPr lang="cs-CZ" sz="1400" dirty="0" smtClean="0"/>
              <a:t>První </a:t>
            </a:r>
            <a:r>
              <a:rPr lang="cs-CZ" sz="1400" dirty="0"/>
              <a:t>empirická zkoumání </a:t>
            </a:r>
          </a:p>
          <a:p>
            <a:pPr lvl="1"/>
            <a:r>
              <a:rPr lang="cs-CZ" sz="1400" dirty="0"/>
              <a:t>Francis </a:t>
            </a:r>
            <a:r>
              <a:rPr lang="cs-CZ" sz="1400" dirty="0" err="1"/>
              <a:t>Galton</a:t>
            </a:r>
            <a:r>
              <a:rPr lang="cs-CZ" sz="1400" dirty="0"/>
              <a:t> (1822 – 1911)</a:t>
            </a:r>
          </a:p>
          <a:p>
            <a:pPr lvl="1"/>
            <a:r>
              <a:rPr lang="cs-CZ" sz="1400" dirty="0"/>
              <a:t>Alfred </a:t>
            </a:r>
            <a:r>
              <a:rPr lang="cs-CZ" sz="1400" dirty="0" err="1"/>
              <a:t>Binet</a:t>
            </a:r>
            <a:r>
              <a:rPr lang="cs-CZ" sz="1400" dirty="0"/>
              <a:t> (1857 – 1911) </a:t>
            </a:r>
          </a:p>
          <a:p>
            <a:pPr lvl="1"/>
            <a:r>
              <a:rPr lang="cs-CZ" sz="1400" dirty="0" err="1"/>
              <a:t>L.M.Terman</a:t>
            </a:r>
            <a:r>
              <a:rPr lang="cs-CZ" sz="1400" dirty="0"/>
              <a:t> (1877-1956)</a:t>
            </a:r>
          </a:p>
          <a:p>
            <a:pPr lvl="0"/>
            <a:endParaRPr lang="cs-CZ" sz="1400" dirty="0" smtClean="0"/>
          </a:p>
          <a:p>
            <a:pPr lvl="0"/>
            <a:r>
              <a:rPr lang="cs-CZ" sz="1400" dirty="0" smtClean="0"/>
              <a:t>Koncept </a:t>
            </a:r>
            <a:r>
              <a:rPr lang="cs-CZ" sz="1400" dirty="0"/>
              <a:t>IQ</a:t>
            </a:r>
          </a:p>
          <a:p>
            <a:pPr lvl="1"/>
            <a:r>
              <a:rPr lang="cs-CZ" sz="1400" dirty="0"/>
              <a:t>William Stern (1871-1938)</a:t>
            </a:r>
          </a:p>
          <a:p>
            <a:pPr lvl="1"/>
            <a:r>
              <a:rPr lang="cs-CZ" sz="1400" dirty="0"/>
              <a:t>David </a:t>
            </a:r>
            <a:r>
              <a:rPr lang="cs-CZ" sz="1400" dirty="0" err="1"/>
              <a:t>Wechsler</a:t>
            </a:r>
            <a:r>
              <a:rPr lang="cs-CZ" sz="1400" dirty="0"/>
              <a:t> (1896-1981)</a:t>
            </a:r>
          </a:p>
          <a:p>
            <a:pPr lvl="1"/>
            <a:r>
              <a:rPr lang="cs-CZ" sz="1400" dirty="0"/>
              <a:t>Jean </a:t>
            </a:r>
            <a:r>
              <a:rPr lang="cs-CZ" sz="1400" dirty="0" err="1"/>
              <a:t>Piaget</a:t>
            </a:r>
            <a:r>
              <a:rPr lang="cs-CZ" sz="1400" dirty="0"/>
              <a:t> </a:t>
            </a:r>
            <a:r>
              <a:rPr lang="cs-CZ" sz="1400" b="1" dirty="0"/>
              <a:t> </a:t>
            </a:r>
            <a:r>
              <a:rPr lang="cs-CZ" sz="1400" dirty="0"/>
              <a:t>(1896-1980)</a:t>
            </a:r>
          </a:p>
          <a:p>
            <a:pPr lvl="0"/>
            <a:r>
              <a:rPr lang="cs-CZ" sz="1400" dirty="0"/>
              <a:t>Faktorový přístup k inteligenci</a:t>
            </a:r>
          </a:p>
          <a:p>
            <a:pPr lvl="1"/>
            <a:r>
              <a:rPr lang="cs-CZ" sz="1400" dirty="0"/>
              <a:t>Charles </a:t>
            </a:r>
            <a:r>
              <a:rPr lang="cs-CZ" sz="1400" dirty="0" err="1"/>
              <a:t>Spearman</a:t>
            </a:r>
            <a:r>
              <a:rPr lang="cs-CZ" sz="1400" dirty="0"/>
              <a:t> (1863-1945)</a:t>
            </a:r>
          </a:p>
          <a:p>
            <a:pPr lvl="1"/>
            <a:r>
              <a:rPr lang="cs-CZ" sz="1400" dirty="0" err="1"/>
              <a:t>Louis.L</a:t>
            </a:r>
            <a:r>
              <a:rPr lang="cs-CZ" sz="1400" dirty="0"/>
              <a:t>. </a:t>
            </a:r>
            <a:r>
              <a:rPr lang="cs-CZ" sz="1400" dirty="0" err="1"/>
              <a:t>Thurstone</a:t>
            </a:r>
            <a:r>
              <a:rPr lang="cs-CZ" sz="1400" b="1" dirty="0"/>
              <a:t> </a:t>
            </a:r>
            <a:r>
              <a:rPr lang="cs-CZ" sz="1400" dirty="0"/>
              <a:t>(1887-1955)</a:t>
            </a:r>
          </a:p>
          <a:p>
            <a:pPr lvl="1"/>
            <a:r>
              <a:rPr lang="cs-CZ" sz="1400" dirty="0"/>
              <a:t>E.L. </a:t>
            </a:r>
            <a:r>
              <a:rPr lang="cs-CZ" sz="1400" dirty="0" err="1" smtClean="0"/>
              <a:t>Thorndike</a:t>
            </a:r>
            <a:endParaRPr lang="cs-CZ" sz="1400" dirty="0"/>
          </a:p>
          <a:p>
            <a:r>
              <a:rPr lang="cs-CZ" sz="1400" dirty="0"/>
              <a:t>      	</a:t>
            </a:r>
            <a:r>
              <a:rPr lang="cs-CZ" sz="1400" dirty="0" smtClean="0"/>
              <a:t>Historie </a:t>
            </a:r>
            <a:r>
              <a:rPr lang="cs-CZ" sz="1400" dirty="0"/>
              <a:t>– talent a nadání v minulém století ve světě</a:t>
            </a:r>
          </a:p>
          <a:p>
            <a:pPr lvl="0"/>
            <a:r>
              <a:rPr lang="cs-CZ" sz="1400" dirty="0" smtClean="0"/>
              <a:t>							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3959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1443841"/>
            <a:ext cx="58143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Základní přístupy ke studiu nadání </a:t>
            </a:r>
          </a:p>
          <a:p>
            <a:r>
              <a:rPr lang="cs-CZ" b="1" dirty="0" smtClean="0"/>
              <a:t>Modely </a:t>
            </a:r>
            <a:r>
              <a:rPr lang="cs-CZ" b="1" dirty="0"/>
              <a:t>nadání,  talentu a inteligence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Základní modely</a:t>
            </a:r>
          </a:p>
          <a:p>
            <a:r>
              <a:rPr lang="cs-CZ" dirty="0"/>
              <a:t> </a:t>
            </a:r>
          </a:p>
          <a:p>
            <a:r>
              <a:rPr lang="cs-CZ" dirty="0" err="1"/>
              <a:t>J.Renzulli</a:t>
            </a:r>
            <a:endParaRPr lang="cs-CZ" dirty="0"/>
          </a:p>
          <a:p>
            <a:r>
              <a:rPr lang="cs-CZ" dirty="0"/>
              <a:t>F. </a:t>
            </a:r>
            <a:r>
              <a:rPr lang="cs-CZ" dirty="0" err="1"/>
              <a:t>Monks</a:t>
            </a:r>
            <a:endParaRPr lang="cs-CZ" dirty="0"/>
          </a:p>
          <a:p>
            <a:r>
              <a:rPr lang="cs-CZ" dirty="0"/>
              <a:t>A. </a:t>
            </a:r>
            <a:r>
              <a:rPr lang="cs-CZ" dirty="0" err="1"/>
              <a:t>Tannenbaum</a:t>
            </a:r>
            <a:endParaRPr lang="cs-CZ" dirty="0"/>
          </a:p>
          <a:p>
            <a:r>
              <a:rPr lang="cs-CZ" dirty="0"/>
              <a:t>F. </a:t>
            </a:r>
            <a:r>
              <a:rPr lang="cs-CZ" dirty="0" err="1"/>
              <a:t>Gagne</a:t>
            </a:r>
            <a:endParaRPr lang="cs-CZ" dirty="0"/>
          </a:p>
          <a:p>
            <a:pPr lvl="0"/>
            <a:r>
              <a:rPr lang="cs-CZ" dirty="0"/>
              <a:t>Vztah mezi nadáním, dovedností a (výjimečným) výkonem </a:t>
            </a:r>
          </a:p>
          <a:p>
            <a:pPr lvl="0"/>
            <a:r>
              <a:rPr lang="cs-CZ" dirty="0" err="1"/>
              <a:t>Wolfang</a:t>
            </a:r>
            <a:r>
              <a:rPr lang="cs-CZ" dirty="0"/>
              <a:t> Schneider </a:t>
            </a:r>
          </a:p>
          <a:p>
            <a:pPr lvl="2"/>
            <a:r>
              <a:rPr lang="cs-CZ" dirty="0"/>
              <a:t>prospektivní studie</a:t>
            </a:r>
          </a:p>
          <a:p>
            <a:pPr lvl="2"/>
            <a:r>
              <a:rPr lang="cs-CZ" dirty="0"/>
              <a:t>retrospektivní studie</a:t>
            </a:r>
          </a:p>
          <a:p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6339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-1326148"/>
            <a:ext cx="5958408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400" b="1" u="sng" dirty="0" smtClean="0"/>
          </a:p>
          <a:p>
            <a:endParaRPr lang="cs-CZ" sz="1400" b="1" u="sng" dirty="0"/>
          </a:p>
          <a:p>
            <a:endParaRPr lang="cs-CZ" sz="1400" b="1" u="sng" dirty="0" smtClean="0"/>
          </a:p>
          <a:p>
            <a:endParaRPr lang="cs-CZ" sz="1400" b="1" u="sng" dirty="0"/>
          </a:p>
          <a:p>
            <a:endParaRPr lang="cs-CZ" sz="1400" b="1" u="sng" dirty="0" smtClean="0"/>
          </a:p>
          <a:p>
            <a:endParaRPr lang="cs-CZ" sz="1400" b="1" u="sng" dirty="0"/>
          </a:p>
          <a:p>
            <a:endParaRPr lang="cs-CZ" sz="1400" b="1" u="sng" dirty="0" smtClean="0"/>
          </a:p>
          <a:p>
            <a:endParaRPr lang="cs-CZ" sz="1400" b="1" u="sng" dirty="0"/>
          </a:p>
          <a:p>
            <a:endParaRPr lang="cs-CZ" sz="1400" b="1" u="sng" dirty="0" smtClean="0"/>
          </a:p>
          <a:p>
            <a:endParaRPr lang="cs-CZ" sz="1400" b="1" u="sng" dirty="0"/>
          </a:p>
          <a:p>
            <a:r>
              <a:rPr lang="cs-CZ" sz="1400" b="1" u="sng" dirty="0" smtClean="0"/>
              <a:t>Intelektově </a:t>
            </a:r>
            <a:r>
              <a:rPr lang="cs-CZ" sz="1400" b="1" u="sng" dirty="0"/>
              <a:t>nadané děti v raném věku</a:t>
            </a:r>
            <a:endParaRPr lang="cs-CZ" sz="1400" dirty="0"/>
          </a:p>
          <a:p>
            <a:r>
              <a:rPr lang="cs-CZ" sz="1400" b="1" dirty="0"/>
              <a:t> </a:t>
            </a:r>
            <a:endParaRPr lang="cs-CZ" sz="1400" dirty="0"/>
          </a:p>
          <a:p>
            <a:pPr lvl="0"/>
            <a:r>
              <a:rPr lang="cs-CZ" sz="1400" dirty="0"/>
              <a:t>Teorie kognitivního vývoje</a:t>
            </a:r>
          </a:p>
          <a:p>
            <a:pPr lvl="0"/>
            <a:r>
              <a:rPr lang="cs-CZ" sz="1400" dirty="0"/>
              <a:t>Psychodiagnostika rozumových schopností v raném věku – přednosti a nedostatky jednotlivých metod</a:t>
            </a:r>
          </a:p>
          <a:p>
            <a:pPr lvl="1"/>
            <a:r>
              <a:rPr lang="cs-CZ" sz="1400" dirty="0"/>
              <a:t>testy obecné inteligence používané u malých dětí</a:t>
            </a:r>
          </a:p>
          <a:p>
            <a:pPr lvl="1"/>
            <a:r>
              <a:rPr lang="cs-CZ" sz="1400" dirty="0"/>
              <a:t>testy neverbálních schopností </a:t>
            </a:r>
          </a:p>
          <a:p>
            <a:pPr lvl="1"/>
            <a:r>
              <a:rPr lang="cs-CZ" sz="1400" dirty="0"/>
              <a:t>vývojové škály</a:t>
            </a:r>
          </a:p>
          <a:p>
            <a:pPr lvl="0"/>
            <a:r>
              <a:rPr lang="cs-CZ" sz="1400" dirty="0" err="1"/>
              <a:t>Sternbergova</a:t>
            </a:r>
            <a:r>
              <a:rPr lang="cs-CZ" sz="1400" dirty="0"/>
              <a:t> kritéria nadání u malých dětí</a:t>
            </a:r>
          </a:p>
          <a:p>
            <a:pPr lvl="0"/>
            <a:r>
              <a:rPr lang="cs-CZ" sz="1400" dirty="0"/>
              <a:t>Lékařské výzkumy – morfologické a fyziologické charakteristiky</a:t>
            </a:r>
          </a:p>
          <a:p>
            <a:pPr lvl="0"/>
            <a:r>
              <a:rPr lang="cs-CZ" sz="1400" dirty="0"/>
              <a:t>Základní charakteristiky nadání u malých dětí</a:t>
            </a:r>
          </a:p>
          <a:p>
            <a:r>
              <a:rPr lang="cs-CZ" sz="1400" dirty="0"/>
              <a:t> </a:t>
            </a:r>
          </a:p>
          <a:p>
            <a:pPr lvl="1"/>
            <a:r>
              <a:rPr lang="cs-CZ" sz="1400" dirty="0"/>
              <a:t>verbální schopnosti – základní znaky</a:t>
            </a:r>
          </a:p>
          <a:p>
            <a:pPr lvl="1"/>
            <a:r>
              <a:rPr lang="cs-CZ" sz="1400" dirty="0"/>
              <a:t>paměť – typy paměti </a:t>
            </a:r>
          </a:p>
          <a:p>
            <a:pPr lvl="1"/>
            <a:r>
              <a:rPr lang="cs-CZ" sz="1400" dirty="0"/>
              <a:t>pozornost – typy u nadaných dětí </a:t>
            </a:r>
          </a:p>
          <a:p>
            <a:pPr lvl="1"/>
            <a:r>
              <a:rPr lang="cs-CZ" sz="1400" dirty="0"/>
              <a:t>aktivita</a:t>
            </a:r>
          </a:p>
          <a:p>
            <a:pPr lvl="1"/>
            <a:r>
              <a:rPr lang="cs-CZ" sz="1400" dirty="0"/>
              <a:t>orientace v prostoru + pravolevá orientace</a:t>
            </a:r>
          </a:p>
          <a:p>
            <a:pPr lvl="1"/>
            <a:r>
              <a:rPr lang="cs-CZ" sz="1400" dirty="0"/>
              <a:t>abstrakce</a:t>
            </a:r>
          </a:p>
          <a:p>
            <a:r>
              <a:rPr lang="cs-CZ" sz="1400" dirty="0"/>
              <a:t> </a:t>
            </a:r>
          </a:p>
          <a:p>
            <a:pPr lvl="0"/>
            <a:r>
              <a:rPr lang="cs-CZ" sz="1400" dirty="0"/>
              <a:t>Vliv sociálního okolí na vývoj nadání v raném věku</a:t>
            </a:r>
          </a:p>
          <a:p>
            <a:r>
              <a:rPr lang="cs-CZ" sz="1400" dirty="0"/>
              <a:t>rodiče</a:t>
            </a:r>
          </a:p>
          <a:p>
            <a:pPr lvl="2"/>
            <a:r>
              <a:rPr lang="cs-CZ" sz="1400" dirty="0"/>
              <a:t>identifikace</a:t>
            </a:r>
          </a:p>
          <a:p>
            <a:pPr lvl="2"/>
            <a:r>
              <a:rPr lang="cs-CZ" sz="1400" dirty="0"/>
              <a:t>komunikační styly v rodině</a:t>
            </a:r>
          </a:p>
          <a:p>
            <a:pPr lvl="0"/>
            <a:r>
              <a:rPr lang="cs-CZ" sz="1400" dirty="0"/>
              <a:t>Zvláštnosti vývoje</a:t>
            </a:r>
          </a:p>
          <a:p>
            <a:pPr lvl="2"/>
            <a:r>
              <a:rPr lang="cs-CZ" sz="1400" dirty="0"/>
              <a:t>Akcelerace </a:t>
            </a:r>
          </a:p>
          <a:p>
            <a:pPr lvl="2"/>
            <a:r>
              <a:rPr lang="cs-CZ" sz="1400" dirty="0" err="1"/>
              <a:t>Dysharmonický</a:t>
            </a:r>
            <a:r>
              <a:rPr lang="cs-CZ" sz="1400" dirty="0"/>
              <a:t> vývoj</a:t>
            </a:r>
          </a:p>
        </p:txBody>
      </p:sp>
    </p:spTree>
    <p:extLst>
      <p:ext uri="{BB962C8B-B14F-4D97-AF65-F5344CB8AC3E}">
        <p14:creationId xmlns:p14="http://schemas.microsoft.com/office/powerpoint/2010/main" val="372626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5846"/>
            <a:ext cx="617443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Nadané dítě ve škole</a:t>
            </a:r>
            <a:endParaRPr lang="cs-CZ" dirty="0"/>
          </a:p>
          <a:p>
            <a:pPr lvl="0"/>
            <a:r>
              <a:rPr lang="cs-CZ" dirty="0"/>
              <a:t>Učení – základní teorie</a:t>
            </a:r>
            <a:endParaRPr lang="cs-CZ" sz="2800" dirty="0"/>
          </a:p>
          <a:p>
            <a:pPr lvl="1"/>
            <a:r>
              <a:rPr lang="cs-CZ" dirty="0"/>
              <a:t>transfer</a:t>
            </a:r>
            <a:endParaRPr lang="cs-CZ" sz="2800" dirty="0"/>
          </a:p>
          <a:p>
            <a:pPr lvl="1"/>
            <a:r>
              <a:rPr lang="cs-CZ" dirty="0"/>
              <a:t>zobecňování</a:t>
            </a:r>
            <a:endParaRPr lang="cs-CZ" sz="2800" dirty="0"/>
          </a:p>
          <a:p>
            <a:pPr lvl="0"/>
            <a:r>
              <a:rPr lang="cs-CZ" dirty="0"/>
              <a:t>Problémy spojené s diagnostikou asynchronního vývoje</a:t>
            </a:r>
            <a:endParaRPr lang="cs-CZ" sz="2800" dirty="0"/>
          </a:p>
          <a:p>
            <a:pPr lvl="0"/>
            <a:r>
              <a:rPr lang="cs-CZ" dirty="0"/>
              <a:t>Typy nadaných dětí</a:t>
            </a:r>
            <a:endParaRPr lang="cs-CZ" sz="2800" dirty="0"/>
          </a:p>
          <a:p>
            <a:pPr lvl="0"/>
            <a:r>
              <a:rPr lang="cs-CZ" dirty="0"/>
              <a:t>Problémy spojené s</a:t>
            </a:r>
            <a:endParaRPr lang="cs-CZ" sz="2800" dirty="0"/>
          </a:p>
          <a:p>
            <a:pPr lvl="1"/>
            <a:r>
              <a:rPr lang="cs-CZ" dirty="0"/>
              <a:t>nudou</a:t>
            </a:r>
            <a:endParaRPr lang="cs-CZ" sz="2800" dirty="0"/>
          </a:p>
          <a:p>
            <a:pPr lvl="1"/>
            <a:r>
              <a:rPr lang="cs-CZ" dirty="0"/>
              <a:t>frustrací</a:t>
            </a:r>
            <a:endParaRPr lang="cs-CZ" sz="2800" dirty="0"/>
          </a:p>
          <a:p>
            <a:pPr lvl="1"/>
            <a:r>
              <a:rPr lang="cs-CZ" dirty="0"/>
              <a:t>ztrátou </a:t>
            </a:r>
            <a:r>
              <a:rPr lang="cs-CZ" dirty="0" smtClean="0"/>
              <a:t>smysluplnosti učení</a:t>
            </a:r>
            <a:endParaRPr lang="cs-CZ" sz="2800" dirty="0"/>
          </a:p>
          <a:p>
            <a:pPr lvl="1"/>
            <a:r>
              <a:rPr lang="cs-CZ" dirty="0"/>
              <a:t>trpělivostí</a:t>
            </a:r>
            <a:endParaRPr lang="cs-CZ" sz="2800" dirty="0"/>
          </a:p>
          <a:p>
            <a:pPr lvl="0"/>
            <a:r>
              <a:rPr lang="cs-CZ" dirty="0"/>
              <a:t>Styly učení nadaných dětí – základní charakteristiky, diagnostika, studijní postupy</a:t>
            </a:r>
            <a:endParaRPr lang="cs-CZ" sz="2800" dirty="0"/>
          </a:p>
          <a:p>
            <a:pPr lvl="1"/>
            <a:r>
              <a:rPr lang="cs-CZ" dirty="0"/>
              <a:t>vizuálně prostorový styl učení</a:t>
            </a:r>
            <a:endParaRPr lang="cs-CZ" sz="2800" dirty="0"/>
          </a:p>
          <a:p>
            <a:pPr lvl="1"/>
            <a:r>
              <a:rPr lang="cs-CZ" dirty="0"/>
              <a:t>sekvenční styl učení</a:t>
            </a:r>
            <a:endParaRPr lang="cs-CZ" sz="2800" dirty="0"/>
          </a:p>
          <a:p>
            <a:pPr lvl="0"/>
            <a:r>
              <a:rPr lang="cs-CZ" dirty="0"/>
              <a:t>Učitel nadaných dětí</a:t>
            </a:r>
            <a:endParaRPr lang="cs-CZ" sz="2800" dirty="0"/>
          </a:p>
          <a:p>
            <a:pPr lvl="0"/>
            <a:r>
              <a:rPr lang="cs-CZ" dirty="0"/>
              <a:t>Vliv rodiny, kamarádů a mimoškolních  aktivit</a:t>
            </a:r>
            <a:endParaRPr lang="cs-CZ" sz="2800" dirty="0"/>
          </a:p>
          <a:p>
            <a:pPr lvl="0"/>
            <a:r>
              <a:rPr lang="cs-CZ" dirty="0"/>
              <a:t>Vliv označení (označkování) nadání na učení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8043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476672"/>
            <a:ext cx="631844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Dvojité diagnózy – nadání a handicap</a:t>
            </a:r>
            <a:br>
              <a:rPr lang="cs-CZ" b="1" dirty="0" smtClean="0">
                <a:effectLst/>
                <a:latin typeface="Times New Roman"/>
                <a:ea typeface="Times New Roman"/>
              </a:rPr>
            </a:br>
            <a:endParaRPr lang="cs-CZ" b="1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1. Intelektové nadání a specifické vývojové poruchy učení</a:t>
            </a:r>
            <a:endParaRPr lang="cs-CZ" dirty="0"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Problémy spojené s identifikací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Diskrepance mezi testovanými schopnostmi x školním výkonem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Typické diskrepance mezi jednotlivými </a:t>
            </a:r>
            <a:r>
              <a:rPr lang="cs-CZ" sz="1600" dirty="0" err="1" smtClean="0">
                <a:effectLst/>
                <a:latin typeface="Times New Roman"/>
                <a:ea typeface="Times New Roman"/>
              </a:rPr>
              <a:t>subtesty</a:t>
            </a:r>
            <a:endParaRPr lang="cs-CZ" sz="16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Vztah mezi lehkými a těžkými položkami (lehkými a těžkými otázkami)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Typický profil v IQ testu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Psychické charakteristiky těchto dětí ve školní a testovací situaci			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Pozitivní kognitivní charakteristiky</a:t>
            </a:r>
          </a:p>
          <a:p>
            <a:pPr marL="342900" lvl="0" indent="-342900">
              <a:spcAft>
                <a:spcPts val="0"/>
              </a:spcAft>
              <a:buFont typeface="Courier New"/>
              <a:buChar char="o"/>
              <a:tabLst>
                <a:tab pos="228600" algn="l"/>
              </a:tabLst>
            </a:pPr>
            <a:r>
              <a:rPr lang="cs-CZ" sz="1600" dirty="0" smtClean="0">
                <a:effectLst/>
                <a:latin typeface="Times New Roman"/>
                <a:ea typeface="Times New Roman"/>
              </a:rPr>
              <a:t>Další typické rozpory</a:t>
            </a:r>
          </a:p>
          <a:p>
            <a:pPr lvl="0"/>
            <a:endParaRPr lang="cs-CZ" dirty="0">
              <a:latin typeface="Times New Roman"/>
              <a:ea typeface="Times New Roman"/>
            </a:endParaRPr>
          </a:p>
          <a:p>
            <a:pPr lvl="0"/>
            <a:r>
              <a:rPr lang="cs-CZ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cs-CZ" b="1" dirty="0">
                <a:solidFill>
                  <a:prstClr val="black"/>
                </a:solidFill>
                <a:latin typeface="Times New Roman"/>
                <a:ea typeface="Times New Roman"/>
              </a:rPr>
              <a:t>. Intelektové nadaní a Aspergerův </a:t>
            </a:r>
            <a:r>
              <a:rPr lang="cs-CZ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syndrom</a:t>
            </a:r>
          </a:p>
          <a:p>
            <a:endParaRPr lang="cs-CZ" b="1" dirty="0" smtClean="0"/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3. Intelektově nadané děti s ADHD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/>
            <a:r>
              <a:rPr lang="cs-CZ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546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-1326148"/>
            <a:ext cx="72008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Školsky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neprospívající nadané děti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Syndrom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underachievment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“- definice</a:t>
            </a:r>
          </a:p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Motivace - role motivace v nadání  (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Renzulliho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tříkruhový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model)</a:t>
            </a:r>
            <a:br>
              <a:rPr lang="cs-CZ" sz="1600" dirty="0">
                <a:latin typeface="Times New Roman" pitchFamily="18" charset="0"/>
                <a:cs typeface="Times New Roman" pitchFamily="18" charset="0"/>
              </a:rPr>
            </a:b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Motivace –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Maslowa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teorie</a:t>
            </a:r>
          </a:p>
          <a:p>
            <a:pPr lvl="0"/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Socio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kognitivní teorie motivace</a:t>
            </a:r>
          </a:p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Lokalizace kontroly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Atribuční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teorie,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Weiner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, 1974</a:t>
            </a:r>
          </a:p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Výkonová orientace a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atribuce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– vývoj</a:t>
            </a:r>
          </a:p>
          <a:p>
            <a:pPr lvl="1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Princip naučené bezmocnosti – špatný školní výsledek mimo vlastní kontrolu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Nadané děti - úsilí a schopnosti - možné motivační problémy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Underachievment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a závislost</a:t>
            </a:r>
          </a:p>
          <a:p>
            <a:pPr lvl="1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Závislé chování</a:t>
            </a:r>
          </a:p>
          <a:p>
            <a:pPr lvl="1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Dominantní chování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Typy nadaných dětí, které podávají nízký výkon ve škole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Vztah mezi úsilím a očekávaným výsledkem 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Časná vývojová  rizika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Rodiče jako modely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5426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71287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b="1" u="sng" dirty="0" smtClean="0">
                <a:effectLst/>
                <a:latin typeface="Times New Roman"/>
                <a:ea typeface="Times New Roman"/>
              </a:rPr>
              <a:t>Identifikace nadaných dětí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 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Identifikace k: 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výběru do různých kurzů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výzkumu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poradenství</a:t>
            </a: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Identifikace a  jednotlivé teoretické modely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Základní požadavky na úspěšnou identifikaci 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smtClean="0">
                <a:effectLst/>
                <a:latin typeface="Times New Roman"/>
                <a:ea typeface="Times New Roman"/>
              </a:rPr>
              <a:t>Fáze identifikačního procesu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b="1" dirty="0" err="1" smtClean="0">
                <a:effectLst/>
                <a:latin typeface="Times New Roman"/>
                <a:ea typeface="Times New Roman"/>
              </a:rPr>
              <a:t>Skrínink</a:t>
            </a:r>
            <a:r>
              <a:rPr lang="cs-CZ" b="1" dirty="0" smtClean="0">
                <a:effectLst/>
                <a:latin typeface="Times New Roman"/>
                <a:ea typeface="Times New Roman"/>
              </a:rPr>
              <a:t> 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Metody pro </a:t>
            </a:r>
            <a:r>
              <a:rPr lang="cs-CZ" dirty="0" err="1" smtClean="0">
                <a:effectLst/>
                <a:latin typeface="Times New Roman"/>
                <a:ea typeface="Times New Roman"/>
              </a:rPr>
              <a:t>skríning</a:t>
            </a:r>
            <a:r>
              <a:rPr lang="cs-CZ" dirty="0" smtClean="0">
                <a:effectLst/>
                <a:latin typeface="Times New Roman"/>
                <a:ea typeface="Times New Roman"/>
              </a:rPr>
              <a:t>- přednosti a nedostatky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skupinové testy,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hodnocení nadání učiteli- příklady položek a postupů, přesnosti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hodnocení nadání rodiči – příklady položek a postupů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hodnocení nadání ostatními dětmi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hodnocení nadání samotným dítětem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cs-CZ" dirty="0" smtClean="0">
                <a:effectLst/>
                <a:latin typeface="Times New Roman"/>
                <a:ea typeface="Times New Roman"/>
              </a:rPr>
              <a:t>zjišťování bibliografických údajů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b="1" dirty="0" smtClean="0">
                <a:effectLst/>
                <a:latin typeface="Times New Roman"/>
                <a:ea typeface="Times New Roman"/>
              </a:rPr>
              <a:t>Selekce</a:t>
            </a:r>
            <a:endParaRPr lang="cs-CZ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b="1" dirty="0" smtClean="0">
                <a:effectLst/>
                <a:latin typeface="Times New Roman"/>
                <a:ea typeface="Times New Roman"/>
              </a:rPr>
              <a:t>Diferenciace</a:t>
            </a:r>
            <a:r>
              <a:rPr lang="cs-CZ" dirty="0" smtClean="0">
                <a:effectLst/>
                <a:latin typeface="Times New Roman"/>
                <a:ea typeface="Times New Roman"/>
              </a:rPr>
              <a:t> v závislosti na typu  nadání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effectLst/>
                <a:latin typeface="Times New Roman"/>
                <a:ea typeface="Times New Roman"/>
              </a:rPr>
              <a:t> Identifikace  X výběr </a:t>
            </a:r>
          </a:p>
          <a:p>
            <a:pPr>
              <a:spcAft>
                <a:spcPts val="0"/>
              </a:spcAft>
            </a:pPr>
            <a:r>
              <a:rPr lang="cs-CZ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b="1" dirty="0" smtClean="0">
                <a:effectLst/>
                <a:latin typeface="Times New Roman"/>
                <a:ea typeface="Times New Roman"/>
              </a:rPr>
              <a:t>Diagnostika rozumových schopností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9216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-1464647"/>
            <a:ext cx="806489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cs-CZ" sz="1400" b="1" u="sng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cs-CZ" sz="1400" b="1" u="sng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400" b="1" u="sng" dirty="0" smtClean="0">
                <a:effectLst/>
                <a:latin typeface="Times New Roman"/>
                <a:ea typeface="Times New Roman"/>
              </a:rPr>
              <a:t> Sociální a emocionální charakteristiky nadaných dětí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1400" b="1" u="none" strike="noStrike" dirty="0" smtClean="0">
                <a:effectLst/>
                <a:latin typeface="Times New Roman"/>
                <a:ea typeface="Times New Roman"/>
              </a:rPr>
              <a:t> 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Základní výzkumy: 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cs-CZ" sz="1400" dirty="0" smtClean="0">
                <a:effectLst/>
                <a:latin typeface="Times New Roman"/>
                <a:ea typeface="Times New Roman"/>
              </a:rPr>
              <a:t>Společnost SENG (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Supporting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emotional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needs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of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gifted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) a její poslání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Možné sociální a emocionální problémy nadaných dětí, jejich výskyt a závažnost: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Asynchronní vývoj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Osamělost, izolace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Nízké sebepojetí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1143000" lvl="2" indent="-228600">
              <a:spcAft>
                <a:spcPts val="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cs-CZ" sz="1400" dirty="0" smtClean="0">
                <a:effectLst/>
                <a:latin typeface="Times New Roman"/>
                <a:ea typeface="Times New Roman"/>
              </a:rPr>
              <a:t>Vnímání sebe sama </a:t>
            </a:r>
          </a:p>
          <a:p>
            <a:pPr marL="1143000" lvl="2" indent="-228600">
              <a:spcAft>
                <a:spcPts val="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cs-CZ" sz="1400" dirty="0" smtClean="0">
                <a:effectLst/>
                <a:latin typeface="Times New Roman"/>
                <a:ea typeface="Times New Roman"/>
              </a:rPr>
              <a:t>Vědomí vlastní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učinnosti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143000" lvl="2" indent="-228600">
              <a:spcAft>
                <a:spcPts val="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cs-CZ" sz="1400" dirty="0" smtClean="0">
                <a:effectLst/>
                <a:latin typeface="Times New Roman"/>
                <a:ea typeface="Times New Roman"/>
              </a:rPr>
              <a:t>Sebeúcta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Perfekcionismus a nadaní - </a:t>
            </a:r>
            <a:r>
              <a:rPr lang="cs-CZ" sz="1400" dirty="0" err="1" smtClean="0">
                <a:effectLst/>
                <a:latin typeface="Times New Roman"/>
                <a:ea typeface="Times New Roman"/>
              </a:rPr>
              <a:t>Hamachek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, 1978</a:t>
            </a:r>
          </a:p>
          <a:p>
            <a:pPr marL="1143000" lvl="2" indent="-228600">
              <a:spcAft>
                <a:spcPts val="0"/>
              </a:spcAft>
              <a:buFont typeface="Wingdings"/>
              <a:buChar char=""/>
              <a:tabLst>
                <a:tab pos="1371600" algn="l"/>
              </a:tabLst>
            </a:pPr>
            <a:r>
              <a:rPr lang="cs-CZ" sz="1400" dirty="0" err="1" smtClean="0">
                <a:effectLst/>
                <a:latin typeface="Times New Roman"/>
                <a:ea typeface="Times New Roman"/>
              </a:rPr>
              <a:t>Parker,W.D</a:t>
            </a:r>
            <a:r>
              <a:rPr lang="cs-CZ" sz="1400" dirty="0" smtClean="0">
                <a:effectLst/>
                <a:latin typeface="Times New Roman"/>
                <a:ea typeface="Times New Roman"/>
              </a:rPr>
              <a:t>. - Typologie perfekcionismu – mezikulturní výzkumy u nadané populace</a:t>
            </a:r>
          </a:p>
          <a:p>
            <a:pPr>
              <a:spcAft>
                <a:spcPts val="0"/>
              </a:spcAft>
            </a:pPr>
            <a:r>
              <a:rPr lang="cs-CZ" sz="14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Zvýšený </a:t>
            </a:r>
            <a:r>
              <a:rPr lang="cs-CZ" sz="1400" b="1" dirty="0" err="1" smtClean="0">
                <a:effectLst/>
                <a:latin typeface="Times New Roman"/>
                <a:ea typeface="Times New Roman"/>
              </a:rPr>
              <a:t>sebekriticismus</a:t>
            </a:r>
            <a:r>
              <a:rPr lang="cs-CZ" sz="1400" b="1" dirty="0" smtClean="0">
                <a:effectLst/>
                <a:latin typeface="Times New Roman"/>
                <a:ea typeface="Times New Roman"/>
              </a:rPr>
              <a:t>	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Vyhýbání se rizikům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err="1" smtClean="0">
                <a:effectLst/>
                <a:latin typeface="Times New Roman"/>
                <a:ea typeface="Times New Roman"/>
              </a:rPr>
              <a:t>Multipotencionalita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Deprese (zejm. existenciální)</a:t>
            </a:r>
            <a:br>
              <a:rPr lang="cs-CZ" sz="1400" b="1" dirty="0" smtClean="0">
                <a:effectLst/>
                <a:latin typeface="Times New Roman"/>
                <a:ea typeface="Times New Roman"/>
              </a:rPr>
            </a:b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Exogenní problémy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škola </a:t>
            </a:r>
            <a:br>
              <a:rPr lang="cs-CZ" sz="1400" b="1" dirty="0" smtClean="0">
                <a:effectLst/>
                <a:latin typeface="Times New Roman"/>
                <a:ea typeface="Times New Roman"/>
              </a:rPr>
            </a:br>
            <a:r>
              <a:rPr lang="cs-CZ" sz="1400" b="1" dirty="0" smtClean="0">
                <a:effectLst/>
                <a:latin typeface="Times New Roman"/>
                <a:ea typeface="Times New Roman"/>
              </a:rPr>
              <a:t> 	konformita x individualismus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vztahy k vrstevníkům</a:t>
            </a:r>
            <a:endParaRPr lang="cs-CZ" sz="1400" dirty="0" smtClean="0">
              <a:effectLst/>
              <a:latin typeface="Times New Roman"/>
              <a:ea typeface="Times New Roman"/>
            </a:endParaRPr>
          </a:p>
          <a:p>
            <a:pPr marL="742950" lvl="1" indent="-285750"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cs-CZ" sz="1400" b="1" dirty="0" smtClean="0">
                <a:effectLst/>
                <a:latin typeface="Times New Roman"/>
                <a:ea typeface="Times New Roman"/>
              </a:rPr>
              <a:t>vztahy v rodině</a:t>
            </a:r>
            <a:endParaRPr lang="cs-CZ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581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</TotalTime>
  <Words>110</Words>
  <Application>Microsoft Office PowerPoint</Application>
  <PresentationFormat>Předvádění na obrazovce (4:3)</PresentationFormat>
  <Paragraphs>222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Austin</vt:lpstr>
      <vt:lpstr>Osnova kurzu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Vzdělávání nadaných</vt:lpstr>
      <vt:lpstr>Základní literatura</vt:lpstr>
      <vt:lpstr>Vyberte dvě oblasti, kterým chcete věnovat největší pozornost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Osnova kurzu</dc:title>
  <dc:creator>Šárka Portešová</dc:creator>
  <cp:lastModifiedBy>Šárka Portešová</cp:lastModifiedBy>
  <cp:revision>9</cp:revision>
  <dcterms:created xsi:type="dcterms:W3CDTF">2011-09-22T06:49:56Z</dcterms:created>
  <dcterms:modified xsi:type="dcterms:W3CDTF">2011-10-06T05:49:59Z</dcterms:modified>
</cp:coreProperties>
</file>