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68"/>
  </p:notesMasterIdLst>
  <p:sldIdLst>
    <p:sldId id="256" r:id="rId2"/>
    <p:sldId id="325" r:id="rId3"/>
    <p:sldId id="320" r:id="rId4"/>
    <p:sldId id="321" r:id="rId5"/>
    <p:sldId id="326" r:id="rId6"/>
    <p:sldId id="327" r:id="rId7"/>
    <p:sldId id="328" r:id="rId8"/>
    <p:sldId id="329" r:id="rId9"/>
    <p:sldId id="297" r:id="rId10"/>
    <p:sldId id="298" r:id="rId11"/>
    <p:sldId id="330" r:id="rId12"/>
    <p:sldId id="331" r:id="rId13"/>
    <p:sldId id="299" r:id="rId14"/>
    <p:sldId id="324" r:id="rId15"/>
    <p:sldId id="300" r:id="rId16"/>
    <p:sldId id="301" r:id="rId17"/>
    <p:sldId id="302" r:id="rId18"/>
    <p:sldId id="307" r:id="rId19"/>
    <p:sldId id="312" r:id="rId20"/>
    <p:sldId id="317" r:id="rId21"/>
    <p:sldId id="318" r:id="rId22"/>
    <p:sldId id="319" r:id="rId23"/>
    <p:sldId id="316" r:id="rId24"/>
    <p:sldId id="313" r:id="rId25"/>
    <p:sldId id="314" r:id="rId26"/>
    <p:sldId id="315" r:id="rId27"/>
    <p:sldId id="310" r:id="rId28"/>
    <p:sldId id="309" r:id="rId29"/>
    <p:sldId id="311" r:id="rId30"/>
    <p:sldId id="271" r:id="rId31"/>
    <p:sldId id="272" r:id="rId32"/>
    <p:sldId id="265" r:id="rId33"/>
    <p:sldId id="260" r:id="rId34"/>
    <p:sldId id="261" r:id="rId35"/>
    <p:sldId id="262" r:id="rId36"/>
    <p:sldId id="263" r:id="rId37"/>
    <p:sldId id="270" r:id="rId38"/>
    <p:sldId id="269" r:id="rId39"/>
    <p:sldId id="306" r:id="rId40"/>
    <p:sldId id="305" r:id="rId41"/>
    <p:sldId id="267" r:id="rId42"/>
    <p:sldId id="268" r:id="rId43"/>
    <p:sldId id="274" r:id="rId44"/>
    <p:sldId id="276" r:id="rId45"/>
    <p:sldId id="275" r:id="rId46"/>
    <p:sldId id="279" r:id="rId47"/>
    <p:sldId id="280" r:id="rId48"/>
    <p:sldId id="281" r:id="rId49"/>
    <p:sldId id="282" r:id="rId50"/>
    <p:sldId id="283" r:id="rId51"/>
    <p:sldId id="284" r:id="rId52"/>
    <p:sldId id="286" r:id="rId53"/>
    <p:sldId id="287" r:id="rId54"/>
    <p:sldId id="288" r:id="rId55"/>
    <p:sldId id="289" r:id="rId56"/>
    <p:sldId id="290" r:id="rId57"/>
    <p:sldId id="291" r:id="rId58"/>
    <p:sldId id="293" r:id="rId59"/>
    <p:sldId id="294" r:id="rId60"/>
    <p:sldId id="332" r:id="rId61"/>
    <p:sldId id="333" r:id="rId62"/>
    <p:sldId id="295" r:id="rId63"/>
    <p:sldId id="266" r:id="rId64"/>
    <p:sldId id="323" r:id="rId65"/>
    <p:sldId id="296" r:id="rId66"/>
    <p:sldId id="322" r:id="rId67"/>
  </p:sldIdLst>
  <p:sldSz cx="9144000" cy="6858000" type="screen4x3"/>
  <p:notesSz cx="6797675" cy="992822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2" y="-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EAAFDD1-217B-4DE5-806A-8246ED13F028}" type="datetimeFigureOut">
              <a:rPr lang="cs-CZ"/>
              <a:pPr>
                <a:defRPr/>
              </a:pPr>
              <a:t>24.11.2011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3F23717-80A8-448D-893F-100BCD5505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2D41E3-D484-42BA-9E1C-71D3E9C7D438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cs-CZ"/>
          </a:p>
        </p:txBody>
      </p:sp>
      <p:sp>
        <p:nvSpPr>
          <p:cNvPr id="38914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1F67B77-218A-4669-91DC-83163F6D765B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cs-CZ"/>
          </a:p>
        </p:txBody>
      </p:sp>
      <p:sp>
        <p:nvSpPr>
          <p:cNvPr id="43010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4608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0B9EB8-3D78-4EB3-B5B3-09A3458C583C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2ED0C-96AC-4019-A0B1-9B7186AB291E}" type="datetimeFigureOut">
              <a:rPr lang="cs-CZ"/>
              <a:pPr>
                <a:defRPr/>
              </a:pPr>
              <a:t>24.11.2011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854F8-2190-40B7-88C6-02FEA926282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Obdélník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Obdélník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Obdélník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Obdélník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Přímá spojovací čára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Elipsa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ipsa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" name="Zástupný symbol pro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C20B0-DD17-49F6-A2C6-C034D23828B8}" type="datetimeFigureOut">
              <a:rPr lang="cs-CZ"/>
              <a:pPr>
                <a:defRPr/>
              </a:pPr>
              <a:t>24.11.2011</a:t>
            </a:fld>
            <a:endParaRPr lang="cs-CZ"/>
          </a:p>
        </p:txBody>
      </p:sp>
      <p:sp>
        <p:nvSpPr>
          <p:cNvPr id="1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118E478-C165-44FC-8EF5-DB4BD204D6C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Obdélník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Přímá spojovací čára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Obdélník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Elipsa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Elipsa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8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4FF11-3F6A-4113-8AE6-61ABC0A9EE4F}" type="datetimeFigureOut">
              <a:rPr lang="cs-CZ"/>
              <a:pPr>
                <a:defRPr/>
              </a:pPr>
              <a:t>24.11.2011</a:t>
            </a:fld>
            <a:endParaRPr lang="cs-CZ"/>
          </a:p>
        </p:txBody>
      </p:sp>
      <p:sp>
        <p:nvSpPr>
          <p:cNvPr id="19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47E39779-1691-4404-8398-694AE2899A4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bdélník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9D517-740F-4BE9-A09C-5153E50E5E37}" type="datetimeFigureOut">
              <a:rPr lang="cs-CZ"/>
              <a:pPr>
                <a:defRPr/>
              </a:pPr>
              <a:t>24.11.2011</a:t>
            </a:fld>
            <a:endParaRPr lang="cs-CZ"/>
          </a:p>
        </p:txBody>
      </p:sp>
      <p:sp>
        <p:nvSpPr>
          <p:cNvPr id="9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492D7FA-586E-4F55-977B-A1975FB7560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bdélník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Přímá spojovací čára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ipsa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bdélník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6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656A5E0-5BAA-4B8A-9468-7E0E6E177B9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7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84786-D9FE-40A2-BA46-DAB135AA52F8}" type="datetimeFigureOut">
              <a:rPr lang="cs-CZ"/>
              <a:pPr>
                <a:defRPr/>
              </a:pPr>
              <a:t>24.11.2011</a:t>
            </a:fld>
            <a:endParaRPr lang="cs-CZ"/>
          </a:p>
        </p:txBody>
      </p:sp>
      <p:sp>
        <p:nvSpPr>
          <p:cNvPr id="18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Obdélník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bdélník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ipsa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bdélník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6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71616-1871-4E62-B33D-04BF8035AD3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7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9B223-A186-40C6-B8C1-4373B7577917}" type="datetimeFigureOut">
              <a:rPr lang="cs-CZ"/>
              <a:pPr>
                <a:defRPr/>
              </a:pPr>
              <a:t>24.11.2011</a:t>
            </a:fld>
            <a:endParaRPr lang="cs-CZ"/>
          </a:p>
        </p:txBody>
      </p:sp>
      <p:sp>
        <p:nvSpPr>
          <p:cNvPr id="18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08018-8644-4470-B864-1D18CFEFBC5B}" type="datetimeFigureOut">
              <a:rPr lang="cs-CZ"/>
              <a:pPr>
                <a:defRPr/>
              </a:pPr>
              <a:t>24.11.2011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766C5-AF2B-40EB-9122-3490B4D6181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Obdélník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Přímá spojovací čára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Elipsa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Elipsa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809EE-579B-4C3B-8D6F-E6BEDFB916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4" name="Zástupný symbol pro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84EF1-FFE1-4BE1-9F7B-9DED43CFA003}" type="datetimeFigureOut">
              <a:rPr lang="cs-CZ"/>
              <a:pPr>
                <a:defRPr/>
              </a:pPr>
              <a:t>24.11.2011</a:t>
            </a:fld>
            <a:endParaRPr lang="cs-CZ"/>
          </a:p>
        </p:txBody>
      </p:sp>
      <p:sp>
        <p:nvSpPr>
          <p:cNvPr id="1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34EBAA0-B08A-45BF-BD48-F02AF7AB7A23}" type="datetimeFigureOut">
              <a:rPr lang="cs-CZ"/>
              <a:pPr>
                <a:defRPr/>
              </a:pPr>
              <a:t>24.11.2011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FECABA-4F9B-44C8-8183-18484BC3928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38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39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dm.cz/view.php?cisloclanku=2003062502" TargetMode="External"/><Relationship Id="rId2" Type="http://schemas.openxmlformats.org/officeDocument/2006/relationships/hyperlink" Target="http://www.crdm.cz/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0.png"/><Relationship Id="rId4" Type="http://schemas.openxmlformats.org/officeDocument/2006/relationships/image" Target="../media/image69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rdm.cz/download/publikace/mladez-CR-web.pdf" TargetMode="External"/><Relationship Id="rId3" Type="http://schemas.openxmlformats.org/officeDocument/2006/relationships/hyperlink" Target="http://www.mvcr.cz/clanek/dobrovolnicka-sluzba-500539.aspx" TargetMode="External"/><Relationship Id="rId7" Type="http://schemas.openxmlformats.org/officeDocument/2006/relationships/hyperlink" Target="http://www.crdm.cz/" TargetMode="External"/><Relationship Id="rId2" Type="http://schemas.openxmlformats.org/officeDocument/2006/relationships/hyperlink" Target="http://www.dobrovolnik.cz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neziskovky.cz/clanek/1165/511_559_565/fakta_legislativa-a-ucetnictvi_navody-legislativa/jakou-cenu-ma-dobrovolnik/" TargetMode="External"/><Relationship Id="rId5" Type="http://schemas.openxmlformats.org/officeDocument/2006/relationships/hyperlink" Target="http://www.worldvolunteerweb.org/" TargetMode="External"/><Relationship Id="rId10" Type="http://schemas.openxmlformats.org/officeDocument/2006/relationships/hyperlink" Target="http://www.debrujar.cz/" TargetMode="External"/><Relationship Id="rId4" Type="http://schemas.openxmlformats.org/officeDocument/2006/relationships/hyperlink" Target="http://europa.eu/volunteering/" TargetMode="External"/><Relationship Id="rId9" Type="http://schemas.openxmlformats.org/officeDocument/2006/relationships/hyperlink" Target="http://www.dobrovolnik.cz/oblasti-dobrovolnictvi/dobrovolnictvi-v-ekologii/dobrovolne-pro-prirodu/" TargetMode="Externa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lovekvtisni.cz/" TargetMode="External"/><Relationship Id="rId3" Type="http://schemas.openxmlformats.org/officeDocument/2006/relationships/hyperlink" Target="http://www.zef.de/fileadmin/webfiles/downloads/zef_dp/zef_dp31-00.pdf" TargetMode="External"/><Relationship Id="rId7" Type="http://schemas.openxmlformats.org/officeDocument/2006/relationships/hyperlink" Target="http://www.charita.cz/" TargetMode="External"/><Relationship Id="rId2" Type="http://schemas.openxmlformats.org/officeDocument/2006/relationships/hyperlink" Target="http://www.iave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diakonie.cz/" TargetMode="External"/><Relationship Id="rId5" Type="http://schemas.openxmlformats.org/officeDocument/2006/relationships/hyperlink" Target="http://www.adra.cz/" TargetMode="External"/><Relationship Id="rId4" Type="http://schemas.openxmlformats.org/officeDocument/2006/relationships/hyperlink" Target="http://portal.gov.cz/wps/portal/_s.155/701/.cmd/ad/.c/313/.ce/10821/.p/8411/_s.155/701?PC_8411_number1=198&amp;PC_8411_l=198/2002&amp;PC_8411_ps=10#10821" TargetMode="External"/><Relationship Id="rId9" Type="http://schemas.openxmlformats.org/officeDocument/2006/relationships/hyperlink" Target="http://www.cck-cr.cz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371600" y="1844675"/>
            <a:ext cx="6400800" cy="1752600"/>
          </a:xfrm>
        </p:spPr>
        <p:txBody>
          <a:bodyPr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endParaRPr lang="cs-CZ" sz="1600" b="1" cap="all" spc="250" dirty="0" smtClean="0">
              <a:solidFill>
                <a:schemeClr val="tx2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endParaRPr lang="cs-CZ" sz="1600" b="1" cap="all" spc="250" dirty="0" smtClean="0">
              <a:solidFill>
                <a:schemeClr val="tx2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endParaRPr lang="cs-CZ" sz="1600" b="1" cap="all" spc="250" dirty="0" smtClean="0">
              <a:solidFill>
                <a:schemeClr val="tx2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sz="1600" b="1" cap="all" spc="250" dirty="0" smtClean="0">
                <a:solidFill>
                  <a:schemeClr val="tx2"/>
                </a:solidFill>
              </a:rPr>
              <a:t>Jakub dostál</a:t>
            </a:r>
            <a:endParaRPr lang="cs-CZ" sz="1600" b="1" cap="all" spc="250" dirty="0">
              <a:solidFill>
                <a:schemeClr val="tx2"/>
              </a:solidFill>
            </a:endParaRPr>
          </a:p>
        </p:txBody>
      </p:sp>
      <p:sp>
        <p:nvSpPr>
          <p:cNvPr id="14338" name="Nadpis 1"/>
          <p:cNvSpPr>
            <a:spLocks noGrp="1"/>
          </p:cNvSpPr>
          <p:nvPr>
            <p:ph type="ctrTitle" idx="1"/>
          </p:nvPr>
        </p:nvSpPr>
        <p:spPr>
          <a:xfrm>
            <a:off x="685800" y="596900"/>
            <a:ext cx="7772400" cy="1752600"/>
          </a:xfrm>
        </p:spPr>
        <p:txBody>
          <a:bodyPr anchor="b"/>
          <a:lstStyle/>
          <a:p>
            <a:pPr mar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sz="4200" b="1" smtClean="0">
                <a:solidFill>
                  <a:schemeClr val="accent1"/>
                </a:solidFill>
              </a:rPr>
              <a:t>Dobrovolnictví</a:t>
            </a:r>
          </a:p>
        </p:txBody>
      </p:sp>
      <p:pic>
        <p:nvPicPr>
          <p:cNvPr id="14339" name="Picture 2" descr="http://t1.gstatic.com/images?q=tbn:ANd9GcSCNEYBlYxBeI39INh9r83o93w9U3tTcvx2XvdXEZTAx6a1YMC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3352800"/>
            <a:ext cx="4432300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258888" y="5870575"/>
            <a:ext cx="6769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/>
              <a:t>24. 11. 2011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304800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83191061-4F22-42E3-8240-979688384454}" type="slidenum">
              <a:rPr lang="cs-CZ" sz="1200">
                <a:solidFill>
                  <a:srgbClr val="FFFFFF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cs-CZ" sz="1200">
              <a:solidFill>
                <a:srgbClr val="FFFFFF"/>
              </a:solidFill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solidFill>
                  <a:srgbClr val="7B9899"/>
                </a:solidFill>
              </a:rPr>
              <a:t>Právní pozadí - další pojmy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cs-CZ" sz="2000" b="1" i="1" u="sng" smtClean="0"/>
              <a:t>vysílající organizace</a:t>
            </a:r>
            <a:r>
              <a:rPr lang="cs-CZ" sz="2000" b="1" i="1" smtClean="0"/>
              <a:t> (v ČR 76)</a:t>
            </a:r>
          </a:p>
          <a:p>
            <a:pPr>
              <a:lnSpc>
                <a:spcPct val="90000"/>
              </a:lnSpc>
            </a:pPr>
            <a:r>
              <a:rPr lang="cs-CZ" sz="2000" smtClean="0"/>
              <a:t>Občanské sdružení</a:t>
            </a:r>
          </a:p>
          <a:p>
            <a:pPr>
              <a:lnSpc>
                <a:spcPct val="90000"/>
              </a:lnSpc>
            </a:pPr>
            <a:r>
              <a:rPr lang="cs-CZ" sz="2000" smtClean="0"/>
              <a:t>Obecně prospěšná společnost</a:t>
            </a:r>
          </a:p>
          <a:p>
            <a:pPr>
              <a:lnSpc>
                <a:spcPct val="90000"/>
              </a:lnSpc>
            </a:pPr>
            <a:r>
              <a:rPr lang="cs-CZ" sz="2000" smtClean="0"/>
              <a:t>Církev nebo církevní právnická osoba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000" smtClean="0"/>
              <a:t>Tato NNO dostává od MV akreditaci na 3 roky, může být obnovena.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sz="2000" b="1" i="1" smtClean="0"/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i="1" u="sng" smtClean="0"/>
              <a:t>- přijímající organizace</a:t>
            </a:r>
            <a:r>
              <a:rPr lang="cs-CZ" sz="2000" smtClean="0"/>
              <a:t> (státní správa, samospráva, fyzická osoba, …..)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smtClean="0"/>
              <a:t>	Zákon upravuje postavení dobrovolníka – zakotvuje povinnost uzavírat smluvní vztahy, čímž poskytuje dobrovolníkovi vysokou míru ochrany, upravuje nábor, evidenci, přípravu a vykonávání dobrovolnické činnosti, poskytuje podporu a motivaci nezaměstnaným,..</a:t>
            </a:r>
          </a:p>
          <a:p>
            <a:pPr>
              <a:lnSpc>
                <a:spcPct val="90000"/>
              </a:lnSpc>
            </a:pPr>
            <a:endParaRPr lang="cs-CZ" sz="2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Poskytování akreditací</a:t>
            </a:r>
          </a:p>
        </p:txBody>
      </p:sp>
      <p:sp>
        <p:nvSpPr>
          <p:cNvPr id="12288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smtClean="0"/>
              <a:t>MVČR, první akreditace udělilo v červnu 2003</a:t>
            </a:r>
          </a:p>
          <a:p>
            <a:r>
              <a:rPr lang="cs-CZ" smtClean="0"/>
              <a:t>Do roku 2009 bylo uděleno celkem 336 akreditací pro dobrovolnické programy</a:t>
            </a:r>
          </a:p>
          <a:p>
            <a:pPr lvl="1"/>
            <a:r>
              <a:rPr lang="cs-CZ" smtClean="0">
                <a:solidFill>
                  <a:schemeClr val="tx1"/>
                </a:solidFill>
              </a:rPr>
              <a:t>V ČR i zahraničí </a:t>
            </a:r>
          </a:p>
          <a:p>
            <a:r>
              <a:rPr lang="cs-CZ" smtClean="0"/>
              <a:t>Některé organizace mají akreditováno i více dobrovolnických programů současně</a:t>
            </a:r>
          </a:p>
          <a:p>
            <a:r>
              <a:rPr lang="cs-CZ" smtClean="0"/>
              <a:t>Akreditovanými organizacemi projde každoročně přibližně 10 000 dobrovolníků, kteří se na veřejně prospěšné činnosti organizací podílí v průběhu celého roku.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Poskytování akreditací - smysl</a:t>
            </a:r>
          </a:p>
        </p:txBody>
      </p:sp>
      <p:sp>
        <p:nvSpPr>
          <p:cNvPr id="12390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mtClean="0"/>
              <a:t>procesu akreditace dobrovolnické služby MV sleduje a kontroluje:</a:t>
            </a:r>
          </a:p>
          <a:p>
            <a:pPr lvl="1">
              <a:lnSpc>
                <a:spcPct val="90000"/>
              </a:lnSpc>
            </a:pPr>
            <a:r>
              <a:rPr lang="cs-CZ" smtClean="0">
                <a:solidFill>
                  <a:schemeClr val="tx1"/>
                </a:solidFill>
              </a:rPr>
              <a:t>jak jsou dobrovolníci vybírání a připravení na svoji činnost</a:t>
            </a:r>
          </a:p>
          <a:p>
            <a:pPr lvl="1">
              <a:lnSpc>
                <a:spcPct val="90000"/>
              </a:lnSpc>
            </a:pPr>
            <a:r>
              <a:rPr lang="cs-CZ" smtClean="0">
                <a:solidFill>
                  <a:schemeClr val="tx1"/>
                </a:solidFill>
              </a:rPr>
              <a:t>zda a jaká rizika jejich činnost může představovat a jak jsou proti těmto rizikům chráněni – pojištěním, odborným vedením koordinátorem dobrovolníků nebo jím pověřenou kontaktní osobou v místě výkonu dobrovolnické služby</a:t>
            </a:r>
          </a:p>
          <a:p>
            <a:pPr lvl="1">
              <a:lnSpc>
                <a:spcPct val="90000"/>
              </a:lnSpc>
            </a:pPr>
            <a:r>
              <a:rPr lang="cs-CZ" smtClean="0">
                <a:solidFill>
                  <a:schemeClr val="tx1"/>
                </a:solidFill>
              </a:rPr>
              <a:t>jak je jejich činnost kontrolována, resp. zda a jak probíhá supervize jejich aktivit. </a:t>
            </a:r>
          </a:p>
          <a:p>
            <a:pPr>
              <a:lnSpc>
                <a:spcPct val="90000"/>
              </a:lnSpc>
            </a:pPr>
            <a:r>
              <a:rPr lang="cs-CZ" smtClean="0"/>
              <a:t>Platná akreditace poté umožňuje požádat o dotaci, zejména na vybavení a služby týkající se přímo dobrovolníků.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304800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D9CB0ECD-421D-4FF5-8125-7B965469FCDF}" type="slidenum">
              <a:rPr lang="cs-CZ" sz="1200">
                <a:solidFill>
                  <a:srgbClr val="FFFFFF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cs-CZ" sz="1200">
              <a:solidFill>
                <a:srgbClr val="FFFFFF"/>
              </a:solidFill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solidFill>
                  <a:srgbClr val="7B9899"/>
                </a:solidFill>
              </a:rPr>
              <a:t>Metody ocenění dobrovolné práce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cs-CZ" b="1" smtClean="0"/>
              <a:t>1. Output-related method</a:t>
            </a:r>
          </a:p>
          <a:p>
            <a:r>
              <a:rPr lang="cs-CZ" b="1" smtClean="0"/>
              <a:t>2. Input–related method</a:t>
            </a:r>
          </a:p>
          <a:p>
            <a:pPr lvl="1"/>
            <a:r>
              <a:rPr lang="cs-CZ" smtClean="0">
                <a:solidFill>
                  <a:schemeClr val="tx1"/>
                </a:solidFill>
              </a:rPr>
              <a:t>Global Substitute Method</a:t>
            </a:r>
          </a:p>
          <a:p>
            <a:pPr lvl="1"/>
            <a:r>
              <a:rPr lang="cs-CZ" smtClean="0">
                <a:solidFill>
                  <a:schemeClr val="tx1"/>
                </a:solidFill>
              </a:rPr>
              <a:t>Specialized Substitute Method</a:t>
            </a:r>
          </a:p>
          <a:p>
            <a:pPr lvl="1"/>
            <a:r>
              <a:rPr lang="cs-CZ" smtClean="0">
                <a:solidFill>
                  <a:schemeClr val="tx1"/>
                </a:solidFill>
              </a:rPr>
              <a:t>Cost Opportunity Method</a:t>
            </a:r>
          </a:p>
          <a:p>
            <a:r>
              <a:rPr lang="cs-CZ" b="1" smtClean="0"/>
              <a:t>3. MPSV</a:t>
            </a:r>
          </a:p>
          <a:p>
            <a:endParaRPr lang="cs-CZ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Metody ocenění dobrovolné práce</a:t>
            </a:r>
          </a:p>
        </p:txBody>
      </p:sp>
      <p:sp>
        <p:nvSpPr>
          <p:cNvPr id="11469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smtClean="0"/>
              <a:t>Proč dobrovolnictví oceňovat?</a:t>
            </a:r>
          </a:p>
          <a:p>
            <a:pPr lvl="1"/>
            <a:r>
              <a:rPr lang="cs-CZ" smtClean="0">
                <a:solidFill>
                  <a:schemeClr val="tx1"/>
                </a:solidFill>
              </a:rPr>
              <a:t>Tlak na tvůrce politik, že dobrovolnická činnost vytváří pro společnost významný ekonomický přínos</a:t>
            </a:r>
          </a:p>
          <a:p>
            <a:pPr lvl="1"/>
            <a:r>
              <a:rPr lang="cs-CZ" smtClean="0">
                <a:solidFill>
                  <a:schemeClr val="tx1"/>
                </a:solidFill>
              </a:rPr>
              <a:t>Informovat společnost o přínosech, nákladech dobrovolnictví pro ekonomiku</a:t>
            </a:r>
          </a:p>
          <a:p>
            <a:pPr lvl="1"/>
            <a:r>
              <a:rPr lang="cs-CZ" smtClean="0">
                <a:solidFill>
                  <a:schemeClr val="tx1"/>
                </a:solidFill>
              </a:rPr>
              <a:t>Podporovat účast na dobrovolnictví </a:t>
            </a:r>
          </a:p>
          <a:p>
            <a:pPr lvl="1"/>
            <a:r>
              <a:rPr lang="cs-CZ" smtClean="0">
                <a:solidFill>
                  <a:schemeClr val="tx1"/>
                </a:solidFill>
              </a:rPr>
              <a:t>Sledovat vývoj této činnosti v rámci ekonomiky</a:t>
            </a:r>
          </a:p>
          <a:p>
            <a:r>
              <a:rPr lang="cs-CZ" smtClean="0"/>
              <a:t>Oceňování dobrovolnictví není jednoduché</a:t>
            </a:r>
          </a:p>
          <a:p>
            <a:pPr lvl="1"/>
            <a:r>
              <a:rPr lang="cs-CZ" smtClean="0">
                <a:solidFill>
                  <a:schemeClr val="tx1"/>
                </a:solidFill>
              </a:rPr>
              <a:t>Proč?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304800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CFA4245B-1C12-4299-A498-F576C20D6E7E}" type="slidenum">
              <a:rPr lang="cs-CZ" sz="1200">
                <a:solidFill>
                  <a:srgbClr val="FFFFFF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cs-CZ" sz="1200">
              <a:solidFill>
                <a:srgbClr val="FFFFFF"/>
              </a:solidFill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solidFill>
                  <a:srgbClr val="7B9899"/>
                </a:solidFill>
              </a:rPr>
              <a:t>1. Output-related method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1089025"/>
            <a:ext cx="8504238" cy="4572000"/>
          </a:xfrm>
        </p:spPr>
        <p:txBody>
          <a:bodyPr/>
          <a:lstStyle/>
          <a:p>
            <a:endParaRPr lang="cs-CZ" smtClean="0"/>
          </a:p>
          <a:p>
            <a:r>
              <a:rPr lang="cs-CZ" smtClean="0"/>
              <a:t>Ocenění hodnoty poskytnutých služeb a odečtení jejich nákladů na vstup</a:t>
            </a:r>
          </a:p>
          <a:p>
            <a:endParaRPr lang="cs-CZ" smtClean="0"/>
          </a:p>
          <a:p>
            <a:r>
              <a:rPr lang="cs-CZ" smtClean="0"/>
              <a:t>Náklady na vstup = náklady na nábor a školení + vybavení a zařízení+ materiální náklady</a:t>
            </a:r>
          </a:p>
          <a:p>
            <a:r>
              <a:rPr lang="cs-CZ" smtClean="0"/>
              <a:t>Hodnota poskytnutých služeb v tržních cenách = ?</a:t>
            </a:r>
          </a:p>
          <a:p>
            <a:endParaRPr lang="cs-CZ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304800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6544EE64-27B9-4A0F-A454-E73F9BF8799C}" type="slidenum">
              <a:rPr lang="cs-CZ" sz="1200">
                <a:solidFill>
                  <a:srgbClr val="FFFFFF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cs-CZ" sz="1200">
              <a:solidFill>
                <a:srgbClr val="FFFFFF"/>
              </a:solidFill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solidFill>
                  <a:srgbClr val="7B9899"/>
                </a:solidFill>
              </a:rPr>
              <a:t>2. Input–related method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cs-CZ" smtClean="0"/>
              <a:t>Vyjádření hodnoty času potřebného na práci</a:t>
            </a:r>
          </a:p>
          <a:p>
            <a:pPr lvl="1"/>
            <a:r>
              <a:rPr lang="cs-CZ" smtClean="0">
                <a:solidFill>
                  <a:schemeClr val="tx1"/>
                </a:solidFill>
              </a:rPr>
              <a:t>Náklady na pronájem placené síly k provedení práce</a:t>
            </a:r>
          </a:p>
          <a:p>
            <a:pPr lvl="1"/>
            <a:r>
              <a:rPr lang="cs-CZ" smtClean="0">
                <a:solidFill>
                  <a:schemeClr val="tx1"/>
                </a:solidFill>
              </a:rPr>
              <a:t>Průměrný plat specialisty na provedení neplacené práce</a:t>
            </a:r>
          </a:p>
          <a:p>
            <a:pPr lvl="1"/>
            <a:r>
              <a:rPr lang="cs-CZ" smtClean="0">
                <a:solidFill>
                  <a:schemeClr val="tx1"/>
                </a:solidFill>
              </a:rPr>
              <a:t>Tržní mzda, o kterou dobrovolník přichází výkonem neplacené práce</a:t>
            </a:r>
          </a:p>
          <a:p>
            <a:pPr>
              <a:buFont typeface="Wingdings 2" pitchFamily="18" charset="2"/>
              <a:buNone/>
            </a:pPr>
            <a:endParaRPr lang="cs-CZ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304800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A9E9CE97-8A5F-4074-AEFC-3FE4AE257913}" type="slidenum">
              <a:rPr lang="cs-CZ" sz="1200">
                <a:solidFill>
                  <a:srgbClr val="FFFFFF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cs-CZ" sz="1200">
              <a:solidFill>
                <a:srgbClr val="FFFFFF"/>
              </a:solidFill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solidFill>
                  <a:srgbClr val="7B9899"/>
                </a:solidFill>
              </a:rPr>
              <a:t>3. MPSV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cs-CZ" smtClean="0"/>
              <a:t>Kvalifikovaná práce - Průměrná mzda nebo 6.platová třída</a:t>
            </a:r>
          </a:p>
          <a:p>
            <a:pPr>
              <a:buFont typeface="Wingdings" pitchFamily="2" charset="2"/>
              <a:buNone/>
            </a:pPr>
            <a:endParaRPr lang="cs-CZ" smtClean="0"/>
          </a:p>
          <a:p>
            <a:r>
              <a:rPr lang="cs-CZ" smtClean="0"/>
              <a:t>Nekvalifikovaná práce – minimální mzdové tarify v katalogu, vydávaném MPSV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/>
          </p:cNvSpPr>
          <p:nvPr>
            <p:ph type="title" idx="4294967295"/>
          </p:nvPr>
        </p:nvSpPr>
        <p:spPr>
          <a:xfrm>
            <a:off x="-973138" y="115888"/>
            <a:ext cx="8534401" cy="758825"/>
          </a:xfrm>
        </p:spPr>
        <p:txBody>
          <a:bodyPr/>
          <a:lstStyle/>
          <a:p>
            <a:r>
              <a:rPr lang="cs-CZ" sz="2600" b="1" smtClean="0"/>
              <a:t/>
            </a:r>
            <a:br>
              <a:rPr lang="cs-CZ" sz="2600" b="1" smtClean="0"/>
            </a:br>
            <a:r>
              <a:rPr lang="cs-CZ" sz="2600" b="1" smtClean="0"/>
              <a:t> </a:t>
            </a:r>
            <a:r>
              <a:rPr lang="cs-CZ" sz="2600" b="1" smtClean="0">
                <a:solidFill>
                  <a:schemeClr val="accent1"/>
                </a:solidFill>
              </a:rPr>
              <a:t>Druhy dobrovolnictví podle činností</a:t>
            </a:r>
          </a:p>
        </p:txBody>
      </p:sp>
      <p:sp>
        <p:nvSpPr>
          <p:cNvPr id="7577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4487863"/>
            <a:ext cx="2663825" cy="2254250"/>
          </a:xfrm>
          <a:prstGeom prst="rect">
            <a:avLst/>
          </a:prstGeom>
          <a:noFill/>
        </p:spPr>
      </p:pic>
      <p:pic>
        <p:nvPicPr>
          <p:cNvPr id="75783" name="Picture 7" descr="Volunteer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4508500"/>
            <a:ext cx="2879725" cy="2157413"/>
          </a:xfrm>
          <a:prstGeom prst="rect">
            <a:avLst/>
          </a:prstGeom>
          <a:noFill/>
        </p:spPr>
      </p:pic>
      <p:pic>
        <p:nvPicPr>
          <p:cNvPr id="7578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075" y="1393825"/>
            <a:ext cx="2120900" cy="2898775"/>
          </a:xfrm>
          <a:prstGeom prst="rect">
            <a:avLst/>
          </a:prstGeom>
          <a:noFill/>
        </p:spPr>
      </p:pic>
      <p:sp>
        <p:nvSpPr>
          <p:cNvPr id="75786" name="AutoShape 10" descr="Z"/>
          <p:cNvSpPr>
            <a:spLocks noChangeAspect="1" noChangeArrowheads="1"/>
          </p:cNvSpPr>
          <p:nvPr/>
        </p:nvSpPr>
        <p:spPr bwMode="auto">
          <a:xfrm>
            <a:off x="3429000" y="2571750"/>
            <a:ext cx="2286000" cy="1714500"/>
          </a:xfrm>
          <a:prstGeom prst="rect">
            <a:avLst/>
          </a:prstGeom>
          <a:noFill/>
        </p:spPr>
        <p:txBody>
          <a:bodyPr/>
          <a:lstStyle/>
          <a:p>
            <a:endParaRPr lang="cs-CZ"/>
          </a:p>
        </p:txBody>
      </p:sp>
      <p:sp>
        <p:nvSpPr>
          <p:cNvPr id="75788" name="AutoShape 12" descr="Z"/>
          <p:cNvSpPr>
            <a:spLocks noChangeAspect="1" noChangeArrowheads="1"/>
          </p:cNvSpPr>
          <p:nvPr/>
        </p:nvSpPr>
        <p:spPr bwMode="auto">
          <a:xfrm>
            <a:off x="3429000" y="2571750"/>
            <a:ext cx="2286000" cy="1714500"/>
          </a:xfrm>
          <a:prstGeom prst="rect">
            <a:avLst/>
          </a:prstGeom>
          <a:noFill/>
        </p:spPr>
        <p:txBody>
          <a:bodyPr/>
          <a:lstStyle/>
          <a:p>
            <a:endParaRPr lang="cs-CZ"/>
          </a:p>
        </p:txBody>
      </p:sp>
      <p:pic>
        <p:nvPicPr>
          <p:cNvPr id="75792" name="Picture 16" descr="volunte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7763" y="2492375"/>
            <a:ext cx="2736850" cy="1817688"/>
          </a:xfrm>
          <a:prstGeom prst="rect">
            <a:avLst/>
          </a:prstGeom>
          <a:noFill/>
        </p:spPr>
      </p:pic>
      <p:pic>
        <p:nvPicPr>
          <p:cNvPr id="75794" name="Picture 18" descr="200907090733_Kalvaria-Banska-Stiavnica-UNESCO-DSC_8399-dobrovolnic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84438" y="1628775"/>
            <a:ext cx="3671887" cy="2435225"/>
          </a:xfrm>
          <a:prstGeom prst="rect">
            <a:avLst/>
          </a:prstGeom>
          <a:noFill/>
        </p:spPr>
      </p:pic>
      <p:pic>
        <p:nvPicPr>
          <p:cNvPr id="75795" name="Picture 2" descr="http://www.dobrovolnik.cz/res/data/003/000550_03_00558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0425" y="4521200"/>
            <a:ext cx="3022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96" name="Picture 20" descr="work-with-children-in-tanzani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88125" y="620713"/>
            <a:ext cx="2232025" cy="1674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4294967295"/>
          </p:nvPr>
        </p:nvSpPr>
        <p:spPr>
          <a:xfrm>
            <a:off x="1371600" y="2819400"/>
            <a:ext cx="6400800" cy="1752600"/>
          </a:xfrm>
        </p:spPr>
        <p:txBody>
          <a:bodyPr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endParaRPr lang="cs-CZ" sz="1600" b="1" cap="all" spc="250">
              <a:solidFill>
                <a:schemeClr val="tx2"/>
              </a:solidFill>
            </a:endParaRPr>
          </a:p>
        </p:txBody>
      </p:sp>
      <p:sp>
        <p:nvSpPr>
          <p:cNvPr id="95235" name="Nadpis 2"/>
          <p:cNvSpPr>
            <a:spLocks noGrp="1"/>
          </p:cNvSpPr>
          <p:nvPr>
            <p:ph type="ctrTitle" idx="4294967295"/>
          </p:nvPr>
        </p:nvSpPr>
        <p:spPr>
          <a:xfrm>
            <a:off x="685800" y="381000"/>
            <a:ext cx="7772400" cy="1752600"/>
          </a:xfrm>
        </p:spPr>
        <p:txBody>
          <a:bodyPr/>
          <a:lstStyle/>
          <a:p>
            <a:r>
              <a:rPr lang="cs-CZ" sz="4200" b="1" smtClean="0">
                <a:solidFill>
                  <a:schemeClr val="accent1"/>
                </a:solidFill>
              </a:rPr>
              <a:t>Dobrovolnictví v kultuře</a:t>
            </a:r>
          </a:p>
        </p:txBody>
      </p:sp>
      <p:pic>
        <p:nvPicPr>
          <p:cNvPr id="95243" name="Picture 11" descr="200907090733_Kalvaria-Banska-Stiavnica-UNESCO-DSC_8399-dobrovolnic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7638" y="2325688"/>
            <a:ext cx="5530850" cy="366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Struktura</a:t>
            </a:r>
          </a:p>
        </p:txBody>
      </p:sp>
      <p:sp>
        <p:nvSpPr>
          <p:cNvPr id="11571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smtClean="0"/>
              <a:t>Úvod do problematiky dobrovolnictví</a:t>
            </a:r>
          </a:p>
          <a:p>
            <a:r>
              <a:rPr lang="cs-CZ" smtClean="0"/>
              <a:t>Právní pozadí dobrovolnictví v ČR </a:t>
            </a:r>
          </a:p>
          <a:p>
            <a:r>
              <a:rPr lang="cs-CZ" smtClean="0"/>
              <a:t>Metody oceňování dobrovolné práce</a:t>
            </a:r>
          </a:p>
          <a:p>
            <a:r>
              <a:rPr lang="cs-CZ" smtClean="0"/>
              <a:t>Druhy dobrovolnictví</a:t>
            </a:r>
          </a:p>
          <a:p>
            <a:r>
              <a:rPr lang="cs-CZ" smtClean="0"/>
              <a:t>Vedení dobrovolnické akce v praxi – hospicová péče</a:t>
            </a:r>
          </a:p>
          <a:p>
            <a:r>
              <a:rPr lang="cs-CZ" smtClean="0"/>
              <a:t>Dobrovolnictví při mimořádných událostech </a:t>
            </a:r>
          </a:p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4000" smtClean="0"/>
              <a:t>Dobrovolnictví v kultuře</a:t>
            </a:r>
          </a:p>
        </p:txBody>
      </p:sp>
      <p:sp>
        <p:nvSpPr>
          <p:cNvPr id="10752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smtClean="0"/>
              <a:t>Spolková činnost a „ochotničení“ patří v některých uměleckých oborech (amatérské divadlo) od konce 18. století mezi organizované občanské kulturní aktivity </a:t>
            </a:r>
          </a:p>
          <a:p>
            <a:r>
              <a:rPr lang="cs-CZ" smtClean="0"/>
              <a:t>Často se sami ani za „dobrovolníky“ nepovažují</a:t>
            </a:r>
          </a:p>
          <a:p>
            <a:pPr lvl="1"/>
            <a:r>
              <a:rPr lang="cs-CZ" smtClean="0"/>
              <a:t>členové neprofesionálních uměleckých souborů a spolků, </a:t>
            </a:r>
          </a:p>
          <a:p>
            <a:pPr lvl="1"/>
            <a:r>
              <a:rPr lang="cs-CZ" smtClean="0"/>
              <a:t>organizátoři kulturních a společenských akcí</a:t>
            </a:r>
          </a:p>
          <a:p>
            <a:pPr lvl="1"/>
            <a:r>
              <a:rPr lang="cs-CZ" smtClean="0"/>
              <a:t>ti, kteří se zabývají ochranou a revitalizací místních kulturních památek </a:t>
            </a:r>
          </a:p>
          <a:p>
            <a:pPr lvl="1"/>
            <a:r>
              <a:rPr lang="cs-CZ" smtClean="0"/>
              <a:t>ti, kteří opatrují kroniky a tradice svých obcí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4000" smtClean="0"/>
              <a:t>Dobrovolnictví v kultuře</a:t>
            </a:r>
          </a:p>
        </p:txBody>
      </p:sp>
      <p:sp>
        <p:nvSpPr>
          <p:cNvPr id="108547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412875"/>
            <a:ext cx="8447088" cy="5256213"/>
          </a:xfrm>
        </p:spPr>
        <p:txBody>
          <a:bodyPr/>
          <a:lstStyle/>
          <a:p>
            <a:r>
              <a:rPr lang="cs-CZ" sz="2300" smtClean="0"/>
              <a:t>Příklady sdružení uměleckých souborů</a:t>
            </a:r>
          </a:p>
          <a:p>
            <a:pPr lvl="1"/>
            <a:r>
              <a:rPr lang="cs-CZ" sz="2000" smtClean="0">
                <a:solidFill>
                  <a:schemeClr val="tx1"/>
                </a:solidFill>
              </a:rPr>
              <a:t>Volné sdružení východočeských divadelníků (VSVD), Sdružení pro tvořivou dramatiku (STD), Asociace neprofesionálních komorních a symfonických těles (ANKST), Sdružení dechových orchestrů České republiky (SDO ČR), Svaz českých fotografů (SČF), Unie českých pěveckých sborů (UČPS), Folklorní sdružení ČR či Plzeňská neprofesionální scéna a mnoho dalších</a:t>
            </a:r>
          </a:p>
          <a:p>
            <a:r>
              <a:rPr lang="cs-CZ" sz="2300" smtClean="0"/>
              <a:t>Často je také  činnost spojena s konkrétní památkou – hradem, zámkem, divadlem, kostelem, galerií či muzeem</a:t>
            </a:r>
          </a:p>
          <a:p>
            <a:pPr lvl="1"/>
            <a:r>
              <a:rPr lang="cs-CZ" sz="2000" smtClean="0">
                <a:solidFill>
                  <a:schemeClr val="tx1"/>
                </a:solidFill>
              </a:rPr>
              <a:t>Například Kampanila (občanské sdružení pro záchranu architektonických památek v severních Čechách), dále např. Sdružení pro ochranu kulturního dědictví – hrad Zlenice,, Nadační fond na opravu Kosteleckého kostela na Hané, Sdružení pro záchranu a využití historických objektů Castellum, Linhartova nadace Praha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4000" smtClean="0"/>
              <a:t>Dobrovolnictví v kultuře</a:t>
            </a:r>
          </a:p>
        </p:txBody>
      </p:sp>
      <p:sp>
        <p:nvSpPr>
          <p:cNvPr id="10957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1"/>
            <a:r>
              <a:rPr lang="cs-CZ" smtClean="0">
                <a:solidFill>
                  <a:schemeClr val="tx1"/>
                </a:solidFill>
              </a:rPr>
              <a:t>Festival Boskovice je čtyřdenní přehlídkou hudby, divadel, filmových projekcí, výstav aj. zaměřený na záchranu a obnovu židovské čtvrti v Boskovicích</a:t>
            </a:r>
          </a:p>
          <a:p>
            <a:r>
              <a:rPr lang="cs-CZ" smtClean="0"/>
              <a:t>Příklad propojení s ostatními oblastmi:</a:t>
            </a:r>
          </a:p>
          <a:p>
            <a:pPr lvl="1"/>
            <a:r>
              <a:rPr lang="cs-CZ" smtClean="0">
                <a:solidFill>
                  <a:schemeClr val="tx1"/>
                </a:solidFill>
              </a:rPr>
              <a:t>Unijazz pořádá umělecké akce, při kterých spojuje kulturu s humanitárními aktivitami</a:t>
            </a:r>
          </a:p>
          <a:p>
            <a:pPr lvl="1"/>
            <a:r>
              <a:rPr lang="cs-CZ" smtClean="0">
                <a:solidFill>
                  <a:schemeClr val="tx1"/>
                </a:solidFill>
              </a:rPr>
              <a:t>Dobrovolní hasiči </a:t>
            </a:r>
          </a:p>
          <a:p>
            <a:pPr lvl="2"/>
            <a:r>
              <a:rPr lang="cs-CZ" smtClean="0"/>
              <a:t>Zvláště na vesnicích</a:t>
            </a:r>
          </a:p>
        </p:txBody>
      </p:sp>
      <p:pic>
        <p:nvPicPr>
          <p:cNvPr id="109573" name="Picture 5" descr="hasici_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722688"/>
            <a:ext cx="4321175" cy="2878137"/>
          </a:xfrm>
          <a:prstGeom prst="rect">
            <a:avLst/>
          </a:prstGeom>
          <a:noFill/>
        </p:spPr>
      </p:pic>
      <p:pic>
        <p:nvPicPr>
          <p:cNvPr id="109575" name="Picture 7" descr="plakat_ples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513" y="4581525"/>
            <a:ext cx="3052762" cy="2079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4294967295"/>
          </p:nvPr>
        </p:nvSpPr>
        <p:spPr>
          <a:xfrm>
            <a:off x="1371600" y="2819400"/>
            <a:ext cx="6400800" cy="1752600"/>
          </a:xfrm>
        </p:spPr>
        <p:txBody>
          <a:bodyPr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endParaRPr lang="cs-CZ" sz="1600" b="1" cap="all" spc="250">
              <a:solidFill>
                <a:schemeClr val="tx2"/>
              </a:solidFill>
            </a:endParaRPr>
          </a:p>
        </p:txBody>
      </p:sp>
      <p:sp>
        <p:nvSpPr>
          <p:cNvPr id="106499" name="Nadpis 2"/>
          <p:cNvSpPr>
            <a:spLocks noGrp="1"/>
          </p:cNvSpPr>
          <p:nvPr>
            <p:ph type="ctrTitle" idx="4294967295"/>
          </p:nvPr>
        </p:nvSpPr>
        <p:spPr>
          <a:xfrm>
            <a:off x="685800" y="381000"/>
            <a:ext cx="7772400" cy="1752600"/>
          </a:xfrm>
        </p:spPr>
        <p:txBody>
          <a:bodyPr/>
          <a:lstStyle/>
          <a:p>
            <a:r>
              <a:rPr lang="cs-CZ" sz="4200" b="1" smtClean="0">
                <a:solidFill>
                  <a:schemeClr val="accent1"/>
                </a:solidFill>
              </a:rPr>
              <a:t>Dobrovolnictví ve sportu</a:t>
            </a:r>
          </a:p>
        </p:txBody>
      </p:sp>
      <p:pic>
        <p:nvPicPr>
          <p:cNvPr id="106500" name="Picture 4" descr="6720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150" y="2276475"/>
            <a:ext cx="3667125" cy="3609975"/>
          </a:xfrm>
          <a:prstGeom prst="rect">
            <a:avLst/>
          </a:prstGeom>
          <a:noFill/>
        </p:spPr>
      </p:pic>
      <p:pic>
        <p:nvPicPr>
          <p:cNvPr id="106501" name="Picture 5" descr="volunte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2409825"/>
            <a:ext cx="4702175" cy="3125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301625" y="357188"/>
            <a:ext cx="8534400" cy="758825"/>
          </a:xfrm>
        </p:spPr>
        <p:txBody>
          <a:bodyPr>
            <a:normAutofit/>
          </a:bodyPr>
          <a:lstStyle/>
          <a:p>
            <a:r>
              <a:rPr lang="cs-CZ" sz="3600" b="1" smtClean="0"/>
              <a:t>Dobrovolnictví ve sportu</a:t>
            </a:r>
            <a:endParaRPr lang="cs-CZ" sz="3600" smtClean="0"/>
          </a:p>
        </p:txBody>
      </p:sp>
      <p:sp>
        <p:nvSpPr>
          <p:cNvPr id="102403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cs-CZ" sz="2400" smtClean="0"/>
              <a:t>Kdo je dobrovolník ve sportu?</a:t>
            </a:r>
          </a:p>
          <a:p>
            <a:pPr lvl="1"/>
            <a:r>
              <a:rPr lang="cs-CZ" smtClean="0">
                <a:solidFill>
                  <a:schemeClr val="tx1"/>
                </a:solidFill>
              </a:rPr>
              <a:t>Ne ten kdo sportuje</a:t>
            </a:r>
          </a:p>
          <a:p>
            <a:pPr lvl="1"/>
            <a:r>
              <a:rPr lang="cs-CZ" smtClean="0">
                <a:solidFill>
                  <a:schemeClr val="tx1"/>
                </a:solidFill>
              </a:rPr>
              <a:t>Ten kdo dobrovolně ve svém volném čase umožňuje svou činností ostatním, aby se mohli do sportu zapojit</a:t>
            </a:r>
          </a:p>
          <a:p>
            <a:r>
              <a:rPr lang="cs-CZ" sz="2400" smtClean="0"/>
              <a:t>Forem dobrovolnictví v organizovaném sportu je mnoho</a:t>
            </a:r>
          </a:p>
          <a:p>
            <a:pPr lvl="1"/>
            <a:r>
              <a:rPr lang="cs-CZ" smtClean="0">
                <a:solidFill>
                  <a:schemeClr val="tx1"/>
                </a:solidFill>
              </a:rPr>
              <a:t>Jednotliví dobrovolníci se liší mírou, pravidelností svého zapojení, odborností vykonávané práce a také tím, pro koho svou činnost vyvíjejí </a:t>
            </a:r>
          </a:p>
          <a:p>
            <a:r>
              <a:rPr lang="cs-CZ" sz="2400" smtClean="0"/>
              <a:t>V ČR 25 000 sportovních oddílů, 2 000 000 členů</a:t>
            </a:r>
          </a:p>
          <a:p>
            <a:r>
              <a:rPr lang="cs-CZ" sz="2400" smtClean="0"/>
              <a:t>Několik zastřešujících organizací (ČSTV, Česká obec sokolská, Sdružení sportovních svazů ČR, Orel…)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4000" smtClean="0"/>
              <a:t>Dobrovolnictví ve sportu</a:t>
            </a:r>
          </a:p>
        </p:txBody>
      </p:sp>
      <p:sp>
        <p:nvSpPr>
          <p:cNvPr id="10445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smtClean="0"/>
              <a:t>Dobrovolníci zajišťují v menších klubech celý jejich chod</a:t>
            </a:r>
          </a:p>
          <a:p>
            <a:pPr lvl="1"/>
            <a:r>
              <a:rPr lang="cs-CZ" smtClean="0">
                <a:solidFill>
                  <a:schemeClr val="tx1"/>
                </a:solidFill>
              </a:rPr>
              <a:t>Starají se o rozvoj klubu o jeho účetnictví, evidenci členů, nutné pojištění…</a:t>
            </a:r>
          </a:p>
          <a:p>
            <a:pPr lvl="1"/>
            <a:r>
              <a:rPr lang="cs-CZ" smtClean="0">
                <a:solidFill>
                  <a:schemeClr val="tx1"/>
                </a:solidFill>
              </a:rPr>
              <a:t>V ČR je také poměrně běžné, že se kluby  starají o majetek (zejména sportoviště - fotbalová hřiště, tělocvičny atd. </a:t>
            </a:r>
          </a:p>
          <a:p>
            <a:r>
              <a:rPr lang="cs-CZ" smtClean="0"/>
              <a:t>Často i zde nutné odborné znalosti </a:t>
            </a:r>
          </a:p>
          <a:p>
            <a:pPr lvl="1"/>
            <a:r>
              <a:rPr lang="cs-CZ" smtClean="0">
                <a:solidFill>
                  <a:schemeClr val="tx1"/>
                </a:solidFill>
              </a:rPr>
              <a:t>Ekonomická oblast, trenérská činnost, organizace soutěží a jednorázových sportovních akcí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Důležitost dobrovolnictví ve sportu</a:t>
            </a:r>
          </a:p>
        </p:txBody>
      </p:sp>
      <p:sp>
        <p:nvSpPr>
          <p:cNvPr id="10547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smtClean="0"/>
              <a:t>Klíčová element nekomerčního sportu</a:t>
            </a:r>
          </a:p>
          <a:p>
            <a:r>
              <a:rPr lang="cs-CZ" smtClean="0"/>
              <a:t>Prevence, ale i řešení nastalých problémů </a:t>
            </a:r>
          </a:p>
          <a:p>
            <a:r>
              <a:rPr lang="cs-CZ" smtClean="0"/>
              <a:t>prevencí, ale může pomáhat řešit také již nastalé problémy</a:t>
            </a:r>
          </a:p>
          <a:p>
            <a:pPr lvl="1"/>
            <a:r>
              <a:rPr lang="cs-CZ" smtClean="0">
                <a:solidFill>
                  <a:schemeClr val="tx1"/>
                </a:solidFill>
              </a:rPr>
              <a:t>Sport přináší zdraví, radost, pocit sounáležitosti, možnost začlenit se do společnosti, ale také učí přijímat pravidla a dodržovat je </a:t>
            </a:r>
          </a:p>
          <a:p>
            <a:r>
              <a:rPr lang="cs-CZ" smtClean="0"/>
              <a:t>Netýká se jen zdravých dětí nebo dospělých, ale i  seniorů, postižených atd.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 idx="4294967295"/>
          </p:nvPr>
        </p:nvSpPr>
        <p:spPr>
          <a:xfrm>
            <a:off x="685800" y="908050"/>
            <a:ext cx="7772400" cy="1752600"/>
          </a:xfrm>
        </p:spPr>
        <p:txBody>
          <a:bodyPr>
            <a:normAutofit/>
          </a:bodyPr>
          <a:lstStyle/>
          <a:p>
            <a:r>
              <a:rPr lang="cs-CZ" sz="3800" b="1" smtClean="0">
                <a:solidFill>
                  <a:schemeClr val="accent1"/>
                </a:solidFill>
              </a:rPr>
              <a:t>Dobrovolnictví s dětmi a mládeží</a:t>
            </a:r>
            <a:endParaRPr lang="cs-CZ" sz="3800" smtClean="0">
              <a:solidFill>
                <a:schemeClr val="accent1"/>
              </a:solidFill>
            </a:endParaRPr>
          </a:p>
        </p:txBody>
      </p:sp>
      <p:pic>
        <p:nvPicPr>
          <p:cNvPr id="80902" name="Picture 6" descr="work-with-children-in-tanzan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997200"/>
            <a:ext cx="3600450" cy="2700338"/>
          </a:xfrm>
          <a:prstGeom prst="rect">
            <a:avLst/>
          </a:prstGeom>
          <a:noFill/>
        </p:spPr>
      </p:pic>
      <p:pic>
        <p:nvPicPr>
          <p:cNvPr id="80904" name="Picture 8" descr="work-with-children-in-morocc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0413" y="2924175"/>
            <a:ext cx="3889375" cy="2735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>
                <a:solidFill>
                  <a:schemeClr val="accent1"/>
                </a:solidFill>
              </a:rPr>
              <a:t>Dobrovolnictví s dětmi a mládeží</a:t>
            </a:r>
          </a:p>
        </p:txBody>
      </p:sp>
      <p:sp>
        <p:nvSpPr>
          <p:cNvPr id="77830" name="Zástupný symbol pro obsah 2"/>
          <p:cNvSpPr>
            <a:spLocks/>
          </p:cNvSpPr>
          <p:nvPr/>
        </p:nvSpPr>
        <p:spPr bwMode="auto">
          <a:xfrm>
            <a:off x="34925" y="1341438"/>
            <a:ext cx="8856663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>
                <a:latin typeface="Georgia" pitchFamily="18" charset="0"/>
              </a:rPr>
              <a:t>Široké téma, přesahuje i do ostatních oblastí</a:t>
            </a:r>
          </a:p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>
                <a:latin typeface="Georgia" pitchFamily="18" charset="0"/>
              </a:rPr>
              <a:t>Dle metodiky MŠMT </a:t>
            </a:r>
          </a:p>
          <a:p>
            <a:pPr marL="547688" lvl="1" indent="-2730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</a:pPr>
            <a:r>
              <a:rPr lang="cs-CZ" sz="2400">
                <a:latin typeface="Georgia" pitchFamily="18" charset="0"/>
              </a:rPr>
              <a:t>více než 75% členské základny mladší 26 let =</a:t>
            </a:r>
            <a:r>
              <a:rPr lang="en-US" sz="2400">
                <a:latin typeface="Georgia" pitchFamily="18" charset="0"/>
              </a:rPr>
              <a:t>&gt; </a:t>
            </a:r>
            <a:r>
              <a:rPr lang="cs-CZ" sz="2400">
                <a:latin typeface="Georgia" pitchFamily="18" charset="0"/>
              </a:rPr>
              <a:t>Organizace dětí a mládeže </a:t>
            </a:r>
          </a:p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>
                <a:latin typeface="Georgia" pitchFamily="18" charset="0"/>
              </a:rPr>
              <a:t>nejen výchovná aktivitu směrem ke členské základně, také práce s neorganizovanou mládeží, realizaci konkrétních projektů, zajištění příznivého prostředí pro děti a mládež</a:t>
            </a:r>
          </a:p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 u="sng">
                <a:latin typeface="Georgia" pitchFamily="18" charset="0"/>
                <a:hlinkClick r:id="rId2"/>
              </a:rPr>
              <a:t>Česká rada dětí a mládeže</a:t>
            </a:r>
            <a:r>
              <a:rPr lang="cs-CZ" sz="2400">
                <a:latin typeface="Georgia" pitchFamily="18" charset="0"/>
              </a:rPr>
              <a:t> zastřešuje na </a:t>
            </a:r>
            <a:r>
              <a:rPr lang="cs-CZ" sz="2400" u="sng">
                <a:latin typeface="Georgia" pitchFamily="18" charset="0"/>
                <a:hlinkClick r:id="rId3"/>
              </a:rPr>
              <a:t>100 organizací</a:t>
            </a:r>
            <a:r>
              <a:rPr lang="cs-CZ" sz="2400">
                <a:latin typeface="Georgia" pitchFamily="18" charset="0"/>
              </a:rPr>
              <a:t>, ve kterých je sdruženo více než 200 tisíc členů, dětí a mládeže, účastnících se pravidelné celoroční činnosti. </a:t>
            </a:r>
          </a:p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400">
                <a:latin typeface="Georgia" pitchFamily="18" charset="0"/>
              </a:rPr>
              <a:t>Činnost těchto sdružení však dosahuje i k dalším téměř 200 tisícům mladých lidí, kteří organizováni nejsou, ale přesto se aktivit sdružení účastní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Dobrovolnictví s dětmi a mládeží - oddíly</a:t>
            </a:r>
          </a:p>
        </p:txBody>
      </p:sp>
      <p:sp>
        <p:nvSpPr>
          <p:cNvPr id="8192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smtClean="0"/>
              <a:t>Často nejen příjemně strávená léta, ale nasměrování do dalšího života</a:t>
            </a:r>
          </a:p>
          <a:p>
            <a:pPr lvl="1"/>
            <a:r>
              <a:rPr lang="cs-CZ" smtClean="0">
                <a:solidFill>
                  <a:schemeClr val="tx1"/>
                </a:solidFill>
              </a:rPr>
              <a:t>Často tedy nejde jen o to vyplnit volný čas, ale o vytvoření a upevnění hodnotového základu jednotlivců</a:t>
            </a:r>
          </a:p>
          <a:p>
            <a:r>
              <a:rPr lang="cs-CZ" smtClean="0"/>
              <a:t>Tradiční sdružení mládeže</a:t>
            </a:r>
          </a:p>
          <a:p>
            <a:pPr lvl="1"/>
            <a:r>
              <a:rPr lang="cs-CZ" smtClean="0">
                <a:solidFill>
                  <a:schemeClr val="tx1"/>
                </a:solidFill>
              </a:rPr>
              <a:t>Skauti, mladí turisté, pionýři, táborníci, mladí ochránci přírody</a:t>
            </a:r>
          </a:p>
          <a:p>
            <a:r>
              <a:rPr lang="cs-CZ" smtClean="0"/>
              <a:t>Sdružení „nové vlny“</a:t>
            </a:r>
          </a:p>
          <a:p>
            <a:pPr lvl="1"/>
            <a:r>
              <a:rPr lang="cs-CZ" smtClean="0">
                <a:solidFill>
                  <a:schemeClr val="tx1"/>
                </a:solidFill>
              </a:rPr>
              <a:t>Po roce 1990, jejich zaměření i styl činnosti mnohem více brali v úvahu budoucí vývoj dětí, společnosti i technických možností</a:t>
            </a:r>
          </a:p>
          <a:p>
            <a:pPr lvl="2"/>
            <a:r>
              <a:rPr lang="cs-CZ" smtClean="0"/>
              <a:t>Duha, Asociace malých debrujárů, Lata…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Definice dobrovolnictví</a:t>
            </a:r>
          </a:p>
        </p:txBody>
      </p:sp>
      <p:sp>
        <p:nvSpPr>
          <p:cNvPr id="11059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smtClean="0"/>
              <a:t>„</a:t>
            </a:r>
            <a:r>
              <a:rPr lang="cs-CZ" i="1" smtClean="0"/>
              <a:t>Dobrovolnictví je veřejně prospěšná činnost konaná dobrovolníky svobodně a bez nároku na odměnu.“ (MVČR)</a:t>
            </a:r>
          </a:p>
          <a:p>
            <a:endParaRPr lang="cs-CZ" b="1" smtClean="0">
              <a:solidFill>
                <a:srgbClr val="993300"/>
              </a:solidFill>
            </a:endParaRPr>
          </a:p>
          <a:p>
            <a:endParaRPr lang="cs-CZ" smtClean="0"/>
          </a:p>
        </p:txBody>
      </p:sp>
      <p:pic>
        <p:nvPicPr>
          <p:cNvPr id="110597" name="Picture 5" descr="volunteer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2924175"/>
            <a:ext cx="4810125" cy="3190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4294967295"/>
          </p:nvPr>
        </p:nvSpPr>
        <p:spPr>
          <a:xfrm>
            <a:off x="1371600" y="2819400"/>
            <a:ext cx="6400800" cy="1752600"/>
          </a:xfrm>
        </p:spPr>
        <p:txBody>
          <a:bodyPr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endParaRPr lang="cs-CZ" sz="1600" b="1" cap="all" spc="250">
              <a:solidFill>
                <a:schemeClr val="tx2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ctrTitle" idx="1"/>
          </p:nvPr>
        </p:nvSpPr>
        <p:spPr>
          <a:xfrm>
            <a:off x="685800" y="381000"/>
            <a:ext cx="7772400" cy="1752600"/>
          </a:xfrm>
        </p:spPr>
        <p:txBody>
          <a:bodyPr anchor="b">
            <a:normAutofit fontScale="90000"/>
          </a:bodyPr>
          <a:lstStyle/>
          <a:p>
            <a:pPr marL="0" indent="0" algn="ctr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cs-CZ" sz="42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Dobrovolnictví v církvích a náboženských společnostech</a:t>
            </a:r>
            <a:endParaRPr lang="cs-CZ" sz="4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619375"/>
            <a:ext cx="2752725" cy="3762375"/>
          </a:xfrm>
          <a:prstGeom prst="rect">
            <a:avLst/>
          </a:prstGeom>
          <a:noFill/>
        </p:spPr>
      </p:pic>
      <p:pic>
        <p:nvPicPr>
          <p:cNvPr id="23561" name="Picture 9" descr="adra_vnahl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3141663"/>
            <a:ext cx="3527425" cy="264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357188"/>
            <a:ext cx="8534400" cy="7588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/>
              <a:t>Dobrovolnictví v církvích a náboženských společnostech</a:t>
            </a:r>
            <a:endParaRPr lang="cs-CZ" dirty="0"/>
          </a:p>
        </p:txBody>
      </p:sp>
      <p:sp>
        <p:nvSpPr>
          <p:cNvPr id="24578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cs-CZ" smtClean="0"/>
              <a:t>V CŘ nejméně 35 církví a náboženských společnostech</a:t>
            </a:r>
          </a:p>
          <a:p>
            <a:r>
              <a:rPr lang="cs-CZ" smtClean="0"/>
              <a:t>Dva rozměry</a:t>
            </a:r>
          </a:p>
          <a:p>
            <a:pPr lvl="1"/>
            <a:r>
              <a:rPr lang="cs-CZ" smtClean="0">
                <a:solidFill>
                  <a:schemeClr val="tx1"/>
                </a:solidFill>
              </a:rPr>
              <a:t>Účast věřících na dobrovolnických činnostech v jiných oblastech</a:t>
            </a:r>
          </a:p>
          <a:p>
            <a:pPr lvl="2"/>
            <a:r>
              <a:rPr lang="cs-CZ" smtClean="0"/>
              <a:t>určitá zvláštnost: počáteční motivací je často impulz, který má význam pro duchovní rozvoj jednotlivce </a:t>
            </a:r>
          </a:p>
          <a:p>
            <a:pPr lvl="1"/>
            <a:r>
              <a:rPr lang="cs-CZ" smtClean="0">
                <a:solidFill>
                  <a:schemeClr val="tx1"/>
                </a:solidFill>
              </a:rPr>
              <a:t>Dobrovolnictví uvnitř církve</a:t>
            </a:r>
          </a:p>
          <a:p>
            <a:pPr lvl="2"/>
            <a:r>
              <a:rPr lang="cs-CZ" smtClean="0"/>
              <a:t>Starání se o kostel, zpěv při bohoslužbách,  vykonávání různých služebností (tajemník, pokladní, laičtí kazatelé atd.)</a:t>
            </a:r>
          </a:p>
          <a:p>
            <a:pPr lvl="2"/>
            <a:r>
              <a:rPr lang="cs-CZ" smtClean="0"/>
              <a:t>I zde často  důsledek víry jednotlivců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2"/>
          <p:cNvSpPr>
            <a:spLocks noGrp="1"/>
          </p:cNvSpPr>
          <p:nvPr>
            <p:ph type="ctrTitle" idx="1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/>
          <a:p>
            <a:pPr mar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sz="3400" b="1" smtClean="0">
                <a:solidFill>
                  <a:schemeClr val="accent1"/>
                </a:solidFill>
              </a:rPr>
              <a:t>Dobrovolnictví ve zdravotnictví</a:t>
            </a:r>
          </a:p>
        </p:txBody>
      </p:sp>
      <p:pic>
        <p:nvPicPr>
          <p:cNvPr id="25603" name="Picture 2" descr="http://t3.gstatic.com/images?q=tbn:ANd9GcSZBe1rd3WCFdqrA1Gf80B1jhlsNidGChZHH2wuNueA-aGbHfEer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127375"/>
            <a:ext cx="4103688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 descr="Volunteer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2924175"/>
            <a:ext cx="3800475" cy="284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solidFill>
                  <a:srgbClr val="7B9899"/>
                </a:solidFill>
              </a:rPr>
              <a:t>Dobrovolnictví ve zdravotnictví</a:t>
            </a:r>
          </a:p>
        </p:txBody>
      </p:sp>
      <p:sp>
        <p:nvSpPr>
          <p:cNvPr id="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mtClean="0"/>
              <a:t>Začátek 2000</a:t>
            </a:r>
          </a:p>
          <a:p>
            <a:pPr>
              <a:lnSpc>
                <a:spcPct val="90000"/>
              </a:lnSpc>
            </a:pPr>
            <a:r>
              <a:rPr lang="cs-CZ" smtClean="0"/>
              <a:t>Nemocnice ale i „zdravotně sociální terén“</a:t>
            </a:r>
          </a:p>
          <a:p>
            <a:pPr>
              <a:lnSpc>
                <a:spcPct val="90000"/>
              </a:lnSpc>
            </a:pPr>
            <a:r>
              <a:rPr lang="cs-CZ" smtClean="0"/>
              <a:t>Přínosy: </a:t>
            </a:r>
          </a:p>
          <a:p>
            <a:pPr lvl="1">
              <a:lnSpc>
                <a:spcPct val="90000"/>
              </a:lnSpc>
            </a:pPr>
            <a:r>
              <a:rPr lang="cs-CZ" smtClean="0">
                <a:solidFill>
                  <a:schemeClr val="tx1"/>
                </a:solidFill>
              </a:rPr>
              <a:t>napomáhá aktivizaci, motivaci a psychické podpoře hospitalizovaných pacientů</a:t>
            </a:r>
          </a:p>
          <a:p>
            <a:pPr lvl="1">
              <a:lnSpc>
                <a:spcPct val="90000"/>
              </a:lnSpc>
            </a:pPr>
            <a:r>
              <a:rPr lang="cs-CZ" smtClean="0">
                <a:solidFill>
                  <a:schemeClr val="tx1"/>
                </a:solidFill>
              </a:rPr>
              <a:t>přispívá k efektivnější organizaci práce a času personálu pro odbornou činnost i ke zlepšení celkové atmosféry nemocnice. </a:t>
            </a:r>
          </a:p>
          <a:p>
            <a:pPr lvl="1">
              <a:lnSpc>
                <a:spcPct val="90000"/>
              </a:lnSpc>
            </a:pPr>
            <a:r>
              <a:rPr lang="cs-CZ" smtClean="0">
                <a:solidFill>
                  <a:schemeClr val="tx1"/>
                </a:solidFill>
              </a:rPr>
              <a:t>tím vším se podílí na zvyšování úrovně kvality péče o pacienta</a:t>
            </a:r>
          </a:p>
          <a:p>
            <a:pPr lvl="1">
              <a:lnSpc>
                <a:spcPct val="90000"/>
              </a:lnSpc>
            </a:pPr>
            <a:r>
              <a:rPr lang="cs-CZ" smtClean="0">
                <a:solidFill>
                  <a:schemeClr val="tx1"/>
                </a:solidFill>
              </a:rPr>
              <a:t>Pro dobrovolníky:  jiný pohled na smysl a kvalitu života, rychlý a přirozený nástrojem pro sebepoznání, učení se a změnu žebříčku hodnot dobrovolníka.</a:t>
            </a:r>
          </a:p>
          <a:p>
            <a:pPr>
              <a:lnSpc>
                <a:spcPct val="90000"/>
              </a:lnSpc>
            </a:pPr>
            <a:r>
              <a:rPr lang="cs-CZ" smtClean="0"/>
              <a:t>Rizika?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solidFill>
                  <a:srgbClr val="7B9899"/>
                </a:solidFill>
              </a:rPr>
              <a:t>Dobrovolnictví ve zdravotnictví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mtClean="0"/>
              <a:t>Praktické zkušenosti se začleněním dobrovolnického programu má v ČR řada státních i nestátních zdravotnických zařízení, velkých fakultních, krajských i menších oblastních a městských nemocnic.</a:t>
            </a:r>
          </a:p>
          <a:p>
            <a:pPr>
              <a:lnSpc>
                <a:spcPct val="90000"/>
              </a:lnSpc>
            </a:pPr>
            <a:r>
              <a:rPr lang="cs-CZ" smtClean="0"/>
              <a:t>V některých případech spolupráce s NNO, jindy si nemocnice řídí celý dobrovolnický program sama. </a:t>
            </a:r>
          </a:p>
          <a:p>
            <a:pPr>
              <a:lnSpc>
                <a:spcPct val="90000"/>
              </a:lnSpc>
            </a:pPr>
            <a:r>
              <a:rPr lang="cs-CZ" smtClean="0"/>
              <a:t>O dobrovolnickou činnost ve zdravotnictví je trvale zájem i ze strany dobrovolníků</a:t>
            </a:r>
          </a:p>
          <a:p>
            <a:pPr lvl="1">
              <a:lnSpc>
                <a:spcPct val="90000"/>
              </a:lnSpc>
            </a:pPr>
            <a:r>
              <a:rPr lang="cs-CZ" smtClean="0">
                <a:solidFill>
                  <a:schemeClr val="tx1"/>
                </a:solidFill>
              </a:rPr>
              <a:t>akutní i dlouhodobé péči o pacienty dětského i dospělého věku, nevyjímaje péči o pacienty v terénních hospicích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357188"/>
            <a:ext cx="8534400" cy="7588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Dobrovolnictví ve zdravotnictví – srovnání se zahraničím</a:t>
            </a:r>
            <a:endParaRPr lang="cs-CZ" dirty="0"/>
          </a:p>
        </p:txBody>
      </p:sp>
      <p:sp>
        <p:nvSpPr>
          <p:cNvPr id="28674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57188" y="1428750"/>
            <a:ext cx="8504237" cy="4572000"/>
          </a:xfrm>
        </p:spPr>
        <p:txBody>
          <a:bodyPr/>
          <a:lstStyle/>
          <a:p>
            <a:r>
              <a:rPr lang="cs-CZ" smtClean="0"/>
              <a:t>ve vyspělých zemích světa poměrně běžné </a:t>
            </a:r>
          </a:p>
          <a:p>
            <a:r>
              <a:rPr lang="cs-CZ" smtClean="0"/>
              <a:t>dobrovolnická činnost v této oblasti je často považována za prestižní</a:t>
            </a:r>
          </a:p>
          <a:p>
            <a:r>
              <a:rPr lang="cs-CZ" smtClean="0"/>
              <a:t>Např. v USA, Holandsku, Německu, Velké Británii i jinde přirozenou součástí komplexní péče</a:t>
            </a:r>
          </a:p>
          <a:p>
            <a:pPr lvl="1"/>
            <a:r>
              <a:rPr lang="cs-CZ" smtClean="0">
                <a:solidFill>
                  <a:schemeClr val="tx1"/>
                </a:solidFill>
              </a:rPr>
              <a:t> dobrovolnická centra jsou proto začleněna do struktury zdravotnického zařízení. </a:t>
            </a:r>
          </a:p>
          <a:p>
            <a:r>
              <a:rPr lang="cs-CZ" smtClean="0"/>
              <a:t>Počty dobrovolníků pomáhajících v nemocnicích se pohybují ve stovkách a často tvoří 1/3 počtu zaměstnanců daného zařízení.  </a:t>
            </a:r>
          </a:p>
          <a:p>
            <a:endParaRPr lang="cs-CZ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solidFill>
                  <a:srgbClr val="7B9899"/>
                </a:solidFill>
              </a:rPr>
              <a:t>Dobrovolnictví ve zdravotnictví</a:t>
            </a:r>
          </a:p>
        </p:txBody>
      </p:sp>
      <p:sp>
        <p:nvSpPr>
          <p:cNvPr id="29698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cs-CZ" smtClean="0"/>
              <a:t>Nositeli myšlenky dobrovolnictví ve zdravotnictví byly v prvních letech u NNO</a:t>
            </a:r>
          </a:p>
          <a:p>
            <a:r>
              <a:rPr lang="cs-CZ" smtClean="0"/>
              <a:t>metodický rámec konkrétního fungování dobrovolníků v nemocnicích,vznikal ale od počátku z iniciativy zdravotníků uvnitř nemocnic.Průkopnickou pilotní nemocnicí v dobrovolnickém programu byla FN v Praze - Motole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smtClean="0">
                <a:solidFill>
                  <a:srgbClr val="7B9899"/>
                </a:solidFill>
              </a:rPr>
              <a:t>Osvědčené typy dobrovolnických činností</a:t>
            </a:r>
            <a:br>
              <a:rPr lang="cs-CZ" sz="3000" smtClean="0">
                <a:solidFill>
                  <a:srgbClr val="7B9899"/>
                </a:solidFill>
              </a:rPr>
            </a:br>
            <a:r>
              <a:rPr lang="cs-CZ" sz="3000" smtClean="0">
                <a:solidFill>
                  <a:srgbClr val="7B9899"/>
                </a:solidFill>
              </a:rPr>
              <a:t>Ve zdravotnických zařízeních</a:t>
            </a:r>
          </a:p>
        </p:txBody>
      </p:sp>
      <p:sp>
        <p:nvSpPr>
          <p:cNvPr id="30722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cs-CZ" smtClean="0"/>
              <a:t>dlouhodobých a pravidelných návštěv tak i formou jednorázových akcí</a:t>
            </a:r>
          </a:p>
          <a:p>
            <a:r>
              <a:rPr lang="cs-CZ" smtClean="0"/>
              <a:t>dlouhodobý nebo jednorázový průvodců a umožňují jim zapojit se jak do běžných životních, tak do nejrůznějších zájmových aktivit</a:t>
            </a:r>
          </a:p>
          <a:p>
            <a:r>
              <a:rPr lang="cs-CZ" smtClean="0"/>
              <a:t>Náplň:</a:t>
            </a:r>
          </a:p>
          <a:p>
            <a:pPr lvl="1"/>
            <a:r>
              <a:rPr lang="cs-CZ" u="sng" smtClean="0">
                <a:solidFill>
                  <a:schemeClr val="tx1"/>
                </a:solidFill>
              </a:rPr>
              <a:t>Tvořivé volnočasové aktivity</a:t>
            </a:r>
            <a:r>
              <a:rPr lang="cs-CZ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 u="sng" smtClean="0">
                <a:solidFill>
                  <a:schemeClr val="tx1"/>
                </a:solidFill>
              </a:rPr>
              <a:t>Organizace a pomoc při kulturních </a:t>
            </a:r>
          </a:p>
          <a:p>
            <a:pPr lvl="1"/>
            <a:r>
              <a:rPr lang="cs-CZ" u="sng" smtClean="0">
                <a:solidFill>
                  <a:schemeClr val="tx1"/>
                </a:solidFill>
              </a:rPr>
              <a:t>Canisterapie jako dobrovolnická činnost</a:t>
            </a:r>
            <a:r>
              <a:rPr lang="cs-CZ" u="sng" smtClean="0"/>
              <a:t> </a:t>
            </a: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smtClean="0">
                <a:solidFill>
                  <a:srgbClr val="7B9899"/>
                </a:solidFill>
              </a:rPr>
              <a:t>Tři principy bezpečné dobrovolnické činnosti ve zdravotnictví</a:t>
            </a:r>
          </a:p>
        </p:txBody>
      </p:sp>
      <p:sp>
        <p:nvSpPr>
          <p:cNvPr id="31746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cs-CZ" smtClean="0"/>
              <a:t>1. Dobrovolník nemusí znát diagnosy, orientuje se na to, co i nemocný člověk může. </a:t>
            </a:r>
          </a:p>
          <a:p>
            <a:r>
              <a:rPr lang="cs-CZ" smtClean="0"/>
              <a:t>2. Dobrovolník sdílí s pacientem/klientem hlavně přítomný okamžik.</a:t>
            </a:r>
          </a:p>
          <a:p>
            <a:r>
              <a:rPr lang="cs-CZ" smtClean="0"/>
              <a:t>3. Optimální motivací dobrovolníkovy pomoci je podpora a pacientova/klientova psychická pohoda v přítomném okamžiku, ne výsledek léčby.</a:t>
            </a:r>
          </a:p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4294967295"/>
          </p:nvPr>
        </p:nvSpPr>
        <p:spPr>
          <a:xfrm>
            <a:off x="1371600" y="2819400"/>
            <a:ext cx="6400800" cy="1752600"/>
          </a:xfrm>
        </p:spPr>
        <p:txBody>
          <a:bodyPr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endParaRPr lang="cs-CZ" sz="1600" b="1" cap="all" spc="250">
              <a:solidFill>
                <a:schemeClr val="tx2"/>
              </a:solidFill>
            </a:endParaRPr>
          </a:p>
        </p:txBody>
      </p:sp>
      <p:sp>
        <p:nvSpPr>
          <p:cNvPr id="74755" name="Nadpis 2"/>
          <p:cNvSpPr>
            <a:spLocks noGrp="1"/>
          </p:cNvSpPr>
          <p:nvPr>
            <p:ph type="ctrTitle" idx="4294967295"/>
          </p:nvPr>
        </p:nvSpPr>
        <p:spPr>
          <a:xfrm>
            <a:off x="685800" y="381000"/>
            <a:ext cx="7772400" cy="1752600"/>
          </a:xfrm>
        </p:spPr>
        <p:txBody>
          <a:bodyPr/>
          <a:lstStyle/>
          <a:p>
            <a:r>
              <a:rPr lang="cs-CZ" sz="4200" b="1" smtClean="0">
                <a:solidFill>
                  <a:schemeClr val="accent1"/>
                </a:solidFill>
              </a:rPr>
              <a:t>Dobrovolnictví v ekologii</a:t>
            </a:r>
            <a:endParaRPr lang="cs-CZ" sz="4200" smtClean="0">
              <a:solidFill>
                <a:schemeClr val="accent1"/>
              </a:solidFill>
            </a:endParaRPr>
          </a:p>
        </p:txBody>
      </p:sp>
      <p:pic>
        <p:nvPicPr>
          <p:cNvPr id="7476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720975"/>
            <a:ext cx="3816350" cy="3228975"/>
          </a:xfrm>
          <a:prstGeom prst="rect">
            <a:avLst/>
          </a:prstGeom>
          <a:noFill/>
        </p:spPr>
      </p:pic>
      <p:pic>
        <p:nvPicPr>
          <p:cNvPr id="74762" name="Picture 10" descr="ready-for-first-swi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2636838"/>
            <a:ext cx="4381500" cy="3270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/>
          </p:cNvSpPr>
          <p:nvPr>
            <p:ph type="title" idx="4294967295"/>
          </p:nvPr>
        </p:nvSpPr>
        <p:spPr>
          <a:xfrm>
            <a:off x="301625" y="333375"/>
            <a:ext cx="8534400" cy="758825"/>
          </a:xfrm>
        </p:spPr>
        <p:txBody>
          <a:bodyPr/>
          <a:lstStyle/>
          <a:p>
            <a:r>
              <a:rPr lang="cs-CZ" sz="2900" smtClean="0"/>
              <a:t>Dobrovolnictví podle Všeobecné deklarace o dobrovolnictví</a:t>
            </a:r>
          </a:p>
        </p:txBody>
      </p:sp>
      <p:sp>
        <p:nvSpPr>
          <p:cNvPr id="111619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524000"/>
            <a:ext cx="8534400" cy="5073650"/>
          </a:xfrm>
        </p:spPr>
        <p:txBody>
          <a:bodyPr/>
          <a:lstStyle/>
          <a:p>
            <a:r>
              <a:rPr lang="cs-CZ" sz="2400" smtClean="0"/>
              <a:t>IAVE - Mezinárodní asociace pro dobrovolnické úsilí </a:t>
            </a:r>
          </a:p>
          <a:p>
            <a:r>
              <a:rPr lang="cs-CZ" sz="2400" smtClean="0"/>
              <a:t>„Dobrovolnictví je základním stavebním prvkem občanské společnosti. Uskutečňuje nejvznešenější aspirace lidstva - touhu po míru, svobodě, příležitostech, bezpečí a spravedlnosti pro všechny.“</a:t>
            </a:r>
          </a:p>
          <a:p>
            <a:r>
              <a:rPr lang="cs-CZ" sz="2400" b="1" smtClean="0"/>
              <a:t>Dobrovolnictví, individuální nebo skupinová činnost, umožňuje:</a:t>
            </a:r>
          </a:p>
          <a:p>
            <a:pPr lvl="1"/>
            <a:r>
              <a:rPr lang="cs-CZ" sz="2400" smtClean="0">
                <a:solidFill>
                  <a:schemeClr val="tx1"/>
                </a:solidFill>
              </a:rPr>
              <a:t> </a:t>
            </a:r>
            <a:r>
              <a:rPr lang="cs-CZ" smtClean="0">
                <a:solidFill>
                  <a:schemeClr val="tx1"/>
                </a:solidFill>
              </a:rPr>
              <a:t>udržovat a posilovat takové lidské hodnoty jako jsou družnost, zájem o druhé a služba jiným lidem </a:t>
            </a:r>
          </a:p>
          <a:p>
            <a:pPr lvl="1"/>
            <a:r>
              <a:rPr lang="cs-CZ" smtClean="0">
                <a:solidFill>
                  <a:schemeClr val="tx1"/>
                </a:solidFill>
              </a:rPr>
              <a:t>Napomáhání celoživotního rozvoje jednotlivců</a:t>
            </a:r>
          </a:p>
          <a:p>
            <a:pPr lvl="1"/>
            <a:r>
              <a:rPr lang="cs-CZ" smtClean="0">
                <a:solidFill>
                  <a:schemeClr val="tx1"/>
                </a:solidFill>
              </a:rPr>
              <a:t>Navzdory rozdílům napomáhání žití ve zdravých, udržitelných komunitách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Dobrovolnictví v ekologii</a:t>
            </a:r>
          </a:p>
        </p:txBody>
      </p:sp>
      <p:sp>
        <p:nvSpPr>
          <p:cNvPr id="7168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smtClean="0"/>
              <a:t>Začátek na českém území od 19. století</a:t>
            </a:r>
          </a:p>
          <a:p>
            <a:r>
              <a:rPr lang="cs-CZ" smtClean="0"/>
              <a:t>Dnes stovky větších i menších organizací a spolků</a:t>
            </a:r>
          </a:p>
          <a:p>
            <a:pPr lvl="1"/>
            <a:r>
              <a:rPr lang="cs-CZ" smtClean="0">
                <a:solidFill>
                  <a:schemeClr val="tx1"/>
                </a:solidFill>
              </a:rPr>
              <a:t>desítky tisíc dobrovolníků </a:t>
            </a:r>
          </a:p>
          <a:p>
            <a:r>
              <a:rPr lang="cs-CZ" smtClean="0"/>
              <a:t>Výsadba zeleně, úklidy, péče o  významné přírodní lokality a ohrožená zvířata, budování naučných stezek, provádění strážní služby, ekologická výchova dětí a mládeže, osvěta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2"/>
          <p:cNvSpPr>
            <a:spLocks noGrp="1"/>
          </p:cNvSpPr>
          <p:nvPr>
            <p:ph type="ctrTitle" idx="1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/>
          <a:p>
            <a:pPr mar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sz="4200" b="1" smtClean="0">
                <a:solidFill>
                  <a:schemeClr val="accent1"/>
                </a:solidFill>
              </a:rPr>
              <a:t>Dobrovolnictví v sociálních službách</a:t>
            </a:r>
            <a:endParaRPr lang="cs-CZ" sz="4200" smtClean="0">
              <a:solidFill>
                <a:schemeClr val="accent1"/>
              </a:solidFill>
            </a:endParaRPr>
          </a:p>
        </p:txBody>
      </p:sp>
      <p:pic>
        <p:nvPicPr>
          <p:cNvPr id="32771" name="Picture 2" descr="http://www.dobrovolnik.cz/res/data/003/000550_03_0055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8" y="2832100"/>
            <a:ext cx="3703637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http://www.dobrovolnik.cz/res/data/001/000342_03_0035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6788" y="2830513"/>
            <a:ext cx="3683000" cy="259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>
                <a:solidFill>
                  <a:srgbClr val="7B9899"/>
                </a:solidFill>
              </a:rPr>
              <a:t>Dobrovolnictví v sociálních službách</a:t>
            </a:r>
          </a:p>
        </p:txBody>
      </p:sp>
      <p:sp>
        <p:nvSpPr>
          <p:cNvPr id="33794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cs-CZ" smtClean="0"/>
              <a:t>Dobrovolníci vnáší lidský prvek</a:t>
            </a:r>
          </a:p>
          <a:p>
            <a:pPr lvl="1"/>
            <a:r>
              <a:rPr lang="cs-CZ" smtClean="0">
                <a:solidFill>
                  <a:schemeClr val="tx1"/>
                </a:solidFill>
              </a:rPr>
              <a:t>stojí proti stereotypům, vnášejí do vztahů přátelství, zkvalitňují individuální přístup k uživateli a podílejí se na celkovém zkvalitnění sociální služby</a:t>
            </a:r>
          </a:p>
          <a:p>
            <a:r>
              <a:rPr lang="cs-CZ" smtClean="0"/>
              <a:t>Dobrovolníci nenahrazují práci profesionálů, neposkytují přímo sociální službu</a:t>
            </a:r>
          </a:p>
          <a:p>
            <a:r>
              <a:rPr lang="cs-CZ" smtClean="0"/>
              <a:t>Domovy pro seniory, někdy se sem řadí i hospice</a:t>
            </a:r>
          </a:p>
          <a:p>
            <a:pPr lvl="1"/>
            <a:r>
              <a:rPr lang="cs-CZ" smtClean="0">
                <a:solidFill>
                  <a:schemeClr val="tx1"/>
                </a:solidFill>
              </a:rPr>
              <a:t>Charakter pomoci podobný jako u zdravotnictví</a:t>
            </a:r>
          </a:p>
          <a:p>
            <a:r>
              <a:rPr lang="cs-CZ" smtClean="0"/>
              <a:t>Azylové domy  pro  matky s dětmi</a:t>
            </a:r>
          </a:p>
          <a:p>
            <a:r>
              <a:rPr lang="cs-CZ" smtClean="0"/>
              <a:t>K-centra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solidFill>
                  <a:srgbClr val="7B9899"/>
                </a:solidFill>
              </a:rPr>
              <a:t>Příklad dobrovolnické akce v hospici</a:t>
            </a:r>
          </a:p>
        </p:txBody>
      </p:sp>
      <p:sp>
        <p:nvSpPr>
          <p:cNvPr id="34818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00013" y="1527175"/>
            <a:ext cx="8504237" cy="4572000"/>
          </a:xfrm>
        </p:spPr>
        <p:txBody>
          <a:bodyPr/>
          <a:lstStyle/>
          <a:p>
            <a:r>
              <a:rPr lang="cs-CZ" sz="2400" smtClean="0"/>
              <a:t>Hospic svaté Alžběty v Brně</a:t>
            </a:r>
          </a:p>
          <a:p>
            <a:r>
              <a:rPr lang="cs-CZ" sz="2400" smtClean="0"/>
              <a:t>Vlastní dobrovolnický program</a:t>
            </a:r>
          </a:p>
          <a:p>
            <a:pPr lvl="1"/>
            <a:r>
              <a:rPr lang="cs-CZ" sz="2000" smtClean="0">
                <a:solidFill>
                  <a:schemeClr val="tx1"/>
                </a:solidFill>
              </a:rPr>
              <a:t>Dobrovolnické smlouvy , ne podle zákona o DS!</a:t>
            </a:r>
          </a:p>
          <a:p>
            <a:r>
              <a:rPr lang="cs-CZ" sz="2400" smtClean="0"/>
              <a:t>Dva  typy dobrovolnické činnosti</a:t>
            </a:r>
          </a:p>
          <a:p>
            <a:pPr lvl="1"/>
            <a:r>
              <a:rPr lang="cs-CZ" sz="2000" smtClean="0">
                <a:solidFill>
                  <a:schemeClr val="tx1"/>
                </a:solidFill>
              </a:rPr>
              <a:t>Celoroční individuální dobrovolnictví</a:t>
            </a:r>
          </a:p>
          <a:p>
            <a:pPr lvl="1"/>
            <a:r>
              <a:rPr lang="cs-CZ" sz="2000" smtClean="0">
                <a:solidFill>
                  <a:schemeClr val="tx1"/>
                </a:solidFill>
              </a:rPr>
              <a:t>Týdenní letní akce</a:t>
            </a:r>
          </a:p>
          <a:p>
            <a:pPr lvl="2"/>
            <a:r>
              <a:rPr lang="cs-CZ" smtClean="0"/>
              <a:t>Cca 15 účastníků</a:t>
            </a:r>
          </a:p>
          <a:p>
            <a:r>
              <a:rPr lang="cs-CZ" sz="2400" smtClean="0"/>
              <a:t>Zásady úspěšného průběhu akce?</a:t>
            </a:r>
          </a:p>
        </p:txBody>
      </p:sp>
      <p:pic>
        <p:nvPicPr>
          <p:cNvPr id="34820" name="Picture 4" descr="262992_212921675424705_100001206230065_656566_4811107_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1412875"/>
            <a:ext cx="2843213" cy="1887538"/>
          </a:xfrm>
          <a:prstGeom prst="rect">
            <a:avLst/>
          </a:prstGeom>
          <a:noFill/>
        </p:spPr>
      </p:pic>
      <p:pic>
        <p:nvPicPr>
          <p:cNvPr id="34824" name="Picture 8" descr="262427_212919832091556_100001206230065_656526_774832_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706938"/>
            <a:ext cx="2952750" cy="1960562"/>
          </a:xfrm>
          <a:prstGeom prst="rect">
            <a:avLst/>
          </a:prstGeom>
          <a:noFill/>
        </p:spPr>
      </p:pic>
      <p:pic>
        <p:nvPicPr>
          <p:cNvPr id="34826" name="Picture 10" descr="222462_212919885424884_100001206230065_656527_2600430_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4743450"/>
            <a:ext cx="2808288" cy="1925638"/>
          </a:xfrm>
          <a:prstGeom prst="rect">
            <a:avLst/>
          </a:prstGeom>
          <a:noFill/>
        </p:spPr>
      </p:pic>
      <p:pic>
        <p:nvPicPr>
          <p:cNvPr id="34828" name="Picture 12" descr="224477_212920142091525_100001206230065_656534_1192369_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64088" y="4679950"/>
            <a:ext cx="1320800" cy="1989138"/>
          </a:xfrm>
          <a:prstGeom prst="rect">
            <a:avLst/>
          </a:prstGeom>
          <a:noFill/>
        </p:spPr>
      </p:pic>
      <p:pic>
        <p:nvPicPr>
          <p:cNvPr id="34830" name="Picture 14" descr="268712_212921852091354_100001206230065_656570_942708_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4388" y="4724400"/>
            <a:ext cx="1289050" cy="1944688"/>
          </a:xfrm>
          <a:prstGeom prst="rect">
            <a:avLst/>
          </a:prstGeom>
          <a:noFill/>
        </p:spPr>
      </p:pic>
      <p:pic>
        <p:nvPicPr>
          <p:cNvPr id="34832" name="Picture 16" descr="284032_212921988758007_100001206230065_656573_6932377_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56325" y="3284538"/>
            <a:ext cx="2851150" cy="1908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2"/>
          <p:cNvSpPr>
            <a:spLocks noGrp="1"/>
          </p:cNvSpPr>
          <p:nvPr>
            <p:ph type="ctrTitle" idx="1"/>
          </p:nvPr>
        </p:nvSpPr>
        <p:spPr>
          <a:xfrm>
            <a:off x="685800" y="836613"/>
            <a:ext cx="7772400" cy="1752600"/>
          </a:xfrm>
        </p:spPr>
        <p:txBody>
          <a:bodyPr anchor="b"/>
          <a:lstStyle/>
          <a:p>
            <a:pPr mar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sz="3200" b="1" smtClean="0">
                <a:solidFill>
                  <a:schemeClr val="accent1"/>
                </a:solidFill>
              </a:rPr>
              <a:t>Dobrovolnictví při mimořádných událostech</a:t>
            </a:r>
            <a:endParaRPr lang="cs-CZ" sz="3200" smtClean="0">
              <a:solidFill>
                <a:schemeClr val="accent1"/>
              </a:solidFill>
            </a:endParaRPr>
          </a:p>
        </p:txBody>
      </p:sp>
      <p:pic>
        <p:nvPicPr>
          <p:cNvPr id="3584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700" y="3141663"/>
            <a:ext cx="3817938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3097213"/>
            <a:ext cx="3960813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285750"/>
            <a:ext cx="8534400" cy="7588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/>
              <a:t>Dobrovolnictví při mimořádných událostech</a:t>
            </a:r>
            <a:endParaRPr lang="cs-CZ" dirty="0"/>
          </a:p>
        </p:txBody>
      </p:sp>
      <p:sp>
        <p:nvSpPr>
          <p:cNvPr id="36866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cs-CZ" smtClean="0"/>
              <a:t>V současné době předevšim povodně</a:t>
            </a:r>
          </a:p>
        </p:txBody>
      </p:sp>
      <p:pic>
        <p:nvPicPr>
          <p:cNvPr id="5" name="Picture 466" descr="ad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4214813"/>
            <a:ext cx="2108200" cy="22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67" descr="logo_diakoni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8" y="4643438"/>
            <a:ext cx="4198937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472" descr="logo_chari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2143125"/>
            <a:ext cx="1481138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474" descr="znakcc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63" y="2000250"/>
            <a:ext cx="19177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476" descr="articles_70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500" y="2214563"/>
            <a:ext cx="1846263" cy="184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6"/>
          <p:cNvSpPr>
            <a:spLocks noGrp="1" noChangeArrowheads="1"/>
          </p:cNvSpPr>
          <p:nvPr>
            <p:ph type="title"/>
          </p:nvPr>
        </p:nvSpPr>
        <p:spPr>
          <a:xfrm>
            <a:off x="214313" y="142875"/>
            <a:ext cx="8929687" cy="1152525"/>
          </a:xfrm>
        </p:spPr>
        <p:txBody>
          <a:bodyPr/>
          <a:lstStyle/>
          <a:p>
            <a:r>
              <a:rPr lang="cs-CZ" b="1" smtClean="0">
                <a:solidFill>
                  <a:srgbClr val="7B9899"/>
                </a:solidFill>
              </a:rPr>
              <a:t>Historie NNO, zapojujících se do řešení následků povodní: úvod</a:t>
            </a:r>
          </a:p>
        </p:txBody>
      </p:sp>
      <p:sp>
        <p:nvSpPr>
          <p:cNvPr id="37890" name="Rectangle 17"/>
          <p:cNvSpPr>
            <a:spLocks noGrp="1" noChangeArrowheads="1"/>
          </p:cNvSpPr>
          <p:nvPr>
            <p:ph idx="1"/>
          </p:nvPr>
        </p:nvSpPr>
        <p:spPr>
          <a:xfrm>
            <a:off x="468313" y="1500188"/>
            <a:ext cx="8204200" cy="4357687"/>
          </a:xfrm>
        </p:spPr>
        <p:txBody>
          <a:bodyPr/>
          <a:lstStyle/>
          <a:p>
            <a:r>
              <a:rPr lang="cs-CZ" smtClean="0"/>
              <a:t>Povodně na území ČR </a:t>
            </a:r>
          </a:p>
          <a:p>
            <a:pPr lvl="1"/>
            <a:r>
              <a:rPr lang="cs-CZ" b="1" smtClean="0">
                <a:solidFill>
                  <a:schemeClr val="tx1"/>
                </a:solidFill>
              </a:rPr>
              <a:t>Nic nového</a:t>
            </a:r>
          </a:p>
          <a:p>
            <a:r>
              <a:rPr lang="cs-CZ" smtClean="0"/>
              <a:t>Zapojení NNO do odstraňování následků povodní</a:t>
            </a:r>
          </a:p>
          <a:p>
            <a:pPr lvl="1"/>
            <a:r>
              <a:rPr lang="cs-CZ" smtClean="0">
                <a:solidFill>
                  <a:schemeClr val="tx1"/>
                </a:solidFill>
              </a:rPr>
              <a:t>Záležitost </a:t>
            </a:r>
            <a:r>
              <a:rPr lang="cs-CZ" b="1" smtClean="0">
                <a:solidFill>
                  <a:schemeClr val="tx1"/>
                </a:solidFill>
              </a:rPr>
              <a:t>pouze 21. století?</a:t>
            </a:r>
          </a:p>
          <a:p>
            <a:pPr lvl="1"/>
            <a:r>
              <a:rPr lang="cs-CZ" b="1" smtClean="0">
                <a:solidFill>
                  <a:schemeClr val="tx1"/>
                </a:solidFill>
              </a:rPr>
              <a:t>První zdokumentované zapojení </a:t>
            </a:r>
            <a:r>
              <a:rPr lang="cs-CZ" smtClean="0">
                <a:solidFill>
                  <a:schemeClr val="tx1"/>
                </a:solidFill>
              </a:rPr>
              <a:t>(tehdejší obdoby) NNO do odstraňování následků povodní na území českých zemí</a:t>
            </a:r>
          </a:p>
          <a:p>
            <a:pPr lvl="2"/>
            <a:r>
              <a:rPr lang="cs-CZ" b="1" smtClean="0"/>
              <a:t>Spolek na podporu nešťastníků </a:t>
            </a:r>
            <a:r>
              <a:rPr lang="cs-CZ" smtClean="0"/>
              <a:t>poškozených povodní v roce 1845</a:t>
            </a:r>
          </a:p>
        </p:txBody>
      </p:sp>
      <p:sp>
        <p:nvSpPr>
          <p:cNvPr id="37891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304800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AA30D1A0-25FD-44EC-8A8D-EC2939B39C31}" type="slidenum">
              <a:rPr lang="cs-CZ" sz="1200">
                <a:solidFill>
                  <a:srgbClr val="FFFFFF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cs-CZ" sz="1200">
              <a:solidFill>
                <a:srgbClr val="FFFFFF"/>
              </a:solidFill>
            </a:endParaRPr>
          </a:p>
        </p:txBody>
      </p:sp>
      <p:pic>
        <p:nvPicPr>
          <p:cNvPr id="3789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5357813"/>
            <a:ext cx="600075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88" y="4714875"/>
            <a:ext cx="1444625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63" y="4714875"/>
            <a:ext cx="1231900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xfrm>
            <a:off x="2706688" y="6442075"/>
            <a:ext cx="4529137" cy="2635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cs-CZ" sz="1400" smtClean="0"/>
              <a:t>Protipovodňové vzdělávací a výzkumné centrum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714375"/>
            <a:ext cx="8569325" cy="5032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/>
              <a:t>Historie NNO, zapojujících se do řešení následků povodní: RU – začátek ČSR 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1571625"/>
            <a:ext cx="8358188" cy="4714875"/>
          </a:xfrm>
        </p:spPr>
        <p:txBody>
          <a:bodyPr/>
          <a:lstStyle/>
          <a:p>
            <a:pPr marL="342900" lvl="2" indent="-342900"/>
            <a:r>
              <a:rPr lang="cs-CZ" sz="2400" smtClean="0"/>
              <a:t>1845 </a:t>
            </a:r>
            <a:r>
              <a:rPr lang="cs-CZ" sz="2400" b="1" smtClean="0"/>
              <a:t>Spolek na podporu nešťastníků poškozených povodní</a:t>
            </a:r>
          </a:p>
          <a:p>
            <a:pPr marL="342900" lvl="2" indent="-342900"/>
            <a:r>
              <a:rPr lang="cs-CZ" sz="2400" smtClean="0"/>
              <a:t>1868 </a:t>
            </a:r>
            <a:r>
              <a:rPr lang="cs-CZ" sz="2400" b="1" smtClean="0"/>
              <a:t>Vlastenecký pomocný spolek pro Království české</a:t>
            </a:r>
          </a:p>
          <a:p>
            <a:pPr marL="800100" lvl="3" indent="-342900"/>
            <a:r>
              <a:rPr lang="cs-CZ" sz="2400" smtClean="0"/>
              <a:t>součástí </a:t>
            </a:r>
            <a:r>
              <a:rPr lang="cs-CZ" sz="2400" b="1" smtClean="0"/>
              <a:t>Rakouské společnosti Červeného kříže</a:t>
            </a:r>
          </a:p>
          <a:p>
            <a:pPr marL="342900" lvl="2" indent="-342900"/>
            <a:r>
              <a:rPr lang="cs-CZ" sz="2400" smtClean="0"/>
              <a:t>1903 </a:t>
            </a:r>
            <a:r>
              <a:rPr lang="cs-CZ" sz="2400" b="1" smtClean="0"/>
              <a:t>Diakonie</a:t>
            </a:r>
            <a:r>
              <a:rPr lang="cs-CZ" sz="2400" smtClean="0"/>
              <a:t>, spolek evanjelický pro ošetřování nemocných a chudých</a:t>
            </a:r>
          </a:p>
          <a:p>
            <a:pPr marL="342900" lvl="2" indent="-342900"/>
            <a:r>
              <a:rPr lang="cs-CZ" sz="2400" b="1" smtClean="0"/>
              <a:t>1919 Katolická Charita </a:t>
            </a:r>
          </a:p>
          <a:p>
            <a:pPr marL="342900" lvl="2" indent="-342900"/>
            <a:r>
              <a:rPr lang="cs-CZ" sz="2400" smtClean="0"/>
              <a:t>1919 Oficiální začátek </a:t>
            </a:r>
            <a:r>
              <a:rPr lang="cs-CZ" sz="2400" b="1" smtClean="0"/>
              <a:t>Československého červeného kříže</a:t>
            </a:r>
          </a:p>
        </p:txBody>
      </p:sp>
      <p:sp>
        <p:nvSpPr>
          <p:cNvPr id="39939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304800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48E4429C-1C4E-4186-8882-7F45260FD951}" type="slidenum">
              <a:rPr lang="cs-CZ" sz="1200">
                <a:solidFill>
                  <a:srgbClr val="FFFFFF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cs-CZ" sz="1200">
              <a:solidFill>
                <a:srgbClr val="FFFFFF"/>
              </a:solidFill>
            </a:endParaRPr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88" y="5429250"/>
            <a:ext cx="19256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7988" y="3133725"/>
            <a:ext cx="72707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4143375"/>
            <a:ext cx="4889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63" y="2735263"/>
            <a:ext cx="404812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68600" y="2841625"/>
            <a:ext cx="558800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5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xfrm>
            <a:off x="2706688" y="6442075"/>
            <a:ext cx="4529137" cy="2635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cs-CZ" sz="1400" smtClean="0"/>
              <a:t>Protipovodňové vzdělávací a výzkumné centrum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50"/>
            <a:ext cx="8642350" cy="863600"/>
          </a:xfrm>
        </p:spPr>
        <p:txBody>
          <a:bodyPr/>
          <a:lstStyle/>
          <a:p>
            <a:r>
              <a:rPr lang="cs-CZ" sz="2500" b="1" smtClean="0">
                <a:solidFill>
                  <a:srgbClr val="7B9899"/>
                </a:solidFill>
              </a:rPr>
              <a:t>Historie NNO, zapojujících se do řešení následků povodní: světové války a meziválečné období </a:t>
            </a:r>
            <a:endParaRPr lang="cs-CZ" sz="2500" smtClean="0">
              <a:solidFill>
                <a:srgbClr val="7B9899"/>
              </a:solidFill>
            </a:endParaRP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1500188"/>
            <a:ext cx="8501062" cy="4572000"/>
          </a:xfrm>
        </p:spPr>
        <p:txBody>
          <a:bodyPr/>
          <a:lstStyle/>
          <a:p>
            <a:r>
              <a:rPr lang="cs-CZ" sz="3000" b="1" smtClean="0"/>
              <a:t>Velká výzva </a:t>
            </a:r>
            <a:r>
              <a:rPr lang="cs-CZ" sz="3000" smtClean="0"/>
              <a:t>pro tento typ NNO – nedostatek potravin, lidi bez přístřeší, zranění, pohřešovaní</a:t>
            </a:r>
          </a:p>
          <a:p>
            <a:r>
              <a:rPr lang="cs-CZ" sz="3000" smtClean="0"/>
              <a:t>Tento typ pomoci poskytují NNO i v případě </a:t>
            </a:r>
            <a:r>
              <a:rPr lang="cs-CZ" sz="3000" b="1" smtClean="0"/>
              <a:t>povodní</a:t>
            </a:r>
            <a:r>
              <a:rPr lang="cs-CZ" sz="3000" smtClean="0"/>
              <a:t>!</a:t>
            </a:r>
          </a:p>
          <a:p>
            <a:endParaRPr lang="cs-CZ" sz="3000" smtClean="0"/>
          </a:p>
        </p:txBody>
      </p:sp>
      <p:sp>
        <p:nvSpPr>
          <p:cNvPr id="40963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304800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7D09902A-991E-411C-B6E7-BDF0553B573B}" type="slidenum">
              <a:rPr lang="cs-CZ" sz="1200">
                <a:solidFill>
                  <a:srgbClr val="FFFFFF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cs-CZ" sz="1200">
              <a:solidFill>
                <a:srgbClr val="FFFFFF"/>
              </a:solidFill>
            </a:endParaRPr>
          </a:p>
        </p:txBody>
      </p:sp>
      <p:pic>
        <p:nvPicPr>
          <p:cNvPr id="4096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143375"/>
            <a:ext cx="26860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4143375"/>
            <a:ext cx="13112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214813"/>
            <a:ext cx="2098675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75463" y="4214813"/>
            <a:ext cx="2160587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8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xfrm>
            <a:off x="2706688" y="6442075"/>
            <a:ext cx="4529137" cy="2635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cs-CZ" sz="1400" smtClean="0"/>
              <a:t>Protipovodňové vzdělávací a výzkumné centrum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title"/>
          </p:nvPr>
        </p:nvSpPr>
        <p:spPr>
          <a:xfrm>
            <a:off x="179388" y="908050"/>
            <a:ext cx="8785225" cy="5032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/>
              <a:t>Historie NNO, zapojujících se do řešení následků povodní: komunistická éra</a:t>
            </a:r>
            <a:endParaRPr lang="cs-CZ" dirty="0" smtClean="0"/>
          </a:p>
        </p:txBody>
      </p:sp>
      <p:sp>
        <p:nvSpPr>
          <p:cNvPr id="41986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xfrm>
            <a:off x="304800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1DA7A8B9-E72A-441C-B5F4-67E030DBD83E}" type="slidenum">
              <a:rPr lang="cs-CZ" sz="1200">
                <a:solidFill>
                  <a:srgbClr val="FFFFFF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cs-CZ" sz="1200">
              <a:solidFill>
                <a:srgbClr val="FFFFFF"/>
              </a:solidFill>
            </a:endParaRPr>
          </a:p>
        </p:txBody>
      </p:sp>
      <p:sp>
        <p:nvSpPr>
          <p:cNvPr id="41987" name="Rectangle 3"/>
          <p:cNvSpPr txBox="1">
            <a:spLocks noChangeArrowheads="1"/>
          </p:cNvSpPr>
          <p:nvPr/>
        </p:nvSpPr>
        <p:spPr bwMode="auto">
          <a:xfrm>
            <a:off x="250825" y="1500188"/>
            <a:ext cx="8497888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600">
                <a:latin typeface="Trebuchet MS" pitchFamily="34" charset="0"/>
              </a:rPr>
              <a:t>1948 </a:t>
            </a:r>
            <a:r>
              <a:rPr lang="cs-CZ" sz="2600" b="1">
                <a:latin typeface="Trebuchet MS" pitchFamily="34" charset="0"/>
              </a:rPr>
              <a:t>politický převrat </a:t>
            </a:r>
            <a:r>
              <a:rPr lang="cs-CZ" sz="2600">
                <a:latin typeface="Trebuchet MS" pitchFamily="34" charset="0"/>
              </a:rPr>
              <a:t>– zlom</a:t>
            </a:r>
          </a:p>
          <a:p>
            <a:pPr marL="742950" lvl="1" indent="-28575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200" b="1">
                <a:latin typeface="Trebuchet MS" pitchFamily="34" charset="0"/>
              </a:rPr>
              <a:t>Změna politiky </a:t>
            </a:r>
            <a:r>
              <a:rPr lang="cs-CZ" sz="2200">
                <a:latin typeface="Trebuchet MS" pitchFamily="34" charset="0"/>
              </a:rPr>
              <a:t>státu vůči NNO</a:t>
            </a:r>
          </a:p>
          <a:p>
            <a:pPr marL="742950" lvl="1" indent="-28575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200">
                <a:latin typeface="Trebuchet MS" pitchFamily="34" charset="0"/>
              </a:rPr>
              <a:t>1948 ČSČK ztráta nezávislosti, </a:t>
            </a:r>
            <a:r>
              <a:rPr lang="cs-CZ" sz="2200" b="1">
                <a:latin typeface="Trebuchet MS" pitchFamily="34" charset="0"/>
              </a:rPr>
              <a:t>omezení některých činností</a:t>
            </a:r>
          </a:p>
          <a:p>
            <a:pPr marL="742950" lvl="1" indent="-28575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200">
                <a:latin typeface="Trebuchet MS" pitchFamily="34" charset="0"/>
              </a:rPr>
              <a:t>1948 ochromena činnost </a:t>
            </a:r>
            <a:r>
              <a:rPr lang="cs-CZ" sz="2200" b="1">
                <a:latin typeface="Trebuchet MS" pitchFamily="34" charset="0"/>
              </a:rPr>
              <a:t>Charity</a:t>
            </a:r>
          </a:p>
          <a:p>
            <a:pPr marL="742950" lvl="1" indent="-28575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200">
                <a:latin typeface="Trebuchet MS" pitchFamily="34" charset="0"/>
              </a:rPr>
              <a:t>1952 zrušení </a:t>
            </a:r>
            <a:r>
              <a:rPr lang="cs-CZ" sz="2200" b="1">
                <a:latin typeface="Trebuchet MS" pitchFamily="34" charset="0"/>
              </a:rPr>
              <a:t>Diakonie</a:t>
            </a:r>
          </a:p>
          <a:p>
            <a:pPr marL="342900" indent="-34290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600" b="1">
                <a:latin typeface="Georgia" pitchFamily="18" charset="0"/>
              </a:rPr>
              <a:t>humanitární pomoc </a:t>
            </a:r>
            <a:r>
              <a:rPr lang="cs-CZ" sz="2600">
                <a:latin typeface="Georgia" pitchFamily="18" charset="0"/>
              </a:rPr>
              <a:t>byla</a:t>
            </a:r>
            <a:r>
              <a:rPr lang="cs-CZ" sz="2600" b="1">
                <a:latin typeface="Georgia" pitchFamily="18" charset="0"/>
              </a:rPr>
              <a:t> zcela v režii státu</a:t>
            </a:r>
            <a:endParaRPr lang="cs-CZ" sz="2600" b="1">
              <a:latin typeface="Trebuchet MS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600" b="1">
                <a:latin typeface="Trebuchet MS" pitchFamily="34" charset="0"/>
              </a:rPr>
              <a:t>Omezení možnosti </a:t>
            </a:r>
            <a:r>
              <a:rPr lang="cs-CZ" sz="2600">
                <a:latin typeface="Trebuchet MS" pitchFamily="34" charset="0"/>
              </a:rPr>
              <a:t>zužitkovat zkušenosti z minulé epochy v řešením následků povodní</a:t>
            </a:r>
          </a:p>
          <a:p>
            <a:pPr marL="342900" indent="-34290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600" b="1">
                <a:latin typeface="Trebuchet MS" pitchFamily="34" charset="0"/>
              </a:rPr>
              <a:t>Zůstal ČSČK – řešení následků povodní jedna z vedlejších činností – poslední velké povodně 60.léta 20. st. na Slovensku</a:t>
            </a:r>
          </a:p>
          <a:p>
            <a:pPr marL="342900" indent="-34290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endParaRPr lang="cs-CZ" sz="2800">
              <a:latin typeface="Trebuchet MS" pitchFamily="34" charset="0"/>
            </a:endParaRPr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8363" y="1600200"/>
            <a:ext cx="19256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75" y="1500188"/>
            <a:ext cx="72707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75" y="1500188"/>
            <a:ext cx="4905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1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xfrm>
            <a:off x="5791200" y="6405563"/>
            <a:ext cx="3044825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cs-CZ" sz="1400" smtClean="0"/>
              <a:t>Protipovodňové vzdělávací a výzkumné centrum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Druhy dobrovolnictví dle české legislativy</a:t>
            </a:r>
          </a:p>
        </p:txBody>
      </p:sp>
      <p:sp>
        <p:nvSpPr>
          <p:cNvPr id="116739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lvl="1"/>
            <a:r>
              <a:rPr lang="cs-CZ" sz="2400" smtClean="0">
                <a:solidFill>
                  <a:schemeClr val="tx1"/>
                </a:solidFill>
              </a:rPr>
              <a:t>Dobrovolníci dle zákona o dobrovolnické službě</a:t>
            </a:r>
          </a:p>
          <a:p>
            <a:pPr lvl="1"/>
            <a:r>
              <a:rPr lang="cs-CZ" sz="2400" smtClean="0">
                <a:solidFill>
                  <a:schemeClr val="tx1"/>
                </a:solidFill>
              </a:rPr>
              <a:t>Členové jednotek sboru dobrovolných hasičů</a:t>
            </a:r>
          </a:p>
          <a:p>
            <a:pPr lvl="1"/>
            <a:r>
              <a:rPr lang="cs-CZ" sz="2400" smtClean="0">
                <a:solidFill>
                  <a:schemeClr val="tx1"/>
                </a:solidFill>
              </a:rPr>
              <a:t>Dobrovolníci mimo zákona o dobrovolnické službě</a:t>
            </a:r>
          </a:p>
          <a:p>
            <a:pPr lvl="1"/>
            <a:r>
              <a:rPr lang="cs-CZ" sz="2400" smtClean="0">
                <a:solidFill>
                  <a:schemeClr val="tx1"/>
                </a:solidFill>
              </a:rPr>
              <a:t>Dobrovolníci ve smyslu zákona o IZS – ostatní složky (občanské sdružení nebo jiné NNO)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981075"/>
            <a:ext cx="8362950" cy="5032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smtClean="0"/>
              <a:t>Historie NNO, zapojujících se do řešení následků povodní: novodobá historie</a:t>
            </a:r>
            <a:endParaRPr lang="cs-CZ" smtClean="0"/>
          </a:p>
        </p:txBody>
      </p:sp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>
          <a:xfrm>
            <a:off x="287338" y="1628775"/>
            <a:ext cx="8677275" cy="4357688"/>
          </a:xfrm>
        </p:spPr>
        <p:txBody>
          <a:bodyPr/>
          <a:lstStyle/>
          <a:p>
            <a:r>
              <a:rPr lang="cs-CZ" smtClean="0"/>
              <a:t>Listopad </a:t>
            </a:r>
            <a:r>
              <a:rPr lang="cs-CZ" b="1" smtClean="0"/>
              <a:t>1989 demokratizace režimu </a:t>
            </a:r>
            <a:r>
              <a:rPr lang="cs-CZ" smtClean="0"/>
              <a:t>– důležitý mezník </a:t>
            </a:r>
          </a:p>
          <a:p>
            <a:pPr lvl="1"/>
            <a:r>
              <a:rPr lang="cs-CZ" smtClean="0">
                <a:solidFill>
                  <a:schemeClr val="tx1"/>
                </a:solidFill>
              </a:rPr>
              <a:t>1989 </a:t>
            </a:r>
            <a:r>
              <a:rPr lang="cs-CZ" b="1" smtClean="0">
                <a:solidFill>
                  <a:schemeClr val="tx1"/>
                </a:solidFill>
              </a:rPr>
              <a:t>ČSČK</a:t>
            </a:r>
            <a:r>
              <a:rPr lang="cs-CZ" smtClean="0">
                <a:solidFill>
                  <a:schemeClr val="tx1"/>
                </a:solidFill>
              </a:rPr>
              <a:t> získal nezávislost a mohl opět rozšířit své činnosti</a:t>
            </a:r>
          </a:p>
          <a:p>
            <a:pPr lvl="1"/>
            <a:r>
              <a:rPr lang="cs-CZ" smtClean="0">
                <a:solidFill>
                  <a:schemeClr val="tx1"/>
                </a:solidFill>
              </a:rPr>
              <a:t>Stejně tak </a:t>
            </a:r>
            <a:r>
              <a:rPr lang="cs-CZ" b="1" smtClean="0">
                <a:solidFill>
                  <a:schemeClr val="tx1"/>
                </a:solidFill>
              </a:rPr>
              <a:t>Daikonie</a:t>
            </a:r>
            <a:r>
              <a:rPr lang="cs-CZ" smtClean="0">
                <a:solidFill>
                  <a:schemeClr val="tx1"/>
                </a:solidFill>
              </a:rPr>
              <a:t> (znovuobnovena v červnu 1989!)</a:t>
            </a:r>
          </a:p>
          <a:p>
            <a:pPr lvl="1"/>
            <a:r>
              <a:rPr lang="cs-CZ" smtClean="0">
                <a:solidFill>
                  <a:schemeClr val="tx1"/>
                </a:solidFill>
              </a:rPr>
              <a:t>1990 </a:t>
            </a:r>
            <a:r>
              <a:rPr lang="cs-CZ" b="1" smtClean="0">
                <a:solidFill>
                  <a:schemeClr val="tx1"/>
                </a:solidFill>
              </a:rPr>
              <a:t>Katolická Charita </a:t>
            </a:r>
            <a:r>
              <a:rPr lang="cs-CZ" smtClean="0">
                <a:solidFill>
                  <a:schemeClr val="tx1"/>
                </a:solidFill>
              </a:rPr>
              <a:t>vstala z popela</a:t>
            </a:r>
          </a:p>
          <a:p>
            <a:pPr lvl="1"/>
            <a:r>
              <a:rPr lang="cs-CZ" smtClean="0">
                <a:solidFill>
                  <a:schemeClr val="tx1"/>
                </a:solidFill>
              </a:rPr>
              <a:t>1992 Nadace Lidových novin (od 1994 Nadace </a:t>
            </a:r>
            <a:r>
              <a:rPr lang="cs-CZ" b="1" smtClean="0">
                <a:solidFill>
                  <a:schemeClr val="tx1"/>
                </a:solidFill>
              </a:rPr>
              <a:t>Člověk v tísni, 1999 Člověk v Tísni o.ps.s</a:t>
            </a:r>
          </a:p>
          <a:p>
            <a:pPr lvl="1"/>
            <a:r>
              <a:rPr lang="cs-CZ" smtClean="0">
                <a:solidFill>
                  <a:schemeClr val="tx1"/>
                </a:solidFill>
              </a:rPr>
              <a:t>1992 </a:t>
            </a:r>
            <a:r>
              <a:rPr lang="cs-CZ" b="1" smtClean="0">
                <a:solidFill>
                  <a:schemeClr val="tx1"/>
                </a:solidFill>
              </a:rPr>
              <a:t>Nadace ADRA</a:t>
            </a:r>
          </a:p>
          <a:p>
            <a:endParaRPr lang="cs-CZ" smtClean="0"/>
          </a:p>
        </p:txBody>
      </p:sp>
      <p:sp>
        <p:nvSpPr>
          <p:cNvPr id="44035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304800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F9934042-5AC8-4568-AA44-D49121514204}" type="slidenum">
              <a:rPr lang="cs-CZ" sz="1200">
                <a:solidFill>
                  <a:srgbClr val="FFFFFF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cs-CZ" sz="1200">
              <a:solidFill>
                <a:srgbClr val="FFFFFF"/>
              </a:solidFill>
            </a:endParaRPr>
          </a:p>
        </p:txBody>
      </p:sp>
      <p:pic>
        <p:nvPicPr>
          <p:cNvPr id="44036" name="Picture 2" descr="http://t0.gstatic.com/images?q=tbn:ANd9GcTYKkH27W7tu3I44WC52eMyxfN47PRYgRxv4VrjQpX8BpxJFLD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8713" y="5229225"/>
            <a:ext cx="14144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4" descr="http://t2.gstatic.com/images?q=tbn:ANd9GcScTHxRPyXCSBTM_UvXasyGACdqi9Ld2AG2_Ah83zv22GUep8Ax0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5975" y="5180013"/>
            <a:ext cx="22320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xfrm>
            <a:off x="2706688" y="6442075"/>
            <a:ext cx="4529137" cy="2635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cs-CZ" sz="1400" smtClean="0"/>
              <a:t>Protipovodňové vzdělávací a výzkumné centrum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400" b="1" smtClean="0">
                <a:solidFill>
                  <a:srgbClr val="7B9899"/>
                </a:solidFill>
              </a:rPr>
              <a:t>Povodně 1997 a další mezníky</a:t>
            </a:r>
          </a:p>
        </p:txBody>
      </p:sp>
      <p:sp>
        <p:nvSpPr>
          <p:cNvPr id="45058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xfrm>
            <a:off x="5791200" y="6405563"/>
            <a:ext cx="3044825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cs-CZ" sz="1400" smtClean="0"/>
              <a:t>Protipovodňové vzdělávací a výzkumné centrum</a:t>
            </a:r>
          </a:p>
        </p:txBody>
      </p:sp>
      <p:sp>
        <p:nvSpPr>
          <p:cNvPr id="45059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xfrm>
            <a:off x="304800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C4A70D08-15DF-4D3C-AD81-8A7C89E41A01}" type="slidenum">
              <a:rPr lang="cs-CZ" sz="1200">
                <a:solidFill>
                  <a:srgbClr val="FFFFFF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cs-CZ" sz="1200">
              <a:solidFill>
                <a:srgbClr val="FFFFFF"/>
              </a:solidFill>
            </a:endParaRPr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3600" y="2038350"/>
            <a:ext cx="4783138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6988" y="1677988"/>
            <a:ext cx="19399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24575" y="4149725"/>
            <a:ext cx="248443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7088" y="4038600"/>
            <a:ext cx="4668837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00063"/>
            <a:ext cx="8172450" cy="503237"/>
          </a:xfrm>
        </p:spPr>
        <p:txBody>
          <a:bodyPr/>
          <a:lstStyle/>
          <a:p>
            <a:r>
              <a:rPr lang="cs-CZ" sz="3400" b="1" smtClean="0">
                <a:solidFill>
                  <a:srgbClr val="7B9899"/>
                </a:solidFill>
              </a:rPr>
              <a:t>Povodně 1997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376363"/>
            <a:ext cx="8348663" cy="43561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b="1" dirty="0" smtClean="0"/>
              <a:t>První velké povodně </a:t>
            </a:r>
            <a:r>
              <a:rPr lang="cs-CZ" sz="2400" dirty="0" smtClean="0"/>
              <a:t>na území Československa od 60. let 20. století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 smtClean="0"/>
              <a:t>Jediná NNO, která měla částečnou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2400" dirty="0"/>
              <a:t>  </a:t>
            </a:r>
            <a:r>
              <a:rPr lang="cs-CZ" sz="2400" dirty="0" smtClean="0"/>
              <a:t>  zkušenost s povodněmi byl </a:t>
            </a:r>
            <a:r>
              <a:rPr lang="cs-CZ" sz="2400" b="1" dirty="0" smtClean="0"/>
              <a:t>ČČK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cs-CZ" dirty="0" smtClean="0"/>
              <a:t>I tato zkušenost byla ale </a:t>
            </a:r>
            <a:r>
              <a:rPr lang="cs-CZ" b="1" dirty="0" smtClean="0"/>
              <a:t>30.let</a:t>
            </a:r>
            <a:r>
              <a:rPr lang="cs-CZ" dirty="0" smtClean="0"/>
              <a:t> stará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cs-CZ" b="1" dirty="0" smtClean="0"/>
          </a:p>
        </p:txBody>
      </p:sp>
      <p:sp>
        <p:nvSpPr>
          <p:cNvPr id="47107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304800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06365391-CF19-4DEF-A4C5-72313A906D33}" type="slidenum">
              <a:rPr lang="cs-CZ" sz="1200">
                <a:solidFill>
                  <a:srgbClr val="FFFFFF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cs-CZ" sz="1200">
              <a:solidFill>
                <a:srgbClr val="FFFFFF"/>
              </a:solidFill>
            </a:endParaRPr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1700213"/>
            <a:ext cx="2447925" cy="195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438" y="3706813"/>
            <a:ext cx="3195637" cy="245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6925" y="3846513"/>
            <a:ext cx="1817688" cy="231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1275" y="3706813"/>
            <a:ext cx="3127375" cy="245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2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xfrm>
            <a:off x="2706688" y="6442075"/>
            <a:ext cx="4529137" cy="2635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cs-CZ" sz="1400" smtClean="0"/>
              <a:t>Protipovodňové vzdělávací a výzkumné centrum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571500"/>
            <a:ext cx="8569325" cy="5032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/>
              <a:t>Zapojení NNO při odstraňování následků povodní 1997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571625"/>
            <a:ext cx="8243888" cy="49530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800" b="1" dirty="0" smtClean="0"/>
              <a:t>Začátek nové éry v oblasti zapojování NNO do řešení následků povodní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cs-CZ" sz="2800" dirty="0" smtClean="0">
                <a:solidFill>
                  <a:schemeClr val="tx1"/>
                </a:solidFill>
              </a:rPr>
              <a:t>Značné zapojení </a:t>
            </a:r>
            <a:r>
              <a:rPr lang="cs-CZ" sz="2800" b="1" dirty="0" smtClean="0">
                <a:solidFill>
                  <a:schemeClr val="tx1"/>
                </a:solidFill>
              </a:rPr>
              <a:t>dobrovolníků</a:t>
            </a:r>
            <a:r>
              <a:rPr lang="cs-CZ" sz="2800" dirty="0" smtClean="0">
                <a:solidFill>
                  <a:schemeClr val="tx1"/>
                </a:solidFill>
              </a:rPr>
              <a:t> a </a:t>
            </a:r>
            <a:r>
              <a:rPr lang="cs-CZ" sz="2800" b="1" dirty="0" smtClean="0">
                <a:solidFill>
                  <a:schemeClr val="tx1"/>
                </a:solidFill>
              </a:rPr>
              <a:t>NNO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cs-CZ" sz="2800" dirty="0" smtClean="0">
                <a:solidFill>
                  <a:schemeClr val="tx1"/>
                </a:solidFill>
              </a:rPr>
              <a:t>vybrání </a:t>
            </a:r>
            <a:r>
              <a:rPr lang="cs-CZ" sz="2800" b="1" dirty="0" smtClean="0">
                <a:solidFill>
                  <a:schemeClr val="tx1"/>
                </a:solidFill>
              </a:rPr>
              <a:t>obrovských finančních příspěvků </a:t>
            </a:r>
            <a:r>
              <a:rPr lang="cs-CZ" sz="2800" dirty="0" smtClean="0">
                <a:solidFill>
                  <a:schemeClr val="tx1"/>
                </a:solidFill>
              </a:rPr>
              <a:t>skrze povodňové sbírky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cs-CZ" sz="2800" b="1" dirty="0" smtClean="0">
                <a:solidFill>
                  <a:schemeClr val="tx1"/>
                </a:solidFill>
              </a:rPr>
              <a:t>Humanitární pomoc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800" b="1" dirty="0" smtClean="0"/>
              <a:t>Velké </a:t>
            </a:r>
            <a:r>
              <a:rPr lang="cs-CZ" sz="2800" dirty="0" smtClean="0"/>
              <a:t>rozdíly mezi zapojením jednotlivých NNO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cs-CZ" sz="2800" b="1" dirty="0">
                <a:solidFill>
                  <a:schemeClr val="tx1"/>
                </a:solidFill>
              </a:rPr>
              <a:t>N</a:t>
            </a:r>
            <a:r>
              <a:rPr lang="cs-CZ" sz="2800" b="1" dirty="0" smtClean="0">
                <a:solidFill>
                  <a:schemeClr val="tx1"/>
                </a:solidFill>
              </a:rPr>
              <a:t>apř</a:t>
            </a:r>
            <a:r>
              <a:rPr lang="cs-CZ" sz="2800" b="1" dirty="0">
                <a:solidFill>
                  <a:schemeClr val="tx1"/>
                </a:solidFill>
              </a:rPr>
              <a:t>.</a:t>
            </a:r>
            <a:r>
              <a:rPr lang="cs-CZ" sz="2800" b="1" dirty="0" smtClean="0">
                <a:solidFill>
                  <a:schemeClr val="tx1"/>
                </a:solidFill>
              </a:rPr>
              <a:t> ČČK x Diakonie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cs-CZ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cs-CZ" dirty="0" smtClean="0"/>
          </a:p>
        </p:txBody>
      </p:sp>
      <p:sp>
        <p:nvSpPr>
          <p:cNvPr id="48131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304800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75788392-2707-4F6B-9572-0F7905EFCD34}" type="slidenum">
              <a:rPr lang="cs-CZ" sz="1200">
                <a:solidFill>
                  <a:srgbClr val="FFFFFF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cs-CZ" sz="1200">
              <a:solidFill>
                <a:srgbClr val="FFFFFF"/>
              </a:solidFill>
            </a:endParaRPr>
          </a:p>
        </p:txBody>
      </p:sp>
      <p:sp>
        <p:nvSpPr>
          <p:cNvPr id="48132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xfrm>
            <a:off x="2706688" y="6442075"/>
            <a:ext cx="4529137" cy="2635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cs-CZ" sz="1400" smtClean="0"/>
              <a:t>Protipovodňové vzdělávací a výzkumné centrum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8" y="357188"/>
            <a:ext cx="7772400" cy="503237"/>
          </a:xfrm>
        </p:spPr>
        <p:txBody>
          <a:bodyPr/>
          <a:lstStyle/>
          <a:p>
            <a:r>
              <a:rPr lang="cs-CZ" sz="3400" b="1" smtClean="0">
                <a:solidFill>
                  <a:srgbClr val="7B9899"/>
                </a:solidFill>
              </a:rPr>
              <a:t>Důsledky povodní 1997 na NNO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519238"/>
            <a:ext cx="8280400" cy="4357687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b="1" dirty="0" smtClean="0"/>
              <a:t>Nepřímé dopady:</a:t>
            </a:r>
            <a:endParaRPr lang="cs-CZ" dirty="0" smtClean="0"/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cs-CZ" dirty="0" smtClean="0">
                <a:solidFill>
                  <a:schemeClr val="tx1"/>
                </a:solidFill>
              </a:rPr>
              <a:t>NNO se začínají </a:t>
            </a:r>
            <a:r>
              <a:rPr lang="cs-CZ" b="1" dirty="0" smtClean="0">
                <a:solidFill>
                  <a:schemeClr val="tx1"/>
                </a:solidFill>
              </a:rPr>
              <a:t>více zaměřovat na povodně </a:t>
            </a:r>
            <a:r>
              <a:rPr lang="cs-CZ" dirty="0" smtClean="0">
                <a:solidFill>
                  <a:schemeClr val="tx1"/>
                </a:solidFill>
              </a:rPr>
              <a:t>(např. </a:t>
            </a:r>
            <a:r>
              <a:rPr lang="cs-CZ" dirty="0" err="1" smtClean="0">
                <a:solidFill>
                  <a:schemeClr val="tx1"/>
                </a:solidFill>
              </a:rPr>
              <a:t>Diakoniae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cs-CZ" dirty="0" smtClean="0">
                <a:solidFill>
                  <a:schemeClr val="tx1"/>
                </a:solidFill>
              </a:rPr>
              <a:t>Některé kvůli nim </a:t>
            </a:r>
            <a:r>
              <a:rPr lang="cs-CZ" b="1" dirty="0" smtClean="0">
                <a:solidFill>
                  <a:schemeClr val="tx1"/>
                </a:solidFill>
              </a:rPr>
              <a:t>změnili svoji strukturu či způsob fungování </a:t>
            </a:r>
            <a:r>
              <a:rPr lang="cs-CZ" dirty="0" smtClean="0">
                <a:solidFill>
                  <a:schemeClr val="tx1"/>
                </a:solidFill>
              </a:rPr>
              <a:t>(ADRA)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cs-CZ" dirty="0" smtClean="0">
                <a:solidFill>
                  <a:schemeClr val="tx1"/>
                </a:solidFill>
              </a:rPr>
              <a:t>Vytvořena půda pro vznik nových NNO v této oblasti (Hand </a:t>
            </a:r>
            <a:r>
              <a:rPr lang="cs-CZ" dirty="0" err="1" smtClean="0">
                <a:solidFill>
                  <a:schemeClr val="tx1"/>
                </a:solidFill>
              </a:rPr>
              <a:t>for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Help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cs-CZ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cs-CZ" dirty="0" smtClean="0"/>
          </a:p>
        </p:txBody>
      </p:sp>
      <p:sp>
        <p:nvSpPr>
          <p:cNvPr id="49155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304800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675AC2E6-B712-4C1C-80CE-E120A10D5828}" type="slidenum">
              <a:rPr lang="cs-CZ" sz="1200">
                <a:solidFill>
                  <a:srgbClr val="FFFFFF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cs-CZ" sz="1200">
              <a:solidFill>
                <a:srgbClr val="FFFFFF"/>
              </a:solidFill>
            </a:endParaRPr>
          </a:p>
        </p:txBody>
      </p:sp>
      <p:pic>
        <p:nvPicPr>
          <p:cNvPr id="4915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4676775"/>
            <a:ext cx="2293938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4676775"/>
            <a:ext cx="2303462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4749800"/>
            <a:ext cx="19716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9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xfrm>
            <a:off x="2706688" y="6442075"/>
            <a:ext cx="4529137" cy="2635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cs-CZ" sz="1400" smtClean="0"/>
              <a:t>Protipovodňové vzdělávací a výzkumné centrum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Nadpis 1"/>
          <p:cNvSpPr>
            <a:spLocks noGrp="1"/>
          </p:cNvSpPr>
          <p:nvPr>
            <p:ph type="title"/>
          </p:nvPr>
        </p:nvSpPr>
        <p:spPr>
          <a:xfrm>
            <a:off x="242888" y="571500"/>
            <a:ext cx="8686800" cy="503238"/>
          </a:xfrm>
        </p:spPr>
        <p:txBody>
          <a:bodyPr/>
          <a:lstStyle/>
          <a:p>
            <a:r>
              <a:rPr lang="cs-CZ" sz="2800" b="1" smtClean="0">
                <a:solidFill>
                  <a:srgbClr val="7B9899"/>
                </a:solidFill>
              </a:rPr>
              <a:t>Další důležité body v oblasti zapojování NNO do řešení následků povodní – Přibyslav 1998</a:t>
            </a:r>
          </a:p>
        </p:txBody>
      </p:sp>
      <p:sp>
        <p:nvSpPr>
          <p:cNvPr id="26627" name="Rectangle 3"/>
          <p:cNvSpPr txBox="1">
            <a:spLocks noChangeArrowheads="1"/>
          </p:cNvSpPr>
          <p:nvPr/>
        </p:nvSpPr>
        <p:spPr bwMode="auto">
          <a:xfrm>
            <a:off x="214313" y="1428750"/>
            <a:ext cx="8501062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7D1E1E"/>
              </a:buClr>
              <a:buFont typeface="Wingdings" pitchFamily="2" charset="2"/>
              <a:buChar char="n"/>
              <a:defRPr/>
            </a:pPr>
            <a:r>
              <a:rPr lang="cs-CZ" sz="2800" dirty="0">
                <a:latin typeface="Trebuchet MS" pitchFamily="34" charset="0"/>
              </a:rPr>
              <a:t>1998 schůzka v Přibyslavi </a:t>
            </a:r>
          </a:p>
          <a:p>
            <a:pPr marL="742950" lvl="1" indent="-285750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7D1E1E"/>
              </a:buClr>
              <a:buFont typeface="Wingdings" pitchFamily="2" charset="2"/>
              <a:buChar char="n"/>
              <a:defRPr/>
            </a:pPr>
            <a:r>
              <a:rPr lang="cs-CZ" sz="2600" dirty="0">
                <a:latin typeface="Trebuchet MS" pitchFamily="34" charset="0"/>
              </a:rPr>
              <a:t>ČR se stala součástí projektu Světové rady církví pro 11 postkomunistických zemí </a:t>
            </a:r>
            <a:r>
              <a:rPr lang="cs-CZ" sz="2600" b="1" dirty="0">
                <a:latin typeface="Trebuchet MS" pitchFamily="34" charset="0"/>
              </a:rPr>
              <a:t>Připravenost náboženských společností, veřejných organizací a státních institucí </a:t>
            </a:r>
            <a:r>
              <a:rPr lang="cs-CZ" sz="2600" b="1" i="1" dirty="0">
                <a:latin typeface="Trebuchet MS" pitchFamily="34" charset="0"/>
              </a:rPr>
              <a:t>společně čelit </a:t>
            </a:r>
            <a:r>
              <a:rPr lang="cs-CZ" sz="2600" b="1" i="1" dirty="0">
                <a:latin typeface="Trebuchet MS" pitchFamily="34" charset="0"/>
              </a:rPr>
              <a:t>katastrofám </a:t>
            </a:r>
            <a:r>
              <a:rPr lang="cs-CZ" sz="2600" b="1" i="1" dirty="0">
                <a:latin typeface="Trebuchet MS" pitchFamily="34" charset="0"/>
              </a:rPr>
              <a:t>všeho </a:t>
            </a:r>
            <a:r>
              <a:rPr lang="cs-CZ" sz="2600" b="1" i="1" dirty="0">
                <a:latin typeface="Trebuchet MS" pitchFamily="34" charset="0"/>
              </a:rPr>
              <a:t>druhu</a:t>
            </a:r>
            <a:endParaRPr lang="cs-CZ" sz="2600" b="1" i="1" dirty="0">
              <a:latin typeface="Trebuchet MS" pitchFamily="34" charset="0"/>
            </a:endParaRPr>
          </a:p>
          <a:p>
            <a:pPr marL="742950" lvl="1" indent="-285750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7D1E1E"/>
              </a:buClr>
              <a:buFont typeface="Wingdings" pitchFamily="2" charset="2"/>
              <a:buChar char="n"/>
              <a:defRPr/>
            </a:pPr>
            <a:endParaRPr lang="cs-CZ" sz="2600" b="1" dirty="0">
              <a:latin typeface="Trebuchet MS" pitchFamily="34" charset="0"/>
            </a:endParaRPr>
          </a:p>
          <a:p>
            <a:pPr marL="285750" indent="-285750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7D1E1E"/>
              </a:buClr>
              <a:buFont typeface="Wingdings" pitchFamily="2" charset="2"/>
              <a:buChar char="n"/>
              <a:defRPr/>
            </a:pPr>
            <a:endParaRPr lang="cs-CZ" sz="2600" b="1" dirty="0">
              <a:latin typeface="Trebuchet MS" pitchFamily="34" charset="0"/>
            </a:endParaRPr>
          </a:p>
        </p:txBody>
      </p:sp>
      <p:pic>
        <p:nvPicPr>
          <p:cNvPr id="5017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1100" y="4652963"/>
            <a:ext cx="37052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xfrm>
            <a:off x="5791200" y="6405563"/>
            <a:ext cx="3044825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cs-CZ" sz="1400" smtClean="0"/>
              <a:t>Protipovodňové vzdělávací a výzkumné centrum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Nadpis 1"/>
          <p:cNvSpPr>
            <a:spLocks noGrp="1"/>
          </p:cNvSpPr>
          <p:nvPr>
            <p:ph type="title"/>
          </p:nvPr>
        </p:nvSpPr>
        <p:spPr>
          <a:xfrm>
            <a:off x="250825" y="981075"/>
            <a:ext cx="8642350" cy="503238"/>
          </a:xfrm>
        </p:spPr>
        <p:txBody>
          <a:bodyPr/>
          <a:lstStyle/>
          <a:p>
            <a:r>
              <a:rPr lang="cs-CZ" sz="2800" b="1" smtClean="0">
                <a:solidFill>
                  <a:srgbClr val="7B9899"/>
                </a:solidFill>
              </a:rPr>
              <a:t>Další důležité body v oblasti zapojování NNO do řešení následků povodní – zákon o dobrovolnické službě</a:t>
            </a:r>
            <a:endParaRPr lang="cs-CZ" sz="2800" smtClean="0">
              <a:solidFill>
                <a:srgbClr val="7B9899"/>
              </a:solidFill>
            </a:endParaRPr>
          </a:p>
        </p:txBody>
      </p:sp>
      <p:sp>
        <p:nvSpPr>
          <p:cNvPr id="51202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xfrm>
            <a:off x="5791200" y="6405563"/>
            <a:ext cx="3044825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cs-CZ" sz="1400" smtClean="0"/>
              <a:t>Protipovodňové vzdělávací a výzkumné centrum</a:t>
            </a:r>
          </a:p>
        </p:txBody>
      </p:sp>
      <p:sp>
        <p:nvSpPr>
          <p:cNvPr id="51203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xfrm>
            <a:off x="304800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EC29C948-60D6-4CA3-8D0E-47A81878BDF8}" type="slidenum">
              <a:rPr lang="cs-CZ" sz="1200">
                <a:solidFill>
                  <a:srgbClr val="FFFFFF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cs-CZ" sz="1200">
              <a:solidFill>
                <a:srgbClr val="FFFFFF"/>
              </a:solidFill>
            </a:endParaRPr>
          </a:p>
        </p:txBody>
      </p:sp>
      <p:sp>
        <p:nvSpPr>
          <p:cNvPr id="51204" name="Rectangle 3"/>
          <p:cNvSpPr txBox="1">
            <a:spLocks noChangeArrowheads="1"/>
          </p:cNvSpPr>
          <p:nvPr/>
        </p:nvSpPr>
        <p:spPr bwMode="auto">
          <a:xfrm>
            <a:off x="357188" y="1643063"/>
            <a:ext cx="8280400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800">
                <a:latin typeface="Trebuchet MS" pitchFamily="34" charset="0"/>
              </a:rPr>
              <a:t>zákon č. 198/2002 Sb., o </a:t>
            </a:r>
            <a:r>
              <a:rPr lang="cs-CZ" sz="2800" b="1">
                <a:latin typeface="Trebuchet MS" pitchFamily="34" charset="0"/>
              </a:rPr>
              <a:t>dobrovolnické službě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800" b="1">
                <a:latin typeface="Trebuchet MS" pitchFamily="34" charset="0"/>
              </a:rPr>
              <a:t>ne všichni dobrovolníci </a:t>
            </a:r>
            <a:r>
              <a:rPr lang="cs-CZ" sz="2800">
                <a:latin typeface="Trebuchet MS" pitchFamily="34" charset="0"/>
              </a:rPr>
              <a:t>zasahující při povodních se však řídí tímto zákonem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800" b="1">
                <a:latin typeface="Trebuchet MS" pitchFamily="34" charset="0"/>
              </a:rPr>
              <a:t>Vlastní (jiné) právní normy</a:t>
            </a:r>
          </a:p>
        </p:txBody>
      </p:sp>
      <p:pic>
        <p:nvPicPr>
          <p:cNvPr id="5120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221163"/>
            <a:ext cx="293370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4208463"/>
            <a:ext cx="269557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4221163"/>
            <a:ext cx="2592387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solidFill>
                  <a:srgbClr val="7B9899"/>
                </a:solidFill>
              </a:rPr>
              <a:t>Druhy dobrovolnictví dle české legislativy</a:t>
            </a:r>
          </a:p>
        </p:txBody>
      </p:sp>
      <p:sp>
        <p:nvSpPr>
          <p:cNvPr id="52226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lvl="1"/>
            <a:r>
              <a:rPr lang="cs-CZ" sz="2400" smtClean="0">
                <a:solidFill>
                  <a:schemeClr val="tx1"/>
                </a:solidFill>
              </a:rPr>
              <a:t>dobrovolníci dle zákona o dobrovolnické službě</a:t>
            </a:r>
          </a:p>
          <a:p>
            <a:pPr lvl="1"/>
            <a:r>
              <a:rPr lang="cs-CZ" sz="2000" smtClean="0">
                <a:solidFill>
                  <a:schemeClr val="tx1"/>
                </a:solidFill>
              </a:rPr>
              <a:t>Dobrovolníci mimo zákona o dobrovolnické službě</a:t>
            </a:r>
          </a:p>
          <a:p>
            <a:pPr lvl="1"/>
            <a:r>
              <a:rPr lang="cs-CZ" sz="2400" smtClean="0">
                <a:solidFill>
                  <a:schemeClr val="tx1"/>
                </a:solidFill>
              </a:rPr>
              <a:t>členové jednotek sboru dobrovolných hasičů</a:t>
            </a:r>
            <a:endParaRPr lang="cs-CZ" sz="2000" smtClean="0">
              <a:solidFill>
                <a:schemeClr val="tx1"/>
              </a:solidFill>
            </a:endParaRPr>
          </a:p>
          <a:p>
            <a:pPr lvl="1"/>
            <a:r>
              <a:rPr lang="cs-CZ" sz="2400" smtClean="0">
                <a:solidFill>
                  <a:schemeClr val="tx1"/>
                </a:solidFill>
              </a:rPr>
              <a:t>Dobrovolníci ve smyslu zákona o IZS – ostatní složky (občanské sdružení nebo jiné NNO)</a:t>
            </a:r>
            <a:endParaRPr lang="cs-CZ" sz="2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Nadpis 1"/>
          <p:cNvSpPr>
            <a:spLocks noGrp="1"/>
          </p:cNvSpPr>
          <p:nvPr>
            <p:ph type="title"/>
          </p:nvPr>
        </p:nvSpPr>
        <p:spPr>
          <a:xfrm>
            <a:off x="285750" y="571500"/>
            <a:ext cx="8534400" cy="758825"/>
          </a:xfrm>
        </p:spPr>
        <p:txBody>
          <a:bodyPr/>
          <a:lstStyle/>
          <a:p>
            <a:r>
              <a:rPr lang="cs-CZ" sz="2700" b="1" smtClean="0">
                <a:solidFill>
                  <a:srgbClr val="7B9899"/>
                </a:solidFill>
              </a:rPr>
              <a:t>Další důležité body v oblasti zapojování NNO do řešení následků povodní – profesionalizace AČR</a:t>
            </a:r>
          </a:p>
        </p:txBody>
      </p:sp>
      <p:sp>
        <p:nvSpPr>
          <p:cNvPr id="53250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mtClean="0"/>
              <a:t>Protipovodňové vzdělávací a výzkumné centrum</a:t>
            </a:r>
          </a:p>
        </p:txBody>
      </p:sp>
      <p:sp>
        <p:nvSpPr>
          <p:cNvPr id="53252" name="Rectangle 3"/>
          <p:cNvSpPr txBox="1">
            <a:spLocks noChangeArrowheads="1"/>
          </p:cNvSpPr>
          <p:nvPr/>
        </p:nvSpPr>
        <p:spPr bwMode="auto">
          <a:xfrm>
            <a:off x="34925" y="1628775"/>
            <a:ext cx="8640763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600">
                <a:latin typeface="Trebuchet MS" pitchFamily="34" charset="0"/>
              </a:rPr>
              <a:t>Povodně 1997 jedinou státní institucí, která z těchto povodní vyšla s čistým štítem – </a:t>
            </a:r>
            <a:r>
              <a:rPr lang="cs-CZ" sz="2600" b="1">
                <a:latin typeface="Trebuchet MS" pitchFamily="34" charset="0"/>
              </a:rPr>
              <a:t>armáda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400">
                <a:latin typeface="Trebuchet MS" pitchFamily="34" charset="0"/>
              </a:rPr>
              <a:t>1997 – </a:t>
            </a:r>
            <a:r>
              <a:rPr lang="cs-CZ" sz="2400" b="1">
                <a:latin typeface="Trebuchet MS" pitchFamily="34" charset="0"/>
              </a:rPr>
              <a:t>základní vojenská služba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200">
                <a:latin typeface="Trebuchet MS" pitchFamily="34" charset="0"/>
              </a:rPr>
              <a:t>Ve službě cca </a:t>
            </a:r>
            <a:r>
              <a:rPr lang="cs-CZ" sz="2200" b="1">
                <a:latin typeface="Trebuchet MS" pitchFamily="34" charset="0"/>
              </a:rPr>
              <a:t>207 tisíc </a:t>
            </a:r>
            <a:r>
              <a:rPr lang="cs-CZ" sz="2200">
                <a:latin typeface="Trebuchet MS" pitchFamily="34" charset="0"/>
              </a:rPr>
              <a:t>vojáků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200">
                <a:latin typeface="Trebuchet MS" pitchFamily="34" charset="0"/>
              </a:rPr>
              <a:t>po r. 2004 cca </a:t>
            </a:r>
            <a:r>
              <a:rPr lang="cs-CZ" sz="2200" b="1">
                <a:latin typeface="Trebuchet MS" pitchFamily="34" charset="0"/>
              </a:rPr>
              <a:t>26 tisíc </a:t>
            </a:r>
            <a:r>
              <a:rPr lang="cs-CZ" sz="2200">
                <a:latin typeface="Trebuchet MS" pitchFamily="34" charset="0"/>
              </a:rPr>
              <a:t>vojáků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600">
                <a:latin typeface="Trebuchet MS" pitchFamily="34" charset="0"/>
              </a:rPr>
              <a:t>2004 – </a:t>
            </a:r>
            <a:r>
              <a:rPr lang="cs-CZ" sz="2600" b="1">
                <a:latin typeface="Trebuchet MS" pitchFamily="34" charset="0"/>
              </a:rPr>
              <a:t>profesionalizace armády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400">
                <a:latin typeface="Trebuchet MS" pitchFamily="34" charset="0"/>
              </a:rPr>
              <a:t>Omezení možností </a:t>
            </a:r>
            <a:r>
              <a:rPr lang="cs-CZ" sz="2400" b="1">
                <a:latin typeface="Trebuchet MS" pitchFamily="34" charset="0"/>
              </a:rPr>
              <a:t>AČR</a:t>
            </a:r>
            <a:r>
              <a:rPr lang="cs-CZ" sz="2400">
                <a:latin typeface="Trebuchet MS" pitchFamily="34" charset="0"/>
              </a:rPr>
              <a:t> zasahovat při povodních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400">
                <a:latin typeface="Trebuchet MS" pitchFamily="34" charset="0"/>
              </a:rPr>
              <a:t>Kde sehnat </a:t>
            </a:r>
            <a:r>
              <a:rPr lang="cs-CZ" sz="2400" b="1">
                <a:latin typeface="Trebuchet MS" pitchFamily="34" charset="0"/>
              </a:rPr>
              <a:t>další lidské zdroje</a:t>
            </a:r>
            <a:r>
              <a:rPr lang="cs-CZ" sz="2400">
                <a:latin typeface="Trebuchet MS" pitchFamily="34" charset="0"/>
              </a:rPr>
              <a:t>?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200" b="1">
                <a:latin typeface="Trebuchet MS" pitchFamily="34" charset="0"/>
              </a:rPr>
              <a:t>dobrovolníci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endParaRPr lang="cs-CZ" sz="2800" b="1">
              <a:latin typeface="Trebuchet MS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endParaRPr lang="cs-CZ" sz="2800" b="1">
              <a:latin typeface="Trebuchet MS" pitchFamily="34" charset="0"/>
            </a:endParaRPr>
          </a:p>
        </p:txBody>
      </p:sp>
      <p:pic>
        <p:nvPicPr>
          <p:cNvPr id="532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2420938"/>
            <a:ext cx="3141663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5373688"/>
            <a:ext cx="2665413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b="1" smtClean="0">
                <a:solidFill>
                  <a:srgbClr val="7B9899"/>
                </a:solidFill>
              </a:rPr>
              <a:t>Dobrovolnická pomoc při mú</a:t>
            </a:r>
          </a:p>
        </p:txBody>
      </p:sp>
      <p:sp>
        <p:nvSpPr>
          <p:cNvPr id="54274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mtClean="0"/>
              <a:t>Protipovodňové vzdělávací a výzkumné centrum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fld id="{F6710516-9842-49BD-8636-A85EF2836E66}" type="slidenum">
              <a:rPr lang="cs-CZ"/>
              <a:pPr>
                <a:defRPr/>
              </a:pPr>
              <a:t>59</a:t>
            </a:fld>
            <a:endParaRPr lang="cs-CZ"/>
          </a:p>
        </p:txBody>
      </p:sp>
      <p:sp>
        <p:nvSpPr>
          <p:cNvPr id="54276" name="Zástupný symbol pro obsah 8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endParaRPr lang="cs-CZ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23850" y="1519238"/>
            <a:ext cx="8640763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400" b="1">
                <a:latin typeface="Trebuchet MS" pitchFamily="34" charset="0"/>
              </a:rPr>
              <a:t>Činnost dobrovolníků při povodních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000"/>
              <a:t>Bezprostřední </a:t>
            </a:r>
            <a:r>
              <a:rPr lang="cs-CZ" sz="2000" b="1"/>
              <a:t>odstraňování škod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000" b="1"/>
              <a:t>vyklízení nábytku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000" b="1"/>
              <a:t>odklízení naplavenin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000" b="1"/>
              <a:t>úklidové práce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000" b="1"/>
              <a:t>otloukání omítek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000" b="1"/>
              <a:t>monitoring</a:t>
            </a:r>
            <a:r>
              <a:rPr lang="cs-CZ" sz="2000"/>
              <a:t> situace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000"/>
              <a:t>pomoc při </a:t>
            </a:r>
            <a:r>
              <a:rPr lang="cs-CZ" sz="2000" b="1"/>
              <a:t>distribuci materiální pomoci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000"/>
              <a:t>pomoc při </a:t>
            </a:r>
            <a:r>
              <a:rPr lang="cs-CZ" sz="2000" b="1"/>
              <a:t>organizace práce v dané obci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000" b="1"/>
              <a:t>podpora zasažených </a:t>
            </a:r>
            <a:r>
              <a:rPr lang="cs-CZ" sz="2000"/>
              <a:t>(naslouchání</a:t>
            </a:r>
            <a:r>
              <a:rPr lang="cs-CZ" sz="2200"/>
              <a:t>)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200"/>
              <a:t>další</a:t>
            </a:r>
            <a:endParaRPr lang="cs-CZ" sz="2200">
              <a:solidFill>
                <a:srgbClr val="993300"/>
              </a:solidFill>
              <a:latin typeface="Trebuchet MS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endParaRPr lang="cs-CZ" sz="2600" b="1">
              <a:solidFill>
                <a:srgbClr val="993300"/>
              </a:solidFill>
              <a:latin typeface="Trebuchet MS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endParaRPr lang="cs-CZ" sz="2800" b="1">
              <a:solidFill>
                <a:srgbClr val="993300"/>
              </a:solidFill>
              <a:latin typeface="Trebuchet MS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endParaRPr lang="cs-CZ" sz="2800" b="1">
              <a:solidFill>
                <a:srgbClr val="993300"/>
              </a:solidFill>
              <a:latin typeface="Trebuchet MS" pitchFamily="34" charset="0"/>
            </a:endParaRPr>
          </a:p>
        </p:txBody>
      </p:sp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9675" y="1844675"/>
            <a:ext cx="24590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45238" y="4421188"/>
            <a:ext cx="24034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Právní pozadí dobrovolnictví v ČR</a:t>
            </a:r>
          </a:p>
        </p:txBody>
      </p:sp>
      <p:pic>
        <p:nvPicPr>
          <p:cNvPr id="117767" name="Picture 7" descr="mk_zakon_za_volonterstvo_2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060575"/>
            <a:ext cx="2941638" cy="3240088"/>
          </a:xfrm>
          <a:prstGeom prst="rect">
            <a:avLst/>
          </a:prstGeom>
          <a:noFill/>
        </p:spPr>
      </p:pic>
      <p:pic>
        <p:nvPicPr>
          <p:cNvPr id="117769" name="Picture 9" descr="law_carto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989138"/>
            <a:ext cx="2730500" cy="3384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Nadpis 1"/>
          <p:cNvSpPr>
            <a:spLocks noGrp="1"/>
          </p:cNvSpPr>
          <p:nvPr>
            <p:ph type="title" idx="4294967295"/>
          </p:nvPr>
        </p:nvSpPr>
        <p:spPr>
          <a:xfrm>
            <a:off x="827088" y="261938"/>
            <a:ext cx="7772400" cy="503237"/>
          </a:xfrm>
        </p:spPr>
        <p:txBody>
          <a:bodyPr lIns="0" tIns="0" rIns="0" bIns="0" anchor="t"/>
          <a:lstStyle/>
          <a:p>
            <a:r>
              <a:rPr lang="cs-CZ" sz="2800" b="1" smtClean="0"/>
              <a:t>Psychosociální pomoci při mimořádných událostech</a:t>
            </a:r>
          </a:p>
        </p:txBody>
      </p:sp>
      <p:sp>
        <p:nvSpPr>
          <p:cNvPr id="3" name="Zástupný symbol pro zápatí 2"/>
          <p:cNvSpPr txBox="1">
            <a:spLocks noGrp="1"/>
          </p:cNvSpPr>
          <p:nvPr/>
        </p:nvSpPr>
        <p:spPr bwMode="auto">
          <a:xfrm>
            <a:off x="2706688" y="6442075"/>
            <a:ext cx="4529137" cy="26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cs-CZ" sz="1000" b="1" cap="all">
                <a:solidFill>
                  <a:schemeClr val="bg1">
                    <a:lumMod val="50000"/>
                  </a:schemeClr>
                </a:solidFill>
                <a:latin typeface="+mn-lt"/>
              </a:rPr>
              <a:t>Protipovodňové vzdělávací a výzkumné centrum</a:t>
            </a:r>
            <a:endParaRPr lang="cs-CZ" sz="1000" b="1" cap="all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Zástupný symbol pro číslo snímku 3"/>
          <p:cNvSpPr txBox="1">
            <a:spLocks noGrp="1"/>
          </p:cNvSpPr>
          <p:nvPr/>
        </p:nvSpPr>
        <p:spPr bwMode="auto">
          <a:xfrm>
            <a:off x="7885113" y="6438900"/>
            <a:ext cx="801687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>
              <a:defRPr/>
            </a:pPr>
            <a:fld id="{229165A5-0CC3-4763-9745-749C2B5BBF0E}" type="slidenum">
              <a:rPr lang="cs-CZ" sz="1000" b="1">
                <a:solidFill>
                  <a:srgbClr val="7D1E1E"/>
                </a:solidFill>
                <a:latin typeface="+mn-lt"/>
              </a:rPr>
              <a:pPr algn="r">
                <a:defRPr/>
              </a:pPr>
              <a:t>60</a:t>
            </a:fld>
            <a:endParaRPr lang="cs-CZ" sz="1000" b="1">
              <a:solidFill>
                <a:srgbClr val="7D1E1E"/>
              </a:solidFill>
              <a:latin typeface="+mn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50825" y="1376363"/>
            <a:ext cx="8640763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600">
                <a:latin typeface="Trebuchet MS" pitchFamily="34" charset="0"/>
              </a:rPr>
              <a:t>Pomoc </a:t>
            </a:r>
            <a:r>
              <a:rPr lang="cs-CZ" sz="2600" b="1">
                <a:latin typeface="Trebuchet MS" pitchFamily="34" charset="0"/>
              </a:rPr>
              <a:t>„v terénu“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600">
                <a:latin typeface="Trebuchet MS" pitchFamily="34" charset="0"/>
              </a:rPr>
              <a:t>Koordinace – psychologové GŘ HZS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600">
                <a:latin typeface="Trebuchet MS" pitchFamily="34" charset="0"/>
              </a:rPr>
              <a:t>15 psychologů </a:t>
            </a:r>
            <a:r>
              <a:rPr lang="cs-CZ" sz="2600" b="1">
                <a:latin typeface="Trebuchet MS" pitchFamily="34" charset="0"/>
              </a:rPr>
              <a:t>Policie ČR, HZS ČR a Armády ČR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600">
                <a:latin typeface="Trebuchet MS" pitchFamily="34" charset="0"/>
              </a:rPr>
              <a:t>interventi vycvičení pro </a:t>
            </a:r>
            <a:r>
              <a:rPr lang="cs-CZ" sz="2600" b="1">
                <a:latin typeface="Trebuchet MS" pitchFamily="34" charset="0"/>
              </a:rPr>
              <a:t>krizovou práci z NNO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600" b="1">
                <a:latin typeface="Trebuchet MS" pitchFamily="34" charset="0"/>
              </a:rPr>
              <a:t>Dlouhodobá pomoc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600">
                <a:latin typeface="Trebuchet MS" pitchFamily="34" charset="0"/>
              </a:rPr>
              <a:t>PIT ČR – podpora</a:t>
            </a:r>
            <a:r>
              <a:rPr lang="cs-CZ" sz="2600">
                <a:solidFill>
                  <a:srgbClr val="993300"/>
                </a:solidFill>
                <a:latin typeface="Trebuchet MS" pitchFamily="34" charset="0"/>
              </a:rPr>
              <a:t> </a:t>
            </a:r>
            <a:r>
              <a:rPr lang="cs-CZ" sz="2800" b="1"/>
              <a:t>pomáhajících</a:t>
            </a:r>
            <a:r>
              <a:rPr lang="cs-CZ" sz="2800"/>
              <a:t> a podpora </a:t>
            </a:r>
            <a:r>
              <a:rPr lang="cs-CZ" sz="2800" b="1"/>
              <a:t>komunity 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800"/>
              <a:t>podpora </a:t>
            </a:r>
            <a:r>
              <a:rPr lang="cs-CZ" sz="2800" b="1"/>
              <a:t>připravenosti </a:t>
            </a:r>
            <a:r>
              <a:rPr lang="cs-CZ" sz="2800"/>
              <a:t>lidí a komunity na další podobné události</a:t>
            </a:r>
            <a:endParaRPr lang="cs-CZ" sz="2600">
              <a:solidFill>
                <a:srgbClr val="993300"/>
              </a:solidFill>
              <a:latin typeface="Trebuchet MS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endParaRPr lang="cs-CZ" sz="2600" b="1">
              <a:solidFill>
                <a:srgbClr val="993300"/>
              </a:solidFill>
              <a:latin typeface="Trebuchet MS" pitchFamily="34" charset="0"/>
            </a:endParaRPr>
          </a:p>
        </p:txBody>
      </p:sp>
      <p:pic>
        <p:nvPicPr>
          <p:cNvPr id="12493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1725" y="5300663"/>
            <a:ext cx="1138238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Nadpis 1"/>
          <p:cNvSpPr>
            <a:spLocks noGrp="1"/>
          </p:cNvSpPr>
          <p:nvPr>
            <p:ph type="title" idx="4294967295"/>
          </p:nvPr>
        </p:nvSpPr>
        <p:spPr>
          <a:xfrm>
            <a:off x="323850" y="261938"/>
            <a:ext cx="8348663" cy="503237"/>
          </a:xfrm>
        </p:spPr>
        <p:txBody>
          <a:bodyPr lIns="0" tIns="0" rIns="0" bIns="0" anchor="t"/>
          <a:lstStyle/>
          <a:p>
            <a:r>
              <a:rPr lang="cs-CZ" smtClean="0"/>
              <a:t>Bezprostřední účast při záchranných operacích</a:t>
            </a:r>
          </a:p>
        </p:txBody>
      </p:sp>
      <p:sp>
        <p:nvSpPr>
          <p:cNvPr id="3" name="Zástupný symbol pro zápatí 2"/>
          <p:cNvSpPr txBox="1">
            <a:spLocks noGrp="1"/>
          </p:cNvSpPr>
          <p:nvPr/>
        </p:nvSpPr>
        <p:spPr bwMode="auto">
          <a:xfrm>
            <a:off x="2706688" y="6442075"/>
            <a:ext cx="4529137" cy="26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cs-CZ" sz="1000" b="1" cap="all">
                <a:solidFill>
                  <a:schemeClr val="bg1">
                    <a:lumMod val="50000"/>
                  </a:schemeClr>
                </a:solidFill>
                <a:latin typeface="+mn-lt"/>
              </a:rPr>
              <a:t>Protipovodňové vzdělávací a výzkumné centrum</a:t>
            </a:r>
            <a:endParaRPr lang="cs-CZ" sz="1000" b="1" cap="all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Zástupný symbol pro číslo snímku 3"/>
          <p:cNvSpPr txBox="1">
            <a:spLocks noGrp="1"/>
          </p:cNvSpPr>
          <p:nvPr/>
        </p:nvSpPr>
        <p:spPr bwMode="auto">
          <a:xfrm>
            <a:off x="7885113" y="6438900"/>
            <a:ext cx="801687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>
              <a:defRPr/>
            </a:pPr>
            <a:fld id="{0786C6F0-A1D3-453A-85B0-8BD8C6EB7156}" type="slidenum">
              <a:rPr lang="cs-CZ" sz="1000" b="1">
                <a:solidFill>
                  <a:srgbClr val="7D1E1E"/>
                </a:solidFill>
                <a:latin typeface="+mn-lt"/>
              </a:rPr>
              <a:pPr algn="r">
                <a:defRPr/>
              </a:pPr>
              <a:t>61</a:t>
            </a:fld>
            <a:endParaRPr lang="cs-CZ" sz="1000" b="1">
              <a:solidFill>
                <a:srgbClr val="7D1E1E"/>
              </a:solidFill>
              <a:latin typeface="+mn-lt"/>
            </a:endParaRPr>
          </a:p>
        </p:txBody>
      </p:sp>
      <p:sp>
        <p:nvSpPr>
          <p:cNvPr id="125957" name="Rectangle 3"/>
          <p:cNvSpPr txBox="1">
            <a:spLocks noChangeArrowheads="1"/>
          </p:cNvSpPr>
          <p:nvPr/>
        </p:nvSpPr>
        <p:spPr bwMode="auto">
          <a:xfrm>
            <a:off x="179388" y="1557338"/>
            <a:ext cx="8640762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400" b="1">
                <a:solidFill>
                  <a:srgbClr val="993300"/>
                </a:solidFill>
                <a:latin typeface="Trebuchet MS" pitchFamily="34" charset="0"/>
              </a:rPr>
              <a:t>Hand for Help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000" b="1">
                <a:latin typeface="Trebuchet MS" pitchFamily="34" charset="0"/>
              </a:rPr>
              <a:t>rozvážení dobrovolníků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000" b="1">
                <a:latin typeface="Trebuchet MS" pitchFamily="34" charset="0"/>
              </a:rPr>
              <a:t>humanitární pomoc 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000" b="1">
                <a:latin typeface="Trebuchet MS" pitchFamily="34" charset="0"/>
              </a:rPr>
              <a:t>přímá finanční pomoc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400">
                <a:solidFill>
                  <a:srgbClr val="993300"/>
                </a:solidFill>
                <a:latin typeface="Trebuchet MS" pitchFamily="34" charset="0"/>
              </a:rPr>
              <a:t>Účast </a:t>
            </a:r>
            <a:r>
              <a:rPr lang="cs-CZ" sz="2400" b="1">
                <a:solidFill>
                  <a:srgbClr val="993300"/>
                </a:solidFill>
                <a:latin typeface="Trebuchet MS" pitchFamily="34" charset="0"/>
              </a:rPr>
              <a:t>vlastní těžké techniky </a:t>
            </a:r>
            <a:r>
              <a:rPr lang="cs-CZ" sz="2400">
                <a:solidFill>
                  <a:srgbClr val="993300"/>
                </a:solidFill>
                <a:latin typeface="Trebuchet MS" pitchFamily="34" charset="0"/>
              </a:rPr>
              <a:t>na záchranných operacích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400">
                <a:solidFill>
                  <a:srgbClr val="993300"/>
                </a:solidFill>
                <a:latin typeface="Trebuchet MS" pitchFamily="34" charset="0"/>
              </a:rPr>
              <a:t>x všeobecný názor – role NNO je až </a:t>
            </a:r>
            <a:r>
              <a:rPr lang="cs-CZ" sz="2400" b="1">
                <a:solidFill>
                  <a:srgbClr val="993300"/>
                </a:solidFill>
                <a:latin typeface="Trebuchet MS" pitchFamily="34" charset="0"/>
              </a:rPr>
              <a:t>po zásahu složek IZS!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endParaRPr lang="cs-CZ" sz="2400" b="1">
              <a:solidFill>
                <a:srgbClr val="993300"/>
              </a:solidFill>
              <a:latin typeface="Trebuchet MS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endParaRPr lang="cs-CZ" sz="2800" b="1">
              <a:solidFill>
                <a:srgbClr val="993300"/>
              </a:solidFill>
              <a:latin typeface="Trebuchet MS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endParaRPr lang="cs-CZ" sz="2800" b="1">
              <a:solidFill>
                <a:srgbClr val="993300"/>
              </a:solidFill>
              <a:latin typeface="Trebuchet MS" pitchFamily="34" charset="0"/>
            </a:endParaRPr>
          </a:p>
        </p:txBody>
      </p:sp>
      <p:pic>
        <p:nvPicPr>
          <p:cNvPr id="125958" name="Picture 3" descr="G:\P10203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3984625"/>
            <a:ext cx="2843213" cy="21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59" name="Picture 4" descr="G:\P10203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005263"/>
            <a:ext cx="2901950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60" name="Picture 5" descr="G:\P102035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3933825"/>
            <a:ext cx="2844800" cy="21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61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4813" y="1430338"/>
            <a:ext cx="2687637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400" smtClean="0">
                <a:solidFill>
                  <a:srgbClr val="7B9899"/>
                </a:solidFill>
              </a:rPr>
              <a:t>Dobrovolnická pomoc při mú- problémy</a:t>
            </a:r>
          </a:p>
        </p:txBody>
      </p:sp>
      <p:sp>
        <p:nvSpPr>
          <p:cNvPr id="55298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mtClean="0"/>
              <a:t>Protipovodňové vzdělávací a výzkumné centrum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fld id="{BD9F69B8-7B16-4ED1-B45D-812CC36F0EC0}" type="slidenum">
              <a:rPr lang="cs-CZ"/>
              <a:pPr>
                <a:defRPr/>
              </a:pPr>
              <a:t>62</a:t>
            </a:fld>
            <a:endParaRPr lang="cs-CZ"/>
          </a:p>
        </p:txBody>
      </p:sp>
      <p:sp>
        <p:nvSpPr>
          <p:cNvPr id="55300" name="Zástupný symbol pro obsah 5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endParaRPr lang="cs-CZ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23850" y="1519238"/>
            <a:ext cx="8640763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342900" lvl="1" indent="-3429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600" b="1">
                <a:latin typeface="Trebuchet MS" pitchFamily="34" charset="0"/>
              </a:rPr>
              <a:t>Nízká prestiž dobrovolnictví </a:t>
            </a:r>
            <a:r>
              <a:rPr lang="cs-CZ" sz="2600">
                <a:latin typeface="Trebuchet MS" pitchFamily="34" charset="0"/>
              </a:rPr>
              <a:t>ve společnosti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800">
                <a:latin typeface="Trebuchet MS" pitchFamily="34" charset="0"/>
              </a:rPr>
              <a:t>Vyskytuje se </a:t>
            </a:r>
            <a:r>
              <a:rPr lang="cs-CZ" sz="2800" b="1">
                <a:latin typeface="Trebuchet MS" pitchFamily="34" charset="0"/>
              </a:rPr>
              <a:t>neochota zaměstnavatelů k uvolňování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800">
                <a:latin typeface="Trebuchet MS" pitchFamily="34" charset="0"/>
              </a:rPr>
              <a:t>Dostatek „dobrovolníků na jedno použití“             x </a:t>
            </a:r>
            <a:r>
              <a:rPr lang="cs-CZ" sz="2800" b="1">
                <a:latin typeface="Trebuchet MS" pitchFamily="34" charset="0"/>
              </a:rPr>
              <a:t>nedostatek kvalifikovaných koordinátorů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800">
                <a:latin typeface="Trebuchet MS" pitchFamily="34" charset="0"/>
              </a:rPr>
              <a:t>Rozmach firemního dobrovolnictví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800">
                <a:latin typeface="Trebuchet MS" pitchFamily="34" charset="0"/>
              </a:rPr>
              <a:t>Problém?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800">
                <a:latin typeface="Trebuchet MS" pitchFamily="34" charset="0"/>
              </a:rPr>
              <a:t>Ne, ale…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endParaRPr lang="cs-CZ" sz="2800">
              <a:latin typeface="Trebuchet MS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endParaRPr lang="cs-CZ" sz="2800" b="1">
              <a:latin typeface="Trebuchet MS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endParaRPr lang="cs-CZ" sz="2800" b="1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solidFill>
                  <a:srgbClr val="7B9899"/>
                </a:solidFill>
              </a:rPr>
              <a:t>Spolupráce NNO - stát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mtClean="0"/>
              <a:t>EU</a:t>
            </a:r>
          </a:p>
          <a:p>
            <a:pPr>
              <a:lnSpc>
                <a:spcPct val="90000"/>
              </a:lnSpc>
            </a:pPr>
            <a:r>
              <a:rPr lang="cs-CZ" smtClean="0"/>
              <a:t>Vláda</a:t>
            </a:r>
          </a:p>
          <a:p>
            <a:pPr>
              <a:lnSpc>
                <a:spcPct val="90000"/>
              </a:lnSpc>
            </a:pPr>
            <a:r>
              <a:rPr lang="cs-CZ" smtClean="0"/>
              <a:t>Ministerstva</a:t>
            </a:r>
          </a:p>
          <a:p>
            <a:pPr>
              <a:lnSpc>
                <a:spcPct val="90000"/>
              </a:lnSpc>
            </a:pPr>
            <a:r>
              <a:rPr lang="cs-CZ" smtClean="0"/>
              <a:t>Kraje</a:t>
            </a:r>
          </a:p>
          <a:p>
            <a:pPr>
              <a:lnSpc>
                <a:spcPct val="90000"/>
              </a:lnSpc>
            </a:pPr>
            <a:r>
              <a:rPr lang="cs-CZ" smtClean="0"/>
              <a:t>Obce</a:t>
            </a:r>
          </a:p>
          <a:p>
            <a:pPr>
              <a:lnSpc>
                <a:spcPct val="90000"/>
              </a:lnSpc>
            </a:pPr>
            <a:r>
              <a:rPr lang="cs-CZ" smtClean="0"/>
              <a:t>Státní složky  IZS</a:t>
            </a:r>
          </a:p>
          <a:p>
            <a:pPr>
              <a:lnSpc>
                <a:spcPct val="90000"/>
              </a:lnSpc>
            </a:pPr>
            <a:r>
              <a:rPr lang="en-US" smtClean="0"/>
              <a:t>Qua-volunteers</a:t>
            </a:r>
            <a:endParaRPr lang="cs-CZ" smtClean="0"/>
          </a:p>
          <a:p>
            <a:pPr>
              <a:lnSpc>
                <a:spcPct val="90000"/>
              </a:lnSpc>
            </a:pPr>
            <a:r>
              <a:rPr lang="cs-CZ" smtClean="0"/>
              <a:t>Státní a polostátní podniky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3400" smtClean="0"/>
              <a:t>Další typy dobrovolnictví</a:t>
            </a:r>
          </a:p>
        </p:txBody>
      </p:sp>
      <p:sp>
        <p:nvSpPr>
          <p:cNvPr id="113667" name="Zástupný symbol pro zápatí 2"/>
          <p:cNvSpPr txBox="1">
            <a:spLocks noGrp="1"/>
          </p:cNvSpPr>
          <p:nvPr/>
        </p:nvSpPr>
        <p:spPr bwMode="auto">
          <a:xfrm>
            <a:off x="304800" y="6410325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cs-CZ" sz="1200">
                <a:solidFill>
                  <a:srgbClr val="FFFFFF"/>
                </a:solidFill>
                <a:latin typeface="Georgia" pitchFamily="18" charset="0"/>
              </a:rPr>
              <a:t>Protipovodňové vzdělávací a výzkumné centrum</a:t>
            </a:r>
          </a:p>
        </p:txBody>
      </p:sp>
      <p:sp>
        <p:nvSpPr>
          <p:cNvPr id="4" name="Zástupný symbol pro číslo snímku 3"/>
          <p:cNvSpPr txBox="1">
            <a:spLocks noGrp="1"/>
          </p:cNvSpPr>
          <p:nvPr/>
        </p:nvSpPr>
        <p:spPr>
          <a:xfrm>
            <a:off x="4362450" y="1027113"/>
            <a:ext cx="457200" cy="441325"/>
          </a:xfrm>
          <a:prstGeom prst="rect">
            <a:avLst/>
          </a:prstGeom>
          <a:noFill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45720" rIns="4572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AA4BB25A-28F4-4C15-AA76-F30CEA0F681E}" type="slidenum">
              <a:rPr lang="cs-CZ" sz="1600">
                <a:solidFill>
                  <a:schemeClr val="accent3">
                    <a:shade val="75000"/>
                  </a:schemeClr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64</a:t>
            </a:fld>
            <a:endParaRPr lang="cs-CZ" sz="1600">
              <a:solidFill>
                <a:schemeClr val="accent3">
                  <a:shade val="75000"/>
                </a:schemeClr>
              </a:solidFill>
              <a:latin typeface="+mn-lt"/>
            </a:endParaRPr>
          </a:p>
        </p:txBody>
      </p:sp>
      <p:sp>
        <p:nvSpPr>
          <p:cNvPr id="113669" name="Zástupný symbol pro obsah 5"/>
          <p:cNvSpPr>
            <a:spLocks noGrp="1"/>
          </p:cNvSpPr>
          <p:nvPr>
            <p:ph sz="quarter" idx="4294967295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endParaRPr lang="cs-CZ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23850" y="1519238"/>
            <a:ext cx="8640763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342900" lvl="1" indent="-3429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800">
                <a:latin typeface="Trebuchet MS" pitchFamily="34" charset="0"/>
              </a:rPr>
              <a:t>Zahraniční dobrovolnictví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r>
              <a:rPr lang="cs-CZ" sz="2800">
                <a:latin typeface="Trebuchet MS" pitchFamily="34" charset="0"/>
              </a:rPr>
              <a:t>Firemní dobrovolnictví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endParaRPr lang="cs-CZ" sz="2800">
              <a:latin typeface="Trebuchet MS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endParaRPr lang="cs-CZ" sz="2800" b="1">
              <a:latin typeface="Trebuchet MS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7D1E1E"/>
              </a:buClr>
              <a:buFont typeface="Wingdings" pitchFamily="2" charset="2"/>
              <a:buChar char="n"/>
            </a:pPr>
            <a:endParaRPr lang="cs-CZ" sz="2800" b="1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88" y="404813"/>
            <a:ext cx="7772400" cy="503237"/>
          </a:xfrm>
        </p:spPr>
        <p:txBody>
          <a:bodyPr>
            <a:normAutofit/>
          </a:bodyPr>
          <a:lstStyle/>
          <a:p>
            <a:r>
              <a:rPr lang="cs-CZ" sz="3000" smtClean="0">
                <a:solidFill>
                  <a:srgbClr val="7B9899"/>
                </a:solidFill>
              </a:rPr>
              <a:t>Zajímavé odkazy: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447800"/>
            <a:ext cx="8856663" cy="4357688"/>
          </a:xfrm>
        </p:spPr>
        <p:txBody>
          <a:bodyPr/>
          <a:lstStyle/>
          <a:p>
            <a:r>
              <a:rPr lang="cs-CZ" sz="2000" smtClean="0">
                <a:hlinkClick r:id="rId2"/>
              </a:rPr>
              <a:t>www.dobrovolnik.cz</a:t>
            </a:r>
            <a:endParaRPr lang="cs-CZ" sz="2000" smtClean="0"/>
          </a:p>
          <a:p>
            <a:r>
              <a:rPr lang="cs-CZ" sz="2000" smtClean="0"/>
              <a:t>Dobrovolnická služba – MVČR </a:t>
            </a:r>
            <a:r>
              <a:rPr lang="cs-CZ" sz="2000" smtClean="0">
                <a:hlinkClick r:id="rId3"/>
              </a:rPr>
              <a:t>http://www.mvcr.cz/clanek/dobrovolnicka-sluzba-500539.aspx</a:t>
            </a:r>
            <a:endParaRPr lang="cs-CZ" sz="2000" smtClean="0"/>
          </a:p>
          <a:p>
            <a:r>
              <a:rPr lang="cs-CZ" sz="2000" smtClean="0"/>
              <a:t>European year of Volunteering </a:t>
            </a:r>
            <a:r>
              <a:rPr lang="cs-CZ" sz="2000" smtClean="0">
                <a:hlinkClick r:id="rId4"/>
              </a:rPr>
              <a:t>http://europa.eu/volunteering/</a:t>
            </a:r>
            <a:endParaRPr lang="cs-CZ" sz="2000" smtClean="0"/>
          </a:p>
          <a:p>
            <a:r>
              <a:rPr lang="cs-CZ" sz="2000" smtClean="0"/>
              <a:t>World volunteer web </a:t>
            </a:r>
            <a:r>
              <a:rPr lang="cs-CZ" sz="2000" smtClean="0">
                <a:hlinkClick r:id="rId5"/>
              </a:rPr>
              <a:t>http://www.worldvolunteerweb.org/</a:t>
            </a:r>
            <a:endParaRPr lang="cs-CZ" sz="2000" smtClean="0"/>
          </a:p>
          <a:p>
            <a:r>
              <a:rPr lang="cs-CZ" sz="2000" smtClean="0"/>
              <a:t>Jakou cenu má dobrovlník: </a:t>
            </a:r>
            <a:r>
              <a:rPr lang="cs-CZ" sz="2000" smtClean="0">
                <a:hlinkClick r:id="rId6"/>
              </a:rPr>
              <a:t>http://www.neziskovky.cz/clanek/1165/511_559_565/fakta_legislativa-a-ucetnictvi_navody-legislativa/jakou-cenu-ma-dobrovolnik/</a:t>
            </a:r>
            <a:endParaRPr lang="cs-CZ" sz="2000" smtClean="0"/>
          </a:p>
          <a:p>
            <a:r>
              <a:rPr lang="cs-CZ" sz="2000" smtClean="0"/>
              <a:t>Česká rada dětí a mládeže </a:t>
            </a:r>
            <a:r>
              <a:rPr lang="cs-CZ" sz="2000" smtClean="0">
                <a:hlinkClick r:id="rId7"/>
              </a:rPr>
              <a:t>http://www.crdm.cz/</a:t>
            </a:r>
            <a:endParaRPr lang="cs-CZ" sz="2000" smtClean="0"/>
          </a:p>
          <a:p>
            <a:r>
              <a:rPr lang="cs-CZ" sz="2000" smtClean="0"/>
              <a:t>Mládež ČR – brožura </a:t>
            </a:r>
            <a:r>
              <a:rPr lang="cs-CZ" sz="2000" smtClean="0">
                <a:hlinkClick r:id="rId8"/>
              </a:rPr>
              <a:t>http://www.crdm.cz/download/publikace/mladez-CR-web.pdf</a:t>
            </a:r>
            <a:endParaRPr lang="cs-CZ" sz="2000" smtClean="0"/>
          </a:p>
          <a:p>
            <a:r>
              <a:rPr lang="cs-CZ" sz="2000" smtClean="0"/>
              <a:t>Dobrovolně pro přírodu </a:t>
            </a:r>
            <a:r>
              <a:rPr lang="cs-CZ" sz="2000" smtClean="0">
                <a:hlinkClick r:id="rId9"/>
              </a:rPr>
              <a:t>http://www.dobrovolnik.cz/oblasti-dobrovolnictvi/dobrovolnictvi-v-ekologii/dobrovolne-pro-prirodu/</a:t>
            </a:r>
            <a:endParaRPr lang="cs-CZ" sz="2000" smtClean="0"/>
          </a:p>
          <a:p>
            <a:r>
              <a:rPr lang="cs-CZ" sz="2000" smtClean="0"/>
              <a:t>Asociace malých debrujárů </a:t>
            </a:r>
            <a:r>
              <a:rPr lang="cs-CZ" sz="2000" smtClean="0">
                <a:hlinkClick r:id="rId10"/>
              </a:rPr>
              <a:t>http://www.debrujar.cz/</a:t>
            </a:r>
            <a:endParaRPr lang="cs-CZ" sz="2000" smtClean="0"/>
          </a:p>
          <a:p>
            <a:pPr>
              <a:buFont typeface="Wingdings 2" pitchFamily="18" charset="2"/>
              <a:buNone/>
            </a:pPr>
            <a:endParaRPr lang="cs-CZ" sz="2000" smtClean="0"/>
          </a:p>
          <a:p>
            <a:endParaRPr lang="cs-CZ" sz="2000" smtClean="0"/>
          </a:p>
          <a:p>
            <a:endParaRPr lang="cs-CZ" sz="2000" smtClean="0"/>
          </a:p>
        </p:txBody>
      </p:sp>
      <p:sp>
        <p:nvSpPr>
          <p:cNvPr id="59395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304800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37DEB9AB-96F5-4271-A293-2BDE9568A571}" type="slidenum">
              <a:rPr lang="cs-CZ" sz="1200">
                <a:solidFill>
                  <a:srgbClr val="FFFFFF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65</a:t>
            </a:fld>
            <a:endParaRPr lang="cs-CZ" sz="1200">
              <a:solidFill>
                <a:srgbClr val="FFFFFF"/>
              </a:solidFill>
            </a:endParaRPr>
          </a:p>
        </p:txBody>
      </p:sp>
      <p:sp>
        <p:nvSpPr>
          <p:cNvPr id="59396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xfrm>
            <a:off x="2706688" y="6442075"/>
            <a:ext cx="4529137" cy="2635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cs-CZ" sz="1400" smtClean="0"/>
              <a:t>Protipovodňové vzdělávací a výzkumné centrum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11264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sz="2000" smtClean="0"/>
              <a:t>Mezinárodní asociace pro dobrovolnické úsilí </a:t>
            </a:r>
            <a:r>
              <a:rPr lang="cs-CZ" sz="2000" smtClean="0">
                <a:hlinkClick r:id="rId2"/>
              </a:rPr>
              <a:t>http://www.iave.org/</a:t>
            </a:r>
            <a:endParaRPr lang="cs-CZ" sz="2000" smtClean="0"/>
          </a:p>
          <a:p>
            <a:r>
              <a:rPr lang="cs-CZ" sz="2000" smtClean="0"/>
              <a:t>On the Economics of Volunteering </a:t>
            </a:r>
            <a:r>
              <a:rPr lang="cs-CZ" sz="2000" smtClean="0">
                <a:hlinkClick r:id="rId3"/>
              </a:rPr>
              <a:t>http://www.zef.de/fileadmin/webfiles/downloads/zef_dp/zef_dp31-00.pdf</a:t>
            </a:r>
            <a:endParaRPr lang="cs-CZ" sz="2000" smtClean="0"/>
          </a:p>
          <a:p>
            <a:r>
              <a:rPr lang="cs-CZ" sz="2000" smtClean="0"/>
              <a:t>Zákon o dobrovolnické službě </a:t>
            </a:r>
            <a:r>
              <a:rPr lang="cs-CZ" sz="2000" smtClean="0">
                <a:hlinkClick r:id="rId4"/>
              </a:rPr>
              <a:t>http://portal.gov.cz/wps/portal/_s.155/701/.cmd/ad/.c/313/.ce/10821/.p/8411/_s.155/701?PC_8411_number1=198&amp;PC_8411_l=198/2002&amp;PC_8411_ps=10#10821</a:t>
            </a:r>
            <a:endParaRPr lang="cs-CZ" sz="2000" smtClean="0"/>
          </a:p>
          <a:p>
            <a:r>
              <a:rPr lang="cs-CZ" sz="2000" smtClean="0"/>
              <a:t>ADRA </a:t>
            </a:r>
            <a:r>
              <a:rPr lang="cs-CZ" sz="2000" smtClean="0">
                <a:hlinkClick r:id="rId5"/>
              </a:rPr>
              <a:t>www.adra.cz</a:t>
            </a:r>
            <a:endParaRPr lang="cs-CZ" sz="2000" smtClean="0"/>
          </a:p>
          <a:p>
            <a:r>
              <a:rPr lang="cs-CZ" sz="2000" smtClean="0"/>
              <a:t>Diakonie </a:t>
            </a:r>
            <a:r>
              <a:rPr lang="cs-CZ" sz="2000" smtClean="0">
                <a:hlinkClick r:id="rId6"/>
              </a:rPr>
              <a:t>www.diakonie.cz</a:t>
            </a:r>
            <a:endParaRPr lang="cs-CZ" sz="2000" smtClean="0"/>
          </a:p>
          <a:p>
            <a:r>
              <a:rPr lang="cs-CZ" sz="2000" smtClean="0"/>
              <a:t>Charita </a:t>
            </a:r>
            <a:r>
              <a:rPr lang="cs-CZ" sz="2000" smtClean="0">
                <a:hlinkClick r:id="rId7"/>
              </a:rPr>
              <a:t>www.charita.cz</a:t>
            </a:r>
            <a:endParaRPr lang="cs-CZ" sz="2000" smtClean="0"/>
          </a:p>
          <a:p>
            <a:r>
              <a:rPr lang="cs-CZ" sz="2000" smtClean="0"/>
              <a:t>Člověk v tísni </a:t>
            </a:r>
            <a:r>
              <a:rPr lang="cs-CZ" sz="2000" smtClean="0">
                <a:hlinkClick r:id="rId8"/>
              </a:rPr>
              <a:t>www.clovekvtisni.cz</a:t>
            </a:r>
            <a:endParaRPr lang="cs-CZ" sz="2000" smtClean="0"/>
          </a:p>
          <a:p>
            <a:r>
              <a:rPr lang="cs-CZ" sz="2000" smtClean="0"/>
              <a:t>Český Červený kříž </a:t>
            </a:r>
            <a:r>
              <a:rPr lang="cs-CZ" sz="2000" smtClean="0">
                <a:hlinkClick r:id="rId9"/>
              </a:rPr>
              <a:t>www.cck-cr.cz/</a:t>
            </a:r>
            <a:r>
              <a:rPr lang="cs-CZ" sz="2000" smtClean="0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Právní pozadí dobrovolnictví v ČR</a:t>
            </a:r>
          </a:p>
        </p:txBody>
      </p:sp>
      <p:sp>
        <p:nvSpPr>
          <p:cNvPr id="118787" name="Rectangle 3"/>
          <p:cNvSpPr>
            <a:spLocks noGrp="1"/>
          </p:cNvSpPr>
          <p:nvPr>
            <p:ph type="body" idx="4294967295"/>
          </p:nvPr>
        </p:nvSpPr>
        <p:spPr>
          <a:xfrm>
            <a:off x="128588" y="1524000"/>
            <a:ext cx="8836025" cy="4598988"/>
          </a:xfrm>
        </p:spPr>
        <p:txBody>
          <a:bodyPr/>
          <a:lstStyle/>
          <a:p>
            <a:r>
              <a:rPr lang="cs-CZ" smtClean="0"/>
              <a:t>Dobrovolnictví nebylo v 90. letech minulého století zakotveno v žádném obecně platném právním dokumentu ČR</a:t>
            </a:r>
          </a:p>
          <a:p>
            <a:pPr lvl="1"/>
            <a:r>
              <a:rPr lang="cs-CZ" smtClean="0">
                <a:solidFill>
                  <a:schemeClr val="tx1"/>
                </a:solidFill>
              </a:rPr>
              <a:t>Od roku 2000 se situace postupně mění </a:t>
            </a:r>
          </a:p>
          <a:p>
            <a:r>
              <a:rPr lang="cs-CZ" smtClean="0"/>
              <a:t>Dobrovolníci se objevují v zákoně č. 359/1999 Sb., v platném znění, o sociálně-právní ochraně dětí</a:t>
            </a:r>
          </a:p>
          <a:p>
            <a:pPr lvl="1"/>
            <a:r>
              <a:rPr lang="cs-CZ" smtClean="0">
                <a:solidFill>
                  <a:schemeClr val="tx1"/>
                </a:solidFill>
              </a:rPr>
              <a:t>vymezení některých jejich povinností. Jedná se o případy, kdy dobrovolníci působí v rámci zařízení sociálně-právní ochrany, jako například zařízení sociálně výchovné činnosti a výchovně rekreační tábory pro děti (§29 zákona),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Právní pozadí dobrovolnictví v ČR</a:t>
            </a:r>
          </a:p>
        </p:txBody>
      </p:sp>
      <p:sp>
        <p:nvSpPr>
          <p:cNvPr id="12185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smtClean="0"/>
              <a:t>zákon č. 198/2002 Sb., o dobrovolnické službě </a:t>
            </a:r>
          </a:p>
          <a:p>
            <a:pPr lvl="1"/>
            <a:r>
              <a:rPr lang="cs-CZ" smtClean="0">
                <a:solidFill>
                  <a:schemeClr val="tx1"/>
                </a:solidFill>
              </a:rPr>
              <a:t>první právní předpis upravujícím statut dobrovolníka v ČR </a:t>
            </a:r>
          </a:p>
          <a:p>
            <a:pPr lvl="1"/>
            <a:r>
              <a:rPr lang="cs-CZ" smtClean="0">
                <a:solidFill>
                  <a:schemeClr val="tx1"/>
                </a:solidFill>
              </a:rPr>
              <a:t>Jsou zde uvedeny náležitosti smluv mezi vysílající organizací a dobrovolníkem a  mezi vysílající organizací a přijímající organizací. </a:t>
            </a:r>
          </a:p>
          <a:p>
            <a:pPr lvl="1"/>
            <a:r>
              <a:rPr lang="cs-CZ" smtClean="0">
                <a:solidFill>
                  <a:schemeClr val="tx1"/>
                </a:solidFill>
              </a:rPr>
              <a:t>Dále jsou zde uvedeny možné oblasti dobrovolnické služby a její časové ohraničení apod.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xfrm>
            <a:off x="304800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394C0AEE-4C7F-4665-A4F1-B3F05AA791D5}" type="slidenum">
              <a:rPr lang="cs-CZ" sz="1200">
                <a:solidFill>
                  <a:srgbClr val="FFFFFF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cs-CZ" sz="1200">
              <a:solidFill>
                <a:srgbClr val="FFFFFF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solidFill>
                  <a:srgbClr val="7B9899"/>
                </a:solidFill>
              </a:rPr>
              <a:t>Zákon o dobrovolnické službě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cs-CZ" sz="2400" b="1" smtClean="0"/>
              <a:t>Zákon zavádí do českého právního řádu několik zcela nových pojmů. Jedná se např. o pojmy </a:t>
            </a:r>
          </a:p>
          <a:p>
            <a:pPr lvl="1"/>
            <a:r>
              <a:rPr lang="cs-CZ" smtClean="0">
                <a:solidFill>
                  <a:schemeClr val="tx1"/>
                </a:solidFill>
              </a:rPr>
              <a:t>Dobrovolník – člověk vykonávající dobrovolnou činnost, resp. práci bez nároku na finanční ohodnocení</a:t>
            </a:r>
          </a:p>
          <a:p>
            <a:pPr lvl="1"/>
            <a:r>
              <a:rPr lang="cs-CZ" smtClean="0">
                <a:solidFill>
                  <a:schemeClr val="tx1"/>
                </a:solidFill>
              </a:rPr>
              <a:t>Dobrovolnická činnost – aktivity spojené s organizací dobrovolnictví</a:t>
            </a:r>
          </a:p>
          <a:p>
            <a:pPr lvl="1"/>
            <a:r>
              <a:rPr lang="cs-CZ" smtClean="0">
                <a:solidFill>
                  <a:schemeClr val="tx1"/>
                </a:solidFill>
              </a:rPr>
              <a:t>Dobrovolnická služba – výkon dobrovolné práce na základě smluvního vztahu (krátkodobá a dlouhodobá – delší než 3 měsíce)</a:t>
            </a:r>
          </a:p>
          <a:p>
            <a:pPr lvl="1"/>
            <a:r>
              <a:rPr lang="cs-CZ" smtClean="0">
                <a:solidFill>
                  <a:schemeClr val="tx1"/>
                </a:solidFill>
              </a:rPr>
              <a:t>Vysílající a příjimající organizace</a:t>
            </a:r>
          </a:p>
          <a:p>
            <a:pPr marL="1143000" lvl="2"/>
            <a:r>
              <a:rPr lang="cs-CZ" smtClean="0"/>
              <a:t>Ve Evropě běžné pojmy</a:t>
            </a:r>
          </a:p>
          <a:p>
            <a:endParaRPr lang="cs-CZ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559</TotalTime>
  <Words>2745</Words>
  <Application>Microsoft Office PowerPoint</Application>
  <PresentationFormat>Předvádění na obrazovce (4:3)</PresentationFormat>
  <Paragraphs>408</Paragraphs>
  <Slides>66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Šablona návrhu</vt:lpstr>
      </vt:variant>
      <vt:variant>
        <vt:i4>9</vt:i4>
      </vt:variant>
      <vt:variant>
        <vt:lpstr>Nadpisy snímků</vt:lpstr>
      </vt:variant>
      <vt:variant>
        <vt:i4>66</vt:i4>
      </vt:variant>
    </vt:vector>
  </HeadingPairs>
  <TitlesOfParts>
    <vt:vector size="81" baseType="lpstr">
      <vt:lpstr>Georgia</vt:lpstr>
      <vt:lpstr>Arial</vt:lpstr>
      <vt:lpstr>Wingdings 2</vt:lpstr>
      <vt:lpstr>Wingdings</vt:lpstr>
      <vt:lpstr>Calibri</vt:lpstr>
      <vt:lpstr>Trebuchet MS</vt:lpstr>
      <vt:lpstr>Administrativní</vt:lpstr>
      <vt:lpstr>Administrativní</vt:lpstr>
      <vt:lpstr>Administrativní</vt:lpstr>
      <vt:lpstr>Administrativní</vt:lpstr>
      <vt:lpstr>Administrativní</vt:lpstr>
      <vt:lpstr>Administrativní</vt:lpstr>
      <vt:lpstr>Administrativní</vt:lpstr>
      <vt:lpstr>Administrativní</vt:lpstr>
      <vt:lpstr>Administrativní</vt:lpstr>
      <vt:lpstr>Dobrovolnictví</vt:lpstr>
      <vt:lpstr>Struktura</vt:lpstr>
      <vt:lpstr>Definice dobrovolnictví</vt:lpstr>
      <vt:lpstr>Dobrovolnictví podle Všeobecné deklarace o dobrovolnictví</vt:lpstr>
      <vt:lpstr>Druhy dobrovolnictví dle české legislativy</vt:lpstr>
      <vt:lpstr>Právní pozadí dobrovolnictví v ČR</vt:lpstr>
      <vt:lpstr>Právní pozadí dobrovolnictví v ČR</vt:lpstr>
      <vt:lpstr>Právní pozadí dobrovolnictví v ČR</vt:lpstr>
      <vt:lpstr>Zákon o dobrovolnické službě</vt:lpstr>
      <vt:lpstr>Právní pozadí - další pojmy</vt:lpstr>
      <vt:lpstr>Poskytování akreditací</vt:lpstr>
      <vt:lpstr>Poskytování akreditací - smysl</vt:lpstr>
      <vt:lpstr>Metody ocenění dobrovolné práce</vt:lpstr>
      <vt:lpstr>Metody ocenění dobrovolné práce</vt:lpstr>
      <vt:lpstr>1. Output-related method</vt:lpstr>
      <vt:lpstr>2. Input–related method</vt:lpstr>
      <vt:lpstr>3. MPSV</vt:lpstr>
      <vt:lpstr>  Druhy dobrovolnictví podle činností</vt:lpstr>
      <vt:lpstr>Dobrovolnictví v kultuře</vt:lpstr>
      <vt:lpstr>Dobrovolnictví v kultuře</vt:lpstr>
      <vt:lpstr>Dobrovolnictví v kultuře</vt:lpstr>
      <vt:lpstr>Dobrovolnictví v kultuře</vt:lpstr>
      <vt:lpstr>Dobrovolnictví ve sportu</vt:lpstr>
      <vt:lpstr>Dobrovolnictví ve sportu</vt:lpstr>
      <vt:lpstr>Dobrovolnictví ve sportu</vt:lpstr>
      <vt:lpstr>Důležitost dobrovolnictví ve sportu</vt:lpstr>
      <vt:lpstr>Dobrovolnictví s dětmi a mládeží</vt:lpstr>
      <vt:lpstr>Dobrovolnictví s dětmi a mládeží</vt:lpstr>
      <vt:lpstr>Dobrovolnictví s dětmi a mládeží - oddíly</vt:lpstr>
      <vt:lpstr>Dobrovolnictví v církvích a náboženských společnostech</vt:lpstr>
      <vt:lpstr>Dobrovolnictví v církvích a náboženských společnostech</vt:lpstr>
      <vt:lpstr>Dobrovolnictví ve zdravotnictví</vt:lpstr>
      <vt:lpstr>Dobrovolnictví ve zdravotnictví</vt:lpstr>
      <vt:lpstr>Dobrovolnictví ve zdravotnictví</vt:lpstr>
      <vt:lpstr>Dobrovolnictví ve zdravotnictví – srovnání se zahraničím</vt:lpstr>
      <vt:lpstr>Dobrovolnictví ve zdravotnictví</vt:lpstr>
      <vt:lpstr>Osvědčené typy dobrovolnických činností Ve zdravotnických zařízeních</vt:lpstr>
      <vt:lpstr>Tři principy bezpečné dobrovolnické činnosti ve zdravotnictví</vt:lpstr>
      <vt:lpstr>Dobrovolnictví v ekologii</vt:lpstr>
      <vt:lpstr>Dobrovolnictví v ekologii</vt:lpstr>
      <vt:lpstr>Dobrovolnictví v sociálních službách</vt:lpstr>
      <vt:lpstr>Dobrovolnictví v sociálních službách</vt:lpstr>
      <vt:lpstr>Příklad dobrovolnické akce v hospici</vt:lpstr>
      <vt:lpstr>Dobrovolnictví při mimořádných událostech</vt:lpstr>
      <vt:lpstr>Dobrovolnictví při mimořádných událostech</vt:lpstr>
      <vt:lpstr>Historie NNO, zapojujících se do řešení následků povodní: úvod</vt:lpstr>
      <vt:lpstr>Historie NNO, zapojujících se do řešení následků povodní: RU – začátek ČSR </vt:lpstr>
      <vt:lpstr>Historie NNO, zapojujících se do řešení následků povodní: světové války a meziválečné období </vt:lpstr>
      <vt:lpstr>Historie NNO, zapojujících se do řešení následků povodní: komunistická éra</vt:lpstr>
      <vt:lpstr>Historie NNO, zapojujících se do řešení následků povodní: novodobá historie</vt:lpstr>
      <vt:lpstr>Povodně 1997 a další mezníky</vt:lpstr>
      <vt:lpstr>Povodně 1997</vt:lpstr>
      <vt:lpstr>Zapojení NNO při odstraňování následků povodní 1997</vt:lpstr>
      <vt:lpstr>Důsledky povodní 1997 na NNO</vt:lpstr>
      <vt:lpstr>Další důležité body v oblasti zapojování NNO do řešení následků povodní – Přibyslav 1998</vt:lpstr>
      <vt:lpstr>Další důležité body v oblasti zapojování NNO do řešení následků povodní – zákon o dobrovolnické službě</vt:lpstr>
      <vt:lpstr>Druhy dobrovolnictví dle české legislativy</vt:lpstr>
      <vt:lpstr>Další důležité body v oblasti zapojování NNO do řešení následků povodní – profesionalizace AČR</vt:lpstr>
      <vt:lpstr>Dobrovolnická pomoc při mú</vt:lpstr>
      <vt:lpstr>Psychosociální pomoci při mimořádných událostech</vt:lpstr>
      <vt:lpstr>Bezprostřední účast při záchranných operacích</vt:lpstr>
      <vt:lpstr>Dobrovolnická pomoc při mú- problémy</vt:lpstr>
      <vt:lpstr>Spolupráce NNO - stát</vt:lpstr>
      <vt:lpstr>Další typy dobrovolnictví</vt:lpstr>
      <vt:lpstr>Zajímavé odkazy:</vt:lpstr>
      <vt:lpstr>Snímek 66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Nemo</dc:creator>
  <cp:lastModifiedBy>137281</cp:lastModifiedBy>
  <cp:revision>53</cp:revision>
  <dcterms:created xsi:type="dcterms:W3CDTF">2011-11-23T15:33:06Z</dcterms:created>
  <dcterms:modified xsi:type="dcterms:W3CDTF">2011-11-24T14:13:14Z</dcterms:modified>
</cp:coreProperties>
</file>