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ms-powerpoint.presentation.macroEnabled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  <p:sldMasterId id="2147483699" r:id="rId4"/>
    <p:sldMasterId id="2147483711" r:id="rId5"/>
    <p:sldMasterId id="2147483724" r:id="rId6"/>
  </p:sldMasterIdLst>
  <p:notesMasterIdLst>
    <p:notesMasterId r:id="rId83"/>
  </p:notesMasterIdLst>
  <p:sldIdLst>
    <p:sldId id="257" r:id="rId7"/>
    <p:sldId id="258" r:id="rId8"/>
    <p:sldId id="313" r:id="rId9"/>
    <p:sldId id="314" r:id="rId10"/>
    <p:sldId id="315" r:id="rId11"/>
    <p:sldId id="316" r:id="rId12"/>
    <p:sldId id="317" r:id="rId13"/>
    <p:sldId id="318" r:id="rId14"/>
    <p:sldId id="340" r:id="rId15"/>
    <p:sldId id="338" r:id="rId16"/>
    <p:sldId id="339" r:id="rId17"/>
    <p:sldId id="343" r:id="rId18"/>
    <p:sldId id="344" r:id="rId19"/>
    <p:sldId id="341" r:id="rId20"/>
    <p:sldId id="342" r:id="rId21"/>
    <p:sldId id="294" r:id="rId22"/>
    <p:sldId id="319" r:id="rId23"/>
    <p:sldId id="312" r:id="rId24"/>
    <p:sldId id="289" r:id="rId25"/>
    <p:sldId id="347" r:id="rId26"/>
    <p:sldId id="345" r:id="rId27"/>
    <p:sldId id="346" r:id="rId28"/>
    <p:sldId id="348" r:id="rId29"/>
    <p:sldId id="349" r:id="rId30"/>
    <p:sldId id="259" r:id="rId31"/>
    <p:sldId id="266" r:id="rId32"/>
    <p:sldId id="267" r:id="rId33"/>
    <p:sldId id="268" r:id="rId34"/>
    <p:sldId id="269" r:id="rId35"/>
    <p:sldId id="296" r:id="rId36"/>
    <p:sldId id="297" r:id="rId37"/>
    <p:sldId id="298" r:id="rId38"/>
    <p:sldId id="271" r:id="rId39"/>
    <p:sldId id="272" r:id="rId40"/>
    <p:sldId id="299" r:id="rId41"/>
    <p:sldId id="273" r:id="rId42"/>
    <p:sldId id="274" r:id="rId43"/>
    <p:sldId id="275" r:id="rId44"/>
    <p:sldId id="321" r:id="rId45"/>
    <p:sldId id="322" r:id="rId46"/>
    <p:sldId id="323" r:id="rId47"/>
    <p:sldId id="324" r:id="rId48"/>
    <p:sldId id="325" r:id="rId49"/>
    <p:sldId id="276" r:id="rId50"/>
    <p:sldId id="327" r:id="rId51"/>
    <p:sldId id="277" r:id="rId52"/>
    <p:sldId id="278" r:id="rId53"/>
    <p:sldId id="279" r:id="rId54"/>
    <p:sldId id="306" r:id="rId55"/>
    <p:sldId id="308" r:id="rId56"/>
    <p:sldId id="309" r:id="rId57"/>
    <p:sldId id="310" r:id="rId58"/>
    <p:sldId id="307" r:id="rId59"/>
    <p:sldId id="280" r:id="rId60"/>
    <p:sldId id="281" r:id="rId61"/>
    <p:sldId id="282" r:id="rId62"/>
    <p:sldId id="283" r:id="rId63"/>
    <p:sldId id="284" r:id="rId64"/>
    <p:sldId id="334" r:id="rId65"/>
    <p:sldId id="285" r:id="rId66"/>
    <p:sldId id="286" r:id="rId67"/>
    <p:sldId id="311" r:id="rId68"/>
    <p:sldId id="287" r:id="rId69"/>
    <p:sldId id="288" r:id="rId70"/>
    <p:sldId id="350" r:id="rId71"/>
    <p:sldId id="351" r:id="rId72"/>
    <p:sldId id="352" r:id="rId73"/>
    <p:sldId id="353" r:id="rId74"/>
    <p:sldId id="354" r:id="rId75"/>
    <p:sldId id="355" r:id="rId76"/>
    <p:sldId id="356" r:id="rId77"/>
    <p:sldId id="301" r:id="rId78"/>
    <p:sldId id="302" r:id="rId79"/>
    <p:sldId id="303" r:id="rId80"/>
    <p:sldId id="304" r:id="rId81"/>
    <p:sldId id="333" r:id="rId8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10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88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C5CAB66-F5D1-41FD-AFAD-41566FB814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4D7602-FEA9-4D09-BE27-06A8C30DC7FC}" type="slidenum">
              <a:rPr lang="en-GB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</a:t>
            </a:fld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AAA315A-FFC5-495D-800B-05619D88005D}" type="slidenum">
              <a:rPr lang="en-GB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</a:t>
            </a:fld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600" b="1" smtClean="0">
                <a:latin typeface="Arial" charset="0"/>
                <a:cs typeface="Arial" charset="0"/>
              </a:rPr>
              <a:t>11:30 – 12:00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Kevin Morgan to chair an open discussion on the interim research findings.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Tim Crabtree to remain on stage with Kevin Morgan to answer questions and encourage discussion and debate.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Key questions are included on the slide and can be used to help structure discussion within this session</a:t>
            </a:r>
            <a:r>
              <a:rPr lang="en-GB" i="1" smtClean="0">
                <a:latin typeface="Arial" charset="0"/>
                <a:cs typeface="Arial" charset="0"/>
              </a:rPr>
              <a:t>. (These can be removed so please advise HE)</a:t>
            </a:r>
          </a:p>
          <a:p>
            <a:pPr eaLnBrk="1" hangingPunct="1"/>
            <a:endParaRPr lang="en-GB" i="1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b="1" smtClean="0">
                <a:latin typeface="Arial" charset="0"/>
                <a:cs typeface="Arial" charset="0"/>
              </a:rPr>
              <a:t>Please end the session promptly at 12:00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Lunch will be served from the Jubilee Room next door (Harriet and Eileen will direct people through). As it is a smaller room, please be patient and use the space in the main room to eat and network.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Next session will start promptly at 12:45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(We may  be showing a short film on Real Food Store, Exeter – if time and technology allows. HE to update on the day.)</a:t>
            </a:r>
          </a:p>
          <a:p>
            <a:pPr eaLnBrk="1" hangingPunct="1"/>
            <a:endParaRPr lang="en-GB" smtClean="0">
              <a:latin typeface="Arial" charset="0"/>
              <a:cs typeface="Arial" charset="0"/>
            </a:endParaRPr>
          </a:p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600" b="1" smtClean="0">
                <a:latin typeface="Arial" charset="0"/>
                <a:cs typeface="Arial" charset="0"/>
              </a:rPr>
              <a:t>11:30 – 12:00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Kevin Morgan to chair an open discussion on the interim research findings.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Tim Crabtree to remain on stage with Kevin Morgan to answer questions and encourage discussion and debate.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Key questions are included on the slide and can be used to help structure discussion within this session</a:t>
            </a:r>
            <a:r>
              <a:rPr lang="en-GB" i="1" smtClean="0">
                <a:latin typeface="Arial" charset="0"/>
                <a:cs typeface="Arial" charset="0"/>
              </a:rPr>
              <a:t>. (These can be removed so please advise HE)</a:t>
            </a:r>
          </a:p>
          <a:p>
            <a:pPr eaLnBrk="1" hangingPunct="1"/>
            <a:endParaRPr lang="en-GB" i="1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b="1" smtClean="0">
                <a:latin typeface="Arial" charset="0"/>
                <a:cs typeface="Arial" charset="0"/>
              </a:rPr>
              <a:t>Please end the session promptly at 12:00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Lunch will be served from the Jubilee Room next door (Harriet and Eileen will direct people through). As it is a smaller room, please be patient and use the space in the main room to eat and network.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Next session will start promptly at 12:45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(We may  be showing a short film on Real Food Store, Exeter – if time and technology allows. HE to update on the day.)</a:t>
            </a:r>
          </a:p>
          <a:p>
            <a:pPr eaLnBrk="1" hangingPunct="1"/>
            <a:endParaRPr lang="en-GB" smtClean="0">
              <a:latin typeface="Arial" charset="0"/>
              <a:cs typeface="Arial" charset="0"/>
            </a:endParaRPr>
          </a:p>
          <a:p>
            <a:pPr eaLnBrk="1" hangingPunct="1"/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DED410-27F7-4F6F-A36B-436561200235}" type="slidenum">
              <a:rPr lang="en-GB">
                <a:latin typeface="Arial" charset="0"/>
                <a:cs typeface="Arial" charset="0"/>
              </a:rPr>
              <a:pPr/>
              <a:t>34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1280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b"/>
          <a:lstStyle/>
          <a:p>
            <a:pPr algn="r"/>
            <a:fld id="{39F038AE-CB4C-49B3-8149-4DDA5A2269A2}" type="slidenum">
              <a:rPr lang="en-GB" sz="1200">
                <a:latin typeface="Calibri" pitchFamily="34" charset="0"/>
              </a:rPr>
              <a:pPr algn="r"/>
              <a:t>34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2800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 wrap="none" lIns="91427" tIns="45714" rIns="91427" bIns="45714" anchor="ctr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010A7C-FD1E-4798-8831-6B13E6465126}" type="slidenum">
              <a:rPr lang="en-GB">
                <a:latin typeface="Arial" charset="0"/>
                <a:cs typeface="Arial" charset="0"/>
              </a:rPr>
              <a:pPr/>
              <a:t>56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b"/>
          <a:lstStyle/>
          <a:p>
            <a:pPr algn="r"/>
            <a:fld id="{452703AE-0739-43FA-B166-A78D87055B68}" type="slidenum">
              <a:rPr lang="en-GB" sz="1200">
                <a:latin typeface="Calibri" pitchFamily="34" charset="0"/>
              </a:rPr>
              <a:pPr algn="r"/>
              <a:t>56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2902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b"/>
          <a:lstStyle/>
          <a:p>
            <a:pPr algn="r"/>
            <a:fld id="{B8704C25-C760-4F18-B480-75B0222E4A2A}" type="slidenum">
              <a:rPr lang="en-GB" sz="1200">
                <a:latin typeface="Calibri" pitchFamily="34" charset="0"/>
              </a:rPr>
              <a:pPr algn="r"/>
              <a:t>56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29029" name="Text Box 2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9030" name="Rectangle 3"/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200525"/>
          </a:xfrm>
          <a:noFill/>
        </p:spPr>
        <p:txBody>
          <a:bodyPr wrap="none" lIns="91427" tIns="45714" rIns="91427" bIns="45714" anchor="ctr"/>
          <a:lstStyle/>
          <a:p>
            <a:pPr defTabSz="449263"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4093FE-8F43-4D8C-89CF-1A01850C5640}" type="slidenum">
              <a:rPr lang="en-GB">
                <a:latin typeface="Arial" charset="0"/>
                <a:cs typeface="Arial" charset="0"/>
              </a:rPr>
              <a:pPr/>
              <a:t>60</a:t>
            </a:fld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b"/>
          <a:lstStyle/>
          <a:p>
            <a:pPr algn="r"/>
            <a:fld id="{906E4C8B-F2C3-4AC9-8635-41455FBAA2F9}" type="slidenum">
              <a:rPr lang="en-GB" sz="1200">
                <a:latin typeface="Calibri" pitchFamily="34" charset="0"/>
              </a:rPr>
              <a:pPr algn="r"/>
              <a:t>60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3005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b"/>
          <a:lstStyle/>
          <a:p>
            <a:pPr algn="r"/>
            <a:fld id="{54B0F4C9-6690-4678-BF3F-3C1DBCF150C2}" type="slidenum">
              <a:rPr lang="en-GB" sz="1200">
                <a:latin typeface="Calibri" pitchFamily="34" charset="0"/>
              </a:rPr>
              <a:pPr algn="r"/>
              <a:t>60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30053" name="Text Box 2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0054" name="Rectangle 3"/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78463" cy="4200525"/>
          </a:xfrm>
          <a:noFill/>
        </p:spPr>
        <p:txBody>
          <a:bodyPr wrap="none" lIns="91427" tIns="45714" rIns="91427" bIns="45714" anchor="ctr"/>
          <a:lstStyle/>
          <a:p>
            <a:pPr defTabSz="449263"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64432-618D-4999-A2EE-565F4CEA7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89327-38AE-4615-9107-561611C1BD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A2D7-CFB0-4A3C-973E-EB02D5BBCB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B745-F87E-4B48-AE35-5731291E78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C1DF7-9592-4358-BE7A-2237F273B2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6FD1-5DF6-4D4B-A9C7-27DB8297E9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2C12A-B075-40E2-A927-1344F5D9FA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4F4D8-7FE5-498B-8282-BF9BE5074F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4B101-BAE5-4666-9E25-64C98A90B8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BBCE6-1751-4F6E-8B97-9E40ACC767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BBC0-260D-4A49-832C-6E4A94FB38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2A931-5EB8-4B03-81EB-F47A7ADBFD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E7213-1A29-4266-824C-543227AD4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1CB83-F714-4336-9BBF-DEE912585E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2823-6544-42F2-8D51-37B31ED654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BE214-97A2-479C-BF1C-0116D64288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ACDC-8D59-4038-8D2D-994443E8B1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6B45735-CD93-4662-92AE-969DFBEA5915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F74F7F79-3192-4E7B-8832-EE9B01E6A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613B3D41-9712-444F-9151-8C39D1154BF0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1440FEC6-F721-4AB3-B573-CA8E39754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612A0704-DAFE-4156-B6E2-F72DB5AFFA5A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12DDC63-2A7E-4489-8DBE-19CF7E10B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AA97E57-483D-4A88-ADF1-41FCC790FE48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CF19B25-744A-4201-B580-509E1D0EE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58929AE-E71F-4D87-9B14-58E512AB4AEE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AED30894-FCF4-4990-9DE5-8B32F8120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E204E-352A-4C8C-AE04-748E07B729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ollab date venue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0363" y="4976813"/>
            <a:ext cx="737393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collab title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00788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MLFW_logo_recoloured 3spot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886575" y="0"/>
            <a:ext cx="22669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093DD813-2EE3-44A5-8047-4F5C28EE3B25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FCF511FE-FC47-4C3F-84FF-AD408A276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A03BABFA-2D1C-43C1-B6FA-D687B08FE7ED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C5B186F-E46A-4218-97AB-E0108F5EC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1CEC2F96-F0A2-4F0A-866A-6BA6151E0A58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ADD42CE-DFDA-4CE2-8968-3FAD3AE69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16D9BC78-6AFF-4B5B-BC77-57A10D198202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D7AD507-7362-4EE8-88F6-FAAB1A4C9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3ED5410-27B2-482A-A8BD-0C5CB9D8BE18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2A1A82B5-F228-480D-8537-228A38B72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D5D37DE-CFEB-4BF4-B237-EB8D38298DAD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6CDC2394-AE7E-4C8F-8FB9-74F1F346C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A63FDD5-B04B-4139-9674-842FB4E874D1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3F71A580-8C6A-4DCD-84AE-4ECE05BCB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C5AFF5-06DD-4850-905C-BE5FA0866E43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AE0049-9602-475B-8050-E572EC778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306462-514A-4627-B0F7-6960D7BFFEC5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25487-B2B4-4FB4-B7EA-5C1DA1F1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6D59EC-97D7-4ECF-A4A1-4845EBCC11E1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456E3C-F7F7-4F0B-A5CD-6BCEE1795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F3449-3ECD-4B3A-B3B1-B29130F257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422202-3951-4DF2-B407-D9C09153197D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63C137-ED68-43D0-BE8A-DC9BDEF7B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3C3072-9904-4BAD-910B-BF77A1A62C6E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4F32DE-7D6B-48F2-BA73-0E2C9491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07EF567-E825-4EE3-BDA3-08CA2A0441C2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504558-6991-4F58-8A58-EBD826C36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B850CAD-26A1-483F-8F45-DCF5957BD420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2CBDB1-9DF9-40D9-84F5-42EDD65EF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802835-4AD0-4B2C-A91E-893DA1CBC976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BC5A72-D5AA-46CB-805D-EF140DD48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08664F-E190-46E0-9BB1-80987581A111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79F18E-E263-4E5E-BF74-D1C0FDF98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AD2F383-3729-4D47-92C8-EB268617E6DA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8A831A-F30C-4924-80C0-6F1E5CE2D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1AA4BB-C723-42B3-B576-97910C0B58B1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782B67-0855-4A2C-B1A6-F519B9660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4FF8F-AC9C-4002-8EC1-A0C11E42B8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AA7BA-B789-43C5-B532-0CAC16051B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8C311-6335-4BFE-9D34-ACBF7B5471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BC25C-77AA-4A8A-912B-BD2A9F2C67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F782F-3530-43DC-89BB-345A1A51B0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B432D-8A62-4EED-B950-236406B1A3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E130C-0F29-4BFC-8FBB-1002219177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3268B-859F-4B82-8E1D-E211225D38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EF58-7BF4-4FE3-A3A4-F771FA1DA1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C9AE-32E5-4A50-9615-5752377BAA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F4C8-75CE-48D3-9915-68C9CF5D44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5CEC2-7849-40F2-81BC-F4FE01BCC5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6B8C4-717E-410D-9B4D-6D273DD088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FA99D-B008-48B9-A492-3FDC112D70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03DB5A-9DAC-4355-A176-87C648ACC3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4DA95E1-EB00-47E4-AC56-E31C6C0A01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BDA7BB-779E-4CA0-9011-06725C8B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88014C-A56E-488C-89FF-424527100A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25F5F9-CDB4-404F-A4C1-90E8CE239F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4D99475-D2CA-406A-BB44-3D2A9E9568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17C08-1FBD-4C1A-B4B4-EB379EC37F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B23CC5-9435-4A6B-A8C0-B75E6EDBA4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3286A4-4E3A-4B36-8615-4C60CBF32F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3D7AAF-D34E-49B4-B0C7-BC5F40329B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08ED9-E598-4A2E-B987-4B05BED1E7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AB7A59-567F-4348-BE64-E23B12E1F7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1CBF2-0186-4EE6-A53B-F569D4D152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0004F-6201-48D5-9850-AE737DE44C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54B85-AD89-47C2-8B5E-65BAE4B07A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0" r:id="rId2"/>
    <p:sldLayoutId id="2147483779" r:id="rId3"/>
    <p:sldLayoutId id="2147483778" r:id="rId4"/>
    <p:sldLayoutId id="2147483777" r:id="rId5"/>
    <p:sldLayoutId id="2147483776" r:id="rId6"/>
    <p:sldLayoutId id="2147483775" r:id="rId7"/>
    <p:sldLayoutId id="2147483774" r:id="rId8"/>
    <p:sldLayoutId id="2147483773" r:id="rId9"/>
    <p:sldLayoutId id="2147483772" r:id="rId10"/>
    <p:sldLayoutId id="2147483771" r:id="rId11"/>
    <p:sldLayoutId id="21474837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B8CF54-DFA9-4A62-A186-24CA09F69A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2" r:id="rId2"/>
    <p:sldLayoutId id="2147483791" r:id="rId3"/>
    <p:sldLayoutId id="2147483790" r:id="rId4"/>
    <p:sldLayoutId id="2147483789" r:id="rId5"/>
    <p:sldLayoutId id="2147483788" r:id="rId6"/>
    <p:sldLayoutId id="2147483787" r:id="rId7"/>
    <p:sldLayoutId id="2147483786" r:id="rId8"/>
    <p:sldLayoutId id="2147483785" r:id="rId9"/>
    <p:sldLayoutId id="2147483784" r:id="rId10"/>
    <p:sldLayoutId id="2147483783" r:id="rId11"/>
    <p:sldLayoutId id="21474837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 smtClean="0">
                <a:solidFill>
                  <a:srgbClr val="898989"/>
                </a:solidFill>
                <a:latin typeface="Calibri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2058B46C-8CEB-432F-ADFC-05B66A8F075C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 smtClean="0">
                <a:solidFill>
                  <a:srgbClr val="898989"/>
                </a:solidFill>
                <a:latin typeface="Calibri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B12331A-2A28-4821-BB3A-5283FC052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collab date venue.ai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60363" y="4976813"/>
            <a:ext cx="737393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collab title.ai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6300788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MLFW_logo_recoloured 3spot.eps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096125" y="207963"/>
            <a:ext cx="1847850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" descr="collab strap.ai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385763" y="1058863"/>
            <a:ext cx="5926137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5A96E80-FF09-458F-BFB4-1D2EE7C557BB}" type="datetime1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C680868-6E13-4459-9887-E8FC2CA81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6E5DAC-978E-4532-ACBC-E3A136317D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4" r:id="rId2"/>
    <p:sldLayoutId id="2147483803" r:id="rId3"/>
    <p:sldLayoutId id="2147483802" r:id="rId4"/>
    <p:sldLayoutId id="2147483801" r:id="rId5"/>
    <p:sldLayoutId id="2147483800" r:id="rId6"/>
    <p:sldLayoutId id="2147483799" r:id="rId7"/>
    <p:sldLayoutId id="2147483798" r:id="rId8"/>
    <p:sldLayoutId id="2147483797" r:id="rId9"/>
    <p:sldLayoutId id="2147483796" r:id="rId10"/>
    <p:sldLayoutId id="2147483795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E6A7257-9212-4C91-938B-15A50F934228}" type="datetimeFigureOut">
              <a:rPr lang="en-GB"/>
              <a:pPr>
                <a:defRPr/>
              </a:pPr>
              <a:t>04/10/2012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E926214-92C8-44A8-B0F5-472319A86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6613"/>
            <a:ext cx="9144000" cy="4176712"/>
          </a:xfrm>
        </p:spPr>
        <p:txBody>
          <a:bodyPr/>
          <a:lstStyle/>
          <a:p>
            <a:pPr eaLnBrk="1" hangingPunct="1"/>
            <a:r>
              <a:rPr lang="en-GB" sz="4000" smtClean="0"/>
              <a:t>Local Economic Systems</a:t>
            </a:r>
            <a:br>
              <a:rPr lang="en-GB" sz="4000" smtClean="0"/>
            </a:br>
            <a:r>
              <a:rPr lang="en-GB" sz="4000" smtClean="0"/>
              <a:t/>
            </a:r>
            <a:br>
              <a:rPr lang="en-GB" sz="4000" smtClean="0"/>
            </a:br>
            <a:r>
              <a:rPr lang="en-GB" sz="4000" smtClean="0">
                <a:solidFill>
                  <a:schemeClr val="accent2"/>
                </a:solidFill>
              </a:rPr>
              <a:t>Session 5</a:t>
            </a:r>
            <a:br>
              <a:rPr lang="en-GB" sz="4000" smtClean="0">
                <a:solidFill>
                  <a:schemeClr val="accent2"/>
                </a:solidFill>
              </a:rPr>
            </a:br>
            <a:r>
              <a:rPr lang="en-GB" sz="4000" smtClean="0"/>
              <a:t/>
            </a:r>
            <a:br>
              <a:rPr lang="en-GB" sz="4000" smtClean="0"/>
            </a:br>
            <a:r>
              <a:rPr lang="en-GB" sz="3200" smtClean="0">
                <a:solidFill>
                  <a:schemeClr val="accent2"/>
                </a:solidFill>
              </a:rPr>
              <a:t>The development of local economic systems – networking, collaboration &amp; support mechanisms</a:t>
            </a:r>
            <a:r>
              <a:rPr lang="en-GB" smtClean="0"/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5105400"/>
            <a:ext cx="6400800" cy="1752600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Tim Crabtree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ctrTitle" idx="4294967295"/>
          </p:nvPr>
        </p:nvSpPr>
        <p:spPr>
          <a:xfrm>
            <a:off x="441325" y="1778000"/>
            <a:ext cx="7551738" cy="790575"/>
          </a:xfrm>
        </p:spPr>
        <p:txBody>
          <a:bodyPr/>
          <a:lstStyle/>
          <a:p>
            <a:pPr algn="l" eaLnBrk="1" hangingPunct="1"/>
            <a:r>
              <a:rPr lang="en-GB" sz="3600" b="1" smtClean="0">
                <a:solidFill>
                  <a:srgbClr val="002060"/>
                </a:solidFill>
              </a:rPr>
              <a:t>Research aims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41325" y="2701925"/>
            <a:ext cx="8016875" cy="3103563"/>
          </a:xfrm>
          <a:solidFill>
            <a:srgbClr val="009900"/>
          </a:solidFill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to analyse the current characteristics of the community food sector;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to forecast how this sector can mature and grow in the coming years; and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to understand if collaboration – enterprises consciously working together to achieve joint aims – is an integral aspect of the future for community food enterprises.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GB" sz="24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65850"/>
            <a:ext cx="9144000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ctrTitle" idx="4294967295"/>
          </p:nvPr>
        </p:nvSpPr>
        <p:spPr>
          <a:xfrm>
            <a:off x="0" y="1778000"/>
            <a:ext cx="7551738" cy="790575"/>
          </a:xfrm>
        </p:spPr>
        <p:txBody>
          <a:bodyPr/>
          <a:lstStyle/>
          <a:p>
            <a:pPr algn="l" eaLnBrk="1" hangingPunct="1"/>
            <a:r>
              <a:rPr lang="en-GB" sz="3200" b="1" smtClean="0">
                <a:solidFill>
                  <a:srgbClr val="002060"/>
                </a:solidFill>
              </a:rPr>
              <a:t>Key hypothesis</a:t>
            </a:r>
            <a:endParaRPr lang="en-GB" sz="3200" smtClean="0"/>
          </a:p>
        </p:txBody>
      </p:sp>
      <p:sp>
        <p:nvSpPr>
          <p:cNvPr id="52227" name="Subtitle 2"/>
          <p:cNvSpPr>
            <a:spLocks noGrp="1"/>
          </p:cNvSpPr>
          <p:nvPr>
            <p:ph type="subTitle" idx="4294967295"/>
          </p:nvPr>
        </p:nvSpPr>
        <p:spPr>
          <a:xfrm>
            <a:off x="0" y="2701925"/>
            <a:ext cx="8016875" cy="3103563"/>
          </a:xfrm>
          <a:solidFill>
            <a:srgbClr val="009900"/>
          </a:solidFill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sz="2800" smtClean="0">
                <a:solidFill>
                  <a:schemeClr val="bg1"/>
                </a:solidFill>
              </a:rPr>
              <a:t>That </a:t>
            </a:r>
            <a:r>
              <a:rPr lang="en-GB" sz="2800" b="1" smtClean="0">
                <a:solidFill>
                  <a:schemeClr val="bg1"/>
                </a:solidFill>
              </a:rPr>
              <a:t>‘scaling up is really connecting up’</a:t>
            </a:r>
          </a:p>
          <a:p>
            <a:pPr marL="0" indent="0">
              <a:buFont typeface="Arial" charset="0"/>
              <a:buNone/>
            </a:pPr>
            <a:endParaRPr lang="en-GB" sz="2800" smtClean="0">
              <a:solidFill>
                <a:schemeClr val="bg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GB" sz="2800" smtClean="0">
                <a:solidFill>
                  <a:schemeClr val="bg1"/>
                </a:solidFill>
              </a:rPr>
              <a:t>….and that this will require support structures that allow enterprises to actively work together, to learn from each other’s activities, and to share resources in a mutually beneficial manner.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165850"/>
            <a:ext cx="9144000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642350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-26988"/>
            <a:ext cx="8642350" cy="429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79388" y="4508500"/>
            <a:ext cx="2016125" cy="20161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>
                <a:solidFill>
                  <a:srgbClr val="000000"/>
                </a:solidFill>
              </a:rPr>
              <a:t>Household </a:t>
            </a:r>
          </a:p>
          <a:p>
            <a:pPr algn="ctr"/>
            <a:r>
              <a:rPr lang="en-GB" sz="1600">
                <a:solidFill>
                  <a:srgbClr val="000000"/>
                </a:solidFill>
              </a:rPr>
              <a:t>gardens &amp; kitchens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Allotments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Community</a:t>
            </a:r>
          </a:p>
          <a:p>
            <a:pPr algn="ctr"/>
            <a:r>
              <a:rPr lang="en-GB" sz="1600">
                <a:solidFill>
                  <a:srgbClr val="000000"/>
                </a:solidFill>
              </a:rPr>
              <a:t>Gardens</a:t>
            </a: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411413" y="4508500"/>
            <a:ext cx="2016125" cy="20161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>
                <a:solidFill>
                  <a:srgbClr val="000000"/>
                </a:solidFill>
              </a:rPr>
              <a:t>Wholefood shops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Organic farms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Permaculture </a:t>
            </a:r>
          </a:p>
          <a:p>
            <a:pPr algn="ctr"/>
            <a:r>
              <a:rPr lang="en-GB" sz="1600">
                <a:solidFill>
                  <a:srgbClr val="000000"/>
                </a:solidFill>
              </a:rPr>
              <a:t>initiatives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643438" y="4508500"/>
            <a:ext cx="2016125" cy="20161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>
                <a:solidFill>
                  <a:srgbClr val="000000"/>
                </a:solidFill>
              </a:rPr>
              <a:t>Farm shops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Farmers’ markets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Box schemes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6877050" y="4508500"/>
            <a:ext cx="2016125" cy="20161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>
                <a:solidFill>
                  <a:srgbClr val="000000"/>
                </a:solidFill>
              </a:rPr>
              <a:t>City farms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Care farms</a:t>
            </a:r>
          </a:p>
          <a:p>
            <a:pPr algn="ctr"/>
            <a:endParaRPr lang="en-GB" sz="1600">
              <a:solidFill>
                <a:srgbClr val="000000"/>
              </a:solidFill>
            </a:endParaRPr>
          </a:p>
          <a:p>
            <a:pPr algn="ctr"/>
            <a:r>
              <a:rPr lang="en-GB" sz="1600">
                <a:solidFill>
                  <a:srgbClr val="000000"/>
                </a:solidFill>
              </a:rPr>
              <a:t>Lunch clubs</a:t>
            </a: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H="1">
            <a:off x="1187450" y="3141663"/>
            <a:ext cx="43180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H="1">
            <a:off x="3419475" y="3860800"/>
            <a:ext cx="73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6011863" y="3860800"/>
            <a:ext cx="73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>
            <a:off x="8101013" y="32131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1988" y="188913"/>
            <a:ext cx="2520950" cy="27352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</a:rPr>
              <a:t>The “Core” Food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</a:rPr>
              <a:t>Economy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E.g.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Household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gardens &amp; kitchens.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Allotments.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Community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Gardens.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84213" y="3644900"/>
            <a:ext cx="2519362" cy="2736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</a:rPr>
              <a:t>Initiatives seeking to “defend” the local economy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E.g.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Farm shops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Farmers’ markets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Box schemes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11863" y="3644900"/>
            <a:ext cx="2520950" cy="2736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</a:rPr>
              <a:t>Initiatives using food as a vehicle for other purposes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E.g.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Care farms.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Lunch clubs.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City farms.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11863" y="198438"/>
            <a:ext cx="2520950" cy="2736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</a:rPr>
              <a:t>Initiatives aimed at creating an “ethical alternative”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E.g.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Wholefood shops.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Organic farms.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Permaculture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</a:rPr>
              <a:t>Initiatives.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48038" y="2349500"/>
            <a:ext cx="2519362" cy="19431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b="1" dirty="0">
                <a:solidFill>
                  <a:prstClr val="black"/>
                </a:solidFill>
              </a:rPr>
              <a:t>Differing Motivations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endCxn id="3" idx="3"/>
          </p:cNvCxnSpPr>
          <p:nvPr/>
        </p:nvCxnSpPr>
        <p:spPr>
          <a:xfrm flipH="1">
            <a:off x="3203575" y="4292600"/>
            <a:ext cx="1008063" cy="7207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1"/>
          </p:cNvCxnSpPr>
          <p:nvPr/>
        </p:nvCxnSpPr>
        <p:spPr>
          <a:xfrm>
            <a:off x="5003800" y="4292600"/>
            <a:ext cx="1008063" cy="7207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5" idx="1"/>
          </p:cNvCxnSpPr>
          <p:nvPr/>
        </p:nvCxnSpPr>
        <p:spPr>
          <a:xfrm flipV="1">
            <a:off x="5003800" y="1566863"/>
            <a:ext cx="1008063" cy="7826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2" idx="3"/>
          </p:cNvCxnSpPr>
          <p:nvPr/>
        </p:nvCxnSpPr>
        <p:spPr>
          <a:xfrm flipH="1" flipV="1">
            <a:off x="3182938" y="1557338"/>
            <a:ext cx="1028700" cy="7921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solidFill>
                  <a:schemeClr val="tx2"/>
                </a:solidFill>
              </a:rPr>
              <a:t>Competition or collaboration?</a:t>
            </a:r>
            <a:endParaRPr lang="en-US" b="1" smtClean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The community food sector has evolved in recent years, with new types of initiatives emerging, e.g. Transition Towns</a:t>
            </a:r>
          </a:p>
          <a:p>
            <a:r>
              <a:rPr lang="en-GB" smtClean="0"/>
              <a:t>There are reports of the different types of initiative competing amongst themselves for the same small % of consumers</a:t>
            </a:r>
          </a:p>
          <a:p>
            <a:r>
              <a:rPr lang="en-GB" smtClean="0"/>
              <a:t>The challenge, then,  is to support mutually beneficial collaboration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val 2"/>
          <p:cNvSpPr>
            <a:spLocks noChangeArrowheads="1"/>
          </p:cNvSpPr>
          <p:nvPr/>
        </p:nvSpPr>
        <p:spPr bwMode="auto">
          <a:xfrm>
            <a:off x="684213" y="404813"/>
            <a:ext cx="7775575" cy="5903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1979613" y="549275"/>
            <a:ext cx="5362575" cy="3960813"/>
            <a:chOff x="588" y="391"/>
            <a:chExt cx="4581" cy="3458"/>
          </a:xfrm>
        </p:grpSpPr>
        <p:pic>
          <p:nvPicPr>
            <p:cNvPr id="5739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51" y="2795"/>
              <a:ext cx="96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39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30" y="2614"/>
              <a:ext cx="590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39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5" y="1706"/>
              <a:ext cx="1588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397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99" y="391"/>
              <a:ext cx="77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398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46" y="2296"/>
              <a:ext cx="998" cy="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399" name="Picture 9"/>
            <p:cNvPicPr>
              <a:picLocks noChangeAspect="1" noChangeArrowheads="1"/>
            </p:cNvPicPr>
            <p:nvPr/>
          </p:nvPicPr>
          <p:blipFill>
            <a:blip r:embed="rId7"/>
            <a:srcRect t="30170" b="31355"/>
            <a:stretch>
              <a:fillRect/>
            </a:stretch>
          </p:blipFill>
          <p:spPr bwMode="auto">
            <a:xfrm>
              <a:off x="860" y="1071"/>
              <a:ext cx="1633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0" name="Picture 1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72" y="1071"/>
              <a:ext cx="1134" cy="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1" name="Picture 1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8" y="2341"/>
              <a:ext cx="953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2" name="Picture 12"/>
            <p:cNvPicPr>
              <a:picLocks noChangeAspect="1" noChangeArrowheads="1"/>
            </p:cNvPicPr>
            <p:nvPr/>
          </p:nvPicPr>
          <p:blipFill>
            <a:blip r:embed="rId10"/>
            <a:srcRect l="6271" t="18648" r="6203" b="16188"/>
            <a:stretch>
              <a:fillRect/>
            </a:stretch>
          </p:blipFill>
          <p:spPr bwMode="auto">
            <a:xfrm>
              <a:off x="2176" y="3475"/>
              <a:ext cx="1497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3" name="Picture 1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262" y="2976"/>
              <a:ext cx="4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4" name="Picture 1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33" y="1752"/>
              <a:ext cx="113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5" name="Picture 1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53" y="572"/>
              <a:ext cx="635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6" name="Picture 16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651" y="754"/>
              <a:ext cx="862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7" name="Picture 1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081" y="1842"/>
              <a:ext cx="104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8" name="Picture 18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495" y="3249"/>
              <a:ext cx="681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09" name="Picture 19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677" y="2296"/>
              <a:ext cx="635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10" name="Picture 20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398" y="2205"/>
              <a:ext cx="77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11" name="Picture 2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493" y="1207"/>
              <a:ext cx="81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12" name="Picture 22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75" y="2296"/>
              <a:ext cx="39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13" name="Picture 23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901" y="2886"/>
              <a:ext cx="363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14" name="Picture 24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264" y="3158"/>
              <a:ext cx="952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15" name="Picture 25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200" y="391"/>
              <a:ext cx="305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416" name="Picture 26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3128" y="2296"/>
              <a:ext cx="498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7348" name="Group 27"/>
          <p:cNvGrpSpPr>
            <a:grpSpLocks/>
          </p:cNvGrpSpPr>
          <p:nvPr/>
        </p:nvGrpSpPr>
        <p:grpSpPr bwMode="auto">
          <a:xfrm>
            <a:off x="4932363" y="5013325"/>
            <a:ext cx="1030287" cy="576263"/>
            <a:chOff x="4150" y="3566"/>
            <a:chExt cx="1465" cy="588"/>
          </a:xfrm>
        </p:grpSpPr>
        <p:pic>
          <p:nvPicPr>
            <p:cNvPr id="57387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332" y="397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8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558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9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375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90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012" y="361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91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694" y="383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92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150" y="374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93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193" y="38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49" name="Oval 35"/>
          <p:cNvSpPr>
            <a:spLocks noChangeArrowheads="1"/>
          </p:cNvSpPr>
          <p:nvPr/>
        </p:nvSpPr>
        <p:spPr bwMode="auto">
          <a:xfrm>
            <a:off x="4716463" y="4868863"/>
            <a:ext cx="1512887" cy="865187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7350" name="Group 36"/>
          <p:cNvGrpSpPr>
            <a:grpSpLocks/>
          </p:cNvGrpSpPr>
          <p:nvPr/>
        </p:nvGrpSpPr>
        <p:grpSpPr bwMode="auto">
          <a:xfrm>
            <a:off x="3132138" y="5300663"/>
            <a:ext cx="1030287" cy="576262"/>
            <a:chOff x="4150" y="3566"/>
            <a:chExt cx="1465" cy="588"/>
          </a:xfrm>
        </p:grpSpPr>
        <p:pic>
          <p:nvPicPr>
            <p:cNvPr id="57380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332" y="397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1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558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2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375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3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012" y="361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4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694" y="383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5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150" y="374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86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193" y="38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51" name="Oval 44"/>
          <p:cNvSpPr>
            <a:spLocks noChangeArrowheads="1"/>
          </p:cNvSpPr>
          <p:nvPr/>
        </p:nvSpPr>
        <p:spPr bwMode="auto">
          <a:xfrm>
            <a:off x="6300788" y="4221163"/>
            <a:ext cx="1512887" cy="865187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7352" name="Group 45"/>
          <p:cNvGrpSpPr>
            <a:grpSpLocks/>
          </p:cNvGrpSpPr>
          <p:nvPr/>
        </p:nvGrpSpPr>
        <p:grpSpPr bwMode="auto">
          <a:xfrm>
            <a:off x="6516688" y="4365625"/>
            <a:ext cx="1030287" cy="576263"/>
            <a:chOff x="4150" y="3566"/>
            <a:chExt cx="1465" cy="588"/>
          </a:xfrm>
        </p:grpSpPr>
        <p:pic>
          <p:nvPicPr>
            <p:cNvPr id="57373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332" y="397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4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558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5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375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6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012" y="361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7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694" y="383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8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150" y="374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9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193" y="38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53" name="Oval 53"/>
          <p:cNvSpPr>
            <a:spLocks noChangeArrowheads="1"/>
          </p:cNvSpPr>
          <p:nvPr/>
        </p:nvSpPr>
        <p:spPr bwMode="auto">
          <a:xfrm>
            <a:off x="2916238" y="5157788"/>
            <a:ext cx="1512887" cy="865187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7354" name="Group 54"/>
          <p:cNvGrpSpPr>
            <a:grpSpLocks/>
          </p:cNvGrpSpPr>
          <p:nvPr/>
        </p:nvGrpSpPr>
        <p:grpSpPr bwMode="auto">
          <a:xfrm>
            <a:off x="1763713" y="4581525"/>
            <a:ext cx="1030287" cy="576263"/>
            <a:chOff x="4150" y="3566"/>
            <a:chExt cx="1465" cy="588"/>
          </a:xfrm>
        </p:grpSpPr>
        <p:pic>
          <p:nvPicPr>
            <p:cNvPr id="57366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332" y="397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67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558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68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375" y="356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69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012" y="361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0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694" y="383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1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150" y="374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2" name="Picture 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193" y="38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55" name="Oval 62"/>
          <p:cNvSpPr>
            <a:spLocks noChangeArrowheads="1"/>
          </p:cNvSpPr>
          <p:nvPr/>
        </p:nvSpPr>
        <p:spPr bwMode="auto">
          <a:xfrm>
            <a:off x="1547813" y="4437063"/>
            <a:ext cx="1512887" cy="865187"/>
          </a:xfrm>
          <a:prstGeom prst="ellips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7356" name="Line 63"/>
          <p:cNvSpPr>
            <a:spLocks noChangeShapeType="1"/>
          </p:cNvSpPr>
          <p:nvPr/>
        </p:nvSpPr>
        <p:spPr bwMode="auto">
          <a:xfrm>
            <a:off x="2916238" y="5157788"/>
            <a:ext cx="2159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57" name="Line 64"/>
          <p:cNvSpPr>
            <a:spLocks noChangeShapeType="1"/>
          </p:cNvSpPr>
          <p:nvPr/>
        </p:nvSpPr>
        <p:spPr bwMode="auto">
          <a:xfrm flipV="1">
            <a:off x="4211638" y="5229225"/>
            <a:ext cx="5048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58" name="Line 65"/>
          <p:cNvSpPr>
            <a:spLocks noChangeShapeType="1"/>
          </p:cNvSpPr>
          <p:nvPr/>
        </p:nvSpPr>
        <p:spPr bwMode="auto">
          <a:xfrm>
            <a:off x="3059113" y="4868863"/>
            <a:ext cx="3603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59" name="Line 66"/>
          <p:cNvSpPr>
            <a:spLocks noChangeShapeType="1"/>
          </p:cNvSpPr>
          <p:nvPr/>
        </p:nvSpPr>
        <p:spPr bwMode="auto">
          <a:xfrm>
            <a:off x="2555875" y="5300663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60" name="Line 67"/>
          <p:cNvSpPr>
            <a:spLocks noChangeShapeType="1"/>
          </p:cNvSpPr>
          <p:nvPr/>
        </p:nvSpPr>
        <p:spPr bwMode="auto">
          <a:xfrm flipV="1">
            <a:off x="4427538" y="5516563"/>
            <a:ext cx="36036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61" name="Line 68"/>
          <p:cNvSpPr>
            <a:spLocks noChangeShapeType="1"/>
          </p:cNvSpPr>
          <p:nvPr/>
        </p:nvSpPr>
        <p:spPr bwMode="auto">
          <a:xfrm flipV="1">
            <a:off x="4284663" y="5734050"/>
            <a:ext cx="8636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62" name="Line 69"/>
          <p:cNvSpPr>
            <a:spLocks noChangeShapeType="1"/>
          </p:cNvSpPr>
          <p:nvPr/>
        </p:nvSpPr>
        <p:spPr bwMode="auto">
          <a:xfrm flipV="1">
            <a:off x="6156325" y="4941888"/>
            <a:ext cx="2873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63" name="Line 70"/>
          <p:cNvSpPr>
            <a:spLocks noChangeShapeType="1"/>
          </p:cNvSpPr>
          <p:nvPr/>
        </p:nvSpPr>
        <p:spPr bwMode="auto">
          <a:xfrm flipV="1">
            <a:off x="6227763" y="5084763"/>
            <a:ext cx="64928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64" name="Line 71"/>
          <p:cNvSpPr>
            <a:spLocks noChangeShapeType="1"/>
          </p:cNvSpPr>
          <p:nvPr/>
        </p:nvSpPr>
        <p:spPr bwMode="auto">
          <a:xfrm flipV="1">
            <a:off x="5867400" y="4652963"/>
            <a:ext cx="433388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7365" name="Oval 72"/>
          <p:cNvSpPr>
            <a:spLocks noChangeArrowheads="1"/>
          </p:cNvSpPr>
          <p:nvPr/>
        </p:nvSpPr>
        <p:spPr bwMode="auto">
          <a:xfrm>
            <a:off x="1692275" y="476250"/>
            <a:ext cx="5832475" cy="4105275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684213" y="90805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3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Three  Key Ecological Principles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5288" y="3429000"/>
            <a:ext cx="8853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3600" smtClean="0">
                <a:latin typeface="+mn-lt"/>
                <a:cs typeface="Arial" pitchFamily="34" charset="0"/>
              </a:rPr>
              <a:t>2. Networking underlies ecosystem health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850" y="2360613"/>
            <a:ext cx="8007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+mn-lt"/>
                <a:cs typeface="Arial" pitchFamily="34" charset="0"/>
              </a:rPr>
              <a:t>1. Cooperation moderates competition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4489450"/>
            <a:ext cx="8161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+mn-lt"/>
                <a:cs typeface="Arial" pitchFamily="34" charset="0"/>
              </a:rPr>
              <a:t>3. Diversity creates stability (resilience)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841375"/>
            <a:ext cx="5329238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Nested systems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A community food enterprise can be thought of as a system, as can a local food economy. </a:t>
            </a:r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r>
              <a:rPr lang="en-GB" smtClean="0"/>
              <a:t>Meadows:</a:t>
            </a:r>
          </a:p>
          <a:p>
            <a:pPr eaLnBrk="1" hangingPunct="1">
              <a:buFontTx/>
              <a:buNone/>
            </a:pPr>
            <a:r>
              <a:rPr lang="en-GB" smtClean="0"/>
              <a:t>“Systems can be embedded in systems, which are embedded in yet other systems.”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Focus of session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smtClean="0"/>
              <a:t>Exploration of how individual local food enterprises could collaborate with other organisations. 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Such collaboration could be at a less formal level, for example the creation of networks or “communities of practice”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Or through “secondary structures” designed to provide inputs (the 5 capitals) 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Or allow collaboration around operations, marketing &amp; distribution or waste recycling.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549275"/>
            <a:ext cx="79629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2124075" y="2349500"/>
            <a:ext cx="215900" cy="5032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24075" y="4365625"/>
            <a:ext cx="215900" cy="3587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35825" y="2205038"/>
            <a:ext cx="144463" cy="2873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08850" y="3933825"/>
            <a:ext cx="287338" cy="6111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40200" y="5732463"/>
            <a:ext cx="1295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5875" y="5373688"/>
            <a:ext cx="3744913" cy="1076325"/>
          </a:xfrm>
          <a:prstGeom prst="rect">
            <a:avLst/>
          </a:prstGeom>
          <a:solidFill>
            <a:srgbClr val="DCE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National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food </a:t>
            </a:r>
            <a:r>
              <a:rPr lang="en-GB" sz="2400" dirty="0">
                <a:solidFill>
                  <a:prstClr val="black"/>
                </a:solidFill>
              </a:rPr>
              <a:t>policy/influencing work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5875" y="3792538"/>
            <a:ext cx="3744913" cy="1076325"/>
          </a:xfrm>
          <a:prstGeom prst="rect">
            <a:avLst/>
          </a:prstGeom>
          <a:solidFill>
            <a:srgbClr val="DCE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“Food </a:t>
            </a:r>
            <a:r>
              <a:rPr lang="en-GB" sz="2400" dirty="0">
                <a:solidFill>
                  <a:prstClr val="black"/>
                </a:solidFill>
              </a:rPr>
              <a:t>policy" partnerships working at a local </a:t>
            </a:r>
            <a:r>
              <a:rPr lang="en-GB" sz="2400" dirty="0">
                <a:solidFill>
                  <a:prstClr val="black"/>
                </a:solidFill>
              </a:rPr>
              <a:t>level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5875" y="2208213"/>
            <a:ext cx="3744913" cy="1076325"/>
          </a:xfrm>
          <a:prstGeom prst="rect">
            <a:avLst/>
          </a:prstGeom>
          <a:solidFill>
            <a:srgbClr val="DCE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prstClr val="black"/>
                </a:solidFill>
              </a:rPr>
              <a:t>Collaboration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875" y="623888"/>
            <a:ext cx="3744913" cy="1076325"/>
          </a:xfrm>
          <a:prstGeom prst="rect">
            <a:avLst/>
          </a:prstGeom>
          <a:solidFill>
            <a:srgbClr val="DCE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Direct delivery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4300" y="1484313"/>
            <a:ext cx="863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endParaRPr lang="en-US" sz="4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4300" y="3141663"/>
            <a:ext cx="8636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endParaRPr lang="en-US" sz="4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4300" y="4652963"/>
            <a:ext cx="863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prstClr val="black"/>
                </a:solidFill>
                <a:latin typeface="Calibri"/>
                <a:cs typeface="+mn-cs"/>
              </a:rPr>
              <a:t>+</a:t>
            </a:r>
            <a:endParaRPr lang="en-US" sz="4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smtClean="0">
                <a:solidFill>
                  <a:srgbClr val="002060"/>
                </a:solidFill>
              </a:rPr>
              <a:t>Collaboration</a:t>
            </a:r>
            <a:r>
              <a:rPr lang="en-GB" smtClean="0"/>
              <a:t> </a:t>
            </a:r>
            <a:endParaRPr lang="en-US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r>
              <a:rPr lang="en-GB" smtClean="0"/>
              <a:t>Collaboration between organisations in a local / regional area is potentially a way of overcoming the range of difficulties faced by community food enterprises.</a:t>
            </a:r>
          </a:p>
          <a:p>
            <a:r>
              <a:rPr lang="en-GB" smtClean="0"/>
              <a:t>This collaboration can take place in 4 ways:</a:t>
            </a:r>
          </a:p>
          <a:p>
            <a:pPr lvl="1"/>
            <a:r>
              <a:rPr lang="en-GB" smtClean="0"/>
              <a:t>Around access to resources</a:t>
            </a:r>
          </a:p>
          <a:p>
            <a:pPr lvl="1"/>
            <a:r>
              <a:rPr lang="en-GB" smtClean="0"/>
              <a:t>Around improving operations</a:t>
            </a:r>
          </a:p>
          <a:p>
            <a:pPr lvl="1"/>
            <a:r>
              <a:rPr lang="en-GB" smtClean="0"/>
              <a:t>Around consumer engagement</a:t>
            </a:r>
          </a:p>
          <a:p>
            <a:pPr lvl="1"/>
            <a:r>
              <a:rPr lang="en-GB" smtClean="0"/>
              <a:t>Around improving sustainability (closed loop processes)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09075" cy="792163"/>
          </a:xfrm>
        </p:spPr>
        <p:txBody>
          <a:bodyPr/>
          <a:lstStyle/>
          <a:p>
            <a:r>
              <a:rPr lang="en-GB" sz="3000" smtClean="0">
                <a:solidFill>
                  <a:srgbClr val="002060"/>
                </a:solidFill>
              </a:rPr>
              <a:t>Linking with other enterprises in the local food system</a:t>
            </a:r>
          </a:p>
        </p:txBody>
      </p:sp>
      <p:sp>
        <p:nvSpPr>
          <p:cNvPr id="30724" name="Oval 17"/>
          <p:cNvSpPr>
            <a:spLocks noChangeArrowheads="1"/>
          </p:cNvSpPr>
          <p:nvPr/>
        </p:nvSpPr>
        <p:spPr bwMode="auto">
          <a:xfrm>
            <a:off x="3489325" y="3051175"/>
            <a:ext cx="2008188" cy="466725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prstClr val="black"/>
                </a:solidFill>
                <a:latin typeface="Calibri" pitchFamily="34" charset="0"/>
                <a:cs typeface="+mn-cs"/>
              </a:rPr>
              <a:t>Operations</a:t>
            </a:r>
          </a:p>
        </p:txBody>
      </p:sp>
      <p:sp>
        <p:nvSpPr>
          <p:cNvPr id="30725" name="Oval 19"/>
          <p:cNvSpPr>
            <a:spLocks noChangeArrowheads="1"/>
          </p:cNvSpPr>
          <p:nvPr/>
        </p:nvSpPr>
        <p:spPr bwMode="auto">
          <a:xfrm>
            <a:off x="2535238" y="3492500"/>
            <a:ext cx="847725" cy="1038225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prstClr val="black"/>
                </a:solidFill>
                <a:latin typeface="Calibri" pitchFamily="34" charset="0"/>
                <a:cs typeface="+mn-cs"/>
              </a:rPr>
              <a:t>Inputs</a:t>
            </a: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Capitals </a:t>
            </a:r>
          </a:p>
        </p:txBody>
      </p:sp>
      <p:sp>
        <p:nvSpPr>
          <p:cNvPr id="30726" name="Oval 20"/>
          <p:cNvSpPr>
            <a:spLocks noChangeArrowheads="1"/>
          </p:cNvSpPr>
          <p:nvPr/>
        </p:nvSpPr>
        <p:spPr bwMode="auto">
          <a:xfrm>
            <a:off x="3892550" y="4602163"/>
            <a:ext cx="941388" cy="466725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prstClr val="black"/>
                </a:solidFill>
                <a:latin typeface="Calibri" pitchFamily="34" charset="0"/>
                <a:cs typeface="+mn-cs"/>
              </a:rPr>
              <a:t>Waste</a:t>
            </a: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sp>
        <p:nvSpPr>
          <p:cNvPr id="30727" name="Oval 21"/>
          <p:cNvSpPr>
            <a:spLocks noChangeArrowheads="1"/>
          </p:cNvSpPr>
          <p:nvPr/>
        </p:nvSpPr>
        <p:spPr bwMode="auto">
          <a:xfrm>
            <a:off x="5508625" y="3492500"/>
            <a:ext cx="847725" cy="1036638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>
                <a:solidFill>
                  <a:prstClr val="black"/>
                </a:solidFill>
                <a:latin typeface="Calibri" pitchFamily="34" charset="0"/>
                <a:cs typeface="+mn-cs"/>
              </a:rPr>
              <a:t>Demand 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>
                <a:solidFill>
                  <a:prstClr val="black"/>
                </a:solidFill>
                <a:latin typeface="Calibri" pitchFamily="34" charset="0"/>
                <a:cs typeface="+mn-cs"/>
              </a:rPr>
              <a:t>Consumption</a:t>
            </a:r>
          </a:p>
        </p:txBody>
      </p:sp>
      <p:cxnSp>
        <p:nvCxnSpPr>
          <p:cNvPr id="64519" name="AutoShape 22"/>
          <p:cNvCxnSpPr>
            <a:cxnSpLocks noChangeShapeType="1"/>
            <a:stCxn id="30725" idx="0"/>
            <a:endCxn id="30724" idx="2"/>
          </p:cNvCxnSpPr>
          <p:nvPr/>
        </p:nvCxnSpPr>
        <p:spPr bwMode="auto">
          <a:xfrm rot="-5400000">
            <a:off x="3120232" y="3124994"/>
            <a:ext cx="190500" cy="509587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520" name="AutoShape 24"/>
          <p:cNvCxnSpPr>
            <a:cxnSpLocks noChangeShapeType="1"/>
            <a:endCxn id="30727" idx="0"/>
          </p:cNvCxnSpPr>
          <p:nvPr/>
        </p:nvCxnSpPr>
        <p:spPr bwMode="auto">
          <a:xfrm>
            <a:off x="5530850" y="3287713"/>
            <a:ext cx="401638" cy="187325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521" name="AutoShape 25"/>
          <p:cNvCxnSpPr>
            <a:cxnSpLocks noChangeShapeType="1"/>
          </p:cNvCxnSpPr>
          <p:nvPr/>
        </p:nvCxnSpPr>
        <p:spPr bwMode="auto">
          <a:xfrm rot="10800000">
            <a:off x="2919413" y="4503738"/>
            <a:ext cx="979487" cy="25241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522" name="AutoShape 26"/>
          <p:cNvCxnSpPr>
            <a:cxnSpLocks noChangeShapeType="1"/>
            <a:stCxn id="30727" idx="4"/>
            <a:endCxn id="30726" idx="6"/>
          </p:cNvCxnSpPr>
          <p:nvPr/>
        </p:nvCxnSpPr>
        <p:spPr bwMode="auto">
          <a:xfrm rot="5400000">
            <a:off x="5249069" y="4148932"/>
            <a:ext cx="288925" cy="1081087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523" name="AutoShape 28"/>
          <p:cNvCxnSpPr>
            <a:cxnSpLocks noChangeShapeType="1"/>
            <a:endCxn id="30726" idx="7"/>
          </p:cNvCxnSpPr>
          <p:nvPr/>
        </p:nvCxnSpPr>
        <p:spPr bwMode="auto">
          <a:xfrm rot="5400000">
            <a:off x="4290219" y="3985419"/>
            <a:ext cx="1073150" cy="261938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30733" name="Oval 17"/>
          <p:cNvSpPr>
            <a:spLocks noChangeArrowheads="1"/>
          </p:cNvSpPr>
          <p:nvPr/>
        </p:nvSpPr>
        <p:spPr bwMode="auto">
          <a:xfrm>
            <a:off x="4116388" y="1638300"/>
            <a:ext cx="925512" cy="233363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Operations</a:t>
            </a:r>
          </a:p>
        </p:txBody>
      </p:sp>
      <p:sp>
        <p:nvSpPr>
          <p:cNvPr id="30734" name="Oval 19"/>
          <p:cNvSpPr>
            <a:spLocks noChangeArrowheads="1"/>
          </p:cNvSpPr>
          <p:nvPr/>
        </p:nvSpPr>
        <p:spPr bwMode="auto">
          <a:xfrm>
            <a:off x="3671888" y="1905000"/>
            <a:ext cx="390525" cy="5175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Inputs: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Capitals </a:t>
            </a:r>
          </a:p>
        </p:txBody>
      </p:sp>
      <p:sp>
        <p:nvSpPr>
          <p:cNvPr id="30735" name="Oval 20"/>
          <p:cNvSpPr>
            <a:spLocks noChangeArrowheads="1"/>
          </p:cNvSpPr>
          <p:nvPr/>
        </p:nvSpPr>
        <p:spPr bwMode="auto">
          <a:xfrm>
            <a:off x="4287838" y="2411413"/>
            <a:ext cx="433387" cy="233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Waste </a:t>
            </a:r>
          </a:p>
        </p:txBody>
      </p:sp>
      <p:sp>
        <p:nvSpPr>
          <p:cNvPr id="30736" name="Oval 21"/>
          <p:cNvSpPr>
            <a:spLocks noChangeArrowheads="1"/>
          </p:cNvSpPr>
          <p:nvPr/>
        </p:nvSpPr>
        <p:spPr bwMode="auto">
          <a:xfrm>
            <a:off x="5045075" y="1862138"/>
            <a:ext cx="390525" cy="5175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Demand 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Consumption</a:t>
            </a:r>
          </a:p>
        </p:txBody>
      </p:sp>
      <p:cxnSp>
        <p:nvCxnSpPr>
          <p:cNvPr id="30737" name="AutoShape 22"/>
          <p:cNvCxnSpPr>
            <a:cxnSpLocks noChangeShapeType="1"/>
            <a:stCxn id="30734" idx="0"/>
            <a:endCxn id="30733" idx="2"/>
          </p:cNvCxnSpPr>
          <p:nvPr/>
        </p:nvCxnSpPr>
        <p:spPr bwMode="auto">
          <a:xfrm rot="-5400000">
            <a:off x="3916363" y="1706563"/>
            <a:ext cx="133350" cy="2286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38" name="AutoShape 24"/>
          <p:cNvCxnSpPr>
            <a:cxnSpLocks noChangeShapeType="1"/>
            <a:endCxn id="30736" idx="0"/>
          </p:cNvCxnSpPr>
          <p:nvPr/>
        </p:nvCxnSpPr>
        <p:spPr bwMode="auto">
          <a:xfrm>
            <a:off x="5056188" y="1751013"/>
            <a:ext cx="185737" cy="936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39" name="AutoShape 25"/>
          <p:cNvCxnSpPr>
            <a:cxnSpLocks noChangeShapeType="1"/>
          </p:cNvCxnSpPr>
          <p:nvPr/>
        </p:nvCxnSpPr>
        <p:spPr bwMode="auto">
          <a:xfrm rot="10800000">
            <a:off x="3819525" y="2393950"/>
            <a:ext cx="454025" cy="127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40" name="AutoShape 26"/>
          <p:cNvCxnSpPr>
            <a:cxnSpLocks noChangeShapeType="1"/>
          </p:cNvCxnSpPr>
          <p:nvPr/>
        </p:nvCxnSpPr>
        <p:spPr bwMode="auto">
          <a:xfrm rot="5400000">
            <a:off x="4886325" y="2209800"/>
            <a:ext cx="138113" cy="50641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41" name="AutoShape 28"/>
          <p:cNvCxnSpPr>
            <a:cxnSpLocks noChangeShapeType="1"/>
            <a:endCxn id="30735" idx="7"/>
          </p:cNvCxnSpPr>
          <p:nvPr/>
        </p:nvCxnSpPr>
        <p:spPr bwMode="auto">
          <a:xfrm rot="5400000">
            <a:off x="4452144" y="2099469"/>
            <a:ext cx="536575" cy="122237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30751" name="Oval 17"/>
          <p:cNvSpPr>
            <a:spLocks noChangeArrowheads="1"/>
          </p:cNvSpPr>
          <p:nvPr/>
        </p:nvSpPr>
        <p:spPr bwMode="auto">
          <a:xfrm>
            <a:off x="4043363" y="5484813"/>
            <a:ext cx="925512" cy="233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Operations</a:t>
            </a:r>
          </a:p>
        </p:txBody>
      </p:sp>
      <p:sp>
        <p:nvSpPr>
          <p:cNvPr id="30752" name="Oval 19"/>
          <p:cNvSpPr>
            <a:spLocks noChangeArrowheads="1"/>
          </p:cNvSpPr>
          <p:nvPr/>
        </p:nvSpPr>
        <p:spPr bwMode="auto">
          <a:xfrm>
            <a:off x="3598863" y="5735638"/>
            <a:ext cx="390525" cy="5191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Inputs: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Capitals </a:t>
            </a:r>
          </a:p>
        </p:txBody>
      </p:sp>
      <p:sp>
        <p:nvSpPr>
          <p:cNvPr id="30753" name="Oval 20"/>
          <p:cNvSpPr>
            <a:spLocks noChangeArrowheads="1"/>
          </p:cNvSpPr>
          <p:nvPr/>
        </p:nvSpPr>
        <p:spPr bwMode="auto">
          <a:xfrm>
            <a:off x="4187825" y="6240463"/>
            <a:ext cx="433388" cy="233362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Waste </a:t>
            </a:r>
          </a:p>
        </p:txBody>
      </p:sp>
      <p:sp>
        <p:nvSpPr>
          <p:cNvPr id="30754" name="Oval 21"/>
          <p:cNvSpPr>
            <a:spLocks noChangeArrowheads="1"/>
          </p:cNvSpPr>
          <p:nvPr/>
        </p:nvSpPr>
        <p:spPr bwMode="auto">
          <a:xfrm>
            <a:off x="4972050" y="5708650"/>
            <a:ext cx="390525" cy="5175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Demand 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Consumption</a:t>
            </a:r>
          </a:p>
        </p:txBody>
      </p:sp>
      <p:cxnSp>
        <p:nvCxnSpPr>
          <p:cNvPr id="30755" name="AutoShape 22"/>
          <p:cNvCxnSpPr>
            <a:cxnSpLocks noChangeShapeType="1"/>
            <a:stCxn id="30752" idx="0"/>
            <a:endCxn id="30751" idx="2"/>
          </p:cNvCxnSpPr>
          <p:nvPr/>
        </p:nvCxnSpPr>
        <p:spPr bwMode="auto">
          <a:xfrm rot="-5400000">
            <a:off x="3850481" y="5545932"/>
            <a:ext cx="119063" cy="2286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56" name="AutoShape 24"/>
          <p:cNvCxnSpPr>
            <a:cxnSpLocks noChangeShapeType="1"/>
            <a:endCxn id="30754" idx="0"/>
          </p:cNvCxnSpPr>
          <p:nvPr/>
        </p:nvCxnSpPr>
        <p:spPr bwMode="auto">
          <a:xfrm>
            <a:off x="4984750" y="5597525"/>
            <a:ext cx="184150" cy="9366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57" name="AutoShape 25"/>
          <p:cNvCxnSpPr>
            <a:cxnSpLocks noChangeShapeType="1"/>
          </p:cNvCxnSpPr>
          <p:nvPr/>
        </p:nvCxnSpPr>
        <p:spPr bwMode="auto">
          <a:xfrm rot="10800000">
            <a:off x="3759200" y="6223000"/>
            <a:ext cx="454025" cy="12541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58" name="AutoShape 26"/>
          <p:cNvCxnSpPr>
            <a:cxnSpLocks noChangeShapeType="1"/>
            <a:stCxn id="30754" idx="4"/>
            <a:endCxn id="30753" idx="6"/>
          </p:cNvCxnSpPr>
          <p:nvPr/>
        </p:nvCxnSpPr>
        <p:spPr bwMode="auto">
          <a:xfrm rot="5400000">
            <a:off x="4847432" y="6036469"/>
            <a:ext cx="114300" cy="528637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59" name="AutoShape 28"/>
          <p:cNvCxnSpPr>
            <a:cxnSpLocks noChangeShapeType="1"/>
            <a:endCxn id="30753" idx="7"/>
          </p:cNvCxnSpPr>
          <p:nvPr/>
        </p:nvCxnSpPr>
        <p:spPr bwMode="auto">
          <a:xfrm rot="5400000">
            <a:off x="4351337" y="5929313"/>
            <a:ext cx="536575" cy="120650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30760" name="Oval 17"/>
          <p:cNvSpPr>
            <a:spLocks noChangeArrowheads="1"/>
          </p:cNvSpPr>
          <p:nvPr/>
        </p:nvSpPr>
        <p:spPr bwMode="auto">
          <a:xfrm>
            <a:off x="7569200" y="3465513"/>
            <a:ext cx="925513" cy="233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Operations</a:t>
            </a:r>
          </a:p>
        </p:txBody>
      </p:sp>
      <p:sp>
        <p:nvSpPr>
          <p:cNvPr id="30761" name="Oval 19"/>
          <p:cNvSpPr>
            <a:spLocks noChangeArrowheads="1"/>
          </p:cNvSpPr>
          <p:nvPr/>
        </p:nvSpPr>
        <p:spPr bwMode="auto">
          <a:xfrm>
            <a:off x="7124700" y="3705225"/>
            <a:ext cx="390525" cy="5175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Inputs: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solidFill>
                  <a:prstClr val="black"/>
                </a:solidFill>
                <a:latin typeface="Calibri" pitchFamily="34" charset="0"/>
                <a:cs typeface="+mn-cs"/>
              </a:rPr>
              <a:t>Capitals </a:t>
            </a:r>
          </a:p>
        </p:txBody>
      </p:sp>
      <p:sp>
        <p:nvSpPr>
          <p:cNvPr id="30762" name="Oval 20"/>
          <p:cNvSpPr>
            <a:spLocks noChangeArrowheads="1"/>
          </p:cNvSpPr>
          <p:nvPr/>
        </p:nvSpPr>
        <p:spPr bwMode="auto">
          <a:xfrm>
            <a:off x="7740650" y="4240213"/>
            <a:ext cx="433388" cy="233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Waste </a:t>
            </a:r>
          </a:p>
        </p:txBody>
      </p:sp>
      <p:sp>
        <p:nvSpPr>
          <p:cNvPr id="30763" name="Oval 21"/>
          <p:cNvSpPr>
            <a:spLocks noChangeArrowheads="1"/>
          </p:cNvSpPr>
          <p:nvPr/>
        </p:nvSpPr>
        <p:spPr bwMode="auto">
          <a:xfrm>
            <a:off x="8520113" y="3717925"/>
            <a:ext cx="390525" cy="519113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Demand 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>
                <a:solidFill>
                  <a:prstClr val="black"/>
                </a:solidFill>
                <a:latin typeface="Calibri" pitchFamily="34" charset="0"/>
                <a:cs typeface="+mn-cs"/>
              </a:rPr>
              <a:t>Consumption</a:t>
            </a:r>
          </a:p>
        </p:txBody>
      </p:sp>
      <p:cxnSp>
        <p:nvCxnSpPr>
          <p:cNvPr id="30764" name="AutoShape 22"/>
          <p:cNvCxnSpPr>
            <a:cxnSpLocks noChangeShapeType="1"/>
            <a:stCxn id="30761" idx="0"/>
            <a:endCxn id="30760" idx="2"/>
          </p:cNvCxnSpPr>
          <p:nvPr/>
        </p:nvCxnSpPr>
        <p:spPr bwMode="auto">
          <a:xfrm rot="-5400000">
            <a:off x="7382668" y="3520282"/>
            <a:ext cx="106363" cy="2286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65" name="AutoShape 24"/>
          <p:cNvCxnSpPr>
            <a:cxnSpLocks noChangeShapeType="1"/>
            <a:endCxn id="30763" idx="0"/>
          </p:cNvCxnSpPr>
          <p:nvPr/>
        </p:nvCxnSpPr>
        <p:spPr bwMode="auto">
          <a:xfrm>
            <a:off x="8531225" y="3608388"/>
            <a:ext cx="185738" cy="936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66" name="AutoShape 25"/>
          <p:cNvCxnSpPr>
            <a:cxnSpLocks noChangeShapeType="1"/>
          </p:cNvCxnSpPr>
          <p:nvPr/>
        </p:nvCxnSpPr>
        <p:spPr bwMode="auto">
          <a:xfrm rot="10800000">
            <a:off x="7285038" y="4203700"/>
            <a:ext cx="454025" cy="127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67" name="AutoShape 26"/>
          <p:cNvCxnSpPr>
            <a:cxnSpLocks noChangeShapeType="1"/>
            <a:stCxn id="30763" idx="4"/>
            <a:endCxn id="30762" idx="6"/>
          </p:cNvCxnSpPr>
          <p:nvPr/>
        </p:nvCxnSpPr>
        <p:spPr bwMode="auto">
          <a:xfrm rot="5400000">
            <a:off x="8404225" y="4043363"/>
            <a:ext cx="103187" cy="52228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768" name="AutoShape 28"/>
          <p:cNvCxnSpPr>
            <a:cxnSpLocks noChangeShapeType="1"/>
            <a:endCxn id="30762" idx="7"/>
          </p:cNvCxnSpPr>
          <p:nvPr/>
        </p:nvCxnSpPr>
        <p:spPr bwMode="auto">
          <a:xfrm rot="5400000">
            <a:off x="7904162" y="3929063"/>
            <a:ext cx="536575" cy="120650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30770" name="Oval 50"/>
          <p:cNvSpPr>
            <a:spLocks noChangeArrowheads="1"/>
          </p:cNvSpPr>
          <p:nvPr/>
        </p:nvSpPr>
        <p:spPr bwMode="auto">
          <a:xfrm>
            <a:off x="5508625" y="3151188"/>
            <a:ext cx="3635375" cy="17653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771" name="Oval 51"/>
          <p:cNvSpPr>
            <a:spLocks noChangeArrowheads="1"/>
          </p:cNvSpPr>
          <p:nvPr/>
        </p:nvSpPr>
        <p:spPr bwMode="auto">
          <a:xfrm>
            <a:off x="3159125" y="1574800"/>
            <a:ext cx="2863850" cy="1954213"/>
          </a:xfrm>
          <a:prstGeom prst="ellips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772" name="Oval 52"/>
          <p:cNvSpPr>
            <a:spLocks noChangeArrowheads="1"/>
          </p:cNvSpPr>
          <p:nvPr/>
        </p:nvSpPr>
        <p:spPr bwMode="auto">
          <a:xfrm>
            <a:off x="2790825" y="4602163"/>
            <a:ext cx="3159125" cy="1890712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2492375"/>
            <a:ext cx="3452813" cy="2360613"/>
            <a:chOff x="0" y="2492590"/>
            <a:chExt cx="3452277" cy="2360469"/>
          </a:xfrm>
        </p:grpSpPr>
        <p:sp>
          <p:nvSpPr>
            <p:cNvPr id="30742" name="Oval 17"/>
            <p:cNvSpPr>
              <a:spLocks noChangeArrowheads="1"/>
            </p:cNvSpPr>
            <p:nvPr/>
          </p:nvSpPr>
          <p:spPr bwMode="auto">
            <a:xfrm>
              <a:off x="663472" y="3340263"/>
              <a:ext cx="926956" cy="23334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Operations</a:t>
              </a:r>
            </a:p>
          </p:txBody>
        </p:sp>
        <p:sp>
          <p:nvSpPr>
            <p:cNvPr id="30743" name="Oval 19"/>
            <p:cNvSpPr>
              <a:spLocks noChangeArrowheads="1"/>
            </p:cNvSpPr>
            <p:nvPr/>
          </p:nvSpPr>
          <p:spPr bwMode="auto">
            <a:xfrm>
              <a:off x="220629" y="3578374"/>
              <a:ext cx="390464" cy="519081"/>
            </a:xfrm>
            <a:prstGeom prst="ellipse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Inputs: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The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5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Capitals </a:t>
              </a:r>
            </a:p>
          </p:txBody>
        </p:sp>
        <p:sp>
          <p:nvSpPr>
            <p:cNvPr id="30744" name="Oval 20"/>
            <p:cNvSpPr>
              <a:spLocks noChangeArrowheads="1"/>
            </p:cNvSpPr>
            <p:nvPr/>
          </p:nvSpPr>
          <p:spPr bwMode="auto">
            <a:xfrm>
              <a:off x="834895" y="4114916"/>
              <a:ext cx="434907" cy="23334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Waste </a:t>
              </a:r>
            </a:p>
          </p:txBody>
        </p:sp>
        <p:sp>
          <p:nvSpPr>
            <p:cNvPr id="30745" name="Oval 21"/>
            <p:cNvSpPr>
              <a:spLocks noChangeArrowheads="1"/>
            </p:cNvSpPr>
            <p:nvPr/>
          </p:nvSpPr>
          <p:spPr bwMode="auto">
            <a:xfrm>
              <a:off x="1593603" y="3564088"/>
              <a:ext cx="390464" cy="5190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Demand &amp;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b="1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Consumption</a:t>
              </a:r>
            </a:p>
          </p:txBody>
        </p:sp>
        <p:cxnSp>
          <p:nvCxnSpPr>
            <p:cNvPr id="64562" name="AutoShape 22"/>
            <p:cNvCxnSpPr>
              <a:cxnSpLocks noChangeShapeType="1"/>
              <a:stCxn id="30743" idx="0"/>
              <a:endCxn id="30742" idx="2"/>
            </p:cNvCxnSpPr>
            <p:nvPr/>
          </p:nvCxnSpPr>
          <p:spPr bwMode="auto">
            <a:xfrm rot="-5400000">
              <a:off x="478179" y="3395324"/>
              <a:ext cx="104261" cy="22831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563" name="AutoShape 24"/>
            <p:cNvCxnSpPr>
              <a:cxnSpLocks noChangeShapeType="1"/>
              <a:endCxn id="30745" idx="0"/>
            </p:cNvCxnSpPr>
            <p:nvPr/>
          </p:nvCxnSpPr>
          <p:spPr bwMode="auto">
            <a:xfrm>
              <a:off x="1604693" y="3454572"/>
              <a:ext cx="184596" cy="9314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564" name="AutoShape 25"/>
            <p:cNvCxnSpPr>
              <a:cxnSpLocks noChangeShapeType="1"/>
            </p:cNvCxnSpPr>
            <p:nvPr/>
          </p:nvCxnSpPr>
          <p:spPr bwMode="auto">
            <a:xfrm rot="10800000">
              <a:off x="380528" y="4078747"/>
              <a:ext cx="453395" cy="126503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565" name="AutoShape 26"/>
            <p:cNvCxnSpPr>
              <a:cxnSpLocks noChangeShapeType="1"/>
            </p:cNvCxnSpPr>
            <p:nvPr/>
          </p:nvCxnSpPr>
          <p:spPr bwMode="auto">
            <a:xfrm rot="5400000">
              <a:off x="1433172" y="3912216"/>
              <a:ext cx="139015" cy="50683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0769" name="Oval 49"/>
            <p:cNvSpPr>
              <a:spLocks noChangeArrowheads="1"/>
            </p:cNvSpPr>
            <p:nvPr/>
          </p:nvSpPr>
          <p:spPr bwMode="auto">
            <a:xfrm>
              <a:off x="0" y="3087867"/>
              <a:ext cx="3452277" cy="1765192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0" y="2492590"/>
              <a:ext cx="3014195" cy="646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  <a:latin typeface="Calibri"/>
                  <a:cs typeface="+mn-cs"/>
                </a:rPr>
                <a:t>1. Collaboration around inputs</a:t>
              </a:r>
            </a:p>
          </p:txBody>
        </p:sp>
      </p:grpSp>
      <p:sp>
        <p:nvSpPr>
          <p:cNvPr id="30774" name="Text Box 54"/>
          <p:cNvSpPr txBox="1">
            <a:spLocks noChangeArrowheads="1"/>
          </p:cNvSpPr>
          <p:nvPr/>
        </p:nvSpPr>
        <p:spPr bwMode="auto">
          <a:xfrm>
            <a:off x="3013075" y="6494463"/>
            <a:ext cx="41116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  <a:cs typeface="+mn-cs"/>
              </a:rPr>
              <a:t>4. Collaboration around </a:t>
            </a:r>
            <a:r>
              <a:rPr lang="en-GB" b="1" dirty="0">
                <a:solidFill>
                  <a:prstClr val="black"/>
                </a:solidFill>
                <a:latin typeface="Calibri"/>
                <a:cs typeface="+mn-cs"/>
              </a:rPr>
              <a:t>“closing loops”</a:t>
            </a:r>
            <a:endParaRPr lang="en-GB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775" name="Text Box 55"/>
          <p:cNvSpPr txBox="1">
            <a:spLocks noChangeArrowheads="1"/>
          </p:cNvSpPr>
          <p:nvPr/>
        </p:nvSpPr>
        <p:spPr bwMode="auto">
          <a:xfrm>
            <a:off x="6429375" y="2493963"/>
            <a:ext cx="2679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  <a:cs typeface="+mn-cs"/>
              </a:rPr>
              <a:t>3. Collaboration around demand &amp; consumption</a:t>
            </a:r>
          </a:p>
        </p:txBody>
      </p:sp>
      <p:sp>
        <p:nvSpPr>
          <p:cNvPr id="30776" name="Text Box 56"/>
          <p:cNvSpPr txBox="1">
            <a:spLocks noChangeArrowheads="1"/>
          </p:cNvSpPr>
          <p:nvPr/>
        </p:nvSpPr>
        <p:spPr bwMode="auto">
          <a:xfrm>
            <a:off x="3159125" y="909638"/>
            <a:ext cx="30114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  <a:cs typeface="+mn-cs"/>
              </a:rPr>
              <a:t>2. Collaboration around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3" grpId="0" animBg="1"/>
      <p:bldP spid="30734" grpId="0" animBg="1"/>
      <p:bldP spid="30735" grpId="0" animBg="1"/>
      <p:bldP spid="30736" grpId="0" animBg="1"/>
      <p:bldP spid="30751" grpId="0" animBg="1"/>
      <p:bldP spid="30752" grpId="0" animBg="1"/>
      <p:bldP spid="30753" grpId="0" animBg="1"/>
      <p:bldP spid="30754" grpId="0" animBg="1"/>
      <p:bldP spid="30760" grpId="0" animBg="1"/>
      <p:bldP spid="30761" grpId="0" animBg="1"/>
      <p:bldP spid="30762" grpId="0" animBg="1"/>
      <p:bldP spid="30763" grpId="0" animBg="1"/>
      <p:bldP spid="30770" grpId="0" animBg="1"/>
      <p:bldP spid="30771" grpId="0" animBg="1"/>
      <p:bldP spid="30772" grpId="0" animBg="1"/>
      <p:bldP spid="30774" grpId="0"/>
      <p:bldP spid="30775" grpId="0"/>
      <p:bldP spid="307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Collaboration is not easy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It involves dealing with an increased </a:t>
            </a:r>
            <a:r>
              <a:rPr lang="en-GB" dirty="0"/>
              <a:t>level of </a:t>
            </a:r>
            <a:r>
              <a:rPr lang="en-GB" dirty="0" smtClean="0"/>
              <a:t>complexity.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It may require co-operation between individuals and organisations with divergent motivations.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It is subject to resource </a:t>
            </a:r>
            <a:r>
              <a:rPr lang="en-GB" dirty="0"/>
              <a:t>constraints: time and </a:t>
            </a:r>
            <a:r>
              <a:rPr lang="en-GB" dirty="0" smtClean="0"/>
              <a:t>money.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It is carried out in a context of competition from large scale organisations able to influence the rules and ensure “success to the successful”.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2916238" y="260350"/>
            <a:ext cx="3673475" cy="24209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 b="1"/>
              <a:t>Operations:</a:t>
            </a:r>
          </a:p>
          <a:p>
            <a:pPr algn="ctr"/>
            <a:endParaRPr lang="en-GB" sz="16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200" b="1"/>
          </a:p>
          <a:p>
            <a:pPr algn="ctr"/>
            <a:endParaRPr lang="en-GB" sz="1200" b="1"/>
          </a:p>
          <a:p>
            <a:pPr algn="ctr"/>
            <a:endParaRPr lang="en-GB" sz="1200" b="1"/>
          </a:p>
          <a:p>
            <a:pPr algn="ctr"/>
            <a:endParaRPr lang="en-GB" sz="1200" b="1"/>
          </a:p>
        </p:txBody>
      </p:sp>
      <p:sp>
        <p:nvSpPr>
          <p:cNvPr id="66563" name="Oval 3"/>
          <p:cNvSpPr>
            <a:spLocks noChangeArrowheads="1"/>
          </p:cNvSpPr>
          <p:nvPr/>
        </p:nvSpPr>
        <p:spPr bwMode="auto">
          <a:xfrm>
            <a:off x="755650" y="1711325"/>
            <a:ext cx="2447925" cy="23764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 b="1"/>
              <a:t>Inputs:</a:t>
            </a:r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400" b="1"/>
          </a:p>
          <a:p>
            <a:pPr algn="ctr"/>
            <a:endParaRPr lang="en-GB" sz="1200"/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3635375" y="4076700"/>
            <a:ext cx="1728788" cy="6365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b="1"/>
              <a:t>Waste </a:t>
            </a:r>
          </a:p>
          <a:p>
            <a:pPr algn="ctr"/>
            <a:r>
              <a:rPr lang="en-GB" sz="1400" b="1"/>
              <a:t>Recycling</a:t>
            </a:r>
            <a:r>
              <a:rPr lang="en-GB" sz="1200" b="1"/>
              <a:t> </a:t>
            </a:r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6588125" y="1711325"/>
            <a:ext cx="1520825" cy="23764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b="1"/>
              <a:t>Consumers</a:t>
            </a:r>
          </a:p>
        </p:txBody>
      </p:sp>
      <p:cxnSp>
        <p:nvCxnSpPr>
          <p:cNvPr id="66566" name="AutoShape 6"/>
          <p:cNvCxnSpPr>
            <a:cxnSpLocks noChangeShapeType="1"/>
          </p:cNvCxnSpPr>
          <p:nvPr/>
        </p:nvCxnSpPr>
        <p:spPr bwMode="auto">
          <a:xfrm rot="-5400000">
            <a:off x="2378869" y="1169194"/>
            <a:ext cx="230188" cy="88265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6567" name="AutoShape 7"/>
          <p:cNvCxnSpPr>
            <a:cxnSpLocks noChangeShapeType="1"/>
          </p:cNvCxnSpPr>
          <p:nvPr/>
        </p:nvCxnSpPr>
        <p:spPr bwMode="auto">
          <a:xfrm>
            <a:off x="6589713" y="1422400"/>
            <a:ext cx="774700" cy="254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6568" name="AutoShape 8"/>
          <p:cNvCxnSpPr>
            <a:cxnSpLocks noChangeShapeType="1"/>
          </p:cNvCxnSpPr>
          <p:nvPr/>
        </p:nvCxnSpPr>
        <p:spPr bwMode="auto">
          <a:xfrm rot="10800000">
            <a:off x="2051050" y="4087813"/>
            <a:ext cx="1597025" cy="327025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6569" name="AutoShape 9"/>
          <p:cNvCxnSpPr>
            <a:cxnSpLocks noChangeShapeType="1"/>
          </p:cNvCxnSpPr>
          <p:nvPr/>
        </p:nvCxnSpPr>
        <p:spPr bwMode="auto">
          <a:xfrm rot="5400000">
            <a:off x="6194426" y="3246437"/>
            <a:ext cx="323850" cy="1984375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6570" name="AutoShape 10"/>
          <p:cNvCxnSpPr>
            <a:cxnSpLocks noChangeShapeType="1"/>
            <a:endCxn id="66564" idx="7"/>
          </p:cNvCxnSpPr>
          <p:nvPr/>
        </p:nvCxnSpPr>
        <p:spPr bwMode="auto">
          <a:xfrm rot="5400000">
            <a:off x="4692650" y="2757488"/>
            <a:ext cx="1812925" cy="974725"/>
          </a:xfrm>
          <a:prstGeom prst="curvedConnector3">
            <a:avLst>
              <a:gd name="adj1" fmla="val 93870"/>
            </a:avLst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graphicFrame>
        <p:nvGraphicFramePr>
          <p:cNvPr id="66571" name="Object 33"/>
          <p:cNvGraphicFramePr>
            <a:graphicFrameLocks noChangeAspect="1"/>
          </p:cNvGraphicFramePr>
          <p:nvPr/>
        </p:nvGraphicFramePr>
        <p:xfrm>
          <a:off x="323850" y="919163"/>
          <a:ext cx="971550" cy="925512"/>
        </p:xfrm>
        <a:graphic>
          <a:graphicData uri="http://schemas.openxmlformats.org/presentationml/2006/ole">
            <p:oleObj spid="_x0000_s66571" name="Clip" r:id="rId3" imgW="469087" imgH="446227" progId="MS_ClipArt_Gallery.2">
              <p:embed/>
            </p:oleObj>
          </a:graphicData>
        </a:graphic>
      </p:graphicFrame>
      <p:cxnSp>
        <p:nvCxnSpPr>
          <p:cNvPr id="66572" name="AutoShape 12"/>
          <p:cNvCxnSpPr>
            <a:cxnSpLocks noChangeShapeType="1"/>
            <a:endCxn id="66573" idx="1"/>
          </p:cNvCxnSpPr>
          <p:nvPr/>
        </p:nvCxnSpPr>
        <p:spPr bwMode="auto">
          <a:xfrm rot="16200000" flipH="1">
            <a:off x="950912" y="1703388"/>
            <a:ext cx="371475" cy="65405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476375" y="2071688"/>
            <a:ext cx="1079500" cy="2873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Natural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1476375" y="2432050"/>
            <a:ext cx="1079500" cy="287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Physical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1476375" y="2792413"/>
            <a:ext cx="1079500" cy="2873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Social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1476375" y="3151188"/>
            <a:ext cx="1079500" cy="2873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Human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1476375" y="3511550"/>
            <a:ext cx="1079500" cy="287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Financial</a:t>
            </a:r>
          </a:p>
        </p:txBody>
      </p:sp>
      <p:cxnSp>
        <p:nvCxnSpPr>
          <p:cNvPr id="66578" name="AutoShape 18"/>
          <p:cNvCxnSpPr>
            <a:cxnSpLocks noChangeShapeType="1"/>
          </p:cNvCxnSpPr>
          <p:nvPr/>
        </p:nvCxnSpPr>
        <p:spPr bwMode="auto">
          <a:xfrm rot="16200000" flipV="1">
            <a:off x="4636294" y="472281"/>
            <a:ext cx="103188" cy="6423025"/>
          </a:xfrm>
          <a:prstGeom prst="curvedConnector4">
            <a:avLst>
              <a:gd name="adj1" fmla="val -1389231"/>
              <a:gd name="adj2" fmla="val 103361"/>
            </a:avLst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6579" name="AutoShape 19"/>
          <p:cNvCxnSpPr>
            <a:cxnSpLocks noChangeShapeType="1"/>
          </p:cNvCxnSpPr>
          <p:nvPr/>
        </p:nvCxnSpPr>
        <p:spPr bwMode="auto">
          <a:xfrm flipH="1">
            <a:off x="1476375" y="2922588"/>
            <a:ext cx="6664325" cy="395287"/>
          </a:xfrm>
          <a:prstGeom prst="curvedConnector5">
            <a:avLst>
              <a:gd name="adj1" fmla="val -3144"/>
              <a:gd name="adj2" fmla="val 751806"/>
              <a:gd name="adj3" fmla="val 110120"/>
            </a:avLst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6580" name="AutoShape 20"/>
          <p:cNvCxnSpPr>
            <a:cxnSpLocks noChangeShapeType="1"/>
          </p:cNvCxnSpPr>
          <p:nvPr/>
        </p:nvCxnSpPr>
        <p:spPr bwMode="auto">
          <a:xfrm rot="-5400000">
            <a:off x="246063" y="3505200"/>
            <a:ext cx="1798638" cy="636587"/>
          </a:xfrm>
          <a:prstGeom prst="curvedConnector2">
            <a:avLst/>
          </a:prstGeom>
          <a:noFill/>
          <a:ln w="57150">
            <a:solidFill>
              <a:srgbClr val="405C43"/>
            </a:solidFill>
            <a:round/>
            <a:headEnd/>
            <a:tailEnd type="triangle" w="med" len="med"/>
          </a:ln>
          <a:effectLst/>
        </p:spPr>
      </p:cxnSp>
      <p:sp>
        <p:nvSpPr>
          <p:cNvPr id="66581" name="Oval 21"/>
          <p:cNvSpPr>
            <a:spLocks noChangeArrowheads="1"/>
          </p:cNvSpPr>
          <p:nvPr/>
        </p:nvSpPr>
        <p:spPr bwMode="auto">
          <a:xfrm>
            <a:off x="3635375" y="4773613"/>
            <a:ext cx="1689100" cy="6365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b="1">
                <a:solidFill>
                  <a:schemeClr val="accent2"/>
                </a:solidFill>
              </a:rPr>
              <a:t>Financial</a:t>
            </a:r>
          </a:p>
          <a:p>
            <a:pPr algn="ctr"/>
            <a:r>
              <a:rPr lang="en-GB" sz="1400" b="1">
                <a:solidFill>
                  <a:schemeClr val="accent2"/>
                </a:solidFill>
              </a:rPr>
              <a:t>Investment</a:t>
            </a:r>
            <a:r>
              <a:rPr lang="en-GB" sz="1200" b="1"/>
              <a:t> </a:t>
            </a:r>
          </a:p>
        </p:txBody>
      </p:sp>
      <p:sp>
        <p:nvSpPr>
          <p:cNvPr id="66582" name="Oval 22"/>
          <p:cNvSpPr>
            <a:spLocks noChangeArrowheads="1"/>
          </p:cNvSpPr>
          <p:nvPr/>
        </p:nvSpPr>
        <p:spPr bwMode="auto">
          <a:xfrm>
            <a:off x="3635375" y="5576888"/>
            <a:ext cx="1689100" cy="10795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237D1F"/>
                </a:solidFill>
              </a:rPr>
              <a:t>Co-production &amp;</a:t>
            </a:r>
          </a:p>
          <a:p>
            <a:pPr algn="ctr"/>
            <a:r>
              <a:rPr lang="en-GB" sz="1400" b="1">
                <a:solidFill>
                  <a:srgbClr val="237D1F"/>
                </a:solidFill>
              </a:rPr>
              <a:t>Provision of</a:t>
            </a:r>
          </a:p>
          <a:p>
            <a:pPr algn="ctr"/>
            <a:r>
              <a:rPr lang="en-GB" sz="1400" b="1">
                <a:solidFill>
                  <a:srgbClr val="237D1F"/>
                </a:solidFill>
              </a:rPr>
              <a:t>Social Capital</a:t>
            </a:r>
            <a:endParaRPr lang="en-GB" sz="1200" b="1">
              <a:solidFill>
                <a:srgbClr val="237D1F"/>
              </a:solidFill>
            </a:endParaRP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4067175" y="719138"/>
            <a:ext cx="1511300" cy="2873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200" b="1"/>
              <a:t>Primary Production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4067175" y="1090613"/>
            <a:ext cx="1511300" cy="2889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200" b="1"/>
              <a:t>Processing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4067175" y="1462088"/>
            <a:ext cx="1511300" cy="2873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200" b="1"/>
              <a:t>Distribution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4067175" y="1831975"/>
            <a:ext cx="1511300" cy="2889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200" b="1"/>
              <a:t>Retail/Food service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4067175" y="2203450"/>
            <a:ext cx="1511300" cy="2889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200" b="1"/>
              <a:t>Marketing</a:t>
            </a:r>
          </a:p>
        </p:txBody>
      </p:sp>
      <p:sp>
        <p:nvSpPr>
          <p:cNvPr id="66588" name="Oval 28"/>
          <p:cNvSpPr>
            <a:spLocks noChangeArrowheads="1"/>
          </p:cNvSpPr>
          <p:nvPr/>
        </p:nvSpPr>
        <p:spPr bwMode="auto">
          <a:xfrm>
            <a:off x="3348038" y="2781300"/>
            <a:ext cx="2447925" cy="1223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Core</a:t>
            </a:r>
          </a:p>
          <a:p>
            <a:pPr algn="ctr"/>
            <a:r>
              <a:rPr lang="en-GB"/>
              <a:t>Purpose</a:t>
            </a:r>
          </a:p>
        </p:txBody>
      </p:sp>
      <p:sp>
        <p:nvSpPr>
          <p:cNvPr id="66589" name="Line 29"/>
          <p:cNvSpPr>
            <a:spLocks noChangeShapeType="1"/>
          </p:cNvSpPr>
          <p:nvPr/>
        </p:nvSpPr>
        <p:spPr bwMode="auto">
          <a:xfrm flipH="1">
            <a:off x="3348038" y="33575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6590" name="Line 30"/>
          <p:cNvSpPr>
            <a:spLocks noChangeShapeType="1"/>
          </p:cNvSpPr>
          <p:nvPr/>
        </p:nvSpPr>
        <p:spPr bwMode="auto">
          <a:xfrm flipV="1">
            <a:off x="4572000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6591" name="Line 31"/>
          <p:cNvSpPr>
            <a:spLocks noChangeShapeType="1"/>
          </p:cNvSpPr>
          <p:nvPr/>
        </p:nvSpPr>
        <p:spPr bwMode="auto">
          <a:xfrm>
            <a:off x="4572000" y="37163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6592" name="Line 32"/>
          <p:cNvSpPr>
            <a:spLocks noChangeShapeType="1"/>
          </p:cNvSpPr>
          <p:nvPr/>
        </p:nvSpPr>
        <p:spPr bwMode="auto">
          <a:xfrm>
            <a:off x="5219700" y="33575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val 17"/>
          <p:cNvSpPr>
            <a:spLocks noChangeArrowheads="1"/>
          </p:cNvSpPr>
          <p:nvPr/>
        </p:nvSpPr>
        <p:spPr bwMode="auto">
          <a:xfrm>
            <a:off x="3600450" y="2451100"/>
            <a:ext cx="1968500" cy="533400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b="1">
                <a:latin typeface="Calibri" pitchFamily="34" charset="0"/>
              </a:rPr>
              <a:t>Operations</a:t>
            </a:r>
          </a:p>
        </p:txBody>
      </p:sp>
      <p:sp>
        <p:nvSpPr>
          <p:cNvPr id="67587" name="Oval 19"/>
          <p:cNvSpPr>
            <a:spLocks noChangeArrowheads="1"/>
          </p:cNvSpPr>
          <p:nvPr/>
        </p:nvSpPr>
        <p:spPr bwMode="auto">
          <a:xfrm>
            <a:off x="2665413" y="2954338"/>
            <a:ext cx="830262" cy="1185862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b="1">
                <a:latin typeface="Calibri" pitchFamily="34" charset="0"/>
              </a:rPr>
              <a:t>Inputs</a:t>
            </a:r>
            <a:r>
              <a:rPr lang="en-GB" sz="800" b="1">
                <a:latin typeface="Calibri" pitchFamily="34" charset="0"/>
              </a:rPr>
              <a:t>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67588" name="Oval 20"/>
          <p:cNvSpPr>
            <a:spLocks noChangeArrowheads="1"/>
          </p:cNvSpPr>
          <p:nvPr/>
        </p:nvSpPr>
        <p:spPr bwMode="auto">
          <a:xfrm>
            <a:off x="3995738" y="4221163"/>
            <a:ext cx="922337" cy="533400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b="1">
                <a:latin typeface="Calibri" pitchFamily="34" charset="0"/>
              </a:rPr>
              <a:t>Waste</a:t>
            </a:r>
            <a:r>
              <a:rPr lang="en-GB" sz="800" b="1">
                <a:latin typeface="Calibri" pitchFamily="34" charset="0"/>
              </a:rPr>
              <a:t> </a:t>
            </a:r>
          </a:p>
        </p:txBody>
      </p:sp>
      <p:sp>
        <p:nvSpPr>
          <p:cNvPr id="67589" name="Oval 21"/>
          <p:cNvSpPr>
            <a:spLocks noChangeArrowheads="1"/>
          </p:cNvSpPr>
          <p:nvPr/>
        </p:nvSpPr>
        <p:spPr bwMode="auto">
          <a:xfrm>
            <a:off x="5580063" y="2954338"/>
            <a:ext cx="830262" cy="1184275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1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1100" b="1">
                <a:latin typeface="Calibri" pitchFamily="34" charset="0"/>
              </a:rPr>
              <a:t>Consumption</a:t>
            </a:r>
          </a:p>
        </p:txBody>
      </p:sp>
      <p:cxnSp>
        <p:nvCxnSpPr>
          <p:cNvPr id="67590" name="AutoShape 22"/>
          <p:cNvCxnSpPr>
            <a:cxnSpLocks noChangeShapeType="1"/>
            <a:stCxn id="67587" idx="0"/>
            <a:endCxn id="67586" idx="2"/>
          </p:cNvCxnSpPr>
          <p:nvPr/>
        </p:nvCxnSpPr>
        <p:spPr bwMode="auto">
          <a:xfrm rot="-5400000">
            <a:off x="3222625" y="2576513"/>
            <a:ext cx="217488" cy="5000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591" name="AutoShape 24"/>
          <p:cNvCxnSpPr>
            <a:cxnSpLocks noChangeShapeType="1"/>
            <a:endCxn id="67589" idx="0"/>
          </p:cNvCxnSpPr>
          <p:nvPr/>
        </p:nvCxnSpPr>
        <p:spPr bwMode="auto">
          <a:xfrm>
            <a:off x="5602288" y="2720975"/>
            <a:ext cx="393700" cy="21431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592" name="AutoShape 25"/>
          <p:cNvCxnSpPr>
            <a:cxnSpLocks noChangeShapeType="1"/>
          </p:cNvCxnSpPr>
          <p:nvPr/>
        </p:nvCxnSpPr>
        <p:spPr bwMode="auto">
          <a:xfrm rot="10800000">
            <a:off x="3041650" y="4110038"/>
            <a:ext cx="960438" cy="287337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593" name="AutoShape 26"/>
          <p:cNvCxnSpPr>
            <a:cxnSpLocks noChangeShapeType="1"/>
            <a:stCxn id="67589" idx="4"/>
            <a:endCxn id="67588" idx="6"/>
          </p:cNvCxnSpPr>
          <p:nvPr/>
        </p:nvCxnSpPr>
        <p:spPr bwMode="auto">
          <a:xfrm rot="5400000">
            <a:off x="5301457" y="3793331"/>
            <a:ext cx="330200" cy="105886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594" name="AutoShape 28"/>
          <p:cNvCxnSpPr>
            <a:cxnSpLocks noChangeShapeType="1"/>
            <a:endCxn id="67588" idx="7"/>
          </p:cNvCxnSpPr>
          <p:nvPr/>
        </p:nvCxnSpPr>
        <p:spPr bwMode="auto">
          <a:xfrm rot="5400000">
            <a:off x="4298951" y="3538537"/>
            <a:ext cx="1225550" cy="257175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67595" name="Oval 17"/>
          <p:cNvSpPr>
            <a:spLocks noChangeArrowheads="1"/>
          </p:cNvSpPr>
          <p:nvPr/>
        </p:nvSpPr>
        <p:spPr bwMode="auto">
          <a:xfrm>
            <a:off x="4214813" y="836613"/>
            <a:ext cx="908050" cy="266700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67596" name="Oval 19"/>
          <p:cNvSpPr>
            <a:spLocks noChangeArrowheads="1"/>
          </p:cNvSpPr>
          <p:nvPr/>
        </p:nvSpPr>
        <p:spPr bwMode="auto">
          <a:xfrm>
            <a:off x="3779838" y="1141413"/>
            <a:ext cx="382587" cy="5921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67597" name="Oval 20"/>
          <p:cNvSpPr>
            <a:spLocks noChangeArrowheads="1"/>
          </p:cNvSpPr>
          <p:nvPr/>
        </p:nvSpPr>
        <p:spPr bwMode="auto">
          <a:xfrm>
            <a:off x="4383088" y="1720850"/>
            <a:ext cx="425450" cy="2667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67598" name="Oval 21"/>
          <p:cNvSpPr>
            <a:spLocks noChangeArrowheads="1"/>
          </p:cNvSpPr>
          <p:nvPr/>
        </p:nvSpPr>
        <p:spPr bwMode="auto">
          <a:xfrm>
            <a:off x="5126038" y="1092200"/>
            <a:ext cx="382587" cy="5921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67599" name="AutoShape 22"/>
          <p:cNvCxnSpPr>
            <a:cxnSpLocks noChangeShapeType="1"/>
            <a:stCxn id="67596" idx="0"/>
            <a:endCxn id="67595" idx="2"/>
          </p:cNvCxnSpPr>
          <p:nvPr/>
        </p:nvCxnSpPr>
        <p:spPr bwMode="auto">
          <a:xfrm rot="-5400000">
            <a:off x="4007644" y="934244"/>
            <a:ext cx="152400" cy="22383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00" name="AutoShape 24"/>
          <p:cNvCxnSpPr>
            <a:cxnSpLocks noChangeShapeType="1"/>
            <a:endCxn id="67598" idx="0"/>
          </p:cNvCxnSpPr>
          <p:nvPr/>
        </p:nvCxnSpPr>
        <p:spPr bwMode="auto">
          <a:xfrm>
            <a:off x="5137150" y="966788"/>
            <a:ext cx="180975" cy="1063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01" name="AutoShape 25"/>
          <p:cNvCxnSpPr>
            <a:cxnSpLocks noChangeShapeType="1"/>
          </p:cNvCxnSpPr>
          <p:nvPr/>
        </p:nvCxnSpPr>
        <p:spPr bwMode="auto">
          <a:xfrm rot="10800000">
            <a:off x="3924300" y="1700213"/>
            <a:ext cx="444500" cy="1444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02" name="AutoShape 26"/>
          <p:cNvCxnSpPr>
            <a:cxnSpLocks noChangeShapeType="1"/>
          </p:cNvCxnSpPr>
          <p:nvPr/>
        </p:nvCxnSpPr>
        <p:spPr bwMode="auto">
          <a:xfrm rot="5400000">
            <a:off x="4956969" y="1531144"/>
            <a:ext cx="158750" cy="49688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03" name="AutoShape 28"/>
          <p:cNvCxnSpPr>
            <a:cxnSpLocks noChangeShapeType="1"/>
            <a:endCxn id="67597" idx="7"/>
          </p:cNvCxnSpPr>
          <p:nvPr/>
        </p:nvCxnSpPr>
        <p:spPr bwMode="auto">
          <a:xfrm rot="5400000">
            <a:off x="4499769" y="1375569"/>
            <a:ext cx="612775" cy="119063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67604" name="Oval 17"/>
          <p:cNvSpPr>
            <a:spLocks noChangeArrowheads="1"/>
          </p:cNvSpPr>
          <p:nvPr/>
        </p:nvSpPr>
        <p:spPr bwMode="auto">
          <a:xfrm>
            <a:off x="830263" y="2781300"/>
            <a:ext cx="908050" cy="2667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67605" name="Oval 19"/>
          <p:cNvSpPr>
            <a:spLocks noChangeArrowheads="1"/>
          </p:cNvSpPr>
          <p:nvPr/>
        </p:nvSpPr>
        <p:spPr bwMode="auto">
          <a:xfrm>
            <a:off x="395288" y="3052763"/>
            <a:ext cx="382587" cy="592137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67606" name="Oval 20"/>
          <p:cNvSpPr>
            <a:spLocks noChangeArrowheads="1"/>
          </p:cNvSpPr>
          <p:nvPr/>
        </p:nvSpPr>
        <p:spPr bwMode="auto">
          <a:xfrm>
            <a:off x="998538" y="3665538"/>
            <a:ext cx="425450" cy="2667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67607" name="Oval 21"/>
          <p:cNvSpPr>
            <a:spLocks noChangeArrowheads="1"/>
          </p:cNvSpPr>
          <p:nvPr/>
        </p:nvSpPr>
        <p:spPr bwMode="auto">
          <a:xfrm>
            <a:off x="1741488" y="3036888"/>
            <a:ext cx="382587" cy="5921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67608" name="AutoShape 22"/>
          <p:cNvCxnSpPr>
            <a:cxnSpLocks noChangeShapeType="1"/>
            <a:stCxn id="67605" idx="0"/>
            <a:endCxn id="67604" idx="2"/>
          </p:cNvCxnSpPr>
          <p:nvPr/>
        </p:nvCxnSpPr>
        <p:spPr bwMode="auto">
          <a:xfrm rot="-5400000">
            <a:off x="639762" y="2862263"/>
            <a:ext cx="119063" cy="22383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09" name="AutoShape 24"/>
          <p:cNvCxnSpPr>
            <a:cxnSpLocks noChangeShapeType="1"/>
            <a:endCxn id="67607" idx="0"/>
          </p:cNvCxnSpPr>
          <p:nvPr/>
        </p:nvCxnSpPr>
        <p:spPr bwMode="auto">
          <a:xfrm>
            <a:off x="1752600" y="2911475"/>
            <a:ext cx="180975" cy="10636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10" name="AutoShape 25"/>
          <p:cNvCxnSpPr>
            <a:cxnSpLocks noChangeShapeType="1"/>
          </p:cNvCxnSpPr>
          <p:nvPr/>
        </p:nvCxnSpPr>
        <p:spPr bwMode="auto">
          <a:xfrm rot="10800000">
            <a:off x="552450" y="3624263"/>
            <a:ext cx="444500" cy="1444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11" name="AutoShape 26"/>
          <p:cNvCxnSpPr>
            <a:cxnSpLocks noChangeShapeType="1"/>
          </p:cNvCxnSpPr>
          <p:nvPr/>
        </p:nvCxnSpPr>
        <p:spPr bwMode="auto">
          <a:xfrm rot="5400000">
            <a:off x="1572419" y="3475831"/>
            <a:ext cx="158750" cy="49688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12" name="AutoShape 28"/>
          <p:cNvCxnSpPr>
            <a:cxnSpLocks noChangeShapeType="1"/>
            <a:endCxn id="67606" idx="7"/>
          </p:cNvCxnSpPr>
          <p:nvPr/>
        </p:nvCxnSpPr>
        <p:spPr bwMode="auto">
          <a:xfrm rot="5400000">
            <a:off x="1115219" y="3320256"/>
            <a:ext cx="612775" cy="119063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67613" name="Oval 17"/>
          <p:cNvSpPr>
            <a:spLocks noChangeArrowheads="1"/>
          </p:cNvSpPr>
          <p:nvPr/>
        </p:nvSpPr>
        <p:spPr bwMode="auto">
          <a:xfrm>
            <a:off x="4143375" y="5229225"/>
            <a:ext cx="908050" cy="2667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67614" name="Oval 19"/>
          <p:cNvSpPr>
            <a:spLocks noChangeArrowheads="1"/>
          </p:cNvSpPr>
          <p:nvPr/>
        </p:nvSpPr>
        <p:spPr bwMode="auto">
          <a:xfrm>
            <a:off x="3708400" y="5516563"/>
            <a:ext cx="382588" cy="5921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67615" name="Oval 20"/>
          <p:cNvSpPr>
            <a:spLocks noChangeArrowheads="1"/>
          </p:cNvSpPr>
          <p:nvPr/>
        </p:nvSpPr>
        <p:spPr bwMode="auto">
          <a:xfrm>
            <a:off x="4284663" y="6092825"/>
            <a:ext cx="425450" cy="266700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67616" name="Oval 21"/>
          <p:cNvSpPr>
            <a:spLocks noChangeArrowheads="1"/>
          </p:cNvSpPr>
          <p:nvPr/>
        </p:nvSpPr>
        <p:spPr bwMode="auto">
          <a:xfrm>
            <a:off x="5054600" y="5484813"/>
            <a:ext cx="382588" cy="5921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67617" name="AutoShape 22"/>
          <p:cNvCxnSpPr>
            <a:cxnSpLocks noChangeShapeType="1"/>
            <a:stCxn id="67614" idx="0"/>
            <a:endCxn id="67613" idx="2"/>
          </p:cNvCxnSpPr>
          <p:nvPr/>
        </p:nvCxnSpPr>
        <p:spPr bwMode="auto">
          <a:xfrm rot="-5400000">
            <a:off x="3944938" y="5318125"/>
            <a:ext cx="134938" cy="223837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18" name="AutoShape 24"/>
          <p:cNvCxnSpPr>
            <a:cxnSpLocks noChangeShapeType="1"/>
            <a:endCxn id="67616" idx="0"/>
          </p:cNvCxnSpPr>
          <p:nvPr/>
        </p:nvCxnSpPr>
        <p:spPr bwMode="auto">
          <a:xfrm>
            <a:off x="5065713" y="5359400"/>
            <a:ext cx="180975" cy="10636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19" name="AutoShape 25"/>
          <p:cNvCxnSpPr>
            <a:cxnSpLocks noChangeShapeType="1"/>
          </p:cNvCxnSpPr>
          <p:nvPr/>
        </p:nvCxnSpPr>
        <p:spPr bwMode="auto">
          <a:xfrm rot="10800000">
            <a:off x="3865563" y="6072188"/>
            <a:ext cx="444500" cy="1444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20" name="AutoShape 26"/>
          <p:cNvCxnSpPr>
            <a:cxnSpLocks noChangeShapeType="1"/>
            <a:stCxn id="67616" idx="4"/>
            <a:endCxn id="67615" idx="6"/>
          </p:cNvCxnSpPr>
          <p:nvPr/>
        </p:nvCxnSpPr>
        <p:spPr bwMode="auto">
          <a:xfrm rot="5400000">
            <a:off x="4922838" y="5902325"/>
            <a:ext cx="130175" cy="517525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21" name="AutoShape 28"/>
          <p:cNvCxnSpPr>
            <a:cxnSpLocks noChangeShapeType="1"/>
            <a:endCxn id="67615" idx="7"/>
          </p:cNvCxnSpPr>
          <p:nvPr/>
        </p:nvCxnSpPr>
        <p:spPr bwMode="auto">
          <a:xfrm rot="5400000">
            <a:off x="4401344" y="5747544"/>
            <a:ext cx="612775" cy="119063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67622" name="Oval 17"/>
          <p:cNvSpPr>
            <a:spLocks noChangeArrowheads="1"/>
          </p:cNvSpPr>
          <p:nvPr/>
        </p:nvSpPr>
        <p:spPr bwMode="auto">
          <a:xfrm>
            <a:off x="7599363" y="2924175"/>
            <a:ext cx="908050" cy="2667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67623" name="Oval 19"/>
          <p:cNvSpPr>
            <a:spLocks noChangeArrowheads="1"/>
          </p:cNvSpPr>
          <p:nvPr/>
        </p:nvSpPr>
        <p:spPr bwMode="auto">
          <a:xfrm>
            <a:off x="7164388" y="3197225"/>
            <a:ext cx="382587" cy="5921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67624" name="Oval 20"/>
          <p:cNvSpPr>
            <a:spLocks noChangeArrowheads="1"/>
          </p:cNvSpPr>
          <p:nvPr/>
        </p:nvSpPr>
        <p:spPr bwMode="auto">
          <a:xfrm>
            <a:off x="7767638" y="3808413"/>
            <a:ext cx="425450" cy="2667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67625" name="Oval 21"/>
          <p:cNvSpPr>
            <a:spLocks noChangeArrowheads="1"/>
          </p:cNvSpPr>
          <p:nvPr/>
        </p:nvSpPr>
        <p:spPr bwMode="auto">
          <a:xfrm>
            <a:off x="8532813" y="3213100"/>
            <a:ext cx="382587" cy="592138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67626" name="AutoShape 22"/>
          <p:cNvCxnSpPr>
            <a:cxnSpLocks noChangeShapeType="1"/>
            <a:stCxn id="67623" idx="0"/>
            <a:endCxn id="67622" idx="2"/>
          </p:cNvCxnSpPr>
          <p:nvPr/>
        </p:nvCxnSpPr>
        <p:spPr bwMode="auto">
          <a:xfrm rot="-5400000">
            <a:off x="7408069" y="3005931"/>
            <a:ext cx="120650" cy="22383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27" name="AutoShape 24"/>
          <p:cNvCxnSpPr>
            <a:cxnSpLocks noChangeShapeType="1"/>
            <a:endCxn id="67625" idx="0"/>
          </p:cNvCxnSpPr>
          <p:nvPr/>
        </p:nvCxnSpPr>
        <p:spPr bwMode="auto">
          <a:xfrm>
            <a:off x="8543925" y="3087688"/>
            <a:ext cx="180975" cy="1063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28" name="AutoShape 25"/>
          <p:cNvCxnSpPr>
            <a:cxnSpLocks noChangeShapeType="1"/>
          </p:cNvCxnSpPr>
          <p:nvPr/>
        </p:nvCxnSpPr>
        <p:spPr bwMode="auto">
          <a:xfrm rot="10800000">
            <a:off x="7321550" y="3767138"/>
            <a:ext cx="444500" cy="1444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29" name="AutoShape 26"/>
          <p:cNvCxnSpPr>
            <a:cxnSpLocks noChangeShapeType="1"/>
            <a:stCxn id="67625" idx="4"/>
            <a:endCxn id="67624" idx="6"/>
          </p:cNvCxnSpPr>
          <p:nvPr/>
        </p:nvCxnSpPr>
        <p:spPr bwMode="auto">
          <a:xfrm rot="5400000">
            <a:off x="8409781" y="3626645"/>
            <a:ext cx="117475" cy="5127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7630" name="AutoShape 28"/>
          <p:cNvCxnSpPr>
            <a:cxnSpLocks noChangeShapeType="1"/>
            <a:endCxn id="67624" idx="7"/>
          </p:cNvCxnSpPr>
          <p:nvPr/>
        </p:nvCxnSpPr>
        <p:spPr bwMode="auto">
          <a:xfrm rot="5400000">
            <a:off x="7884319" y="3463131"/>
            <a:ext cx="612775" cy="119063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67631" name="Oval 47"/>
          <p:cNvSpPr>
            <a:spLocks noChangeArrowheads="1"/>
          </p:cNvSpPr>
          <p:nvPr/>
        </p:nvSpPr>
        <p:spPr bwMode="auto">
          <a:xfrm>
            <a:off x="179388" y="2492375"/>
            <a:ext cx="3384550" cy="2016125"/>
          </a:xfrm>
          <a:prstGeom prst="ellipse">
            <a:avLst/>
          </a:prstGeom>
          <a:noFill/>
          <a:ln w="38100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7632" name="Oval 48"/>
          <p:cNvSpPr>
            <a:spLocks noChangeArrowheads="1"/>
          </p:cNvSpPr>
          <p:nvPr/>
        </p:nvSpPr>
        <p:spPr bwMode="auto">
          <a:xfrm>
            <a:off x="5580063" y="2565400"/>
            <a:ext cx="3563937" cy="20161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7633" name="Oval 49"/>
          <p:cNvSpPr>
            <a:spLocks noChangeArrowheads="1"/>
          </p:cNvSpPr>
          <p:nvPr/>
        </p:nvSpPr>
        <p:spPr bwMode="auto">
          <a:xfrm>
            <a:off x="3276600" y="765175"/>
            <a:ext cx="2808288" cy="2232025"/>
          </a:xfrm>
          <a:prstGeom prst="ellips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7634" name="Oval 50"/>
          <p:cNvSpPr>
            <a:spLocks noChangeArrowheads="1"/>
          </p:cNvSpPr>
          <p:nvPr/>
        </p:nvSpPr>
        <p:spPr bwMode="auto">
          <a:xfrm>
            <a:off x="2916238" y="4221163"/>
            <a:ext cx="3095625" cy="2160587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7635" name="Text Box 51"/>
          <p:cNvSpPr txBox="1">
            <a:spLocks noChangeArrowheads="1"/>
          </p:cNvSpPr>
          <p:nvPr/>
        </p:nvSpPr>
        <p:spPr bwMode="auto">
          <a:xfrm>
            <a:off x="179388" y="2205038"/>
            <a:ext cx="295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/>
              <a:t>1. Collaboration around inputs</a:t>
            </a:r>
          </a:p>
        </p:txBody>
      </p:sp>
      <p:sp>
        <p:nvSpPr>
          <p:cNvPr id="67636" name="Text Box 52"/>
          <p:cNvSpPr txBox="1">
            <a:spLocks noChangeArrowheads="1"/>
          </p:cNvSpPr>
          <p:nvPr/>
        </p:nvSpPr>
        <p:spPr bwMode="auto">
          <a:xfrm>
            <a:off x="3132138" y="6381750"/>
            <a:ext cx="295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/>
              <a:t>4. Collaboration around waste</a:t>
            </a:r>
          </a:p>
        </p:txBody>
      </p:sp>
      <p:sp>
        <p:nvSpPr>
          <p:cNvPr id="67637" name="Text Box 53"/>
          <p:cNvSpPr txBox="1">
            <a:spLocks noChangeArrowheads="1"/>
          </p:cNvSpPr>
          <p:nvPr/>
        </p:nvSpPr>
        <p:spPr bwMode="auto">
          <a:xfrm>
            <a:off x="6623050" y="2047875"/>
            <a:ext cx="2413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/>
              <a:t>3. Collaboration around demand &amp; consumption</a:t>
            </a:r>
          </a:p>
        </p:txBody>
      </p:sp>
      <p:sp>
        <p:nvSpPr>
          <p:cNvPr id="67638" name="Text Box 54"/>
          <p:cNvSpPr txBox="1">
            <a:spLocks noChangeArrowheads="1"/>
          </p:cNvSpPr>
          <p:nvPr/>
        </p:nvSpPr>
        <p:spPr bwMode="auto">
          <a:xfrm>
            <a:off x="3276600" y="333375"/>
            <a:ext cx="2952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/>
              <a:t>2. Collaboration around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GB" sz="4000" smtClean="0"/>
              <a:t>The 5 capitals model</a:t>
            </a: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179388" y="5013325"/>
            <a:ext cx="8569325" cy="1368425"/>
            <a:chOff x="113" y="3158"/>
            <a:chExt cx="5398" cy="862"/>
          </a:xfrm>
        </p:grpSpPr>
        <p:sp>
          <p:nvSpPr>
            <p:cNvPr id="68621" name="Rectangle 4"/>
            <p:cNvSpPr>
              <a:spLocks noChangeArrowheads="1"/>
            </p:cNvSpPr>
            <p:nvPr/>
          </p:nvSpPr>
          <p:spPr bwMode="auto">
            <a:xfrm>
              <a:off x="113" y="3158"/>
              <a:ext cx="1043" cy="59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600" b="1"/>
            </a:p>
          </p:txBody>
        </p:sp>
        <p:sp>
          <p:nvSpPr>
            <p:cNvPr id="68622" name="Rectangle 5"/>
            <p:cNvSpPr>
              <a:spLocks noChangeArrowheads="1"/>
            </p:cNvSpPr>
            <p:nvPr/>
          </p:nvSpPr>
          <p:spPr bwMode="auto">
            <a:xfrm>
              <a:off x="1202" y="3430"/>
              <a:ext cx="1043" cy="59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b="1"/>
                <a:t>Human </a:t>
              </a:r>
            </a:p>
            <a:p>
              <a:pPr algn="ctr"/>
              <a:r>
                <a:rPr lang="en-GB" b="1"/>
                <a:t>Capital</a:t>
              </a:r>
            </a:p>
          </p:txBody>
        </p:sp>
        <p:sp>
          <p:nvSpPr>
            <p:cNvPr id="68623" name="Rectangle 6"/>
            <p:cNvSpPr>
              <a:spLocks noChangeArrowheads="1"/>
            </p:cNvSpPr>
            <p:nvPr/>
          </p:nvSpPr>
          <p:spPr bwMode="auto">
            <a:xfrm>
              <a:off x="2290" y="3158"/>
              <a:ext cx="1043" cy="59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b="1"/>
                <a:t>Social / </a:t>
              </a:r>
            </a:p>
            <a:p>
              <a:pPr algn="ctr"/>
              <a:r>
                <a:rPr lang="en-GB" b="1"/>
                <a:t>Organisational </a:t>
              </a:r>
            </a:p>
            <a:p>
              <a:pPr algn="ctr"/>
              <a:r>
                <a:rPr lang="en-GB" b="1"/>
                <a:t>Capital</a:t>
              </a:r>
            </a:p>
          </p:txBody>
        </p:sp>
        <p:sp>
          <p:nvSpPr>
            <p:cNvPr id="68624" name="Rectangle 7"/>
            <p:cNvSpPr>
              <a:spLocks noChangeArrowheads="1"/>
            </p:cNvSpPr>
            <p:nvPr/>
          </p:nvSpPr>
          <p:spPr bwMode="auto">
            <a:xfrm>
              <a:off x="3379" y="3430"/>
              <a:ext cx="1043" cy="59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b="1"/>
                <a:t>Manufactured </a:t>
              </a:r>
            </a:p>
            <a:p>
              <a:pPr algn="ctr"/>
              <a:r>
                <a:rPr lang="en-GB" b="1"/>
                <a:t>Capital</a:t>
              </a:r>
            </a:p>
          </p:txBody>
        </p:sp>
        <p:sp>
          <p:nvSpPr>
            <p:cNvPr id="68625" name="Rectangle 8"/>
            <p:cNvSpPr>
              <a:spLocks noChangeArrowheads="1"/>
            </p:cNvSpPr>
            <p:nvPr/>
          </p:nvSpPr>
          <p:spPr bwMode="auto">
            <a:xfrm>
              <a:off x="4468" y="3158"/>
              <a:ext cx="1043" cy="59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b="1"/>
                <a:t>Financial </a:t>
              </a:r>
            </a:p>
            <a:p>
              <a:pPr algn="ctr"/>
              <a:r>
                <a:rPr lang="en-GB" b="1"/>
                <a:t>Capital</a:t>
              </a:r>
            </a:p>
          </p:txBody>
        </p:sp>
      </p:grpSp>
      <p:sp>
        <p:nvSpPr>
          <p:cNvPr id="68612" name="Line 9"/>
          <p:cNvSpPr>
            <a:spLocks noChangeShapeType="1"/>
          </p:cNvSpPr>
          <p:nvPr/>
        </p:nvSpPr>
        <p:spPr bwMode="auto">
          <a:xfrm flipV="1">
            <a:off x="971550" y="4149725"/>
            <a:ext cx="0" cy="86518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8613" name="Line 10"/>
          <p:cNvSpPr>
            <a:spLocks noChangeShapeType="1"/>
          </p:cNvSpPr>
          <p:nvPr/>
        </p:nvSpPr>
        <p:spPr bwMode="auto">
          <a:xfrm flipV="1">
            <a:off x="6227763" y="4579938"/>
            <a:ext cx="0" cy="865187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8614" name="Line 11"/>
          <p:cNvSpPr>
            <a:spLocks noChangeShapeType="1"/>
          </p:cNvSpPr>
          <p:nvPr/>
        </p:nvSpPr>
        <p:spPr bwMode="auto">
          <a:xfrm flipV="1">
            <a:off x="2700338" y="4579938"/>
            <a:ext cx="0" cy="865187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8615" name="Line 12"/>
          <p:cNvSpPr>
            <a:spLocks noChangeShapeType="1"/>
          </p:cNvSpPr>
          <p:nvPr/>
        </p:nvSpPr>
        <p:spPr bwMode="auto">
          <a:xfrm flipV="1">
            <a:off x="4500563" y="4149725"/>
            <a:ext cx="0" cy="86518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8616" name="Line 13"/>
          <p:cNvSpPr>
            <a:spLocks noChangeShapeType="1"/>
          </p:cNvSpPr>
          <p:nvPr/>
        </p:nvSpPr>
        <p:spPr bwMode="auto">
          <a:xfrm flipV="1">
            <a:off x="7956550" y="4149725"/>
            <a:ext cx="0" cy="86518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8617" name="Rectangle 14"/>
          <p:cNvSpPr>
            <a:spLocks noChangeArrowheads="1"/>
          </p:cNvSpPr>
          <p:nvPr/>
        </p:nvSpPr>
        <p:spPr bwMode="auto">
          <a:xfrm>
            <a:off x="755650" y="2708275"/>
            <a:ext cx="7416800" cy="13684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800"/>
              <a:t>Capitals combined in </a:t>
            </a:r>
          </a:p>
          <a:p>
            <a:pPr algn="ctr"/>
            <a:r>
              <a:rPr lang="en-GB" sz="2800"/>
              <a:t>production operations</a:t>
            </a:r>
          </a:p>
        </p:txBody>
      </p:sp>
      <p:sp>
        <p:nvSpPr>
          <p:cNvPr id="68618" name="AutoShape 15"/>
          <p:cNvSpPr>
            <a:spLocks noChangeArrowheads="1"/>
          </p:cNvSpPr>
          <p:nvPr/>
        </p:nvSpPr>
        <p:spPr bwMode="auto">
          <a:xfrm>
            <a:off x="4140200" y="1989138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8619" name="Rectangle 16"/>
          <p:cNvSpPr>
            <a:spLocks noChangeArrowheads="1"/>
          </p:cNvSpPr>
          <p:nvPr/>
        </p:nvSpPr>
        <p:spPr bwMode="auto">
          <a:xfrm>
            <a:off x="2627313" y="981075"/>
            <a:ext cx="3744912" cy="9350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/>
              <a:t>Supply to </a:t>
            </a:r>
          </a:p>
          <a:p>
            <a:pPr algn="ctr"/>
            <a:r>
              <a:rPr lang="en-GB" sz="3200"/>
              <a:t>customers</a:t>
            </a:r>
          </a:p>
        </p:txBody>
      </p:sp>
      <p:sp>
        <p:nvSpPr>
          <p:cNvPr id="68620" name="Rectangle 17"/>
          <p:cNvSpPr>
            <a:spLocks noChangeArrowheads="1"/>
          </p:cNvSpPr>
          <p:nvPr/>
        </p:nvSpPr>
        <p:spPr bwMode="auto">
          <a:xfrm>
            <a:off x="504825" y="5092700"/>
            <a:ext cx="1042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/>
              <a:t>Natural</a:t>
            </a:r>
          </a:p>
          <a:p>
            <a:r>
              <a:rPr lang="en-GB" b="1"/>
              <a:t>Capital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GB" sz="4000" smtClean="0"/>
              <a:t>Barriers to developing supply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0825" y="2276475"/>
            <a:ext cx="1655763" cy="936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b="1"/>
              <a:t>Human </a:t>
            </a:r>
          </a:p>
          <a:p>
            <a:pPr algn="ctr"/>
            <a:r>
              <a:rPr lang="en-GB" b="1"/>
              <a:t>Capital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250825" y="1125538"/>
            <a:ext cx="1655763" cy="936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b="1"/>
              <a:t>Natural</a:t>
            </a:r>
          </a:p>
          <a:p>
            <a:pPr algn="ctr"/>
            <a:r>
              <a:rPr lang="en-GB" b="1"/>
              <a:t>Capital</a:t>
            </a:r>
          </a:p>
          <a:p>
            <a:pPr algn="ctr"/>
            <a:endParaRPr lang="en-GB" b="1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250825" y="4579938"/>
            <a:ext cx="1655763" cy="936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b="1"/>
              <a:t>Manufactured </a:t>
            </a:r>
          </a:p>
          <a:p>
            <a:pPr algn="ctr"/>
            <a:r>
              <a:rPr lang="en-GB" b="1"/>
              <a:t>Capital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250825" y="5734050"/>
            <a:ext cx="1655763" cy="936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b="1"/>
              <a:t>Financial </a:t>
            </a:r>
          </a:p>
          <a:p>
            <a:pPr algn="ctr"/>
            <a:r>
              <a:rPr lang="en-GB" b="1"/>
              <a:t>Capital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339975" y="2276475"/>
            <a:ext cx="6048375" cy="935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Leadership &amp; management skills.</a:t>
            </a:r>
          </a:p>
          <a:p>
            <a:pPr algn="ctr"/>
            <a:r>
              <a:rPr lang="en-GB"/>
              <a:t>Absence of incentive structures for entrepreneurs.</a:t>
            </a:r>
          </a:p>
          <a:p>
            <a:pPr algn="ctr"/>
            <a:r>
              <a:rPr lang="en-GB"/>
              <a:t>Community / volunteer engagement has a cost.</a:t>
            </a: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2339975" y="1125538"/>
            <a:ext cx="6048375" cy="935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High cost of all land </a:t>
            </a:r>
          </a:p>
          <a:p>
            <a:pPr algn="ctr"/>
            <a:r>
              <a:rPr lang="en-GB"/>
              <a:t>&amp; limited availability in urban areas.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2339975" y="4581525"/>
            <a:ext cx="6048375" cy="935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Access to suitable premises can be difficult – </a:t>
            </a:r>
          </a:p>
          <a:p>
            <a:pPr algn="ctr"/>
            <a:r>
              <a:rPr lang="en-GB"/>
              <a:t>“food hubs” could be one solution.</a:t>
            </a:r>
          </a:p>
          <a:p>
            <a:pPr algn="ctr"/>
            <a:endParaRPr lang="en-GB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2339975" y="5734050"/>
            <a:ext cx="6048375" cy="935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Cultural barriers: lack of entrepreneurship or understanding </a:t>
            </a:r>
          </a:p>
          <a:p>
            <a:pPr algn="ctr"/>
            <a:r>
              <a:rPr lang="en-GB"/>
              <a:t>of legal structures &amp; types of finance.</a:t>
            </a:r>
          </a:p>
          <a:p>
            <a:pPr algn="ctr"/>
            <a:r>
              <a:rPr lang="en-GB"/>
              <a:t>Cost barriers: difficult to pay market rates.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250825" y="3429000"/>
            <a:ext cx="1655763" cy="936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 b="1"/>
              <a:t>Social / </a:t>
            </a:r>
          </a:p>
          <a:p>
            <a:pPr algn="ctr"/>
            <a:r>
              <a:rPr lang="en-GB" sz="1600" b="1"/>
              <a:t>Organisational </a:t>
            </a:r>
          </a:p>
          <a:p>
            <a:pPr algn="ctr"/>
            <a:r>
              <a:rPr lang="en-GB" sz="1600" b="1"/>
              <a:t>Capital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339975" y="3429000"/>
            <a:ext cx="6048375" cy="935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Choice of organisational structure &amp; governance.</a:t>
            </a:r>
          </a:p>
          <a:p>
            <a:pPr algn="ctr"/>
            <a:r>
              <a:rPr lang="en-GB"/>
              <a:t>Big Society fatigue……</a:t>
            </a:r>
          </a:p>
          <a:p>
            <a:pPr algn="ctr"/>
            <a:r>
              <a:rPr lang="en-GB"/>
              <a:t>ICT could be powerful tool, but cost / skills barriers.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5508625" y="1412875"/>
            <a:ext cx="3151188" cy="2027238"/>
            <a:chOff x="3455" y="878"/>
            <a:chExt cx="1985" cy="1277"/>
          </a:xfrm>
        </p:grpSpPr>
        <p:sp>
          <p:nvSpPr>
            <p:cNvPr id="70672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0673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0674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0675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0676" name="AutoShape 22"/>
            <p:cNvCxnSpPr>
              <a:cxnSpLocks noChangeShapeType="1"/>
              <a:stCxn id="70673" idx="0"/>
              <a:endCxn id="70672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77" name="AutoShape 24"/>
            <p:cNvCxnSpPr>
              <a:cxnSpLocks noChangeShapeType="1"/>
              <a:endCxn id="70675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78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79" name="AutoShape 26"/>
            <p:cNvCxnSpPr>
              <a:cxnSpLocks noChangeShapeType="1"/>
              <a:stCxn id="70675" idx="4"/>
              <a:endCxn id="70674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80" name="AutoShape 28"/>
            <p:cNvCxnSpPr>
              <a:cxnSpLocks noChangeShapeType="1"/>
              <a:endCxn id="70674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  <p:sp>
        <p:nvSpPr>
          <p:cNvPr id="70659" name="Oval 29"/>
          <p:cNvSpPr>
            <a:spLocks noChangeArrowheads="1"/>
          </p:cNvSpPr>
          <p:nvPr/>
        </p:nvSpPr>
        <p:spPr bwMode="auto">
          <a:xfrm>
            <a:off x="2411413" y="1123950"/>
            <a:ext cx="4032250" cy="4968875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3203575" y="2349500"/>
            <a:ext cx="1368425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600">
                <a:latin typeface="Calibri" pitchFamily="34" charset="0"/>
              </a:rPr>
              <a:t>Collaboration </a:t>
            </a:r>
          </a:p>
          <a:p>
            <a:pPr algn="ctr"/>
            <a:r>
              <a:rPr lang="en-GB" sz="1600">
                <a:latin typeface="Calibri" pitchFamily="34" charset="0"/>
              </a:rPr>
              <a:t>to provide</a:t>
            </a:r>
          </a:p>
          <a:p>
            <a:pPr algn="ctr"/>
            <a:r>
              <a:rPr lang="en-GB" sz="2400" b="1">
                <a:latin typeface="Calibri" pitchFamily="34" charset="0"/>
              </a:rPr>
              <a:t>Social </a:t>
            </a:r>
          </a:p>
          <a:p>
            <a:pPr algn="ctr"/>
            <a:r>
              <a:rPr lang="en-GB" sz="2400" b="1">
                <a:latin typeface="Calibri" pitchFamily="34" charset="0"/>
              </a:rPr>
              <a:t>Capital</a:t>
            </a:r>
          </a:p>
        </p:txBody>
      </p:sp>
      <p:sp>
        <p:nvSpPr>
          <p:cNvPr id="60451" name="AutoShape 35"/>
          <p:cNvSpPr>
            <a:spLocks/>
          </p:cNvSpPr>
          <p:nvPr/>
        </p:nvSpPr>
        <p:spPr bwMode="auto">
          <a:xfrm>
            <a:off x="4643438" y="2133600"/>
            <a:ext cx="792162" cy="2663825"/>
          </a:xfrm>
          <a:prstGeom prst="rightBrace">
            <a:avLst>
              <a:gd name="adj1" fmla="val 280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70662" name="Group 15"/>
          <p:cNvGrpSpPr>
            <a:grpSpLocks/>
          </p:cNvGrpSpPr>
          <p:nvPr/>
        </p:nvGrpSpPr>
        <p:grpSpPr bwMode="auto">
          <a:xfrm>
            <a:off x="5508625" y="3933825"/>
            <a:ext cx="3151188" cy="2027238"/>
            <a:chOff x="3455" y="878"/>
            <a:chExt cx="1985" cy="1277"/>
          </a:xfrm>
        </p:grpSpPr>
        <p:sp>
          <p:nvSpPr>
            <p:cNvPr id="70663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0664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0665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0666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0667" name="AutoShape 22"/>
            <p:cNvCxnSpPr>
              <a:cxnSpLocks noChangeShapeType="1"/>
              <a:stCxn id="70664" idx="0"/>
              <a:endCxn id="70663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68" name="AutoShape 24"/>
            <p:cNvCxnSpPr>
              <a:cxnSpLocks noChangeShapeType="1"/>
              <a:endCxn id="70666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69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70" name="AutoShape 26"/>
            <p:cNvCxnSpPr>
              <a:cxnSpLocks noChangeShapeType="1"/>
              <a:stCxn id="70666" idx="4"/>
              <a:endCxn id="70665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671" name="AutoShape 28"/>
            <p:cNvCxnSpPr>
              <a:cxnSpLocks noChangeShapeType="1"/>
              <a:endCxn id="70665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6" grpId="0" animBg="1"/>
      <p:bldP spid="604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Who produces the world’s food?</a:t>
            </a: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 l="26128" t="33284" r="24789" b="28819"/>
          <a:stretch>
            <a:fillRect/>
          </a:stretch>
        </p:blipFill>
        <p:spPr bwMode="auto">
          <a:xfrm>
            <a:off x="557213" y="2206625"/>
            <a:ext cx="8124825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79388" y="295275"/>
            <a:ext cx="864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accent2"/>
                </a:solidFill>
              </a:rPr>
              <a:t>Social capital – the example of Mondragon in the Basque region, Spain</a:t>
            </a:r>
          </a:p>
        </p:txBody>
      </p:sp>
      <p:sp>
        <p:nvSpPr>
          <p:cNvPr id="71683" name="Oval 5"/>
          <p:cNvSpPr>
            <a:spLocks noChangeArrowheads="1"/>
          </p:cNvSpPr>
          <p:nvPr/>
        </p:nvSpPr>
        <p:spPr bwMode="auto">
          <a:xfrm>
            <a:off x="684213" y="1196975"/>
            <a:ext cx="7704137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84,000 employed in</a:t>
            </a:r>
          </a:p>
          <a:p>
            <a:pPr algn="ctr"/>
            <a:r>
              <a:rPr lang="en-GB"/>
              <a:t>256 co-operatives</a:t>
            </a: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1979613" y="2924175"/>
            <a:ext cx="561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Supported by Mondragon Co-operative Corporation</a:t>
            </a:r>
          </a:p>
        </p:txBody>
      </p:sp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3644900"/>
            <a:ext cx="42862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229600" cy="64087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b="1" smtClean="0"/>
              <a:t>MONDRAGON</a:t>
            </a:r>
            <a:r>
              <a:rPr lang="en-GB" sz="2400" smtClean="0"/>
              <a:t> Corporation began in 1956</a:t>
            </a:r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Started with a Technical College</a:t>
            </a:r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 Corporate Values: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Co-operation.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Participation.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Social Responsibility.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Innovation. 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The Corporation’s Mission: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the use of democratic methods in its business organisation,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the creation of jobs,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the human and professional development of its workers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smtClean="0"/>
              <a:t>a pledge to development with its social environment.</a:t>
            </a:r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In terms of organisation, it is divided into four areas: Finance, Industry, Distribution and Knowledge, and is today the foremost Basque business group and the seventh largest in Spain.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620713"/>
            <a:ext cx="285115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5508625" y="1423988"/>
            <a:ext cx="3151188" cy="2027237"/>
            <a:chOff x="3455" y="878"/>
            <a:chExt cx="1985" cy="1277"/>
          </a:xfrm>
        </p:grpSpPr>
        <p:sp>
          <p:nvSpPr>
            <p:cNvPr id="74768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4769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4770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4771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4772" name="AutoShape 22"/>
            <p:cNvCxnSpPr>
              <a:cxnSpLocks noChangeShapeType="1"/>
              <a:stCxn id="74769" idx="0"/>
              <a:endCxn id="74768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73" name="AutoShape 24"/>
            <p:cNvCxnSpPr>
              <a:cxnSpLocks noChangeShapeType="1"/>
              <a:endCxn id="74771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74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75" name="AutoShape 26"/>
            <p:cNvCxnSpPr>
              <a:cxnSpLocks noChangeShapeType="1"/>
              <a:stCxn id="74771" idx="4"/>
              <a:endCxn id="74770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76" name="AutoShape 28"/>
            <p:cNvCxnSpPr>
              <a:cxnSpLocks noChangeShapeType="1"/>
              <a:endCxn id="74770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  <p:sp>
        <p:nvSpPr>
          <p:cNvPr id="74755" name="Oval 29"/>
          <p:cNvSpPr>
            <a:spLocks noChangeArrowheads="1"/>
          </p:cNvSpPr>
          <p:nvPr/>
        </p:nvSpPr>
        <p:spPr bwMode="auto">
          <a:xfrm>
            <a:off x="2411413" y="1123950"/>
            <a:ext cx="4032250" cy="4968875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3203575" y="2349500"/>
            <a:ext cx="1368425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600">
                <a:latin typeface="Calibri" pitchFamily="34" charset="0"/>
              </a:rPr>
              <a:t>Collaboration </a:t>
            </a:r>
          </a:p>
          <a:p>
            <a:pPr algn="ctr"/>
            <a:r>
              <a:rPr lang="en-GB" sz="1600">
                <a:latin typeface="Calibri" pitchFamily="34" charset="0"/>
              </a:rPr>
              <a:t>to provide</a:t>
            </a:r>
          </a:p>
          <a:p>
            <a:pPr algn="ctr"/>
            <a:r>
              <a:rPr lang="en-GB" sz="2400" b="1">
                <a:latin typeface="Calibri" pitchFamily="34" charset="0"/>
              </a:rPr>
              <a:t>Human</a:t>
            </a:r>
          </a:p>
          <a:p>
            <a:pPr algn="ctr"/>
            <a:r>
              <a:rPr lang="en-GB" sz="2400" b="1">
                <a:latin typeface="Calibri" pitchFamily="34" charset="0"/>
              </a:rPr>
              <a:t>Capital</a:t>
            </a:r>
          </a:p>
        </p:txBody>
      </p:sp>
      <p:sp>
        <p:nvSpPr>
          <p:cNvPr id="60451" name="AutoShape 35"/>
          <p:cNvSpPr>
            <a:spLocks/>
          </p:cNvSpPr>
          <p:nvPr/>
        </p:nvSpPr>
        <p:spPr bwMode="auto">
          <a:xfrm>
            <a:off x="4643438" y="2133600"/>
            <a:ext cx="792162" cy="2663825"/>
          </a:xfrm>
          <a:prstGeom prst="rightBrace">
            <a:avLst>
              <a:gd name="adj1" fmla="val 280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74758" name="Group 15"/>
          <p:cNvGrpSpPr>
            <a:grpSpLocks/>
          </p:cNvGrpSpPr>
          <p:nvPr/>
        </p:nvGrpSpPr>
        <p:grpSpPr bwMode="auto">
          <a:xfrm>
            <a:off x="5508625" y="3933825"/>
            <a:ext cx="3151188" cy="2027238"/>
            <a:chOff x="3455" y="878"/>
            <a:chExt cx="1985" cy="1277"/>
          </a:xfrm>
        </p:grpSpPr>
        <p:sp>
          <p:nvSpPr>
            <p:cNvPr id="74759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4760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4761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4762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4763" name="AutoShape 22"/>
            <p:cNvCxnSpPr>
              <a:cxnSpLocks noChangeShapeType="1"/>
              <a:stCxn id="74760" idx="0"/>
              <a:endCxn id="74759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64" name="AutoShape 24"/>
            <p:cNvCxnSpPr>
              <a:cxnSpLocks noChangeShapeType="1"/>
              <a:endCxn id="74762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65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66" name="AutoShape 26"/>
            <p:cNvCxnSpPr>
              <a:cxnSpLocks noChangeShapeType="1"/>
              <a:stCxn id="74762" idx="4"/>
              <a:endCxn id="74761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767" name="AutoShape 28"/>
            <p:cNvCxnSpPr>
              <a:cxnSpLocks noChangeShapeType="1"/>
              <a:endCxn id="74761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6" grpId="0" animBg="1"/>
      <p:bldP spid="604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7525" y="44450"/>
            <a:ext cx="8129588" cy="782638"/>
          </a:xfrm>
        </p:spPr>
        <p:txBody>
          <a:bodyPr lIns="0" tIns="0" rIns="0" bIns="0" anchor="t"/>
          <a:lstStyle/>
          <a:p>
            <a:pPr algn="l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Manchester Land Army</a:t>
            </a:r>
          </a:p>
        </p:txBody>
      </p:sp>
      <p:grpSp>
        <p:nvGrpSpPr>
          <p:cNvPr id="75779" name="Group 13"/>
          <p:cNvGrpSpPr>
            <a:grpSpLocks/>
          </p:cNvGrpSpPr>
          <p:nvPr/>
        </p:nvGrpSpPr>
        <p:grpSpPr bwMode="auto">
          <a:xfrm>
            <a:off x="684213" y="984250"/>
            <a:ext cx="7397750" cy="715963"/>
            <a:chOff x="340" y="692"/>
            <a:chExt cx="5295" cy="966"/>
          </a:xfrm>
        </p:grpSpPr>
        <p:pic>
          <p:nvPicPr>
            <p:cNvPr id="7578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2" y="788"/>
              <a:ext cx="1382" cy="5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578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6" y="799"/>
              <a:ext cx="1349" cy="6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5788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15" y="698"/>
              <a:ext cx="660" cy="9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5789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0" y="692"/>
              <a:ext cx="1390" cy="6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75780" name="Group 12"/>
          <p:cNvGrpSpPr>
            <a:grpSpLocks/>
          </p:cNvGrpSpPr>
          <p:nvPr/>
        </p:nvGrpSpPr>
        <p:grpSpPr bwMode="auto">
          <a:xfrm>
            <a:off x="971550" y="1773238"/>
            <a:ext cx="7164388" cy="1246187"/>
            <a:chOff x="324" y="2963"/>
            <a:chExt cx="5436" cy="1357"/>
          </a:xfrm>
        </p:grpSpPr>
        <p:pic>
          <p:nvPicPr>
            <p:cNvPr id="75782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54" y="2963"/>
              <a:ext cx="1906" cy="1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5783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61" y="3220"/>
              <a:ext cx="710" cy="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5784" name="Picture 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93" y="3232"/>
              <a:ext cx="907" cy="7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5785" name="Picture 1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4" y="3277"/>
              <a:ext cx="1626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75781" name="Text Box 13"/>
          <p:cNvSpPr txBox="1">
            <a:spLocks noChangeArrowheads="1"/>
          </p:cNvSpPr>
          <p:nvPr/>
        </p:nvSpPr>
        <p:spPr bwMode="auto">
          <a:xfrm>
            <a:off x="323850" y="3141663"/>
            <a:ext cx="8496300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AIM:</a:t>
            </a:r>
          </a:p>
          <a:p>
            <a:endParaRPr lang="en-GB"/>
          </a:p>
          <a:p>
            <a:r>
              <a:rPr lang="en-GB"/>
              <a:t>To establish a financially resilient 'land army', which:</a:t>
            </a:r>
          </a:p>
          <a:p>
            <a:endParaRPr lang="en-GB"/>
          </a:p>
          <a:p>
            <a:pPr>
              <a:buFontTx/>
              <a:buChar char="•"/>
            </a:pPr>
            <a:r>
              <a:rPr lang="en-GB"/>
              <a:t>    Has the capacity to involve a large 'unskilled' pool of individuals, resulting in potential increases in yields and income for growers.</a:t>
            </a:r>
          </a:p>
          <a:p>
            <a:pPr>
              <a:buFontTx/>
              <a:buChar char="•"/>
            </a:pPr>
            <a:endParaRPr lang="en-GB"/>
          </a:p>
          <a:p>
            <a:pPr>
              <a:buFontTx/>
              <a:buChar char="•"/>
            </a:pPr>
            <a:r>
              <a:rPr lang="en-GB"/>
              <a:t>    Nurtures a small number of committed and trained individuals that growers are able to call upon in times of need.</a:t>
            </a:r>
          </a:p>
          <a:p>
            <a:pPr>
              <a:buFontTx/>
              <a:buChar char="•"/>
            </a:pPr>
            <a:endParaRPr lang="en-GB"/>
          </a:p>
          <a:p>
            <a:pPr>
              <a:buFontTx/>
              <a:buChar char="•"/>
            </a:pPr>
            <a:r>
              <a:rPr lang="en-GB"/>
              <a:t>    Offers progression for potential new growers to meet increased demand.</a:t>
            </a:r>
          </a:p>
          <a:p>
            <a:pPr>
              <a:spcBef>
                <a:spcPct val="50000"/>
              </a:spcBef>
            </a:pP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WWOOF</a:t>
            </a: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482725"/>
            <a:ext cx="6551612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5508625" y="1423988"/>
            <a:ext cx="3151188" cy="2027237"/>
            <a:chOff x="3455" y="878"/>
            <a:chExt cx="1985" cy="1277"/>
          </a:xfrm>
        </p:grpSpPr>
        <p:sp>
          <p:nvSpPr>
            <p:cNvPr id="77840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7841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7842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7843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7844" name="AutoShape 22"/>
            <p:cNvCxnSpPr>
              <a:cxnSpLocks noChangeShapeType="1"/>
              <a:stCxn id="77841" idx="0"/>
              <a:endCxn id="77840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45" name="AutoShape 24"/>
            <p:cNvCxnSpPr>
              <a:cxnSpLocks noChangeShapeType="1"/>
              <a:endCxn id="77843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46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47" name="AutoShape 26"/>
            <p:cNvCxnSpPr>
              <a:cxnSpLocks noChangeShapeType="1"/>
              <a:stCxn id="77843" idx="4"/>
              <a:endCxn id="77842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48" name="AutoShape 28"/>
            <p:cNvCxnSpPr>
              <a:cxnSpLocks noChangeShapeType="1"/>
              <a:endCxn id="77842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  <p:sp>
        <p:nvSpPr>
          <p:cNvPr id="77827" name="Oval 29"/>
          <p:cNvSpPr>
            <a:spLocks noChangeArrowheads="1"/>
          </p:cNvSpPr>
          <p:nvPr/>
        </p:nvSpPr>
        <p:spPr bwMode="auto">
          <a:xfrm>
            <a:off x="2411413" y="1123950"/>
            <a:ext cx="4032250" cy="4968875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3203575" y="2349500"/>
            <a:ext cx="1368425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600">
                <a:latin typeface="Calibri" pitchFamily="34" charset="0"/>
              </a:rPr>
              <a:t>Collaboration </a:t>
            </a:r>
          </a:p>
          <a:p>
            <a:pPr algn="ctr"/>
            <a:r>
              <a:rPr lang="en-GB" sz="1600">
                <a:latin typeface="Calibri" pitchFamily="34" charset="0"/>
              </a:rPr>
              <a:t>to provide</a:t>
            </a:r>
          </a:p>
          <a:p>
            <a:pPr algn="ctr"/>
            <a:r>
              <a:rPr lang="en-GB" sz="2400" b="1">
                <a:latin typeface="Calibri" pitchFamily="34" charset="0"/>
              </a:rPr>
              <a:t>Physical</a:t>
            </a:r>
          </a:p>
          <a:p>
            <a:pPr algn="ctr"/>
            <a:r>
              <a:rPr lang="en-GB" sz="2400" b="1">
                <a:latin typeface="Calibri" pitchFamily="34" charset="0"/>
              </a:rPr>
              <a:t>Capital</a:t>
            </a:r>
          </a:p>
        </p:txBody>
      </p:sp>
      <p:sp>
        <p:nvSpPr>
          <p:cNvPr id="60451" name="AutoShape 35"/>
          <p:cNvSpPr>
            <a:spLocks/>
          </p:cNvSpPr>
          <p:nvPr/>
        </p:nvSpPr>
        <p:spPr bwMode="auto">
          <a:xfrm>
            <a:off x="4643438" y="2133600"/>
            <a:ext cx="792162" cy="2663825"/>
          </a:xfrm>
          <a:prstGeom prst="rightBrace">
            <a:avLst>
              <a:gd name="adj1" fmla="val 280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77830" name="Group 15"/>
          <p:cNvGrpSpPr>
            <a:grpSpLocks/>
          </p:cNvGrpSpPr>
          <p:nvPr/>
        </p:nvGrpSpPr>
        <p:grpSpPr bwMode="auto">
          <a:xfrm>
            <a:off x="5508625" y="3933825"/>
            <a:ext cx="3151188" cy="2027238"/>
            <a:chOff x="3455" y="878"/>
            <a:chExt cx="1985" cy="1277"/>
          </a:xfrm>
        </p:grpSpPr>
        <p:sp>
          <p:nvSpPr>
            <p:cNvPr id="77831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7832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7833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7834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7835" name="AutoShape 22"/>
            <p:cNvCxnSpPr>
              <a:cxnSpLocks noChangeShapeType="1"/>
              <a:stCxn id="77832" idx="0"/>
              <a:endCxn id="77831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36" name="AutoShape 24"/>
            <p:cNvCxnSpPr>
              <a:cxnSpLocks noChangeShapeType="1"/>
              <a:endCxn id="77834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37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38" name="AutoShape 26"/>
            <p:cNvCxnSpPr>
              <a:cxnSpLocks noChangeShapeType="1"/>
              <a:stCxn id="77834" idx="4"/>
              <a:endCxn id="77833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839" name="AutoShape 28"/>
            <p:cNvCxnSpPr>
              <a:cxnSpLocks noChangeShapeType="1"/>
              <a:endCxn id="77833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6" grpId="0" animBg="1"/>
      <p:bldP spid="604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250825" y="120650"/>
            <a:ext cx="59404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Dorset Small Producers’ Network – </a:t>
            </a:r>
          </a:p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Processing Barn at Five Penny Farm </a:t>
            </a:r>
          </a:p>
        </p:txBody>
      </p:sp>
      <p:pic>
        <p:nvPicPr>
          <p:cNvPr id="7885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412875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40188"/>
            <a:ext cx="3240087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3141663"/>
            <a:ext cx="21558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3141663"/>
            <a:ext cx="21542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4300" y="1412875"/>
            <a:ext cx="21431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/>
          <p:cNvGrpSpPr>
            <a:grpSpLocks/>
          </p:cNvGrpSpPr>
          <p:nvPr/>
        </p:nvGrpSpPr>
        <p:grpSpPr bwMode="auto">
          <a:xfrm>
            <a:off x="5508625" y="1423988"/>
            <a:ext cx="3151188" cy="2027237"/>
            <a:chOff x="3455" y="878"/>
            <a:chExt cx="1985" cy="1277"/>
          </a:xfrm>
        </p:grpSpPr>
        <p:sp>
          <p:nvSpPr>
            <p:cNvPr id="79888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9889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9890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9891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9892" name="AutoShape 22"/>
            <p:cNvCxnSpPr>
              <a:cxnSpLocks noChangeShapeType="1"/>
              <a:stCxn id="79889" idx="0"/>
              <a:endCxn id="79888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93" name="AutoShape 24"/>
            <p:cNvCxnSpPr>
              <a:cxnSpLocks noChangeShapeType="1"/>
              <a:endCxn id="79891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94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95" name="AutoShape 26"/>
            <p:cNvCxnSpPr>
              <a:cxnSpLocks noChangeShapeType="1"/>
              <a:stCxn id="79891" idx="4"/>
              <a:endCxn id="79890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96" name="AutoShape 28"/>
            <p:cNvCxnSpPr>
              <a:cxnSpLocks noChangeShapeType="1"/>
              <a:endCxn id="79890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  <p:sp>
        <p:nvSpPr>
          <p:cNvPr id="79875" name="Oval 29"/>
          <p:cNvSpPr>
            <a:spLocks noChangeArrowheads="1"/>
          </p:cNvSpPr>
          <p:nvPr/>
        </p:nvSpPr>
        <p:spPr bwMode="auto">
          <a:xfrm>
            <a:off x="2411413" y="1123950"/>
            <a:ext cx="4032250" cy="4968875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3203575" y="2349500"/>
            <a:ext cx="1368425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600">
                <a:latin typeface="Calibri" pitchFamily="34" charset="0"/>
              </a:rPr>
              <a:t>Collaboration </a:t>
            </a:r>
          </a:p>
          <a:p>
            <a:pPr algn="ctr"/>
            <a:r>
              <a:rPr lang="en-GB" sz="1600">
                <a:latin typeface="Calibri" pitchFamily="34" charset="0"/>
              </a:rPr>
              <a:t>to provide</a:t>
            </a:r>
          </a:p>
          <a:p>
            <a:pPr algn="ctr"/>
            <a:r>
              <a:rPr lang="en-GB" sz="2400" b="1">
                <a:latin typeface="Calibri" pitchFamily="34" charset="0"/>
              </a:rPr>
              <a:t>Natural</a:t>
            </a:r>
          </a:p>
          <a:p>
            <a:pPr algn="ctr"/>
            <a:r>
              <a:rPr lang="en-GB" sz="2400" b="1">
                <a:latin typeface="Calibri" pitchFamily="34" charset="0"/>
              </a:rPr>
              <a:t>Capital</a:t>
            </a:r>
          </a:p>
        </p:txBody>
      </p:sp>
      <p:sp>
        <p:nvSpPr>
          <p:cNvPr id="60451" name="AutoShape 35"/>
          <p:cNvSpPr>
            <a:spLocks/>
          </p:cNvSpPr>
          <p:nvPr/>
        </p:nvSpPr>
        <p:spPr bwMode="auto">
          <a:xfrm>
            <a:off x="4643438" y="2133600"/>
            <a:ext cx="792162" cy="2663825"/>
          </a:xfrm>
          <a:prstGeom prst="rightBrace">
            <a:avLst>
              <a:gd name="adj1" fmla="val 280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79878" name="Group 15"/>
          <p:cNvGrpSpPr>
            <a:grpSpLocks/>
          </p:cNvGrpSpPr>
          <p:nvPr/>
        </p:nvGrpSpPr>
        <p:grpSpPr bwMode="auto">
          <a:xfrm>
            <a:off x="5508625" y="3933825"/>
            <a:ext cx="3151188" cy="2027238"/>
            <a:chOff x="3455" y="878"/>
            <a:chExt cx="1985" cy="1277"/>
          </a:xfrm>
        </p:grpSpPr>
        <p:sp>
          <p:nvSpPr>
            <p:cNvPr id="79879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79880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79881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79882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79883" name="AutoShape 22"/>
            <p:cNvCxnSpPr>
              <a:cxnSpLocks noChangeShapeType="1"/>
              <a:stCxn id="79880" idx="0"/>
              <a:endCxn id="79879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84" name="AutoShape 24"/>
            <p:cNvCxnSpPr>
              <a:cxnSpLocks noChangeShapeType="1"/>
              <a:endCxn id="79882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85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86" name="AutoShape 26"/>
            <p:cNvCxnSpPr>
              <a:cxnSpLocks noChangeShapeType="1"/>
              <a:stCxn id="79882" idx="4"/>
              <a:endCxn id="79881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887" name="AutoShape 28"/>
            <p:cNvCxnSpPr>
              <a:cxnSpLocks noChangeShapeType="1"/>
              <a:endCxn id="79881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6" grpId="0" animBg="1"/>
      <p:bldP spid="6045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 l="15060" t="11905" r="16447" b="4762"/>
          <a:stretch>
            <a:fillRect/>
          </a:stretch>
        </p:blipFill>
        <p:spPr bwMode="auto">
          <a:xfrm>
            <a:off x="107950" y="285750"/>
            <a:ext cx="89106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509713"/>
            <a:ext cx="7129463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78522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1">
                <a:solidFill>
                  <a:srgbClr val="002060"/>
                </a:solidFill>
              </a:rPr>
              <a:t>The Food Industry in the U.K.</a:t>
            </a: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00"/>
                </a:solidFill>
              </a:rPr>
              <a:t>Total consumer spend on food and drink = £172 billion per annum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Earth Trust</a:t>
            </a:r>
            <a:endParaRPr lang="en-US" smtClean="0"/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/>
            <a:r>
              <a:rPr lang="en-GB" smtClean="0"/>
              <a:t>Set up in 1967</a:t>
            </a:r>
          </a:p>
          <a:p>
            <a:pPr eaLnBrk="1" hangingPunct="1"/>
            <a:r>
              <a:rPr lang="en-GB" smtClean="0"/>
              <a:t>Now own 1,200 acres of farmland, woodland, nature reserves, research plantation and wetland </a:t>
            </a:r>
          </a:p>
          <a:p>
            <a:pPr eaLnBrk="1" hangingPunct="1"/>
            <a:r>
              <a:rPr lang="en-GB" smtClean="0"/>
              <a:t>30 staff, 100 regular volunteers </a:t>
            </a:r>
          </a:p>
          <a:p>
            <a:pPr eaLnBrk="1" hangingPunct="1"/>
            <a:r>
              <a:rPr lang="en-GB" smtClean="0"/>
              <a:t>750 regular supporters</a:t>
            </a:r>
          </a:p>
          <a:p>
            <a:pPr eaLnBrk="1" hangingPunct="1"/>
            <a:r>
              <a:rPr lang="en-GB" smtClean="0"/>
              <a:t>Around 30,000 people each year take part in Trust activities annually</a:t>
            </a:r>
            <a:endParaRPr lang="en-GB" b="1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 l="4573" t="13690" r="26375" b="10120"/>
          <a:stretch>
            <a:fillRect/>
          </a:stretch>
        </p:blipFill>
        <p:spPr bwMode="auto">
          <a:xfrm>
            <a:off x="107950" y="476250"/>
            <a:ext cx="8983663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Cultivate</a:t>
            </a:r>
            <a:endParaRPr lang="en-US" smtClean="0"/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2"/>
          <a:srcRect l="4350" t="14088" r="27267" b="10516"/>
          <a:stretch>
            <a:fillRect/>
          </a:stretch>
        </p:blipFill>
        <p:spPr bwMode="auto">
          <a:xfrm>
            <a:off x="107950" y="404813"/>
            <a:ext cx="88963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 l="33131" t="11707" r="34296" b="8533"/>
          <a:stretch>
            <a:fillRect/>
          </a:stretch>
        </p:blipFill>
        <p:spPr bwMode="auto">
          <a:xfrm>
            <a:off x="2195513" y="188913"/>
            <a:ext cx="4752975" cy="654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698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New ways of accessing land</a:t>
            </a:r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395288" y="1341438"/>
            <a:ext cx="3825875" cy="1552575"/>
            <a:chOff x="249" y="845"/>
            <a:chExt cx="2410" cy="978"/>
          </a:xfrm>
        </p:grpSpPr>
        <p:pic>
          <p:nvPicPr>
            <p:cNvPr id="8090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9" y="935"/>
              <a:ext cx="150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" y="845"/>
              <a:ext cx="641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5" name="Text Box 7"/>
            <p:cNvSpPr txBox="1">
              <a:spLocks noChangeArrowheads="1"/>
            </p:cNvSpPr>
            <p:nvPr/>
          </p:nvSpPr>
          <p:spPr bwMode="auto">
            <a:xfrm>
              <a:off x="1701" y="1071"/>
              <a:ext cx="18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>
                  <a:latin typeface="Calibri" pitchFamily="34" charset="0"/>
                </a:rPr>
                <a:t>+</a:t>
              </a:r>
            </a:p>
          </p:txBody>
        </p:sp>
      </p:grpSp>
      <p:pic>
        <p:nvPicPr>
          <p:cNvPr id="809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05263"/>
            <a:ext cx="3527425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25538"/>
            <a:ext cx="37449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3429000"/>
            <a:ext cx="342900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71550" y="1268413"/>
            <a:ext cx="3095625" cy="432117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prstClr val="black"/>
                </a:solidFill>
              </a:rPr>
              <a:t>Fordhall Community Land Initiative: </a:t>
            </a:r>
          </a:p>
          <a:p>
            <a:pPr algn="ctr"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GB" sz="2800" dirty="0">
                <a:solidFill>
                  <a:prstClr val="black"/>
                </a:solidFill>
              </a:rPr>
              <a:t>owns land and public access facilities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84888" y="2349500"/>
            <a:ext cx="2159000" cy="2159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prstClr val="black"/>
                </a:solidFill>
              </a:rPr>
              <a:t>Fordhall Farm Ltd:  lifetime tenancy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67175" y="2924175"/>
            <a:ext cx="2017713" cy="0"/>
          </a:xfrm>
          <a:prstGeom prst="line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1" name="TextBox 7"/>
          <p:cNvSpPr txBox="1">
            <a:spLocks noChangeArrowheads="1"/>
          </p:cNvSpPr>
          <p:nvPr/>
        </p:nvSpPr>
        <p:spPr bwMode="auto">
          <a:xfrm>
            <a:off x="4716463" y="2482850"/>
            <a:ext cx="792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Land</a:t>
            </a: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067175" y="3933825"/>
            <a:ext cx="2017713" cy="0"/>
          </a:xfrm>
          <a:prstGeom prst="straightConnector1">
            <a:avLst/>
          </a:prstGeom>
          <a:ln w="57150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3" name="TextBox 10"/>
          <p:cNvSpPr txBox="1">
            <a:spLocks noChangeArrowheads="1"/>
          </p:cNvSpPr>
          <p:nvPr/>
        </p:nvSpPr>
        <p:spPr bwMode="auto">
          <a:xfrm>
            <a:off x="4572000" y="4005263"/>
            <a:ext cx="93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Rent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/>
          <p:cNvGrpSpPr>
            <a:grpSpLocks/>
          </p:cNvGrpSpPr>
          <p:nvPr/>
        </p:nvGrpSpPr>
        <p:grpSpPr bwMode="auto">
          <a:xfrm>
            <a:off x="5508625" y="1412875"/>
            <a:ext cx="3151188" cy="2027238"/>
            <a:chOff x="3455" y="878"/>
            <a:chExt cx="1985" cy="1277"/>
          </a:xfrm>
        </p:grpSpPr>
        <p:sp>
          <p:nvSpPr>
            <p:cNvPr id="81936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81937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81938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81939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81940" name="AutoShape 22"/>
            <p:cNvCxnSpPr>
              <a:cxnSpLocks noChangeShapeType="1"/>
              <a:stCxn id="81937" idx="0"/>
              <a:endCxn id="81936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41" name="AutoShape 24"/>
            <p:cNvCxnSpPr>
              <a:cxnSpLocks noChangeShapeType="1"/>
              <a:endCxn id="81939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42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43" name="AutoShape 26"/>
            <p:cNvCxnSpPr>
              <a:cxnSpLocks noChangeShapeType="1"/>
              <a:stCxn id="81939" idx="4"/>
              <a:endCxn id="81938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44" name="AutoShape 28"/>
            <p:cNvCxnSpPr>
              <a:cxnSpLocks noChangeShapeType="1"/>
              <a:endCxn id="81938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  <p:sp>
        <p:nvSpPr>
          <p:cNvPr id="81923" name="Oval 29"/>
          <p:cNvSpPr>
            <a:spLocks noChangeArrowheads="1"/>
          </p:cNvSpPr>
          <p:nvPr/>
        </p:nvSpPr>
        <p:spPr bwMode="auto">
          <a:xfrm>
            <a:off x="2411413" y="1123950"/>
            <a:ext cx="4032250" cy="4968875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3203575" y="2349500"/>
            <a:ext cx="1368425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600">
                <a:latin typeface="Calibri" pitchFamily="34" charset="0"/>
              </a:rPr>
              <a:t>Collaboration </a:t>
            </a:r>
          </a:p>
          <a:p>
            <a:pPr algn="ctr"/>
            <a:r>
              <a:rPr lang="en-GB" sz="1600">
                <a:latin typeface="Calibri" pitchFamily="34" charset="0"/>
              </a:rPr>
              <a:t>to provide</a:t>
            </a:r>
          </a:p>
          <a:p>
            <a:pPr algn="ctr"/>
            <a:r>
              <a:rPr lang="en-GB" sz="2400" b="1">
                <a:latin typeface="Calibri" pitchFamily="34" charset="0"/>
              </a:rPr>
              <a:t>Financial</a:t>
            </a:r>
          </a:p>
          <a:p>
            <a:pPr algn="ctr"/>
            <a:r>
              <a:rPr lang="en-GB" sz="2400" b="1">
                <a:latin typeface="Calibri" pitchFamily="34" charset="0"/>
              </a:rPr>
              <a:t>Capital</a:t>
            </a:r>
          </a:p>
        </p:txBody>
      </p:sp>
      <p:sp>
        <p:nvSpPr>
          <p:cNvPr id="60451" name="AutoShape 35"/>
          <p:cNvSpPr>
            <a:spLocks/>
          </p:cNvSpPr>
          <p:nvPr/>
        </p:nvSpPr>
        <p:spPr bwMode="auto">
          <a:xfrm>
            <a:off x="4643438" y="2133600"/>
            <a:ext cx="792162" cy="2663825"/>
          </a:xfrm>
          <a:prstGeom prst="rightBrace">
            <a:avLst>
              <a:gd name="adj1" fmla="val 280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1926" name="Group 15"/>
          <p:cNvGrpSpPr>
            <a:grpSpLocks/>
          </p:cNvGrpSpPr>
          <p:nvPr/>
        </p:nvGrpSpPr>
        <p:grpSpPr bwMode="auto">
          <a:xfrm>
            <a:off x="5508625" y="3933825"/>
            <a:ext cx="3151188" cy="2027238"/>
            <a:chOff x="3455" y="878"/>
            <a:chExt cx="1985" cy="1277"/>
          </a:xfrm>
        </p:grpSpPr>
        <p:sp>
          <p:nvSpPr>
            <p:cNvPr id="81927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81928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81929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81930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81931" name="AutoShape 22"/>
            <p:cNvCxnSpPr>
              <a:cxnSpLocks noChangeShapeType="1"/>
              <a:stCxn id="81928" idx="0"/>
              <a:endCxn id="81927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32" name="AutoShape 24"/>
            <p:cNvCxnSpPr>
              <a:cxnSpLocks noChangeShapeType="1"/>
              <a:endCxn id="81930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33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34" name="AutoShape 26"/>
            <p:cNvCxnSpPr>
              <a:cxnSpLocks noChangeShapeType="1"/>
              <a:stCxn id="81930" idx="4"/>
              <a:endCxn id="81929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1935" name="AutoShape 28"/>
            <p:cNvCxnSpPr>
              <a:cxnSpLocks noChangeShapeType="1"/>
              <a:endCxn id="81929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6" grpId="0" animBg="1"/>
      <p:bldP spid="6045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Investment into food organisations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572000" y="981075"/>
            <a:ext cx="1512888" cy="10080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Investment in</a:t>
            </a:r>
          </a:p>
          <a:p>
            <a:pPr algn="ctr"/>
            <a:r>
              <a:rPr lang="en-GB" sz="1600"/>
              <a:t>Social </a:t>
            </a:r>
          </a:p>
          <a:p>
            <a:pPr algn="ctr"/>
            <a:r>
              <a:rPr lang="en-GB" sz="1600"/>
              <a:t>Capital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4572000" y="2060575"/>
            <a:ext cx="1512888" cy="10080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Investment in</a:t>
            </a:r>
          </a:p>
          <a:p>
            <a:pPr algn="ctr"/>
            <a:r>
              <a:rPr lang="en-GB" sz="1600"/>
              <a:t>Human </a:t>
            </a:r>
          </a:p>
          <a:p>
            <a:pPr algn="ctr"/>
            <a:r>
              <a:rPr lang="en-GB" sz="1600"/>
              <a:t>Capital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572000" y="3141663"/>
            <a:ext cx="1512888" cy="10080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Investment in</a:t>
            </a:r>
          </a:p>
          <a:p>
            <a:pPr algn="ctr"/>
            <a:r>
              <a:rPr lang="en-GB" sz="1600"/>
              <a:t>Physical </a:t>
            </a:r>
          </a:p>
          <a:p>
            <a:pPr algn="ctr"/>
            <a:r>
              <a:rPr lang="en-GB" sz="1600"/>
              <a:t>Capital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4572000" y="4221163"/>
            <a:ext cx="1512888" cy="10080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600"/>
              <a:t>Investment in</a:t>
            </a:r>
          </a:p>
          <a:p>
            <a:pPr algn="ctr"/>
            <a:r>
              <a:rPr lang="en-GB" sz="1600"/>
              <a:t>Natural</a:t>
            </a:r>
          </a:p>
          <a:p>
            <a:pPr algn="ctr"/>
            <a:r>
              <a:rPr lang="en-GB" sz="1600"/>
              <a:t>Capital</a:t>
            </a:r>
          </a:p>
        </p:txBody>
      </p:sp>
      <p:sp>
        <p:nvSpPr>
          <p:cNvPr id="82951" name="Rectangle 7" descr="Diagonal brick"/>
          <p:cNvSpPr>
            <a:spLocks noChangeArrowheads="1"/>
          </p:cNvSpPr>
          <p:nvPr/>
        </p:nvSpPr>
        <p:spPr bwMode="auto">
          <a:xfrm>
            <a:off x="2484438" y="981075"/>
            <a:ext cx="1368425" cy="5327650"/>
          </a:xfrm>
          <a:prstGeom prst="rect">
            <a:avLst/>
          </a:prstGeom>
          <a:pattFill prst="diagBrick">
            <a:fgClr>
              <a:srgbClr val="FFCC99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b="1"/>
              <a:t>Increased</a:t>
            </a:r>
          </a:p>
          <a:p>
            <a:pPr algn="ctr"/>
            <a:r>
              <a:rPr lang="en-GB" sz="2000" b="1"/>
              <a:t>Financial</a:t>
            </a:r>
          </a:p>
          <a:p>
            <a:pPr algn="ctr"/>
            <a:r>
              <a:rPr lang="en-GB" sz="2000" b="1"/>
              <a:t>Capital</a:t>
            </a:r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7645400" y="2924175"/>
            <a:ext cx="311150" cy="158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 flipV="1">
            <a:off x="6084888" y="3789363"/>
            <a:ext cx="576262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V="1">
            <a:off x="6084888" y="3500438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>
            <a:off x="6084888" y="2420938"/>
            <a:ext cx="2159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6084888" y="1341438"/>
            <a:ext cx="4318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250825" y="981075"/>
            <a:ext cx="1800225" cy="1295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Investment:</a:t>
            </a:r>
          </a:p>
          <a:p>
            <a:pPr algn="ctr"/>
            <a:endParaRPr lang="en-GB"/>
          </a:p>
          <a:p>
            <a:pPr algn="ctr"/>
            <a:r>
              <a:rPr lang="en-GB" b="1"/>
              <a:t>grants</a:t>
            </a:r>
          </a:p>
        </p:txBody>
      </p:sp>
      <p:sp>
        <p:nvSpPr>
          <p:cNvPr id="82958" name="Oval 14"/>
          <p:cNvSpPr>
            <a:spLocks noChangeArrowheads="1"/>
          </p:cNvSpPr>
          <p:nvPr/>
        </p:nvSpPr>
        <p:spPr bwMode="auto">
          <a:xfrm>
            <a:off x="6300788" y="1989138"/>
            <a:ext cx="1295400" cy="18716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b="1"/>
              <a:t>Food</a:t>
            </a:r>
          </a:p>
          <a:p>
            <a:pPr algn="ctr"/>
            <a:r>
              <a:rPr lang="en-GB" sz="1400" b="1"/>
              <a:t>operations</a:t>
            </a:r>
          </a:p>
        </p:txBody>
      </p:sp>
      <p:sp>
        <p:nvSpPr>
          <p:cNvPr id="82959" name="Oval 15"/>
          <p:cNvSpPr>
            <a:spLocks noChangeArrowheads="1"/>
          </p:cNvSpPr>
          <p:nvPr/>
        </p:nvSpPr>
        <p:spPr bwMode="auto">
          <a:xfrm>
            <a:off x="7885113" y="2060575"/>
            <a:ext cx="1258887" cy="18732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1400" b="1"/>
              <a:t>Food services</a:t>
            </a:r>
          </a:p>
        </p:txBody>
      </p:sp>
      <p:sp>
        <p:nvSpPr>
          <p:cNvPr id="82960" name="Rectangle 16"/>
          <p:cNvSpPr>
            <a:spLocks noChangeArrowheads="1"/>
          </p:cNvSpPr>
          <p:nvPr/>
        </p:nvSpPr>
        <p:spPr bwMode="auto">
          <a:xfrm>
            <a:off x="250825" y="2854325"/>
            <a:ext cx="1800225" cy="1295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Investment:</a:t>
            </a:r>
          </a:p>
          <a:p>
            <a:pPr algn="ctr"/>
            <a:endParaRPr lang="en-GB"/>
          </a:p>
          <a:p>
            <a:pPr algn="ctr"/>
            <a:r>
              <a:rPr lang="en-GB" b="1"/>
              <a:t>loans</a:t>
            </a:r>
          </a:p>
        </p:txBody>
      </p:sp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250825" y="4941888"/>
            <a:ext cx="1800225" cy="1295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Investment:</a:t>
            </a:r>
          </a:p>
          <a:p>
            <a:pPr algn="ctr"/>
            <a:endParaRPr lang="en-GB"/>
          </a:p>
          <a:p>
            <a:pPr algn="ctr"/>
            <a:r>
              <a:rPr lang="en-GB" b="1"/>
              <a:t>equity</a:t>
            </a:r>
          </a:p>
        </p:txBody>
      </p:sp>
      <p:cxnSp>
        <p:nvCxnSpPr>
          <p:cNvPr id="82962" name="AutoShape 18"/>
          <p:cNvCxnSpPr>
            <a:cxnSpLocks noChangeShapeType="1"/>
            <a:stCxn id="82951" idx="2"/>
            <a:endCxn id="82958" idx="4"/>
          </p:cNvCxnSpPr>
          <p:nvPr/>
        </p:nvCxnSpPr>
        <p:spPr bwMode="auto">
          <a:xfrm rot="5400000" flipH="1" flipV="1">
            <a:off x="3834606" y="3194844"/>
            <a:ext cx="2447925" cy="3779838"/>
          </a:xfrm>
          <a:prstGeom prst="curvedConnector3">
            <a:avLst>
              <a:gd name="adj1" fmla="val -9338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ffectLst/>
        </p:spPr>
      </p:cxnSp>
      <p:sp>
        <p:nvSpPr>
          <p:cNvPr id="82963" name="Line 19"/>
          <p:cNvSpPr>
            <a:spLocks noChangeShapeType="1"/>
          </p:cNvSpPr>
          <p:nvPr/>
        </p:nvSpPr>
        <p:spPr bwMode="auto">
          <a:xfrm>
            <a:off x="2051050" y="1628775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64" name="Line 20"/>
          <p:cNvSpPr>
            <a:spLocks noChangeShapeType="1"/>
          </p:cNvSpPr>
          <p:nvPr/>
        </p:nvSpPr>
        <p:spPr bwMode="auto">
          <a:xfrm>
            <a:off x="2051050" y="3500438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65" name="Line 21"/>
          <p:cNvSpPr>
            <a:spLocks noChangeShapeType="1"/>
          </p:cNvSpPr>
          <p:nvPr/>
        </p:nvSpPr>
        <p:spPr bwMode="auto">
          <a:xfrm>
            <a:off x="2051050" y="551656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66" name="Line 22"/>
          <p:cNvSpPr>
            <a:spLocks noChangeShapeType="1"/>
          </p:cNvSpPr>
          <p:nvPr/>
        </p:nvSpPr>
        <p:spPr bwMode="auto">
          <a:xfrm>
            <a:off x="3851275" y="1484313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67" name="Line 23"/>
          <p:cNvSpPr>
            <a:spLocks noChangeShapeType="1"/>
          </p:cNvSpPr>
          <p:nvPr/>
        </p:nvSpPr>
        <p:spPr bwMode="auto">
          <a:xfrm>
            <a:off x="3851275" y="256540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68" name="Line 24"/>
          <p:cNvSpPr>
            <a:spLocks noChangeShapeType="1"/>
          </p:cNvSpPr>
          <p:nvPr/>
        </p:nvSpPr>
        <p:spPr bwMode="auto">
          <a:xfrm>
            <a:off x="3851275" y="364490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>
            <a:off x="3851275" y="472440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70" name="Text Box 26"/>
          <p:cNvSpPr txBox="1">
            <a:spLocks noChangeArrowheads="1"/>
          </p:cNvSpPr>
          <p:nvPr/>
        </p:nvSpPr>
        <p:spPr bwMode="auto">
          <a:xfrm>
            <a:off x="5795963" y="5876925"/>
            <a:ext cx="16557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i="1"/>
              <a:t>working capital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0" y="0"/>
            <a:ext cx="77406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Wessex Community Assets – </a:t>
            </a:r>
          </a:p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a secondary structure helping communities raise local finance through share issues and loans</a:t>
            </a:r>
          </a:p>
        </p:txBody>
      </p:sp>
      <p:pic>
        <p:nvPicPr>
          <p:cNvPr id="839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062163"/>
            <a:ext cx="2592387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797425"/>
            <a:ext cx="2232025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4581525"/>
            <a:ext cx="2560638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2133600"/>
            <a:ext cx="406717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468313" y="5799138"/>
            <a:ext cx="3240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£152,775 raised</a:t>
            </a:r>
          </a:p>
        </p:txBody>
      </p:sp>
      <p:sp>
        <p:nvSpPr>
          <p:cNvPr id="83976" name="Text Box 10"/>
          <p:cNvSpPr txBox="1">
            <a:spLocks noChangeArrowheads="1"/>
          </p:cNvSpPr>
          <p:nvPr/>
        </p:nvSpPr>
        <p:spPr bwMode="auto">
          <a:xfrm>
            <a:off x="5148263" y="5876925"/>
            <a:ext cx="3240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£105,000 raised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Unicorn Grocery</a:t>
            </a: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270000"/>
            <a:ext cx="69135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/>
          <a:srcRect l="29332" t="20638" r="43546" b="19315"/>
          <a:stretch>
            <a:fillRect/>
          </a:stretch>
        </p:blipFill>
        <p:spPr bwMode="auto">
          <a:xfrm>
            <a:off x="1979613" y="0"/>
            <a:ext cx="5510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8137525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100" b="1">
                <a:solidFill>
                  <a:schemeClr val="accent2"/>
                </a:solidFill>
              </a:rPr>
              <a:t>Loan stock issue to borrow funds from customers of Unicorn Grocery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/>
          <a:srcRect l="22694" t="22614" r="24170" b="5534"/>
          <a:stretch>
            <a:fillRect/>
          </a:stretch>
        </p:blipFill>
        <p:spPr bwMode="auto">
          <a:xfrm>
            <a:off x="971550" y="1196975"/>
            <a:ext cx="691356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871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chemeClr val="accent2"/>
                </a:solidFill>
              </a:rPr>
              <a:t>Unicorn Grocery: “Grow A Grocery” 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The Handmade Bakery</a:t>
            </a:r>
          </a:p>
        </p:txBody>
      </p:sp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3238"/>
            <a:ext cx="91440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The Handmade Bakery</a:t>
            </a:r>
          </a:p>
        </p:txBody>
      </p:sp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860425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9"/>
          <p:cNvSpPr>
            <a:spLocks noChangeArrowheads="1"/>
          </p:cNvSpPr>
          <p:nvPr/>
        </p:nvSpPr>
        <p:spPr bwMode="auto">
          <a:xfrm rot="2888380">
            <a:off x="2410619" y="1053307"/>
            <a:ext cx="1296987" cy="4464050"/>
          </a:xfrm>
          <a:prstGeom prst="roundRect">
            <a:avLst>
              <a:gd name="adj" fmla="val 45505"/>
            </a:avLst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0115" name="AutoShape 30"/>
          <p:cNvSpPr>
            <a:spLocks noChangeArrowheads="1"/>
          </p:cNvSpPr>
          <p:nvPr/>
        </p:nvSpPr>
        <p:spPr bwMode="auto">
          <a:xfrm rot="7672963">
            <a:off x="4561681" y="1016794"/>
            <a:ext cx="1368425" cy="4319588"/>
          </a:xfrm>
          <a:prstGeom prst="roundRect">
            <a:avLst>
              <a:gd name="adj" fmla="val 45505"/>
            </a:avLst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0116" name="Line 31"/>
          <p:cNvSpPr>
            <a:spLocks noChangeShapeType="1"/>
          </p:cNvSpPr>
          <p:nvPr/>
        </p:nvSpPr>
        <p:spPr bwMode="auto">
          <a:xfrm flipH="1">
            <a:off x="2078038" y="3427413"/>
            <a:ext cx="1008062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17" name="Line 32"/>
          <p:cNvSpPr>
            <a:spLocks noChangeShapeType="1"/>
          </p:cNvSpPr>
          <p:nvPr/>
        </p:nvSpPr>
        <p:spPr bwMode="auto">
          <a:xfrm>
            <a:off x="5103813" y="3571875"/>
            <a:ext cx="1079500" cy="865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0118" name="Oval 33"/>
          <p:cNvSpPr>
            <a:spLocks noChangeArrowheads="1"/>
          </p:cNvSpPr>
          <p:nvPr/>
        </p:nvSpPr>
        <p:spPr bwMode="auto">
          <a:xfrm>
            <a:off x="2987675" y="1628775"/>
            <a:ext cx="2303463" cy="2520950"/>
          </a:xfrm>
          <a:prstGeom prst="ellipse">
            <a:avLst/>
          </a:prstGeom>
          <a:solidFill>
            <a:srgbClr val="00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>
                <a:latin typeface="Calibri" pitchFamily="34" charset="0"/>
              </a:rPr>
              <a:t>Collaboration</a:t>
            </a:r>
          </a:p>
          <a:p>
            <a:pPr algn="ctr"/>
            <a:r>
              <a:rPr lang="en-GB" b="1" i="1">
                <a:latin typeface="Calibri" pitchFamily="34" charset="0"/>
              </a:rPr>
              <a:t>e.g.</a:t>
            </a:r>
          </a:p>
          <a:p>
            <a:pPr algn="ctr"/>
            <a:r>
              <a:rPr lang="en-GB" b="1" i="1">
                <a:latin typeface="Calibri" pitchFamily="34" charset="0"/>
              </a:rPr>
              <a:t>Whole School Meals</a:t>
            </a:r>
          </a:p>
          <a:p>
            <a:pPr algn="ctr"/>
            <a:r>
              <a:rPr lang="en-GB" b="1" i="1">
                <a:latin typeface="Calibri" pitchFamily="34" charset="0"/>
              </a:rPr>
              <a:t>Growing </a:t>
            </a:r>
          </a:p>
          <a:p>
            <a:pPr algn="ctr"/>
            <a:r>
              <a:rPr lang="en-GB" b="1" i="1">
                <a:latin typeface="Calibri" pitchFamily="34" charset="0"/>
              </a:rPr>
              <a:t>Communities</a:t>
            </a:r>
          </a:p>
          <a:p>
            <a:pPr algn="ctr"/>
            <a:r>
              <a:rPr lang="en-GB" b="1" i="1">
                <a:latin typeface="Calibri" pitchFamily="34" charset="0"/>
              </a:rPr>
              <a:t>Grameen-Danone</a:t>
            </a:r>
          </a:p>
          <a:p>
            <a:pPr algn="ctr"/>
            <a:endParaRPr lang="en-GB">
              <a:latin typeface="Calibri" pitchFamily="34" charset="0"/>
            </a:endParaRPr>
          </a:p>
        </p:txBody>
      </p:sp>
      <p:grpSp>
        <p:nvGrpSpPr>
          <p:cNvPr id="90119" name="Group 7"/>
          <p:cNvGrpSpPr>
            <a:grpSpLocks/>
          </p:cNvGrpSpPr>
          <p:nvPr/>
        </p:nvGrpSpPr>
        <p:grpSpPr bwMode="auto">
          <a:xfrm>
            <a:off x="395288" y="4425950"/>
            <a:ext cx="3151187" cy="2027238"/>
            <a:chOff x="3455" y="878"/>
            <a:chExt cx="1985" cy="1277"/>
          </a:xfrm>
        </p:grpSpPr>
        <p:sp>
          <p:nvSpPr>
            <p:cNvPr id="90130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90131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90134" name="AutoShape 22"/>
            <p:cNvCxnSpPr>
              <a:cxnSpLocks noChangeShapeType="1"/>
              <a:stCxn id="90131" idx="0"/>
              <a:endCxn id="90130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35" name="AutoShape 24"/>
            <p:cNvCxnSpPr>
              <a:cxnSpLocks noChangeShapeType="1"/>
              <a:endCxn id="90133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36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37" name="AutoShape 26"/>
            <p:cNvCxnSpPr>
              <a:cxnSpLocks noChangeShapeType="1"/>
              <a:stCxn id="90133" idx="4"/>
              <a:endCxn id="90132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38" name="AutoShape 28"/>
            <p:cNvCxnSpPr>
              <a:cxnSpLocks noChangeShapeType="1"/>
              <a:endCxn id="90132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  <p:grpSp>
        <p:nvGrpSpPr>
          <p:cNvPr id="90120" name="Group 17"/>
          <p:cNvGrpSpPr>
            <a:grpSpLocks/>
          </p:cNvGrpSpPr>
          <p:nvPr/>
        </p:nvGrpSpPr>
        <p:grpSpPr bwMode="auto">
          <a:xfrm>
            <a:off x="4859338" y="4437063"/>
            <a:ext cx="3151187" cy="2027237"/>
            <a:chOff x="3455" y="878"/>
            <a:chExt cx="1985" cy="1277"/>
          </a:xfrm>
        </p:grpSpPr>
        <p:sp>
          <p:nvSpPr>
            <p:cNvPr id="90121" name="Oval 17"/>
            <p:cNvSpPr>
              <a:spLocks noChangeArrowheads="1"/>
            </p:cNvSpPr>
            <p:nvPr/>
          </p:nvSpPr>
          <p:spPr bwMode="auto">
            <a:xfrm>
              <a:off x="3954" y="878"/>
              <a:ext cx="1043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Operations</a:t>
              </a:r>
            </a:p>
          </p:txBody>
        </p:sp>
        <p:sp>
          <p:nvSpPr>
            <p:cNvPr id="90122" name="Oval 19"/>
            <p:cNvSpPr>
              <a:spLocks noChangeArrowheads="1"/>
            </p:cNvSpPr>
            <p:nvPr/>
          </p:nvSpPr>
          <p:spPr bwMode="auto">
            <a:xfrm>
              <a:off x="3455" y="1153"/>
              <a:ext cx="440" cy="6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Inputs: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The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5</a:t>
              </a:r>
            </a:p>
            <a:p>
              <a:pPr algn="ctr"/>
              <a:r>
                <a:rPr lang="en-GB" sz="800">
                  <a:latin typeface="Calibri" pitchFamily="34" charset="0"/>
                </a:rPr>
                <a:t>Capitals </a:t>
              </a:r>
            </a:p>
          </p:txBody>
        </p:sp>
        <p:sp>
          <p:nvSpPr>
            <p:cNvPr id="90123" name="Oval 20"/>
            <p:cNvSpPr>
              <a:spLocks noChangeArrowheads="1"/>
            </p:cNvSpPr>
            <p:nvPr/>
          </p:nvSpPr>
          <p:spPr bwMode="auto">
            <a:xfrm>
              <a:off x="4148" y="1859"/>
              <a:ext cx="489" cy="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Waste </a:t>
              </a:r>
            </a:p>
          </p:txBody>
        </p:sp>
        <p:sp>
          <p:nvSpPr>
            <p:cNvPr id="90124" name="Oval 21"/>
            <p:cNvSpPr>
              <a:spLocks noChangeArrowheads="1"/>
            </p:cNvSpPr>
            <p:nvPr/>
          </p:nvSpPr>
          <p:spPr bwMode="auto">
            <a:xfrm>
              <a:off x="5000" y="1162"/>
              <a:ext cx="440" cy="6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Calibri" pitchFamily="34" charset="0"/>
                </a:rPr>
                <a:t>Demand &amp; </a:t>
              </a:r>
            </a:p>
            <a:p>
              <a:pPr algn="ctr"/>
              <a:r>
                <a:rPr lang="en-GB" sz="800" b="1">
                  <a:latin typeface="Calibri" pitchFamily="34" charset="0"/>
                </a:rPr>
                <a:t>Consumption</a:t>
              </a:r>
            </a:p>
          </p:txBody>
        </p:sp>
        <p:cxnSp>
          <p:nvCxnSpPr>
            <p:cNvPr id="90125" name="AutoShape 22"/>
            <p:cNvCxnSpPr>
              <a:cxnSpLocks noChangeShapeType="1"/>
              <a:stCxn id="90122" idx="0"/>
              <a:endCxn id="90121" idx="2"/>
            </p:cNvCxnSpPr>
            <p:nvPr/>
          </p:nvCxnSpPr>
          <p:spPr bwMode="auto">
            <a:xfrm rot="-5400000">
              <a:off x="3751" y="950"/>
              <a:ext cx="115" cy="26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26" name="AutoShape 24"/>
            <p:cNvCxnSpPr>
              <a:cxnSpLocks noChangeShapeType="1"/>
              <a:endCxn id="90124" idx="0"/>
            </p:cNvCxnSpPr>
            <p:nvPr/>
          </p:nvCxnSpPr>
          <p:spPr bwMode="auto">
            <a:xfrm>
              <a:off x="5012" y="1031"/>
              <a:ext cx="208" cy="11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27" name="AutoShape 25"/>
            <p:cNvCxnSpPr>
              <a:cxnSpLocks noChangeShapeType="1"/>
            </p:cNvCxnSpPr>
            <p:nvPr/>
          </p:nvCxnSpPr>
          <p:spPr bwMode="auto">
            <a:xfrm rot="10800000">
              <a:off x="3636" y="1814"/>
              <a:ext cx="509" cy="160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28" name="AutoShape 26"/>
            <p:cNvCxnSpPr>
              <a:cxnSpLocks noChangeShapeType="1"/>
              <a:stCxn id="90124" idx="4"/>
              <a:endCxn id="90123" idx="6"/>
            </p:cNvCxnSpPr>
            <p:nvPr/>
          </p:nvCxnSpPr>
          <p:spPr bwMode="auto">
            <a:xfrm rot="5400000">
              <a:off x="4847" y="1633"/>
              <a:ext cx="176" cy="571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129" name="AutoShape 28"/>
            <p:cNvCxnSpPr>
              <a:cxnSpLocks noChangeShapeType="1"/>
              <a:endCxn id="90123" idx="7"/>
            </p:cNvCxnSpPr>
            <p:nvPr/>
          </p:nvCxnSpPr>
          <p:spPr bwMode="auto">
            <a:xfrm rot="5400000">
              <a:off x="4293" y="1483"/>
              <a:ext cx="679" cy="136"/>
            </a:xfrm>
            <a:prstGeom prst="curvedConnector3">
              <a:avLst>
                <a:gd name="adj1" fmla="val 101329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144463" y="92075"/>
            <a:ext cx="766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Growing Communities – Start Up Programme</a:t>
            </a:r>
          </a:p>
        </p:txBody>
      </p:sp>
      <p:pic>
        <p:nvPicPr>
          <p:cNvPr id="911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284538"/>
            <a:ext cx="424815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125538"/>
            <a:ext cx="66960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357563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4813"/>
            <a:ext cx="45085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144463" y="303213"/>
            <a:ext cx="3563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Grameen – Danone Joint Venture</a:t>
            </a:r>
          </a:p>
        </p:txBody>
      </p:sp>
      <p:sp>
        <p:nvSpPr>
          <p:cNvPr id="92165" name="Rectangle 7"/>
          <p:cNvSpPr>
            <a:spLocks noChangeArrowheads="1"/>
          </p:cNvSpPr>
          <p:nvPr/>
        </p:nvSpPr>
        <p:spPr bwMode="auto">
          <a:xfrm>
            <a:off x="5651500" y="5746750"/>
            <a:ext cx="2952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>
                <a:latin typeface="Calibri" pitchFamily="34" charset="0"/>
              </a:rPr>
              <a:t>Grameen-Danone Shoktidoi yogurt factory in Bangladesh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142875" y="163513"/>
            <a:ext cx="68770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Hostetin Apple Juicing Plant, Czech Republic</a:t>
            </a:r>
          </a:p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 - supporting local small orchard owners</a:t>
            </a:r>
          </a:p>
        </p:txBody>
      </p:sp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73238"/>
            <a:ext cx="27701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773238"/>
            <a:ext cx="46085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val 29"/>
          <p:cNvSpPr>
            <a:spLocks noChangeArrowheads="1"/>
          </p:cNvSpPr>
          <p:nvPr/>
        </p:nvSpPr>
        <p:spPr bwMode="auto">
          <a:xfrm>
            <a:off x="2195513" y="1196975"/>
            <a:ext cx="5111750" cy="5184775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4211" name="Oval 30"/>
          <p:cNvSpPr>
            <a:spLocks noChangeArrowheads="1"/>
          </p:cNvSpPr>
          <p:nvPr/>
        </p:nvSpPr>
        <p:spPr bwMode="auto">
          <a:xfrm>
            <a:off x="4787900" y="2276475"/>
            <a:ext cx="2303463" cy="2520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>
                <a:latin typeface="Calibri" pitchFamily="34" charset="0"/>
              </a:rPr>
              <a:t>Collaboration</a:t>
            </a:r>
          </a:p>
          <a:p>
            <a:pPr algn="ctr"/>
            <a:r>
              <a:rPr lang="en-GB" b="1" i="1">
                <a:latin typeface="Calibri" pitchFamily="34" charset="0"/>
              </a:rPr>
              <a:t>e.g.</a:t>
            </a:r>
          </a:p>
          <a:p>
            <a:pPr algn="ctr"/>
            <a:r>
              <a:rPr lang="en-GB" b="1" i="1">
                <a:latin typeface="Calibri" pitchFamily="34" charset="0"/>
              </a:rPr>
              <a:t>Joint Branding</a:t>
            </a:r>
          </a:p>
          <a:p>
            <a:pPr algn="ctr"/>
            <a:r>
              <a:rPr lang="en-GB" b="1" i="1">
                <a:latin typeface="Calibri" pitchFamily="34" charset="0"/>
              </a:rPr>
              <a:t>Joint Marketing</a:t>
            </a:r>
          </a:p>
          <a:p>
            <a:pPr algn="ctr"/>
            <a:r>
              <a:rPr lang="en-GB" b="1" i="1">
                <a:latin typeface="Calibri" pitchFamily="34" charset="0"/>
              </a:rPr>
              <a:t>Events</a:t>
            </a:r>
          </a:p>
        </p:txBody>
      </p:sp>
      <p:sp>
        <p:nvSpPr>
          <p:cNvPr id="94212" name="Line 31"/>
          <p:cNvSpPr>
            <a:spLocks noChangeShapeType="1"/>
          </p:cNvSpPr>
          <p:nvPr/>
        </p:nvSpPr>
        <p:spPr bwMode="auto">
          <a:xfrm flipV="1">
            <a:off x="3348038" y="4221163"/>
            <a:ext cx="1655762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4213" name="Line 32"/>
          <p:cNvSpPr>
            <a:spLocks noChangeShapeType="1"/>
          </p:cNvSpPr>
          <p:nvPr/>
        </p:nvSpPr>
        <p:spPr bwMode="auto">
          <a:xfrm>
            <a:off x="3419475" y="2420938"/>
            <a:ext cx="1511300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4214" name="Oval 17"/>
          <p:cNvSpPr>
            <a:spLocks noChangeArrowheads="1"/>
          </p:cNvSpPr>
          <p:nvPr/>
        </p:nvSpPr>
        <p:spPr bwMode="auto">
          <a:xfrm>
            <a:off x="1042988" y="1412875"/>
            <a:ext cx="1655762" cy="469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94215" name="Oval 19"/>
          <p:cNvSpPr>
            <a:spLocks noChangeArrowheads="1"/>
          </p:cNvSpPr>
          <p:nvPr/>
        </p:nvSpPr>
        <p:spPr bwMode="auto">
          <a:xfrm>
            <a:off x="250825" y="1844675"/>
            <a:ext cx="698500" cy="10429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94216" name="Oval 20"/>
          <p:cNvSpPr>
            <a:spLocks noChangeArrowheads="1"/>
          </p:cNvSpPr>
          <p:nvPr/>
        </p:nvSpPr>
        <p:spPr bwMode="auto">
          <a:xfrm>
            <a:off x="1350963" y="2970213"/>
            <a:ext cx="776287" cy="469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94217" name="Oval 21"/>
          <p:cNvSpPr>
            <a:spLocks noChangeArrowheads="1"/>
          </p:cNvSpPr>
          <p:nvPr/>
        </p:nvSpPr>
        <p:spPr bwMode="auto">
          <a:xfrm>
            <a:off x="2700338" y="1844675"/>
            <a:ext cx="698500" cy="104298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94218" name="AutoShape 22"/>
          <p:cNvCxnSpPr>
            <a:cxnSpLocks noChangeShapeType="1"/>
            <a:stCxn id="94215" idx="0"/>
            <a:endCxn id="94214" idx="2"/>
          </p:cNvCxnSpPr>
          <p:nvPr/>
        </p:nvCxnSpPr>
        <p:spPr bwMode="auto">
          <a:xfrm rot="-5400000">
            <a:off x="723107" y="1524793"/>
            <a:ext cx="177800" cy="42386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19" name="AutoShape 24"/>
          <p:cNvCxnSpPr>
            <a:cxnSpLocks noChangeShapeType="1"/>
            <a:endCxn id="94217" idx="0"/>
          </p:cNvCxnSpPr>
          <p:nvPr/>
        </p:nvCxnSpPr>
        <p:spPr bwMode="auto">
          <a:xfrm>
            <a:off x="2719388" y="1636713"/>
            <a:ext cx="330200" cy="18891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20" name="AutoShape 25"/>
          <p:cNvCxnSpPr>
            <a:cxnSpLocks noChangeShapeType="1"/>
          </p:cNvCxnSpPr>
          <p:nvPr/>
        </p:nvCxnSpPr>
        <p:spPr bwMode="auto">
          <a:xfrm rot="10800000">
            <a:off x="538163" y="2898775"/>
            <a:ext cx="808037" cy="254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21" name="AutoShape 26"/>
          <p:cNvCxnSpPr>
            <a:cxnSpLocks noChangeShapeType="1"/>
            <a:stCxn id="94217" idx="4"/>
            <a:endCxn id="94216" idx="6"/>
          </p:cNvCxnSpPr>
          <p:nvPr/>
        </p:nvCxnSpPr>
        <p:spPr bwMode="auto">
          <a:xfrm rot="5400000">
            <a:off x="2448719" y="2604294"/>
            <a:ext cx="298450" cy="90328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22" name="AutoShape 28"/>
          <p:cNvCxnSpPr>
            <a:cxnSpLocks noChangeShapeType="1"/>
            <a:endCxn id="94216" idx="7"/>
          </p:cNvCxnSpPr>
          <p:nvPr/>
        </p:nvCxnSpPr>
        <p:spPr bwMode="auto">
          <a:xfrm rot="5400000">
            <a:off x="1581944" y="2372519"/>
            <a:ext cx="1077912" cy="215900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94223" name="Oval 17"/>
          <p:cNvSpPr>
            <a:spLocks noChangeArrowheads="1"/>
          </p:cNvSpPr>
          <p:nvPr/>
        </p:nvSpPr>
        <p:spPr bwMode="auto">
          <a:xfrm>
            <a:off x="1042988" y="3860800"/>
            <a:ext cx="1655762" cy="469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94224" name="Oval 19"/>
          <p:cNvSpPr>
            <a:spLocks noChangeArrowheads="1"/>
          </p:cNvSpPr>
          <p:nvPr/>
        </p:nvSpPr>
        <p:spPr bwMode="auto">
          <a:xfrm>
            <a:off x="250825" y="4292600"/>
            <a:ext cx="698500" cy="10429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94225" name="Oval 20"/>
          <p:cNvSpPr>
            <a:spLocks noChangeArrowheads="1"/>
          </p:cNvSpPr>
          <p:nvPr/>
        </p:nvSpPr>
        <p:spPr bwMode="auto">
          <a:xfrm>
            <a:off x="1350963" y="5418138"/>
            <a:ext cx="776287" cy="469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94226" name="Oval 21"/>
          <p:cNvSpPr>
            <a:spLocks noChangeArrowheads="1"/>
          </p:cNvSpPr>
          <p:nvPr/>
        </p:nvSpPr>
        <p:spPr bwMode="auto">
          <a:xfrm>
            <a:off x="2700338" y="4292600"/>
            <a:ext cx="698500" cy="104298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94227" name="AutoShape 22"/>
          <p:cNvCxnSpPr>
            <a:cxnSpLocks noChangeShapeType="1"/>
            <a:stCxn id="94224" idx="0"/>
            <a:endCxn id="94223" idx="2"/>
          </p:cNvCxnSpPr>
          <p:nvPr/>
        </p:nvCxnSpPr>
        <p:spPr bwMode="auto">
          <a:xfrm rot="-5400000">
            <a:off x="723107" y="3972718"/>
            <a:ext cx="177800" cy="423863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28" name="AutoShape 24"/>
          <p:cNvCxnSpPr>
            <a:cxnSpLocks noChangeShapeType="1"/>
            <a:endCxn id="94226" idx="0"/>
          </p:cNvCxnSpPr>
          <p:nvPr/>
        </p:nvCxnSpPr>
        <p:spPr bwMode="auto">
          <a:xfrm>
            <a:off x="2719388" y="4084638"/>
            <a:ext cx="330200" cy="18891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29" name="AutoShape 25"/>
          <p:cNvCxnSpPr>
            <a:cxnSpLocks noChangeShapeType="1"/>
          </p:cNvCxnSpPr>
          <p:nvPr/>
        </p:nvCxnSpPr>
        <p:spPr bwMode="auto">
          <a:xfrm rot="10800000">
            <a:off x="538163" y="5346700"/>
            <a:ext cx="808037" cy="254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30" name="AutoShape 26"/>
          <p:cNvCxnSpPr>
            <a:cxnSpLocks noChangeShapeType="1"/>
            <a:stCxn id="94226" idx="4"/>
            <a:endCxn id="94225" idx="6"/>
          </p:cNvCxnSpPr>
          <p:nvPr/>
        </p:nvCxnSpPr>
        <p:spPr bwMode="auto">
          <a:xfrm rot="5400000">
            <a:off x="2448719" y="5052219"/>
            <a:ext cx="298450" cy="90328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4231" name="AutoShape 28"/>
          <p:cNvCxnSpPr>
            <a:cxnSpLocks noChangeShapeType="1"/>
            <a:endCxn id="94225" idx="7"/>
          </p:cNvCxnSpPr>
          <p:nvPr/>
        </p:nvCxnSpPr>
        <p:spPr bwMode="auto">
          <a:xfrm rot="5400000">
            <a:off x="1581944" y="4820444"/>
            <a:ext cx="1077912" cy="215900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Manchester Veg People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2"/>
          <a:srcRect l="16045" t="17686" r="18094" b="13411"/>
          <a:stretch>
            <a:fillRect/>
          </a:stretch>
        </p:blipFill>
        <p:spPr bwMode="auto">
          <a:xfrm>
            <a:off x="250825" y="836613"/>
            <a:ext cx="85693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424862" cy="965200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latin typeface="Calibri" pitchFamily="34" charset="0"/>
              </a:rPr>
              <a:t>Farmers’ Markets </a:t>
            </a:r>
          </a:p>
          <a:p>
            <a:pPr algn="ctr"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latin typeface="Calibri" pitchFamily="34" charset="0"/>
              </a:rPr>
              <a:t> - a collaborative marketing mechanism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341438"/>
            <a:ext cx="3257550" cy="487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341438"/>
            <a:ext cx="3219450" cy="4824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4"/>
          <p:cNvSpPr txBox="1">
            <a:spLocks noChangeArrowheads="1"/>
          </p:cNvSpPr>
          <p:nvPr/>
        </p:nvSpPr>
        <p:spPr bwMode="auto">
          <a:xfrm>
            <a:off x="0" y="0"/>
            <a:ext cx="874871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Taste Tideswell: </a:t>
            </a:r>
          </a:p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Using Branding to Promote the Local Food Sector</a:t>
            </a:r>
          </a:p>
        </p:txBody>
      </p:sp>
      <p:pic>
        <p:nvPicPr>
          <p:cNvPr id="9728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268413"/>
            <a:ext cx="26638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4508500"/>
            <a:ext cx="208915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789363"/>
            <a:ext cx="3887788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1341438"/>
            <a:ext cx="3665538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773238"/>
            <a:ext cx="6192838" cy="270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830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49275"/>
            <a:ext cx="25558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5084763"/>
            <a:ext cx="33337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5084763"/>
            <a:ext cx="2303462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1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333375"/>
            <a:ext cx="17621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Oval 29"/>
          <p:cNvSpPr>
            <a:spLocks noChangeArrowheads="1"/>
          </p:cNvSpPr>
          <p:nvPr/>
        </p:nvSpPr>
        <p:spPr bwMode="auto">
          <a:xfrm>
            <a:off x="1619250" y="2205038"/>
            <a:ext cx="5688013" cy="3816350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9331" name="Oval 30"/>
          <p:cNvSpPr>
            <a:spLocks noChangeArrowheads="1"/>
          </p:cNvSpPr>
          <p:nvPr/>
        </p:nvSpPr>
        <p:spPr bwMode="auto">
          <a:xfrm>
            <a:off x="3276600" y="3357563"/>
            <a:ext cx="2303463" cy="2520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>
                <a:latin typeface="Calibri" pitchFamily="34" charset="0"/>
              </a:rPr>
              <a:t>Collaboration</a:t>
            </a:r>
          </a:p>
          <a:p>
            <a:pPr algn="ctr"/>
            <a:r>
              <a:rPr lang="en-GB" b="1" i="1">
                <a:latin typeface="Calibri" pitchFamily="34" charset="0"/>
              </a:rPr>
              <a:t>e.g.</a:t>
            </a:r>
          </a:p>
          <a:p>
            <a:pPr algn="ctr"/>
            <a:r>
              <a:rPr lang="en-GB" b="1" i="1">
                <a:latin typeface="Calibri" pitchFamily="34" charset="0"/>
              </a:rPr>
              <a:t>Mobile Anaerobic </a:t>
            </a:r>
          </a:p>
          <a:p>
            <a:pPr algn="ctr"/>
            <a:r>
              <a:rPr lang="en-GB" b="1" i="1">
                <a:latin typeface="Calibri" pitchFamily="34" charset="0"/>
              </a:rPr>
              <a:t>Digester or </a:t>
            </a:r>
          </a:p>
          <a:p>
            <a:pPr algn="ctr"/>
            <a:r>
              <a:rPr lang="en-GB" b="1" i="1">
                <a:latin typeface="Calibri" pitchFamily="34" charset="0"/>
              </a:rPr>
              <a:t>Waste Oil </a:t>
            </a:r>
          </a:p>
          <a:p>
            <a:pPr algn="ctr"/>
            <a:r>
              <a:rPr lang="en-GB" b="1" i="1">
                <a:latin typeface="Calibri" pitchFamily="34" charset="0"/>
              </a:rPr>
              <a:t>Collection</a:t>
            </a:r>
          </a:p>
        </p:txBody>
      </p:sp>
      <p:sp>
        <p:nvSpPr>
          <p:cNvPr id="99332" name="Line 31"/>
          <p:cNvSpPr>
            <a:spLocks noChangeShapeType="1"/>
          </p:cNvSpPr>
          <p:nvPr/>
        </p:nvSpPr>
        <p:spPr bwMode="auto">
          <a:xfrm flipV="1">
            <a:off x="5292725" y="3284538"/>
            <a:ext cx="503238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9333" name="Line 32"/>
          <p:cNvSpPr>
            <a:spLocks noChangeShapeType="1"/>
          </p:cNvSpPr>
          <p:nvPr/>
        </p:nvSpPr>
        <p:spPr bwMode="auto">
          <a:xfrm>
            <a:off x="2987675" y="3213100"/>
            <a:ext cx="576263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9334" name="Oval 17"/>
          <p:cNvSpPr>
            <a:spLocks noChangeArrowheads="1"/>
          </p:cNvSpPr>
          <p:nvPr/>
        </p:nvSpPr>
        <p:spPr bwMode="auto">
          <a:xfrm>
            <a:off x="1890713" y="1412875"/>
            <a:ext cx="1655762" cy="469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99335" name="Oval 19"/>
          <p:cNvSpPr>
            <a:spLocks noChangeArrowheads="1"/>
          </p:cNvSpPr>
          <p:nvPr/>
        </p:nvSpPr>
        <p:spPr bwMode="auto">
          <a:xfrm>
            <a:off x="1116013" y="1839913"/>
            <a:ext cx="698500" cy="10429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99336" name="Oval 20"/>
          <p:cNvSpPr>
            <a:spLocks noChangeArrowheads="1"/>
          </p:cNvSpPr>
          <p:nvPr/>
        </p:nvSpPr>
        <p:spPr bwMode="auto">
          <a:xfrm>
            <a:off x="2195513" y="2997200"/>
            <a:ext cx="776287" cy="4699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99337" name="Oval 21"/>
          <p:cNvSpPr>
            <a:spLocks noChangeArrowheads="1"/>
          </p:cNvSpPr>
          <p:nvPr/>
        </p:nvSpPr>
        <p:spPr bwMode="auto">
          <a:xfrm>
            <a:off x="3551238" y="1863725"/>
            <a:ext cx="698500" cy="10429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99338" name="AutoShape 22"/>
          <p:cNvCxnSpPr>
            <a:cxnSpLocks noChangeShapeType="1"/>
            <a:stCxn id="99335" idx="0"/>
            <a:endCxn id="99334" idx="2"/>
          </p:cNvCxnSpPr>
          <p:nvPr/>
        </p:nvCxnSpPr>
        <p:spPr bwMode="auto">
          <a:xfrm rot="-5400000">
            <a:off x="1581944" y="1531144"/>
            <a:ext cx="173038" cy="4064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39" name="AutoShape 24"/>
          <p:cNvCxnSpPr>
            <a:cxnSpLocks noChangeShapeType="1"/>
            <a:endCxn id="99337" idx="0"/>
          </p:cNvCxnSpPr>
          <p:nvPr/>
        </p:nvCxnSpPr>
        <p:spPr bwMode="auto">
          <a:xfrm>
            <a:off x="3570288" y="1655763"/>
            <a:ext cx="330200" cy="18891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40" name="AutoShape 25"/>
          <p:cNvCxnSpPr>
            <a:cxnSpLocks noChangeShapeType="1"/>
          </p:cNvCxnSpPr>
          <p:nvPr/>
        </p:nvCxnSpPr>
        <p:spPr bwMode="auto">
          <a:xfrm rot="10800000">
            <a:off x="1385888" y="2898775"/>
            <a:ext cx="808037" cy="254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41" name="AutoShape 26"/>
          <p:cNvCxnSpPr>
            <a:cxnSpLocks noChangeShapeType="1"/>
            <a:stCxn id="99337" idx="4"/>
            <a:endCxn id="99336" idx="6"/>
          </p:cNvCxnSpPr>
          <p:nvPr/>
        </p:nvCxnSpPr>
        <p:spPr bwMode="auto">
          <a:xfrm rot="5400000">
            <a:off x="3292475" y="2624138"/>
            <a:ext cx="306387" cy="909638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42" name="AutoShape 28"/>
          <p:cNvCxnSpPr>
            <a:cxnSpLocks noChangeShapeType="1"/>
            <a:endCxn id="99336" idx="7"/>
          </p:cNvCxnSpPr>
          <p:nvPr/>
        </p:nvCxnSpPr>
        <p:spPr bwMode="auto">
          <a:xfrm rot="5400000">
            <a:off x="2426493" y="2399507"/>
            <a:ext cx="1077913" cy="215900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99343" name="Oval 17"/>
          <p:cNvSpPr>
            <a:spLocks noChangeArrowheads="1"/>
          </p:cNvSpPr>
          <p:nvPr/>
        </p:nvSpPr>
        <p:spPr bwMode="auto">
          <a:xfrm>
            <a:off x="5435600" y="1412875"/>
            <a:ext cx="1655763" cy="469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Operations</a:t>
            </a:r>
          </a:p>
        </p:txBody>
      </p:sp>
      <p:sp>
        <p:nvSpPr>
          <p:cNvPr id="99344" name="Oval 19"/>
          <p:cNvSpPr>
            <a:spLocks noChangeArrowheads="1"/>
          </p:cNvSpPr>
          <p:nvPr/>
        </p:nvSpPr>
        <p:spPr bwMode="auto">
          <a:xfrm>
            <a:off x="4643438" y="1844675"/>
            <a:ext cx="698500" cy="10429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Inputs:</a:t>
            </a:r>
          </a:p>
          <a:p>
            <a:pPr algn="ctr"/>
            <a:r>
              <a:rPr lang="en-GB" sz="800">
                <a:latin typeface="Calibri" pitchFamily="34" charset="0"/>
              </a:rPr>
              <a:t>The</a:t>
            </a:r>
          </a:p>
          <a:p>
            <a:pPr algn="ctr"/>
            <a:r>
              <a:rPr lang="en-GB" sz="800">
                <a:latin typeface="Calibri" pitchFamily="34" charset="0"/>
              </a:rPr>
              <a:t>5</a:t>
            </a:r>
          </a:p>
          <a:p>
            <a:pPr algn="ctr"/>
            <a:r>
              <a:rPr lang="en-GB" sz="800">
                <a:latin typeface="Calibri" pitchFamily="34" charset="0"/>
              </a:rPr>
              <a:t>Capitals </a:t>
            </a:r>
          </a:p>
        </p:txBody>
      </p:sp>
      <p:sp>
        <p:nvSpPr>
          <p:cNvPr id="99345" name="Oval 20"/>
          <p:cNvSpPr>
            <a:spLocks noChangeArrowheads="1"/>
          </p:cNvSpPr>
          <p:nvPr/>
        </p:nvSpPr>
        <p:spPr bwMode="auto">
          <a:xfrm>
            <a:off x="5724525" y="2997200"/>
            <a:ext cx="776288" cy="4699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Waste </a:t>
            </a:r>
          </a:p>
        </p:txBody>
      </p:sp>
      <p:sp>
        <p:nvSpPr>
          <p:cNvPr id="99346" name="Oval 21"/>
          <p:cNvSpPr>
            <a:spLocks noChangeArrowheads="1"/>
          </p:cNvSpPr>
          <p:nvPr/>
        </p:nvSpPr>
        <p:spPr bwMode="auto">
          <a:xfrm>
            <a:off x="7096125" y="1863725"/>
            <a:ext cx="698500" cy="10429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800" b="1">
                <a:latin typeface="Calibri" pitchFamily="34" charset="0"/>
              </a:rPr>
              <a:t>Demand &amp; </a:t>
            </a:r>
          </a:p>
          <a:p>
            <a:pPr algn="ctr"/>
            <a:r>
              <a:rPr lang="en-GB" sz="800" b="1">
                <a:latin typeface="Calibri" pitchFamily="34" charset="0"/>
              </a:rPr>
              <a:t>Consumption</a:t>
            </a:r>
          </a:p>
        </p:txBody>
      </p:sp>
      <p:cxnSp>
        <p:nvCxnSpPr>
          <p:cNvPr id="99347" name="AutoShape 22"/>
          <p:cNvCxnSpPr>
            <a:cxnSpLocks noChangeShapeType="1"/>
            <a:stCxn id="99344" idx="0"/>
            <a:endCxn id="99343" idx="2"/>
          </p:cNvCxnSpPr>
          <p:nvPr/>
        </p:nvCxnSpPr>
        <p:spPr bwMode="auto">
          <a:xfrm rot="-5400000">
            <a:off x="5115719" y="1524794"/>
            <a:ext cx="177800" cy="42386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48" name="AutoShape 24"/>
          <p:cNvCxnSpPr>
            <a:cxnSpLocks noChangeShapeType="1"/>
            <a:endCxn id="99346" idx="0"/>
          </p:cNvCxnSpPr>
          <p:nvPr/>
        </p:nvCxnSpPr>
        <p:spPr bwMode="auto">
          <a:xfrm>
            <a:off x="7115175" y="1655763"/>
            <a:ext cx="330200" cy="18891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49" name="AutoShape 25"/>
          <p:cNvCxnSpPr>
            <a:cxnSpLocks noChangeShapeType="1"/>
          </p:cNvCxnSpPr>
          <p:nvPr/>
        </p:nvCxnSpPr>
        <p:spPr bwMode="auto">
          <a:xfrm rot="10800000">
            <a:off x="4930775" y="2898775"/>
            <a:ext cx="808038" cy="254000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50" name="AutoShape 26"/>
          <p:cNvCxnSpPr>
            <a:cxnSpLocks noChangeShapeType="1"/>
            <a:stCxn id="99346" idx="4"/>
            <a:endCxn id="99345" idx="6"/>
          </p:cNvCxnSpPr>
          <p:nvPr/>
        </p:nvCxnSpPr>
        <p:spPr bwMode="auto">
          <a:xfrm rot="5400000">
            <a:off x="6829425" y="2616201"/>
            <a:ext cx="306387" cy="925512"/>
          </a:xfrm>
          <a:prstGeom prst="curvedConnector2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9351" name="AutoShape 28"/>
          <p:cNvCxnSpPr>
            <a:cxnSpLocks noChangeShapeType="1"/>
            <a:endCxn id="99345" idx="7"/>
          </p:cNvCxnSpPr>
          <p:nvPr/>
        </p:nvCxnSpPr>
        <p:spPr bwMode="auto">
          <a:xfrm rot="5400000">
            <a:off x="5955506" y="2399507"/>
            <a:ext cx="1077913" cy="215900"/>
          </a:xfrm>
          <a:prstGeom prst="curvedConnector3">
            <a:avLst>
              <a:gd name="adj1" fmla="val 101329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766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latin typeface="Calibri" pitchFamily="34" charset="0"/>
              </a:rPr>
              <a:t>Cwm Harry Land Trust – recycling food waste</a:t>
            </a:r>
          </a:p>
        </p:txBody>
      </p:sp>
      <p:pic>
        <p:nvPicPr>
          <p:cNvPr id="10035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125538"/>
            <a:ext cx="352901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997200"/>
            <a:ext cx="8572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 l="23792" t="17003" r="23256" b="16068"/>
          <a:stretch>
            <a:fillRect/>
          </a:stretch>
        </p:blipFill>
        <p:spPr bwMode="auto">
          <a:xfrm>
            <a:off x="468313" y="260350"/>
            <a:ext cx="8064500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Box 1"/>
          <p:cNvSpPr txBox="1">
            <a:spLocks noChangeArrowheads="1"/>
          </p:cNvSpPr>
          <p:nvPr/>
        </p:nvSpPr>
        <p:spPr bwMode="auto">
          <a:xfrm>
            <a:off x="250825" y="6165850"/>
            <a:ext cx="8785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latin typeface="Calibri" pitchFamily="34" charset="0"/>
              </a:rPr>
              <a:t>Rosenfeld, S.: </a:t>
            </a:r>
            <a:r>
              <a:rPr lang="cs-CZ" sz="1400">
                <a:latin typeface="Calibri" pitchFamily="34" charset="0"/>
              </a:rPr>
              <a:t>Growing Jobs, Vermont-Style: Skills and Knowledge for Vermont’s “Sustainable Food System Cluster” and Natural Resources. Published by Vermont Department of Education, May 2010</a:t>
            </a: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 l="18417" t="11394" r="16782" b="6342"/>
          <a:stretch>
            <a:fillRect/>
          </a:stretch>
        </p:blipFill>
        <p:spPr bwMode="auto">
          <a:xfrm>
            <a:off x="395288" y="1003300"/>
            <a:ext cx="8208962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288" y="44450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Convergence amongst clusters</a:t>
            </a:r>
            <a:endParaRPr lang="en-GB" sz="4000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b="1" smtClean="0">
                <a:solidFill>
                  <a:srgbClr val="002060"/>
                </a:solidFill>
              </a:rPr>
              <a:t>Bridport Renewable Energy Group</a:t>
            </a:r>
            <a:endParaRPr lang="en-US" b="1" smtClean="0">
              <a:solidFill>
                <a:srgbClr val="002060"/>
              </a:solidFill>
            </a:endParaRPr>
          </a:p>
        </p:txBody>
      </p:sp>
      <p:sp>
        <p:nvSpPr>
          <p:cNvPr id="14643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141913"/>
          </a:xfrm>
        </p:spPr>
        <p:txBody>
          <a:bodyPr/>
          <a:lstStyle/>
          <a:p>
            <a:r>
              <a:rPr lang="en-GB" smtClean="0"/>
              <a:t>With WCA have established BESCO (Bridport Energy Services Company)</a:t>
            </a:r>
          </a:p>
          <a:p>
            <a:r>
              <a:rPr lang="en-GB" smtClean="0"/>
              <a:t>Secured DECC funding for pilot anaerobic digestion scheme – purchase of mobile digester</a:t>
            </a:r>
          </a:p>
          <a:p>
            <a:r>
              <a:rPr lang="en-GB" smtClean="0"/>
              <a:t>Will work with local farms to research potential to integrate food waste recycling and renewable energy generation</a:t>
            </a:r>
          </a:p>
          <a:p>
            <a:r>
              <a:rPr lang="en-GB" smtClean="0"/>
              <a:t>Will design low cost DIY scheme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 descr="C:\Users\Tim\Pictures\2011-07-24\P10504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49275"/>
            <a:ext cx="3940175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4" descr="C:\Users\Tim\Pictures\2011-07-24\P10504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0713" y="596900"/>
            <a:ext cx="388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Box 1"/>
          <p:cNvSpPr txBox="1">
            <a:spLocks noChangeArrowheads="1"/>
          </p:cNvSpPr>
          <p:nvPr/>
        </p:nvSpPr>
        <p:spPr bwMode="auto">
          <a:xfrm>
            <a:off x="325438" y="5949950"/>
            <a:ext cx="87106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latin typeface="Calibri" pitchFamily="34" charset="0"/>
              </a:rPr>
              <a:t>Bridport Renewable Energy Group at 2011 Bridport Food Festival: producing hot water for Festival cafe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www.breg.org.uk/wp-content/uploads/2012/07/2012-07-13-16.42.24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188913"/>
            <a:ext cx="8737600" cy="65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/>
          <a:srcRect l="19376" t="22614" r="20302" b="12413"/>
          <a:stretch>
            <a:fillRect/>
          </a:stretch>
        </p:blipFill>
        <p:spPr bwMode="auto">
          <a:xfrm>
            <a:off x="323850" y="992188"/>
            <a:ext cx="8424863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163" y="188913"/>
            <a:ext cx="39814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9163" y="2938463"/>
            <a:ext cx="3984625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3575" y="4949825"/>
            <a:ext cx="2376488" cy="57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2"/>
                </a:solidFill>
                <a:latin typeface="Broadway" pitchFamily="82" charset="0"/>
              </a:rPr>
              <a:t>The Primordial Soup</a:t>
            </a:r>
            <a:endParaRPr lang="en-US" b="1" dirty="0">
              <a:solidFill>
                <a:schemeClr val="tx2"/>
              </a:solidFill>
              <a:latin typeface="Broadway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7675" y="3441700"/>
            <a:ext cx="2159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24525" y="3514725"/>
            <a:ext cx="142875" cy="846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19475" y="3657600"/>
            <a:ext cx="360363" cy="27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3768725"/>
            <a:ext cx="360363" cy="27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9513" name="TextBox 1"/>
          <p:cNvSpPr txBox="1">
            <a:spLocks noChangeArrowheads="1"/>
          </p:cNvSpPr>
          <p:nvPr/>
        </p:nvSpPr>
        <p:spPr bwMode="auto">
          <a:xfrm>
            <a:off x="179388" y="6021388"/>
            <a:ext cx="86407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>
                <a:latin typeface="Calibri" pitchFamily="34" charset="0"/>
              </a:rPr>
              <a:t>Stage 2 – linking the portable Anaerobic Digester to a mobile catering trailer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 l="50060" t="15952" r="6828" b="15936"/>
          <a:stretch>
            <a:fillRect/>
          </a:stretch>
        </p:blipFill>
        <p:spPr bwMode="auto">
          <a:xfrm>
            <a:off x="1258888" y="836613"/>
            <a:ext cx="68421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1066800" y="304800"/>
            <a:ext cx="6934200" cy="60198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600200" y="1447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Level 1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685800" y="3048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Level 2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52400" y="4724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Level 3</a:t>
            </a:r>
          </a:p>
        </p:txBody>
      </p:sp>
      <p:sp>
        <p:nvSpPr>
          <p:cNvPr id="93190" name="AutoShape 6"/>
          <p:cNvSpPr>
            <a:spLocks noChangeArrowheads="1"/>
          </p:cNvSpPr>
          <p:nvPr/>
        </p:nvSpPr>
        <p:spPr bwMode="auto">
          <a:xfrm>
            <a:off x="3124200" y="304800"/>
            <a:ext cx="2819400" cy="25146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3048000" y="1143000"/>
            <a:ext cx="2971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/>
              <a:t>  Direct</a:t>
            </a:r>
          </a:p>
          <a:p>
            <a:pPr algn="ctr">
              <a:spcBef>
                <a:spcPct val="50000"/>
              </a:spcBef>
            </a:pPr>
            <a:r>
              <a:rPr lang="en-GB" sz="2000"/>
              <a:t>  provision of </a:t>
            </a:r>
          </a:p>
          <a:p>
            <a:pPr algn="ctr">
              <a:spcBef>
                <a:spcPct val="50000"/>
              </a:spcBef>
            </a:pPr>
            <a:r>
              <a:rPr lang="en-GB" sz="2000"/>
              <a:t>goods and services</a:t>
            </a:r>
          </a:p>
        </p:txBody>
      </p:sp>
      <p:sp>
        <p:nvSpPr>
          <p:cNvPr id="93192" name="AutoShape 8"/>
          <p:cNvSpPr>
            <a:spLocks noChangeArrowheads="1"/>
          </p:cNvSpPr>
          <p:nvPr/>
        </p:nvSpPr>
        <p:spPr bwMode="auto">
          <a:xfrm>
            <a:off x="2133600" y="304800"/>
            <a:ext cx="4800600" cy="41910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2133600" y="2895600"/>
            <a:ext cx="480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                       </a:t>
            </a:r>
            <a:r>
              <a:rPr lang="en-GB" sz="2000"/>
              <a:t>Provision of </a:t>
            </a:r>
          </a:p>
          <a:p>
            <a:pPr>
              <a:spcBef>
                <a:spcPct val="50000"/>
              </a:spcBef>
            </a:pPr>
            <a:r>
              <a:rPr lang="en-GB" sz="2000"/>
              <a:t>                   secondary business </a:t>
            </a:r>
          </a:p>
          <a:p>
            <a:pPr>
              <a:spcBef>
                <a:spcPct val="50000"/>
              </a:spcBef>
            </a:pPr>
            <a:r>
              <a:rPr lang="en-GB" sz="2000"/>
              <a:t>                          services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1447800" y="4953000"/>
            <a:ext cx="61722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/>
              <a:t>The 5 capitals </a:t>
            </a:r>
          </a:p>
          <a:p>
            <a:pPr algn="ctr">
              <a:spcBef>
                <a:spcPct val="50000"/>
              </a:spcBef>
            </a:pPr>
            <a:r>
              <a:rPr lang="en-GB" sz="2200"/>
              <a:t> - subject to democratic governance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nimBg="1"/>
      <p:bldP spid="93187" grpId="0" autoUpdateAnimBg="0"/>
      <p:bldP spid="93188" grpId="0" autoUpdateAnimBg="0"/>
      <p:bldP spid="93189" grpId="0" autoUpdateAnimBg="0"/>
      <p:bldP spid="93190" grpId="0" animBg="1"/>
      <p:bldP spid="93191" grpId="0" autoUpdateAnimBg="0"/>
      <p:bldP spid="93192" grpId="0" animBg="1"/>
      <p:bldP spid="93193" grpId="0" autoUpdateAnimBg="0"/>
      <p:bldP spid="93194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/>
          <p:cNvSpPr>
            <a:spLocks noChangeArrowheads="1"/>
          </p:cNvSpPr>
          <p:nvPr/>
        </p:nvSpPr>
        <p:spPr bwMode="auto">
          <a:xfrm>
            <a:off x="827088" y="333375"/>
            <a:ext cx="7345362" cy="5975350"/>
          </a:xfrm>
          <a:prstGeom prst="triangle">
            <a:avLst>
              <a:gd name="adj" fmla="val 50000"/>
            </a:avLst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600200" y="1447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Level 1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85800" y="3048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Level 2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52400" y="4724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Level 3</a:t>
            </a:r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2987675" y="333375"/>
            <a:ext cx="3024188" cy="2519363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492500" y="1773238"/>
            <a:ext cx="20574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900">
                <a:solidFill>
                  <a:schemeClr val="accent2"/>
                </a:solidFill>
              </a:rPr>
              <a:t>Local Food Links  – providing local catering services</a:t>
            </a: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>
            <a:off x="1908175" y="333375"/>
            <a:ext cx="5111750" cy="4175125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2771775" y="3213100"/>
            <a:ext cx="34559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993300"/>
                </a:solidFill>
              </a:rPr>
              <a:t>Supported by managed workspace: Bridport Centre for Local Food</a:t>
            </a:r>
            <a:endParaRPr lang="en-GB" sz="2000" b="1"/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1908175" y="4941888"/>
            <a:ext cx="52562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009900"/>
                </a:solidFill>
              </a:rPr>
              <a:t>Underpinned by access to finance from Wessex Reinvestment Trust (a Community Development Finance Institution)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  <p:bldP spid="96259" grpId="0" autoUpdateAnimBg="0"/>
      <p:bldP spid="96260" grpId="0" autoUpdateAnimBg="0"/>
      <p:bldP spid="96261" grpId="0" autoUpdateAnimBg="0"/>
      <p:bldP spid="96262" grpId="0" animBg="1"/>
      <p:bldP spid="96263" grpId="0" autoUpdateAnimBg="0"/>
      <p:bldP spid="96264" grpId="0" animBg="1"/>
      <p:bldP spid="96265" grpId="0" autoUpdateAnimBg="0"/>
      <p:bldP spid="96266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209800" y="228600"/>
          <a:ext cx="4749800" cy="4148138"/>
        </p:xfrm>
        <a:graphic>
          <a:graphicData uri="http://schemas.openxmlformats.org/presentationml/2006/ole">
            <p:oleObj spid="_x0000_s106498" name="Clip" r:id="rId3" imgW="4749800" imgH="4148138" progId="MS_ClipArt_Gallery.2">
              <p:embed/>
            </p:oleObj>
          </a:graphicData>
        </a:graphic>
      </p:graphicFrame>
      <p:grpSp>
        <p:nvGrpSpPr>
          <p:cNvPr id="106499" name="Group 30"/>
          <p:cNvGrpSpPr>
            <a:grpSpLocks/>
          </p:cNvGrpSpPr>
          <p:nvPr/>
        </p:nvGrpSpPr>
        <p:grpSpPr bwMode="auto">
          <a:xfrm>
            <a:off x="4500563" y="4365625"/>
            <a:ext cx="304800" cy="2133600"/>
            <a:chOff x="2832" y="2736"/>
            <a:chExt cx="192" cy="1344"/>
          </a:xfrm>
        </p:grpSpPr>
        <p:sp>
          <p:nvSpPr>
            <p:cNvPr id="106533" name="Line 3"/>
            <p:cNvSpPr>
              <a:spLocks noChangeShapeType="1"/>
            </p:cNvSpPr>
            <p:nvPr/>
          </p:nvSpPr>
          <p:spPr bwMode="auto">
            <a:xfrm>
              <a:off x="2832" y="2736"/>
              <a:ext cx="96" cy="134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534" name="Line 4"/>
            <p:cNvSpPr>
              <a:spLocks noChangeShapeType="1"/>
            </p:cNvSpPr>
            <p:nvPr/>
          </p:nvSpPr>
          <p:spPr bwMode="auto">
            <a:xfrm flipH="1">
              <a:off x="2928" y="2736"/>
              <a:ext cx="96" cy="129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6500" name="Text Box 14"/>
          <p:cNvSpPr txBox="1">
            <a:spLocks noChangeArrowheads="1"/>
          </p:cNvSpPr>
          <p:nvPr/>
        </p:nvSpPr>
        <p:spPr bwMode="auto">
          <a:xfrm>
            <a:off x="3132138" y="5932488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cs typeface="Times New Roman" pitchFamily="18" charset="0"/>
              </a:rPr>
              <a:t>Human capital</a:t>
            </a:r>
            <a:endParaRPr lang="en-GB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6501" name="Group 27"/>
          <p:cNvGrpSpPr>
            <a:grpSpLocks/>
          </p:cNvGrpSpPr>
          <p:nvPr/>
        </p:nvGrpSpPr>
        <p:grpSpPr bwMode="auto">
          <a:xfrm>
            <a:off x="1827213" y="4221163"/>
            <a:ext cx="2209800" cy="1219200"/>
            <a:chOff x="1152" y="2640"/>
            <a:chExt cx="1392" cy="768"/>
          </a:xfrm>
        </p:grpSpPr>
        <p:sp>
          <p:nvSpPr>
            <p:cNvPr id="106531" name="Line 5"/>
            <p:cNvSpPr>
              <a:spLocks noChangeShapeType="1"/>
            </p:cNvSpPr>
            <p:nvPr/>
          </p:nvSpPr>
          <p:spPr bwMode="auto">
            <a:xfrm flipH="1">
              <a:off x="1152" y="2688"/>
              <a:ext cx="1392" cy="72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532" name="Line 6"/>
            <p:cNvSpPr>
              <a:spLocks noChangeShapeType="1"/>
            </p:cNvSpPr>
            <p:nvPr/>
          </p:nvSpPr>
          <p:spPr bwMode="auto">
            <a:xfrm flipV="1">
              <a:off x="1152" y="2640"/>
              <a:ext cx="1344" cy="76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6502" name="Group 31"/>
          <p:cNvGrpSpPr>
            <a:grpSpLocks/>
          </p:cNvGrpSpPr>
          <p:nvPr/>
        </p:nvGrpSpPr>
        <p:grpSpPr bwMode="auto">
          <a:xfrm>
            <a:off x="3122613" y="4297363"/>
            <a:ext cx="1219200" cy="1524000"/>
            <a:chOff x="1968" y="2688"/>
            <a:chExt cx="768" cy="960"/>
          </a:xfrm>
        </p:grpSpPr>
        <p:sp>
          <p:nvSpPr>
            <p:cNvPr id="106529" name="Line 7"/>
            <p:cNvSpPr>
              <a:spLocks noChangeShapeType="1"/>
            </p:cNvSpPr>
            <p:nvPr/>
          </p:nvSpPr>
          <p:spPr bwMode="auto">
            <a:xfrm flipH="1">
              <a:off x="1968" y="2688"/>
              <a:ext cx="672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530" name="Line 8"/>
            <p:cNvSpPr>
              <a:spLocks noChangeShapeType="1"/>
            </p:cNvSpPr>
            <p:nvPr/>
          </p:nvSpPr>
          <p:spPr bwMode="auto">
            <a:xfrm flipV="1">
              <a:off x="1968" y="2688"/>
              <a:ext cx="768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6503" name="Group 28"/>
          <p:cNvGrpSpPr>
            <a:grpSpLocks/>
          </p:cNvGrpSpPr>
          <p:nvPr/>
        </p:nvGrpSpPr>
        <p:grpSpPr bwMode="auto">
          <a:xfrm>
            <a:off x="5256213" y="4221163"/>
            <a:ext cx="2209800" cy="990600"/>
            <a:chOff x="3312" y="2640"/>
            <a:chExt cx="1392" cy="624"/>
          </a:xfrm>
        </p:grpSpPr>
        <p:sp>
          <p:nvSpPr>
            <p:cNvPr id="106527" name="Line 9"/>
            <p:cNvSpPr>
              <a:spLocks noChangeShapeType="1"/>
            </p:cNvSpPr>
            <p:nvPr/>
          </p:nvSpPr>
          <p:spPr bwMode="auto">
            <a:xfrm>
              <a:off x="3408" y="2640"/>
              <a:ext cx="1296" cy="624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528" name="Line 10"/>
            <p:cNvSpPr>
              <a:spLocks noChangeShapeType="1"/>
            </p:cNvSpPr>
            <p:nvPr/>
          </p:nvSpPr>
          <p:spPr bwMode="auto">
            <a:xfrm flipH="1" flipV="1">
              <a:off x="3312" y="2688"/>
              <a:ext cx="1392" cy="576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6504" name="Group 29"/>
          <p:cNvGrpSpPr>
            <a:grpSpLocks/>
          </p:cNvGrpSpPr>
          <p:nvPr/>
        </p:nvGrpSpPr>
        <p:grpSpPr bwMode="auto">
          <a:xfrm>
            <a:off x="4951413" y="4297363"/>
            <a:ext cx="1143000" cy="1447800"/>
            <a:chOff x="3120" y="2688"/>
            <a:chExt cx="720" cy="912"/>
          </a:xfrm>
        </p:grpSpPr>
        <p:sp>
          <p:nvSpPr>
            <p:cNvPr id="106525" name="Line 11"/>
            <p:cNvSpPr>
              <a:spLocks noChangeShapeType="1"/>
            </p:cNvSpPr>
            <p:nvPr/>
          </p:nvSpPr>
          <p:spPr bwMode="auto">
            <a:xfrm>
              <a:off x="3120" y="2688"/>
              <a:ext cx="720" cy="912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526" name="Line 12"/>
            <p:cNvSpPr>
              <a:spLocks noChangeShapeType="1"/>
            </p:cNvSpPr>
            <p:nvPr/>
          </p:nvSpPr>
          <p:spPr bwMode="auto">
            <a:xfrm>
              <a:off x="3264" y="2688"/>
              <a:ext cx="576" cy="912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6505" name="Text Box 15"/>
          <p:cNvSpPr txBox="1">
            <a:spLocks noChangeArrowheads="1"/>
          </p:cNvSpPr>
          <p:nvPr/>
        </p:nvSpPr>
        <p:spPr bwMode="auto">
          <a:xfrm>
            <a:off x="693738" y="5240338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Natural capital</a:t>
            </a:r>
          </a:p>
        </p:txBody>
      </p:sp>
      <p:sp>
        <p:nvSpPr>
          <p:cNvPr id="106506" name="Text Box 16"/>
          <p:cNvSpPr txBox="1">
            <a:spLocks noChangeArrowheads="1"/>
          </p:cNvSpPr>
          <p:nvPr/>
        </p:nvSpPr>
        <p:spPr bwMode="auto">
          <a:xfrm>
            <a:off x="2051050" y="5745163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Physical capital</a:t>
            </a:r>
          </a:p>
        </p:txBody>
      </p:sp>
      <p:sp>
        <p:nvSpPr>
          <p:cNvPr id="106507" name="Text Box 17"/>
          <p:cNvSpPr txBox="1">
            <a:spLocks noChangeArrowheads="1"/>
          </p:cNvSpPr>
          <p:nvPr/>
        </p:nvSpPr>
        <p:spPr bwMode="auto">
          <a:xfrm>
            <a:off x="7451725" y="522922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Social capital</a:t>
            </a:r>
          </a:p>
        </p:txBody>
      </p:sp>
      <p:sp>
        <p:nvSpPr>
          <p:cNvPr id="106508" name="Text Box 18"/>
          <p:cNvSpPr txBox="1">
            <a:spLocks noChangeArrowheads="1"/>
          </p:cNvSpPr>
          <p:nvPr/>
        </p:nvSpPr>
        <p:spPr bwMode="auto">
          <a:xfrm>
            <a:off x="6084888" y="5661025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Financialcapital</a:t>
            </a:r>
          </a:p>
        </p:txBody>
      </p:sp>
      <p:sp>
        <p:nvSpPr>
          <p:cNvPr id="91155" name="Text Box 19"/>
          <p:cNvSpPr txBox="1">
            <a:spLocks noChangeArrowheads="1"/>
          </p:cNvSpPr>
          <p:nvPr/>
        </p:nvSpPr>
        <p:spPr bwMode="auto">
          <a:xfrm>
            <a:off x="3429000" y="3276600"/>
            <a:ext cx="2590800" cy="703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Level 2 </a:t>
            </a:r>
          </a:p>
          <a:p>
            <a:pPr algn="ctr"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services</a:t>
            </a:r>
          </a:p>
        </p:txBody>
      </p: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2133600" y="838200"/>
            <a:ext cx="4953000" cy="2590800"/>
            <a:chOff x="1344" y="528"/>
            <a:chExt cx="3120" cy="1632"/>
          </a:xfrm>
        </p:grpSpPr>
        <p:sp>
          <p:nvSpPr>
            <p:cNvPr id="106519" name="Oval 20"/>
            <p:cNvSpPr>
              <a:spLocks noChangeArrowheads="1"/>
            </p:cNvSpPr>
            <p:nvPr/>
          </p:nvSpPr>
          <p:spPr bwMode="auto">
            <a:xfrm>
              <a:off x="1344" y="1584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Food</a:t>
              </a:r>
              <a:endParaRPr lang="en-GB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20" name="Oval 22"/>
            <p:cNvSpPr>
              <a:spLocks noChangeArrowheads="1"/>
            </p:cNvSpPr>
            <p:nvPr/>
          </p:nvSpPr>
          <p:spPr bwMode="auto">
            <a:xfrm>
              <a:off x="1584" y="912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Warmth</a:t>
              </a:r>
              <a:endParaRPr lang="en-GB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21" name="Oval 23"/>
            <p:cNvSpPr>
              <a:spLocks noChangeArrowheads="1"/>
            </p:cNvSpPr>
            <p:nvPr/>
          </p:nvSpPr>
          <p:spPr bwMode="auto">
            <a:xfrm>
              <a:off x="2352" y="528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Shelter</a:t>
              </a:r>
              <a:endParaRPr lang="en-GB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22" name="Oval 24"/>
            <p:cNvSpPr>
              <a:spLocks noChangeArrowheads="1"/>
            </p:cNvSpPr>
            <p:nvPr/>
          </p:nvSpPr>
          <p:spPr bwMode="auto">
            <a:xfrm>
              <a:off x="3072" y="624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Care</a:t>
              </a:r>
              <a:endParaRPr lang="en-GB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23" name="Oval 25"/>
            <p:cNvSpPr>
              <a:spLocks noChangeArrowheads="1"/>
            </p:cNvSpPr>
            <p:nvPr/>
          </p:nvSpPr>
          <p:spPr bwMode="auto">
            <a:xfrm>
              <a:off x="3696" y="1008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Culture</a:t>
              </a:r>
              <a:endParaRPr lang="en-GB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24" name="Oval 26"/>
            <p:cNvSpPr>
              <a:spLocks noChangeArrowheads="1"/>
            </p:cNvSpPr>
            <p:nvPr/>
          </p:nvSpPr>
          <p:spPr bwMode="auto">
            <a:xfrm>
              <a:off x="3984" y="1728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200">
                  <a:cs typeface="Times New Roman" pitchFamily="18" charset="0"/>
                </a:rPr>
                <a:t>Communication</a:t>
              </a:r>
            </a:p>
          </p:txBody>
        </p:sp>
      </p:grpSp>
      <p:graphicFrame>
        <p:nvGraphicFramePr>
          <p:cNvPr id="91168" name="Object 32"/>
          <p:cNvGraphicFramePr>
            <a:graphicFrameLocks noChangeAspect="1"/>
          </p:cNvGraphicFramePr>
          <p:nvPr/>
        </p:nvGraphicFramePr>
        <p:xfrm>
          <a:off x="7467600" y="152400"/>
          <a:ext cx="1458913" cy="1389063"/>
        </p:xfrm>
        <a:graphic>
          <a:graphicData uri="http://schemas.openxmlformats.org/presentationml/2006/ole">
            <p:oleObj spid="_x0000_s106511" name="Clip" r:id="rId4" imgW="469087" imgH="446227" progId="MS_ClipArt_Gallery.2">
              <p:embed/>
            </p:oleObj>
          </a:graphicData>
        </a:graphic>
      </p:graphicFrame>
      <p:sp>
        <p:nvSpPr>
          <p:cNvPr id="91169" name="Line 33"/>
          <p:cNvSpPr>
            <a:spLocks noChangeShapeType="1"/>
          </p:cNvSpPr>
          <p:nvPr/>
        </p:nvSpPr>
        <p:spPr bwMode="auto">
          <a:xfrm flipV="1">
            <a:off x="533400" y="4191000"/>
            <a:ext cx="3276600" cy="76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1170" name="Line 34"/>
          <p:cNvSpPr>
            <a:spLocks noChangeShapeType="1"/>
          </p:cNvSpPr>
          <p:nvPr/>
        </p:nvSpPr>
        <p:spPr bwMode="auto">
          <a:xfrm>
            <a:off x="5410200" y="4191000"/>
            <a:ext cx="3276600" cy="76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1143000" y="3200400"/>
            <a:ext cx="7010400" cy="838200"/>
            <a:chOff x="720" y="2016"/>
            <a:chExt cx="4416" cy="528"/>
          </a:xfrm>
        </p:grpSpPr>
        <p:sp>
          <p:nvSpPr>
            <p:cNvPr id="106515" name="Line 35"/>
            <p:cNvSpPr>
              <a:spLocks noChangeShapeType="1"/>
            </p:cNvSpPr>
            <p:nvPr/>
          </p:nvSpPr>
          <p:spPr bwMode="auto">
            <a:xfrm>
              <a:off x="1392" y="2016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516" name="Text Box 36"/>
            <p:cNvSpPr txBox="1">
              <a:spLocks noChangeArrowheads="1"/>
            </p:cNvSpPr>
            <p:nvPr/>
          </p:nvSpPr>
          <p:spPr bwMode="auto">
            <a:xfrm>
              <a:off x="720" y="2160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i="1">
                  <a:cs typeface="Times New Roman" pitchFamily="18" charset="0"/>
                </a:rPr>
                <a:t>Wastes</a:t>
              </a:r>
            </a:p>
          </p:txBody>
        </p:sp>
        <p:sp>
          <p:nvSpPr>
            <p:cNvPr id="106517" name="Line 38"/>
            <p:cNvSpPr>
              <a:spLocks noChangeShapeType="1"/>
            </p:cNvSpPr>
            <p:nvPr/>
          </p:nvSpPr>
          <p:spPr bwMode="auto">
            <a:xfrm>
              <a:off x="4464" y="2112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518" name="Text Box 39"/>
            <p:cNvSpPr txBox="1">
              <a:spLocks noChangeArrowheads="1"/>
            </p:cNvSpPr>
            <p:nvPr/>
          </p:nvSpPr>
          <p:spPr bwMode="auto">
            <a:xfrm>
              <a:off x="4560" y="2208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i="1">
                  <a:cs typeface="Times New Roman" pitchFamily="18" charset="0"/>
                </a:rPr>
                <a:t>Wastes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5" grpId="0" animBg="1" autoUpdateAnimBg="0"/>
      <p:bldP spid="91169" grpId="0" animBg="1"/>
      <p:bldP spid="9117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2195513" y="188913"/>
          <a:ext cx="4749800" cy="4148137"/>
        </p:xfrm>
        <a:graphic>
          <a:graphicData uri="http://schemas.openxmlformats.org/presentationml/2006/ole">
            <p:oleObj spid="_x0000_s107522" name="Clip" r:id="rId3" imgW="4749800" imgH="4148138" progId="MS_ClipArt_Gallery.2">
              <p:embed/>
            </p:oleObj>
          </a:graphicData>
        </a:graphic>
      </p:graphicFrame>
      <p:grpSp>
        <p:nvGrpSpPr>
          <p:cNvPr id="107523" name="Group 4"/>
          <p:cNvGrpSpPr>
            <a:grpSpLocks/>
          </p:cNvGrpSpPr>
          <p:nvPr/>
        </p:nvGrpSpPr>
        <p:grpSpPr bwMode="auto">
          <a:xfrm>
            <a:off x="1827213" y="4221163"/>
            <a:ext cx="2209800" cy="1219200"/>
            <a:chOff x="1152" y="2640"/>
            <a:chExt cx="1392" cy="768"/>
          </a:xfrm>
        </p:grpSpPr>
        <p:sp>
          <p:nvSpPr>
            <p:cNvPr id="107561" name="Line 5"/>
            <p:cNvSpPr>
              <a:spLocks noChangeShapeType="1"/>
            </p:cNvSpPr>
            <p:nvPr/>
          </p:nvSpPr>
          <p:spPr bwMode="auto">
            <a:xfrm flipH="1">
              <a:off x="1152" y="2688"/>
              <a:ext cx="1392" cy="72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562" name="Line 6"/>
            <p:cNvSpPr>
              <a:spLocks noChangeShapeType="1"/>
            </p:cNvSpPr>
            <p:nvPr/>
          </p:nvSpPr>
          <p:spPr bwMode="auto">
            <a:xfrm flipV="1">
              <a:off x="1152" y="2640"/>
              <a:ext cx="1344" cy="76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7524" name="Group 7"/>
          <p:cNvGrpSpPr>
            <a:grpSpLocks/>
          </p:cNvGrpSpPr>
          <p:nvPr/>
        </p:nvGrpSpPr>
        <p:grpSpPr bwMode="auto">
          <a:xfrm>
            <a:off x="3122613" y="4297363"/>
            <a:ext cx="1219200" cy="1524000"/>
            <a:chOff x="1968" y="2688"/>
            <a:chExt cx="768" cy="960"/>
          </a:xfrm>
        </p:grpSpPr>
        <p:sp>
          <p:nvSpPr>
            <p:cNvPr id="107559" name="Line 8"/>
            <p:cNvSpPr>
              <a:spLocks noChangeShapeType="1"/>
            </p:cNvSpPr>
            <p:nvPr/>
          </p:nvSpPr>
          <p:spPr bwMode="auto">
            <a:xfrm flipH="1">
              <a:off x="1968" y="2688"/>
              <a:ext cx="672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560" name="Line 9"/>
            <p:cNvSpPr>
              <a:spLocks noChangeShapeType="1"/>
            </p:cNvSpPr>
            <p:nvPr/>
          </p:nvSpPr>
          <p:spPr bwMode="auto">
            <a:xfrm flipV="1">
              <a:off x="1968" y="2688"/>
              <a:ext cx="768" cy="96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7525" name="Group 10"/>
          <p:cNvGrpSpPr>
            <a:grpSpLocks/>
          </p:cNvGrpSpPr>
          <p:nvPr/>
        </p:nvGrpSpPr>
        <p:grpSpPr bwMode="auto">
          <a:xfrm>
            <a:off x="5256213" y="4221163"/>
            <a:ext cx="2209800" cy="990600"/>
            <a:chOff x="3312" y="2640"/>
            <a:chExt cx="1392" cy="624"/>
          </a:xfrm>
        </p:grpSpPr>
        <p:sp>
          <p:nvSpPr>
            <p:cNvPr id="107557" name="Line 11"/>
            <p:cNvSpPr>
              <a:spLocks noChangeShapeType="1"/>
            </p:cNvSpPr>
            <p:nvPr/>
          </p:nvSpPr>
          <p:spPr bwMode="auto">
            <a:xfrm>
              <a:off x="3408" y="2640"/>
              <a:ext cx="1296" cy="624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558" name="Line 12"/>
            <p:cNvSpPr>
              <a:spLocks noChangeShapeType="1"/>
            </p:cNvSpPr>
            <p:nvPr/>
          </p:nvSpPr>
          <p:spPr bwMode="auto">
            <a:xfrm flipH="1" flipV="1">
              <a:off x="3312" y="2688"/>
              <a:ext cx="1392" cy="576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7526" name="Group 13"/>
          <p:cNvGrpSpPr>
            <a:grpSpLocks/>
          </p:cNvGrpSpPr>
          <p:nvPr/>
        </p:nvGrpSpPr>
        <p:grpSpPr bwMode="auto">
          <a:xfrm>
            <a:off x="4951413" y="4297363"/>
            <a:ext cx="1143000" cy="1447800"/>
            <a:chOff x="3120" y="2688"/>
            <a:chExt cx="720" cy="912"/>
          </a:xfrm>
        </p:grpSpPr>
        <p:sp>
          <p:nvSpPr>
            <p:cNvPr id="107555" name="Line 14"/>
            <p:cNvSpPr>
              <a:spLocks noChangeShapeType="1"/>
            </p:cNvSpPr>
            <p:nvPr/>
          </p:nvSpPr>
          <p:spPr bwMode="auto">
            <a:xfrm>
              <a:off x="3120" y="2688"/>
              <a:ext cx="720" cy="912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556" name="Line 15"/>
            <p:cNvSpPr>
              <a:spLocks noChangeShapeType="1"/>
            </p:cNvSpPr>
            <p:nvPr/>
          </p:nvSpPr>
          <p:spPr bwMode="auto">
            <a:xfrm>
              <a:off x="3264" y="2688"/>
              <a:ext cx="576" cy="912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7300" name="Text Box 20"/>
          <p:cNvSpPr txBox="1">
            <a:spLocks noChangeArrowheads="1"/>
          </p:cNvSpPr>
          <p:nvPr/>
        </p:nvSpPr>
        <p:spPr bwMode="auto">
          <a:xfrm>
            <a:off x="3635375" y="3068638"/>
            <a:ext cx="1935163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i="1">
                <a:cs typeface="Times New Roman" pitchFamily="18" charset="0"/>
              </a:rPr>
              <a:t>Level 2: Services </a:t>
            </a:r>
            <a:r>
              <a:rPr lang="en-GB" sz="1400" b="1" i="1">
                <a:cs typeface="Times New Roman" pitchFamily="18" charset="0"/>
              </a:rPr>
              <a:t>e.g.</a:t>
            </a:r>
            <a:r>
              <a:rPr lang="en-GB" sz="1600" b="1" i="1">
                <a:cs typeface="Times New Roman" pitchFamily="18" charset="0"/>
              </a:rPr>
              <a:t> </a:t>
            </a:r>
            <a:r>
              <a:rPr lang="en-GB" sz="1200" b="1" i="1">
                <a:cs typeface="Times New Roman" pitchFamily="18" charset="0"/>
              </a:rPr>
              <a:t>Farmers Markets &amp; the Centre for Local Food</a:t>
            </a: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95513" y="549275"/>
            <a:ext cx="4953000" cy="2590800"/>
            <a:chOff x="1344" y="528"/>
            <a:chExt cx="3120" cy="1632"/>
          </a:xfrm>
        </p:grpSpPr>
        <p:sp>
          <p:nvSpPr>
            <p:cNvPr id="107549" name="Oval 22"/>
            <p:cNvSpPr>
              <a:spLocks noChangeArrowheads="1"/>
            </p:cNvSpPr>
            <p:nvPr/>
          </p:nvSpPr>
          <p:spPr bwMode="auto">
            <a:xfrm>
              <a:off x="1344" y="1584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Meat</a:t>
              </a:r>
            </a:p>
          </p:txBody>
        </p:sp>
        <p:sp>
          <p:nvSpPr>
            <p:cNvPr id="107550" name="Oval 23"/>
            <p:cNvSpPr>
              <a:spLocks noChangeArrowheads="1"/>
            </p:cNvSpPr>
            <p:nvPr/>
          </p:nvSpPr>
          <p:spPr bwMode="auto">
            <a:xfrm>
              <a:off x="1584" y="912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Dairy</a:t>
              </a:r>
              <a:endParaRPr lang="en-GB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551" name="Oval 24"/>
            <p:cNvSpPr>
              <a:spLocks noChangeArrowheads="1"/>
            </p:cNvSpPr>
            <p:nvPr/>
          </p:nvSpPr>
          <p:spPr bwMode="auto">
            <a:xfrm>
              <a:off x="2352" y="528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Seafood</a:t>
              </a:r>
            </a:p>
          </p:txBody>
        </p:sp>
        <p:sp>
          <p:nvSpPr>
            <p:cNvPr id="107552" name="Oval 25"/>
            <p:cNvSpPr>
              <a:spLocks noChangeArrowheads="1"/>
            </p:cNvSpPr>
            <p:nvPr/>
          </p:nvSpPr>
          <p:spPr bwMode="auto">
            <a:xfrm>
              <a:off x="3072" y="624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>
                  <a:cs typeface="Times New Roman" pitchFamily="18" charset="0"/>
                </a:rPr>
                <a:t>Drink</a:t>
              </a:r>
              <a:endParaRPr lang="en-GB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553" name="Oval 26"/>
            <p:cNvSpPr>
              <a:spLocks noChangeArrowheads="1"/>
            </p:cNvSpPr>
            <p:nvPr/>
          </p:nvSpPr>
          <p:spPr bwMode="auto">
            <a:xfrm>
              <a:off x="3696" y="1008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400">
                  <a:cs typeface="Times New Roman" pitchFamily="18" charset="0"/>
                </a:rPr>
                <a:t>Fruit &amp; </a:t>
              </a:r>
            </a:p>
            <a:p>
              <a:pPr algn="ctr"/>
              <a:r>
                <a:rPr lang="en-GB" sz="1400">
                  <a:cs typeface="Times New Roman" pitchFamily="18" charset="0"/>
                </a:rPr>
                <a:t>Veg</a:t>
              </a:r>
              <a:endParaRPr lang="en-GB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554" name="Oval 27"/>
            <p:cNvSpPr>
              <a:spLocks noChangeArrowheads="1"/>
            </p:cNvSpPr>
            <p:nvPr/>
          </p:nvSpPr>
          <p:spPr bwMode="auto">
            <a:xfrm>
              <a:off x="3984" y="1728"/>
              <a:ext cx="480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400">
                  <a:cs typeface="Times New Roman" pitchFamily="18" charset="0"/>
                </a:rPr>
                <a:t>Bakery </a:t>
              </a:r>
            </a:p>
            <a:p>
              <a:pPr algn="ctr"/>
              <a:r>
                <a:rPr lang="en-GB" sz="1400">
                  <a:cs typeface="Times New Roman" pitchFamily="18" charset="0"/>
                </a:rPr>
                <a:t>goods</a:t>
              </a:r>
            </a:p>
          </p:txBody>
        </p:sp>
      </p:grpSp>
      <p:graphicFrame>
        <p:nvGraphicFramePr>
          <p:cNvPr id="97308" name="Object 28"/>
          <p:cNvGraphicFramePr>
            <a:graphicFrameLocks noChangeAspect="1"/>
          </p:cNvGraphicFramePr>
          <p:nvPr/>
        </p:nvGraphicFramePr>
        <p:xfrm>
          <a:off x="7467600" y="152400"/>
          <a:ext cx="1458913" cy="1389063"/>
        </p:xfrm>
        <a:graphic>
          <a:graphicData uri="http://schemas.openxmlformats.org/presentationml/2006/ole">
            <p:oleObj spid="_x0000_s107529" name="Clip" r:id="rId4" imgW="469087" imgH="446227" progId="MS_ClipArt_Gallery.2">
              <p:embed/>
            </p:oleObj>
          </a:graphicData>
        </a:graphic>
      </p:graphicFrame>
      <p:sp>
        <p:nvSpPr>
          <p:cNvPr id="97309" name="Line 29"/>
          <p:cNvSpPr>
            <a:spLocks noChangeShapeType="1"/>
          </p:cNvSpPr>
          <p:nvPr/>
        </p:nvSpPr>
        <p:spPr bwMode="auto">
          <a:xfrm flipV="1">
            <a:off x="533400" y="4191000"/>
            <a:ext cx="3276600" cy="76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7310" name="Line 30"/>
          <p:cNvSpPr>
            <a:spLocks noChangeShapeType="1"/>
          </p:cNvSpPr>
          <p:nvPr/>
        </p:nvSpPr>
        <p:spPr bwMode="auto">
          <a:xfrm>
            <a:off x="5410200" y="4191000"/>
            <a:ext cx="3276600" cy="76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143000" y="3200400"/>
            <a:ext cx="7010400" cy="838200"/>
            <a:chOff x="720" y="2016"/>
            <a:chExt cx="4416" cy="528"/>
          </a:xfrm>
        </p:grpSpPr>
        <p:sp>
          <p:nvSpPr>
            <p:cNvPr id="107545" name="Line 32"/>
            <p:cNvSpPr>
              <a:spLocks noChangeShapeType="1"/>
            </p:cNvSpPr>
            <p:nvPr/>
          </p:nvSpPr>
          <p:spPr bwMode="auto">
            <a:xfrm>
              <a:off x="1392" y="2016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546" name="Text Box 33"/>
            <p:cNvSpPr txBox="1">
              <a:spLocks noChangeArrowheads="1"/>
            </p:cNvSpPr>
            <p:nvPr/>
          </p:nvSpPr>
          <p:spPr bwMode="auto">
            <a:xfrm>
              <a:off x="720" y="2160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i="1">
                  <a:cs typeface="Times New Roman" pitchFamily="18" charset="0"/>
                </a:rPr>
                <a:t>Wastes</a:t>
              </a:r>
            </a:p>
          </p:txBody>
        </p:sp>
        <p:sp>
          <p:nvSpPr>
            <p:cNvPr id="107547" name="Line 34"/>
            <p:cNvSpPr>
              <a:spLocks noChangeShapeType="1"/>
            </p:cNvSpPr>
            <p:nvPr/>
          </p:nvSpPr>
          <p:spPr bwMode="auto">
            <a:xfrm>
              <a:off x="4464" y="2112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548" name="Text Box 35"/>
            <p:cNvSpPr txBox="1">
              <a:spLocks noChangeArrowheads="1"/>
            </p:cNvSpPr>
            <p:nvPr/>
          </p:nvSpPr>
          <p:spPr bwMode="auto">
            <a:xfrm>
              <a:off x="4560" y="2208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i="1">
                  <a:cs typeface="Times New Roman" pitchFamily="18" charset="0"/>
                </a:rPr>
                <a:t>Wastes</a:t>
              </a:r>
            </a:p>
          </p:txBody>
        </p:sp>
      </p:grpSp>
      <p:sp>
        <p:nvSpPr>
          <p:cNvPr id="97316" name="Text Box 36"/>
          <p:cNvSpPr txBox="1">
            <a:spLocks noChangeArrowheads="1"/>
          </p:cNvSpPr>
          <p:nvPr/>
        </p:nvSpPr>
        <p:spPr bwMode="auto">
          <a:xfrm>
            <a:off x="468313" y="476250"/>
            <a:ext cx="1935162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i="1">
                <a:cs typeface="Times New Roman" pitchFamily="18" charset="0"/>
              </a:rPr>
              <a:t>Level 1: Production</a:t>
            </a:r>
            <a:endParaRPr lang="en-GB" sz="1200" b="1" i="1">
              <a:cs typeface="Times New Roman" pitchFamily="18" charset="0"/>
            </a:endParaRPr>
          </a:p>
        </p:txBody>
      </p:sp>
      <p:sp>
        <p:nvSpPr>
          <p:cNvPr id="97317" name="Text Box 37"/>
          <p:cNvSpPr txBox="1">
            <a:spLocks noChangeArrowheads="1"/>
          </p:cNvSpPr>
          <p:nvPr/>
        </p:nvSpPr>
        <p:spPr bwMode="auto">
          <a:xfrm>
            <a:off x="3492500" y="6521450"/>
            <a:ext cx="28797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i="1">
                <a:cs typeface="Times New Roman" pitchFamily="18" charset="0"/>
              </a:rPr>
              <a:t>Level 3: Key Resources</a:t>
            </a:r>
            <a:endParaRPr lang="en-GB" sz="1200" b="1" i="1">
              <a:cs typeface="Times New Roman" pitchFamily="18" charset="0"/>
            </a:endParaRPr>
          </a:p>
        </p:txBody>
      </p:sp>
      <p:sp>
        <p:nvSpPr>
          <p:cNvPr id="107535" name="Line 38"/>
          <p:cNvSpPr>
            <a:spLocks noChangeShapeType="1"/>
          </p:cNvSpPr>
          <p:nvPr/>
        </p:nvSpPr>
        <p:spPr bwMode="auto">
          <a:xfrm flipH="1">
            <a:off x="6877050" y="1052513"/>
            <a:ext cx="574675" cy="28892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7536" name="Text Box 39"/>
          <p:cNvSpPr txBox="1">
            <a:spLocks noChangeArrowheads="1"/>
          </p:cNvSpPr>
          <p:nvPr/>
        </p:nvSpPr>
        <p:spPr bwMode="auto">
          <a:xfrm>
            <a:off x="6948488" y="1341438"/>
            <a:ext cx="1008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i="1">
                <a:cs typeface="Times New Roman" pitchFamily="18" charset="0"/>
              </a:rPr>
              <a:t>Energy</a:t>
            </a:r>
          </a:p>
        </p:txBody>
      </p:sp>
      <p:sp>
        <p:nvSpPr>
          <p:cNvPr id="107537" name="Text Box 14"/>
          <p:cNvSpPr txBox="1">
            <a:spLocks noChangeArrowheads="1"/>
          </p:cNvSpPr>
          <p:nvPr/>
        </p:nvSpPr>
        <p:spPr bwMode="auto">
          <a:xfrm>
            <a:off x="3132138" y="5932488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cs typeface="Times New Roman" pitchFamily="18" charset="0"/>
              </a:rPr>
              <a:t>Human capital</a:t>
            </a:r>
            <a:endParaRPr lang="en-GB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38" name="Text Box 15"/>
          <p:cNvSpPr txBox="1">
            <a:spLocks noChangeArrowheads="1"/>
          </p:cNvSpPr>
          <p:nvPr/>
        </p:nvSpPr>
        <p:spPr bwMode="auto">
          <a:xfrm>
            <a:off x="693738" y="5240338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Natural capital</a:t>
            </a:r>
          </a:p>
        </p:txBody>
      </p:sp>
      <p:sp>
        <p:nvSpPr>
          <p:cNvPr id="107539" name="Text Box 16"/>
          <p:cNvSpPr txBox="1">
            <a:spLocks noChangeArrowheads="1"/>
          </p:cNvSpPr>
          <p:nvPr/>
        </p:nvSpPr>
        <p:spPr bwMode="auto">
          <a:xfrm>
            <a:off x="2051050" y="5745163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Physical capital</a:t>
            </a:r>
          </a:p>
        </p:txBody>
      </p:sp>
      <p:sp>
        <p:nvSpPr>
          <p:cNvPr id="107540" name="Text Box 17"/>
          <p:cNvSpPr txBox="1">
            <a:spLocks noChangeArrowheads="1"/>
          </p:cNvSpPr>
          <p:nvPr/>
        </p:nvSpPr>
        <p:spPr bwMode="auto">
          <a:xfrm>
            <a:off x="7451725" y="522922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Social capital</a:t>
            </a:r>
          </a:p>
        </p:txBody>
      </p:sp>
      <p:sp>
        <p:nvSpPr>
          <p:cNvPr id="107541" name="Text Box 18"/>
          <p:cNvSpPr txBox="1">
            <a:spLocks noChangeArrowheads="1"/>
          </p:cNvSpPr>
          <p:nvPr/>
        </p:nvSpPr>
        <p:spPr bwMode="auto">
          <a:xfrm>
            <a:off x="6084888" y="5661025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cs typeface="Times New Roman" pitchFamily="18" charset="0"/>
              </a:rPr>
              <a:t>Financialcapital</a:t>
            </a:r>
          </a:p>
        </p:txBody>
      </p:sp>
      <p:grpSp>
        <p:nvGrpSpPr>
          <p:cNvPr id="107542" name="Group 30"/>
          <p:cNvGrpSpPr>
            <a:grpSpLocks/>
          </p:cNvGrpSpPr>
          <p:nvPr/>
        </p:nvGrpSpPr>
        <p:grpSpPr bwMode="auto">
          <a:xfrm>
            <a:off x="4500563" y="4365625"/>
            <a:ext cx="304800" cy="1511300"/>
            <a:chOff x="2832" y="2736"/>
            <a:chExt cx="192" cy="1344"/>
          </a:xfrm>
        </p:grpSpPr>
        <p:sp>
          <p:nvSpPr>
            <p:cNvPr id="107543" name="Line 3"/>
            <p:cNvSpPr>
              <a:spLocks noChangeShapeType="1"/>
            </p:cNvSpPr>
            <p:nvPr/>
          </p:nvSpPr>
          <p:spPr bwMode="auto">
            <a:xfrm>
              <a:off x="2832" y="2736"/>
              <a:ext cx="96" cy="134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544" name="Line 4"/>
            <p:cNvSpPr>
              <a:spLocks noChangeShapeType="1"/>
            </p:cNvSpPr>
            <p:nvPr/>
          </p:nvSpPr>
          <p:spPr bwMode="auto">
            <a:xfrm flipH="1">
              <a:off x="2928" y="2736"/>
              <a:ext cx="96" cy="129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7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00" grpId="0" animBg="1" autoUpdateAnimBg="0"/>
      <p:bldP spid="97309" grpId="0" animBg="1"/>
      <p:bldP spid="97310" grpId="0" animBg="1"/>
      <p:bldP spid="97316" grpId="0" animBg="1" autoUpdateAnimBg="0"/>
      <p:bldP spid="97317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Screen shot 2012-09-18 at 22.11.0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ottlene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41300"/>
            <a:ext cx="72009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 l="46384" t="11777" r="16100" b="6250"/>
          <a:stretch>
            <a:fillRect/>
          </a:stretch>
        </p:blipFill>
        <p:spPr bwMode="auto">
          <a:xfrm>
            <a:off x="1908175" y="404813"/>
            <a:ext cx="4881563" cy="5995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7580</TotalTime>
  <Words>1787</Words>
  <Application>Microsoft Office PowerPoint</Application>
  <PresentationFormat>Předvádění na obrazovce (4:3)</PresentationFormat>
  <Paragraphs>627</Paragraphs>
  <Slides>76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Šablona návrhu</vt:lpstr>
      </vt:variant>
      <vt:variant>
        <vt:i4>40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122" baseType="lpstr">
      <vt:lpstr>Arial</vt:lpstr>
      <vt:lpstr>Calibri</vt:lpstr>
      <vt:lpstr>MS PGothic</vt:lpstr>
      <vt:lpstr>Times New Roman</vt:lpstr>
      <vt:lpstr>Broadway</vt:lpstr>
      <vt:lpstr>Default Design</vt:lpstr>
      <vt:lpstr>1_Default Design</vt:lpstr>
      <vt:lpstr>3_Office Theme</vt:lpstr>
      <vt:lpstr>1_Office Theme</vt:lpstr>
      <vt:lpstr>2_Default Design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Microsoft Clip Gallery</vt:lpstr>
      <vt:lpstr>Local Economic Systems  Session 5  The development of local economic systems – networking, collaboration &amp; support mechanisms </vt:lpstr>
      <vt:lpstr>Focus of session</vt:lpstr>
      <vt:lpstr>Who produces the world’s food?</vt:lpstr>
      <vt:lpstr>Snímek 4</vt:lpstr>
      <vt:lpstr>Snímek 5</vt:lpstr>
      <vt:lpstr>Snímek 6</vt:lpstr>
      <vt:lpstr>Snímek 7</vt:lpstr>
      <vt:lpstr>Snímek 8</vt:lpstr>
      <vt:lpstr>Snímek 9</vt:lpstr>
      <vt:lpstr>Research aims</vt:lpstr>
      <vt:lpstr>Key hypothesis</vt:lpstr>
      <vt:lpstr>Snímek 12</vt:lpstr>
      <vt:lpstr>Snímek 13</vt:lpstr>
      <vt:lpstr>Snímek 14</vt:lpstr>
      <vt:lpstr>Competition or collaboration?</vt:lpstr>
      <vt:lpstr>Snímek 16</vt:lpstr>
      <vt:lpstr>Snímek 17</vt:lpstr>
      <vt:lpstr>Snímek 18</vt:lpstr>
      <vt:lpstr>Nested systems</vt:lpstr>
      <vt:lpstr>Snímek 20</vt:lpstr>
      <vt:lpstr>Snímek 21</vt:lpstr>
      <vt:lpstr>Collaboration </vt:lpstr>
      <vt:lpstr>Linking with other enterprises in the local food system</vt:lpstr>
      <vt:lpstr>Collaboration is not easy</vt:lpstr>
      <vt:lpstr>Snímek 25</vt:lpstr>
      <vt:lpstr>Snímek 26</vt:lpstr>
      <vt:lpstr>The 5 capitals model</vt:lpstr>
      <vt:lpstr>Barriers to developing supply</vt:lpstr>
      <vt:lpstr>Snímek 29</vt:lpstr>
      <vt:lpstr>Snímek 30</vt:lpstr>
      <vt:lpstr>Snímek 31</vt:lpstr>
      <vt:lpstr>Snímek 32</vt:lpstr>
      <vt:lpstr>Snímek 33</vt:lpstr>
      <vt:lpstr>Manchester Land Army</vt:lpstr>
      <vt:lpstr>WWOOF</vt:lpstr>
      <vt:lpstr>Snímek 36</vt:lpstr>
      <vt:lpstr>Snímek 37</vt:lpstr>
      <vt:lpstr>Snímek 38</vt:lpstr>
      <vt:lpstr>Snímek 39</vt:lpstr>
      <vt:lpstr>The Earth Trust</vt:lpstr>
      <vt:lpstr>Snímek 41</vt:lpstr>
      <vt:lpstr>Cultivate</vt:lpstr>
      <vt:lpstr>Snímek 43</vt:lpstr>
      <vt:lpstr>Snímek 44</vt:lpstr>
      <vt:lpstr>Snímek 45</vt:lpstr>
      <vt:lpstr>Snímek 46</vt:lpstr>
      <vt:lpstr>Snímek 47</vt:lpstr>
      <vt:lpstr>Snímek 48</vt:lpstr>
      <vt:lpstr>Unicorn Grocery</vt:lpstr>
      <vt:lpstr>Snímek 50</vt:lpstr>
      <vt:lpstr>Snímek 51</vt:lpstr>
      <vt:lpstr>The Handmade Bakery</vt:lpstr>
      <vt:lpstr>The Handmade Bakery</vt:lpstr>
      <vt:lpstr>Snímek 54</vt:lpstr>
      <vt:lpstr>Snímek 55</vt:lpstr>
      <vt:lpstr>Snímek 56</vt:lpstr>
      <vt:lpstr>Snímek 57</vt:lpstr>
      <vt:lpstr>Snímek 58</vt:lpstr>
      <vt:lpstr>Manchester Veg People video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Bridport Renewable Energy Group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Food Systems  Session 4</dc:title>
  <dc:creator>Tim Crabtree</dc:creator>
  <cp:lastModifiedBy>ucitel</cp:lastModifiedBy>
  <cp:revision>24</cp:revision>
  <dcterms:created xsi:type="dcterms:W3CDTF">2011-10-21T15:18:40Z</dcterms:created>
  <dcterms:modified xsi:type="dcterms:W3CDTF">2012-10-04T15:22:41Z</dcterms:modified>
</cp:coreProperties>
</file>