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42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sz="1600" dirty="0"/>
          </a:p>
        </p:txBody>
      </p:sp>
      <p:sp>
        <p:nvSpPr>
          <p:cNvPr id="5" name="Zástupný symbol pro zápatí 4"/>
          <p:cNvSpPr>
            <a:spLocks noGrp="1"/>
          </p:cNvSpPr>
          <p:nvPr>
            <p:ph type="ftr" sz="quarter" idx="11"/>
          </p:nvPr>
        </p:nvSpPr>
        <p:spPr/>
        <p:txBody>
          <a:bodyPr/>
          <a:lstStyle/>
          <a:p>
            <a:endParaRPr kumimoji="0" lang="en-US" dirty="0"/>
          </a:p>
        </p:txBody>
      </p:sp>
      <p:sp>
        <p:nvSpPr>
          <p:cNvPr id="6" name="Zástupný symbol pro číslo snímku 5"/>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dirty="0"/>
          </a:p>
        </p:txBody>
      </p:sp>
    </p:spTree>
    <p:extLst>
      <p:ext uri="{BB962C8B-B14F-4D97-AF65-F5344CB8AC3E}">
        <p14:creationId xmlns:p14="http://schemas.microsoft.com/office/powerpoint/2010/main" val="1129079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Tree>
    <p:extLst>
      <p:ext uri="{BB962C8B-B14F-4D97-AF65-F5344CB8AC3E}">
        <p14:creationId xmlns:p14="http://schemas.microsoft.com/office/powerpoint/2010/main" val="120515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Tree>
    <p:extLst>
      <p:ext uri="{BB962C8B-B14F-4D97-AF65-F5344CB8AC3E}">
        <p14:creationId xmlns:p14="http://schemas.microsoft.com/office/powerpoint/2010/main" val="301108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dirty="0"/>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dirty="0"/>
          </a:p>
        </p:txBody>
      </p:sp>
    </p:spTree>
    <p:extLst>
      <p:ext uri="{BB962C8B-B14F-4D97-AF65-F5344CB8AC3E}">
        <p14:creationId xmlns:p14="http://schemas.microsoft.com/office/powerpoint/2010/main" val="395748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dirty="0"/>
          </a:p>
        </p:txBody>
      </p:sp>
      <p:sp>
        <p:nvSpPr>
          <p:cNvPr id="5" name="Zástupný symbol pro zápatí 4"/>
          <p:cNvSpPr>
            <a:spLocks noGrp="1"/>
          </p:cNvSpPr>
          <p:nvPr>
            <p:ph type="ftr" sz="quarter" idx="11"/>
          </p:nvPr>
        </p:nvSpPr>
        <p:spPr/>
        <p:txBody>
          <a:bodyPr/>
          <a:lstStyle/>
          <a:p>
            <a:endParaRPr kumimoji="0" lang="en-US" dirty="0"/>
          </a:p>
        </p:txBody>
      </p:sp>
      <p:sp>
        <p:nvSpPr>
          <p:cNvPr id="6" name="Zástupný symbol pro číslo snímku 5"/>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dirty="0"/>
          </a:p>
        </p:txBody>
      </p:sp>
    </p:spTree>
    <p:extLst>
      <p:ext uri="{BB962C8B-B14F-4D97-AF65-F5344CB8AC3E}">
        <p14:creationId xmlns:p14="http://schemas.microsoft.com/office/powerpoint/2010/main" val="3520058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a:p>
        </p:txBody>
      </p:sp>
      <p:sp>
        <p:nvSpPr>
          <p:cNvPr id="6" name="Zástupný symbol pro zápatí 5"/>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Tree>
    <p:extLst>
      <p:ext uri="{BB962C8B-B14F-4D97-AF65-F5344CB8AC3E}">
        <p14:creationId xmlns:p14="http://schemas.microsoft.com/office/powerpoint/2010/main" val="715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a:p>
        </p:txBody>
      </p:sp>
      <p:sp>
        <p:nvSpPr>
          <p:cNvPr id="8" name="Zástupný symbol pro zápatí 7"/>
          <p:cNvSpPr>
            <a:spLocks noGrp="1"/>
          </p:cNvSpPr>
          <p:nvPr>
            <p:ph type="ftr" sz="quarter" idx="11"/>
          </p:nvPr>
        </p:nvSpPr>
        <p:spPr/>
        <p:txBody>
          <a:bodyPr/>
          <a:lstStyle/>
          <a:p>
            <a:endParaRPr kumimoji="0" lang="en-US"/>
          </a:p>
        </p:txBody>
      </p:sp>
      <p:sp>
        <p:nvSpPr>
          <p:cNvPr id="9" name="Zástupný symbol pro číslo snímku 8"/>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Tree>
    <p:extLst>
      <p:ext uri="{BB962C8B-B14F-4D97-AF65-F5344CB8AC3E}">
        <p14:creationId xmlns:p14="http://schemas.microsoft.com/office/powerpoint/2010/main" val="3906418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a:p>
        </p:txBody>
      </p:sp>
      <p:sp>
        <p:nvSpPr>
          <p:cNvPr id="4" name="Zástupný symbol pro zápatí 3"/>
          <p:cNvSpPr>
            <a:spLocks noGrp="1"/>
          </p:cNvSpPr>
          <p:nvPr>
            <p:ph type="ftr" sz="quarter" idx="11"/>
          </p:nvPr>
        </p:nvSpPr>
        <p:spPr/>
        <p:txBody>
          <a:bodyPr/>
          <a:lstStyle/>
          <a:p>
            <a:endParaRPr kumimoji="0" lang="en-US"/>
          </a:p>
        </p:txBody>
      </p:sp>
      <p:sp>
        <p:nvSpPr>
          <p:cNvPr id="5" name="Zástupný symbol pro číslo snímku 4"/>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Tree>
    <p:extLst>
      <p:ext uri="{BB962C8B-B14F-4D97-AF65-F5344CB8AC3E}">
        <p14:creationId xmlns:p14="http://schemas.microsoft.com/office/powerpoint/2010/main" val="293973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a:p>
        </p:txBody>
      </p:sp>
      <p:sp>
        <p:nvSpPr>
          <p:cNvPr id="3" name="Zástupný symbol pro zápatí 2"/>
          <p:cNvSpPr>
            <a:spLocks noGrp="1"/>
          </p:cNvSpPr>
          <p:nvPr>
            <p:ph type="ftr" sz="quarter" idx="11"/>
          </p:nvPr>
        </p:nvSpPr>
        <p:spPr/>
        <p:txBody>
          <a:bodyPr/>
          <a:lstStyle/>
          <a:p>
            <a:endParaRPr kumimoji="0" lang="en-US"/>
          </a:p>
        </p:txBody>
      </p:sp>
      <p:sp>
        <p:nvSpPr>
          <p:cNvPr id="4" name="Zástupný symbol pro číslo snímku 3"/>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Tree>
    <p:extLst>
      <p:ext uri="{BB962C8B-B14F-4D97-AF65-F5344CB8AC3E}">
        <p14:creationId xmlns:p14="http://schemas.microsoft.com/office/powerpoint/2010/main" val="3112890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a:p>
        </p:txBody>
      </p:sp>
      <p:sp>
        <p:nvSpPr>
          <p:cNvPr id="6" name="Zástupný symbol pro zápatí 5"/>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Tree>
    <p:extLst>
      <p:ext uri="{BB962C8B-B14F-4D97-AF65-F5344CB8AC3E}">
        <p14:creationId xmlns:p14="http://schemas.microsoft.com/office/powerpoint/2010/main" val="140025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10/3/2012</a:t>
            </a:fld>
            <a:endParaRPr lang="en-US"/>
          </a:p>
        </p:txBody>
      </p:sp>
      <p:sp>
        <p:nvSpPr>
          <p:cNvPr id="6" name="Zástupný symbol pro zápatí 5"/>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Tree>
    <p:extLst>
      <p:ext uri="{BB962C8B-B14F-4D97-AF65-F5344CB8AC3E}">
        <p14:creationId xmlns:p14="http://schemas.microsoft.com/office/powerpoint/2010/main" val="3078529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latinLnBrk="0" hangingPunct="1"/>
            <a:fld id="{ACDF6120-F1F0-4C60-9FE9-39AC71A9C79D}" type="datetimeFigureOut">
              <a:rPr lang="en-US" smtClean="0"/>
              <a:pPr eaLnBrk="1" latinLnBrk="0" hangingPunct="1"/>
              <a:t>10/3/2012</a:t>
            </a:fld>
            <a:endParaRPr lang="en-US" sz="1400" dirty="0">
              <a:solidFill>
                <a:schemeClr val="tx2"/>
              </a:solidFill>
            </a:endParaRP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eaLnBrk="1" latinLnBrk="0" hangingPunct="1"/>
            <a:endParaRPr kumimoji="0" lang="en-US" sz="1400" dirty="0">
              <a:solidFill>
                <a:schemeClr val="tx2"/>
              </a:solidFill>
            </a:endParaRP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Tree>
    <p:extLst>
      <p:ext uri="{BB962C8B-B14F-4D97-AF65-F5344CB8AC3E}">
        <p14:creationId xmlns:p14="http://schemas.microsoft.com/office/powerpoint/2010/main" val="42859608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7504" y="2130425"/>
            <a:ext cx="8928992" cy="1470025"/>
          </a:xfrm>
        </p:spPr>
        <p:txBody>
          <a:bodyPr>
            <a:noAutofit/>
          </a:bodyPr>
          <a:lstStyle/>
          <a:p>
            <a:r>
              <a:rPr lang="cs-CZ" sz="3200" smtClean="0">
                <a:latin typeface="Courier New" pitchFamily="49" charset="0"/>
                <a:cs typeface="Courier New" pitchFamily="49" charset="0"/>
              </a:rPr>
              <a:t>PSY401 Metodologie v psychologii</a:t>
            </a:r>
            <a:br>
              <a:rPr lang="cs-CZ" sz="3200" smtClean="0">
                <a:latin typeface="Courier New" pitchFamily="49" charset="0"/>
                <a:cs typeface="Courier New" pitchFamily="49" charset="0"/>
              </a:rPr>
            </a:br>
            <a:r>
              <a:rPr lang="cs-CZ" sz="3200" b="1" smtClean="0">
                <a:latin typeface="Courier New" pitchFamily="49" charset="0"/>
                <a:cs typeface="Courier New" pitchFamily="49" charset="0"/>
              </a:rPr>
              <a:t>Problematika kargo kultů v psychologickém výzkumu</a:t>
            </a:r>
            <a:endParaRPr lang="en-US" sz="3200" b="1">
              <a:latin typeface="Courier New" pitchFamily="49" charset="0"/>
              <a:cs typeface="Courier New" pitchFamily="49" charset="0"/>
            </a:endParaRPr>
          </a:p>
        </p:txBody>
      </p:sp>
      <p:sp>
        <p:nvSpPr>
          <p:cNvPr id="3" name="Podnadpis 2"/>
          <p:cNvSpPr>
            <a:spLocks noGrp="1"/>
          </p:cNvSpPr>
          <p:nvPr>
            <p:ph type="subTitle" idx="1"/>
          </p:nvPr>
        </p:nvSpPr>
        <p:spPr>
          <a:xfrm>
            <a:off x="1371600" y="3886200"/>
            <a:ext cx="6400800" cy="838944"/>
          </a:xfrm>
        </p:spPr>
        <p:txBody>
          <a:bodyPr/>
          <a:lstStyle/>
          <a:p>
            <a:r>
              <a:rPr lang="cs-CZ" smtClean="0">
                <a:latin typeface="Courier New" pitchFamily="49" charset="0"/>
                <a:cs typeface="Courier New" pitchFamily="49" charset="0"/>
              </a:rPr>
              <a:t>4.10.2012</a:t>
            </a:r>
            <a:endParaRPr lang="en-US">
              <a:latin typeface="Courier New" pitchFamily="49" charset="0"/>
              <a:cs typeface="Courier New" pitchFamily="49" charset="0"/>
            </a:endParaRPr>
          </a:p>
        </p:txBody>
      </p:sp>
      <p:grpSp>
        <p:nvGrpSpPr>
          <p:cNvPr id="4" name="Skupina 3"/>
          <p:cNvGrpSpPr/>
          <p:nvPr/>
        </p:nvGrpSpPr>
        <p:grpSpPr>
          <a:xfrm>
            <a:off x="0" y="1"/>
            <a:ext cx="9144000" cy="1772816"/>
            <a:chOff x="0" y="0"/>
            <a:chExt cx="8964488" cy="1628800"/>
          </a:xfrm>
        </p:grpSpPr>
        <p:pic>
          <p:nvPicPr>
            <p:cNvPr id="1026" name="Picture 2"/>
            <p:cNvPicPr>
              <a:picLocks noChangeAspect="1" noChangeArrowheads="1"/>
            </p:cNvPicPr>
            <p:nvPr/>
          </p:nvPicPr>
          <p:blipFill>
            <a:blip r:embed="rId2">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0" y="0"/>
              <a:ext cx="2232781" cy="16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2232781" y="0"/>
              <a:ext cx="2371341" cy="16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4604122" y="1"/>
              <a:ext cx="2146713" cy="162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rotWithShape="1">
            <a:blip r:embed="rId5">
              <a:duotone>
                <a:prstClr val="black"/>
                <a:srgbClr val="D9C3A5">
                  <a:tint val="50000"/>
                  <a:satMod val="180000"/>
                </a:srgbClr>
              </a:duotone>
              <a:extLst>
                <a:ext uri="{28A0092B-C50C-407E-A947-70E740481C1C}">
                  <a14:useLocalDpi xmlns:a14="http://schemas.microsoft.com/office/drawing/2010/main" val="0"/>
                </a:ext>
              </a:extLst>
            </a:blip>
            <a:srcRect r="2200" b="3051"/>
            <a:stretch/>
          </p:blipFill>
          <p:spPr bwMode="auto">
            <a:xfrm>
              <a:off x="6750835" y="0"/>
              <a:ext cx="2213653" cy="16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391929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3600" smtClean="0">
                <a:latin typeface="Courier New" pitchFamily="49" charset="0"/>
                <a:cs typeface="Courier New" pitchFamily="49" charset="0"/>
              </a:rPr>
              <a:t>Kargo kult, (český) vědecký</a:t>
            </a:r>
            <a:endParaRPr lang="en-US" sz="3600">
              <a:latin typeface="Courier New" pitchFamily="49" charset="0"/>
              <a:cs typeface="Courier New" pitchFamily="49" charset="0"/>
            </a:endParaRPr>
          </a:p>
        </p:txBody>
      </p:sp>
      <p:sp>
        <p:nvSpPr>
          <p:cNvPr id="3" name="Zástupný symbol pro obsah 2"/>
          <p:cNvSpPr>
            <a:spLocks noGrp="1"/>
          </p:cNvSpPr>
          <p:nvPr>
            <p:ph idx="1"/>
          </p:nvPr>
        </p:nvSpPr>
        <p:spPr>
          <a:xfrm>
            <a:off x="467544" y="1196752"/>
            <a:ext cx="8229600" cy="4525963"/>
          </a:xfrm>
        </p:spPr>
        <p:txBody>
          <a:bodyPr>
            <a:noAutofit/>
          </a:bodyPr>
          <a:lstStyle/>
          <a:p>
            <a:pPr marL="0" indent="0">
              <a:buNone/>
            </a:pPr>
            <a:r>
              <a:rPr lang="cs-CZ" sz="2100">
                <a:latin typeface="Courier New" pitchFamily="49" charset="0"/>
                <a:cs typeface="Courier New" pitchFamily="49" charset="0"/>
              </a:rPr>
              <a:t>Nová Guinea je v antropologických kruzích pověstná svými </a:t>
            </a:r>
            <a:r>
              <a:rPr lang="cs-CZ" sz="2100" i="1">
                <a:latin typeface="Courier New" pitchFamily="49" charset="0"/>
                <a:cs typeface="Courier New" pitchFamily="49" charset="0"/>
              </a:rPr>
              <a:t>kargo kulty</a:t>
            </a:r>
            <a:r>
              <a:rPr lang="cs-CZ" sz="2100">
                <a:latin typeface="Courier New" pitchFamily="49" charset="0"/>
                <a:cs typeface="Courier New" pitchFamily="49" charset="0"/>
              </a:rPr>
              <a:t>. To jsou hnutí inspirovaná náhlou invazí zázračných konzumních produktů a techniky ze společností prvního světa, jejichž cílem je získat k tomuto kargu (z anglického </a:t>
            </a:r>
            <a:r>
              <a:rPr lang="cs-CZ" sz="2100" i="1">
                <a:latin typeface="Courier New" pitchFamily="49" charset="0"/>
                <a:cs typeface="Courier New" pitchFamily="49" charset="0"/>
              </a:rPr>
              <a:t>cargo</a:t>
            </a:r>
            <a:r>
              <a:rPr lang="cs-CZ" sz="2100">
                <a:latin typeface="Courier New" pitchFamily="49" charset="0"/>
                <a:cs typeface="Courier New" pitchFamily="49" charset="0"/>
              </a:rPr>
              <a:t> </a:t>
            </a:r>
            <a:r>
              <a:rPr lang="cs-CZ" sz="2100" smtClean="0">
                <a:latin typeface="Courier New" pitchFamily="49" charset="0"/>
                <a:cs typeface="Courier New" pitchFamily="49" charset="0"/>
              </a:rPr>
              <a:t>= </a:t>
            </a:r>
            <a:r>
              <a:rPr lang="cs-CZ" sz="2100" i="1" smtClean="0">
                <a:latin typeface="Courier New" pitchFamily="49" charset="0"/>
                <a:cs typeface="Courier New" pitchFamily="49" charset="0"/>
              </a:rPr>
              <a:t>zboží</a:t>
            </a:r>
            <a:r>
              <a:rPr lang="cs-CZ" sz="2100">
                <a:latin typeface="Courier New" pitchFamily="49" charset="0"/>
                <a:cs typeface="Courier New" pitchFamily="49" charset="0"/>
              </a:rPr>
              <a:t>) rovněž přístup. Vycházejí z hypotézy, že kargo je původu nadpřirozeného a je možno ho ze spirituálního světa vymámit rituálními úkony, stejnými, jaké zjevně provozují ti šťastlivci, kteří si již přístup ke kargu zjednali. Často citovaným příkladem jsou imitace letišť uprostřed pralesa, na jejichž okraji sedí domorodci v improvizované kontrolní věži s půlkami kokosových ořechů coby rádiovými sluchátky na uších a očekávají přistávající letadla, plná karga.</a:t>
            </a:r>
            <a:endParaRPr lang="en-US" sz="2100">
              <a:latin typeface="Courier New" pitchFamily="49" charset="0"/>
              <a:cs typeface="Courier New" pitchFamily="49" charset="0"/>
            </a:endParaRPr>
          </a:p>
        </p:txBody>
      </p:sp>
    </p:spTree>
    <p:extLst>
      <p:ext uri="{BB962C8B-B14F-4D97-AF65-F5344CB8AC3E}">
        <p14:creationId xmlns:p14="http://schemas.microsoft.com/office/powerpoint/2010/main" val="3298661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832648"/>
          </a:xfrm>
        </p:spPr>
        <p:txBody>
          <a:bodyPr>
            <a:noAutofit/>
          </a:bodyPr>
          <a:lstStyle/>
          <a:p>
            <a:pPr marL="0" indent="0">
              <a:buNone/>
            </a:pPr>
            <a:r>
              <a:rPr lang="cs-CZ" sz="2700">
                <a:latin typeface="Courier New" pitchFamily="49" charset="0"/>
                <a:cs typeface="Courier New" pitchFamily="49" charset="0"/>
              </a:rPr>
              <a:t>Odmyslíme-li si exotické povrchnosti typu kokosových ořechů, zjistíme, že na první pohled kuriózní kargo kulty kvetou i u nás. Kdo z výzkumníků nezná alespoň jednoho kolegu, který vlastně vědcem vůbec není, neboť ničemu nerozumí, nicméně praktikuje všechny rituály výzkumu, jako je neustálé měření čehosi a následné publikování čehosi, nemluvě už o posedávání u přístrojů, nošení bílého pláště a poskytování expertiz v naději, že vědecké objevy se jednoho dne z čista jasna objeví, tím vším přivolány?</a:t>
            </a:r>
            <a:endParaRPr lang="en-US" sz="2700">
              <a:latin typeface="Courier New" pitchFamily="49" charset="0"/>
              <a:cs typeface="Courier New" pitchFamily="49" charset="0"/>
            </a:endParaRPr>
          </a:p>
        </p:txBody>
      </p:sp>
    </p:spTree>
    <p:extLst>
      <p:ext uri="{BB962C8B-B14F-4D97-AF65-F5344CB8AC3E}">
        <p14:creationId xmlns:p14="http://schemas.microsoft.com/office/powerpoint/2010/main" val="2860019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fontScale="92500" lnSpcReduction="20000"/>
          </a:bodyPr>
          <a:lstStyle/>
          <a:p>
            <a:pPr marL="0" indent="0">
              <a:buNone/>
            </a:pPr>
            <a:r>
              <a:rPr lang="cs-CZ">
                <a:latin typeface="Courier New" pitchFamily="49" charset="0"/>
                <a:cs typeface="Courier New" pitchFamily="49" charset="0"/>
              </a:rPr>
              <a:t>V některých oblastech Nové Guineje není dodnes mezi kokosovými slupkami a skutečným rádiem rozdíl, neboť letadla stejně nepřistávají, a oba přístroje tedy fungují se stejnými výsledky. Podobně i v nedávno skončené izolaci české vědy fungovaly kargo publikace v kargo časopisech, nebo ještě lépe kargo sbornících, často stejně jako publikace skutečně vědecké, tedy přinášely tituly, profesní postup a auru vědeckosti (tu ovšem jenom v jistých kruzích</a:t>
            </a:r>
            <a:r>
              <a:rPr lang="cs-CZ" smtClean="0">
                <a:latin typeface="Courier New" pitchFamily="49" charset="0"/>
                <a:cs typeface="Courier New" pitchFamily="49" charset="0"/>
              </a:rPr>
              <a:t>).</a:t>
            </a:r>
            <a:endParaRPr lang="cs-CZ">
              <a:latin typeface="Courier New" pitchFamily="49" charset="0"/>
              <a:cs typeface="Courier New" pitchFamily="49" charset="0"/>
            </a:endParaRPr>
          </a:p>
        </p:txBody>
      </p:sp>
    </p:spTree>
    <p:extLst>
      <p:ext uri="{BB962C8B-B14F-4D97-AF65-F5344CB8AC3E}">
        <p14:creationId xmlns:p14="http://schemas.microsoft.com/office/powerpoint/2010/main" val="3353413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92500" lnSpcReduction="20000"/>
          </a:bodyPr>
          <a:lstStyle/>
          <a:p>
            <a:pPr marL="0" indent="0">
              <a:buNone/>
            </a:pPr>
            <a:r>
              <a:rPr lang="cs-CZ" smtClean="0">
                <a:latin typeface="Courier New" pitchFamily="49" charset="0"/>
                <a:cs typeface="Courier New" pitchFamily="49" charset="0"/>
              </a:rPr>
              <a:t>Dovedu si živě představit, jaký společenský konflikt znamená náhlý přílet letadel do kargokultických oblastí Nové Guineje. Najednou se ukáže, že co se léta jevilo jako docela dobré rádio, je vlastně kokosový ořech. To se ovšem těžko přiznává, pokud člověk postavil na kokosovém rádiu celou svoji kariéru a reputaci. V takovém případě nastávají ideální podmínky pro vznik absurdní debaty, zda je kokos rádiem nebo ne a zda se to vůbec dá poznat a jak...</a:t>
            </a:r>
          </a:p>
          <a:p>
            <a:endParaRPr lang="en-US"/>
          </a:p>
        </p:txBody>
      </p:sp>
    </p:spTree>
    <p:extLst>
      <p:ext uri="{BB962C8B-B14F-4D97-AF65-F5344CB8AC3E}">
        <p14:creationId xmlns:p14="http://schemas.microsoft.com/office/powerpoint/2010/main" val="948494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idx="1"/>
          </p:nvPr>
        </p:nvSpPr>
        <p:spPr/>
        <p:txBody>
          <a:bodyPr/>
          <a:lstStyle/>
          <a:p>
            <a:pPr marL="0" indent="0">
              <a:buNone/>
            </a:pPr>
            <a:r>
              <a:rPr lang="cs-CZ" smtClean="0">
                <a:latin typeface="Courier New" pitchFamily="49" charset="0"/>
                <a:cs typeface="Courier New" pitchFamily="49" charset="0"/>
              </a:rPr>
              <a:t>Vojtěch Novotný: Kargo kult, český vědecký</a:t>
            </a:r>
          </a:p>
          <a:p>
            <a:pPr marL="0" indent="0">
              <a:buNone/>
            </a:pPr>
            <a:r>
              <a:rPr lang="cs-CZ" smtClean="0">
                <a:latin typeface="Courier New" pitchFamily="49" charset="0"/>
                <a:cs typeface="Courier New" pitchFamily="49" charset="0"/>
              </a:rPr>
              <a:t>Vesmír 79, 284, 2000/5</a:t>
            </a:r>
          </a:p>
          <a:p>
            <a:pPr marL="0" indent="0">
              <a:buNone/>
            </a:pPr>
            <a:r>
              <a:rPr lang="cs-CZ" smtClean="0">
                <a:latin typeface="Courier New" pitchFamily="49" charset="0"/>
                <a:cs typeface="Courier New" pitchFamily="49" charset="0"/>
              </a:rPr>
              <a:t>Celý článek dostupný na:</a:t>
            </a:r>
          </a:p>
          <a:p>
            <a:pPr marL="0" indent="0">
              <a:buNone/>
            </a:pPr>
            <a:r>
              <a:rPr lang="cs-CZ" smtClean="0">
                <a:latin typeface="Courier New" pitchFamily="49" charset="0"/>
                <a:cs typeface="Courier New" pitchFamily="49" charset="0"/>
              </a:rPr>
              <a:t>www.vesmir.cz/clanek/kargo-kult-cesky-vedecky</a:t>
            </a:r>
            <a:endParaRPr lang="en-US">
              <a:latin typeface="Courier New" pitchFamily="49" charset="0"/>
              <a:cs typeface="Courier New" pitchFamily="49" charset="0"/>
            </a:endParaRPr>
          </a:p>
        </p:txBody>
      </p:sp>
    </p:spTree>
    <p:extLst>
      <p:ext uri="{BB962C8B-B14F-4D97-AF65-F5344CB8AC3E}">
        <p14:creationId xmlns:p14="http://schemas.microsoft.com/office/powerpoint/2010/main" val="2114916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TotalTime>
  <Words>109</Words>
  <Application>Microsoft Office PowerPoint</Application>
  <PresentationFormat>Předvádění na obrazovce (4:3)</PresentationFormat>
  <Paragraphs>11</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Motiv systému Office</vt:lpstr>
      <vt:lpstr>PSY401 Metodologie v psychologii Problematika kargo kultů v psychologickém výzkumu</vt:lpstr>
      <vt:lpstr>Kargo kult, (český) vědecký</vt:lpstr>
      <vt:lpstr>Prezentace aplikace PowerPoint</vt:lpstr>
      <vt:lpstr>Prezentace aplikace PowerPoint</vt:lpstr>
      <vt:lpstr>Prezentace aplikace PowerPoint</vt:lpstr>
      <vt:lpstr>Prezentace aplikace PowerPoint</vt:lpstr>
    </vt:vector>
  </TitlesOfParts>
  <Company>FSS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PSY401 Metodologie v psychologii Setkání 3: Design kvantitativního výzkumu</dc:title>
  <dc:creator>Jan Širůček</dc:creator>
  <cp:lastModifiedBy>Jan Širůček</cp:lastModifiedBy>
  <cp:revision>9</cp:revision>
  <dcterms:created xsi:type="dcterms:W3CDTF">2012-10-03T14:06:55Z</dcterms:created>
  <dcterms:modified xsi:type="dcterms:W3CDTF">2012-10-03T15:22:54Z</dcterms:modified>
</cp:coreProperties>
</file>