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5" autoAdjust="0"/>
    <p:restoredTop sz="94660"/>
  </p:normalViewPr>
  <p:slideViewPr>
    <p:cSldViewPr>
      <p:cViewPr varScale="1">
        <p:scale>
          <a:sx n="79" d="100"/>
          <a:sy n="79" d="100"/>
        </p:scale>
        <p:origin x="-93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14123A-4B3A-40F5-9D5E-67FC3488457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35F87D-9094-46B2-9D02-062D2DF27B97}">
      <dgm:prSet phldrT="[Text]"/>
      <dgm:spPr/>
      <dgm:t>
        <a:bodyPr/>
        <a:lstStyle/>
        <a:p>
          <a:r>
            <a:rPr lang="cs-CZ" smtClean="0"/>
            <a:t>(už zase) problematická teorie =&gt; </a:t>
          </a:r>
          <a:r>
            <a:rPr lang="cs-CZ" b="1" smtClean="0"/>
            <a:t>výzkumný problém </a:t>
          </a:r>
          <a:endParaRPr lang="en-US" b="1"/>
        </a:p>
      </dgm:t>
    </dgm:pt>
    <dgm:pt modelId="{09D1D5B9-9D1D-4FCE-B90F-CEC3604EF4A5}" type="parTrans" cxnId="{74CE216A-76E4-4E13-80CC-BB9E836F545E}">
      <dgm:prSet/>
      <dgm:spPr/>
      <dgm:t>
        <a:bodyPr/>
        <a:lstStyle/>
        <a:p>
          <a:endParaRPr lang="en-US"/>
        </a:p>
      </dgm:t>
    </dgm:pt>
    <dgm:pt modelId="{50A2D892-16EF-482F-A3CC-3B5DFB113AB3}" type="sibTrans" cxnId="{74CE216A-76E4-4E13-80CC-BB9E836F545E}">
      <dgm:prSet/>
      <dgm:spPr/>
      <dgm:t>
        <a:bodyPr/>
        <a:lstStyle/>
        <a:p>
          <a:endParaRPr lang="en-US"/>
        </a:p>
      </dgm:t>
    </dgm:pt>
    <dgm:pt modelId="{A6942507-DAF4-4776-B82F-BDB4125E131A}">
      <dgm:prSet phldrT="[Text]"/>
      <dgm:spPr/>
      <dgm:t>
        <a:bodyPr/>
        <a:lstStyle/>
        <a:p>
          <a:r>
            <a:rPr lang="cs-CZ" smtClean="0"/>
            <a:t>konkrétní </a:t>
          </a:r>
          <a:r>
            <a:rPr lang="cs-CZ" b="1" smtClean="0"/>
            <a:t>výzkumné otázky</a:t>
          </a:r>
          <a:r>
            <a:rPr lang="cs-CZ" smtClean="0"/>
            <a:t> a z nich vyplývající </a:t>
          </a:r>
          <a:r>
            <a:rPr lang="cs-CZ" b="1" smtClean="0"/>
            <a:t>hypotézy </a:t>
          </a:r>
          <a:endParaRPr lang="en-US" b="1"/>
        </a:p>
      </dgm:t>
    </dgm:pt>
    <dgm:pt modelId="{741E3FA7-2374-4D37-8952-772767D3A5DF}" type="parTrans" cxnId="{FB17C5DF-3F21-45F4-A90D-211B9CBD310D}">
      <dgm:prSet/>
      <dgm:spPr/>
      <dgm:t>
        <a:bodyPr/>
        <a:lstStyle/>
        <a:p>
          <a:endParaRPr lang="en-US"/>
        </a:p>
      </dgm:t>
    </dgm:pt>
    <dgm:pt modelId="{CA564960-5637-4BE1-B007-54FC856E4F64}" type="sibTrans" cxnId="{FB17C5DF-3F21-45F4-A90D-211B9CBD310D}">
      <dgm:prSet/>
      <dgm:spPr/>
      <dgm:t>
        <a:bodyPr/>
        <a:lstStyle/>
        <a:p>
          <a:endParaRPr lang="en-US"/>
        </a:p>
      </dgm:t>
    </dgm:pt>
    <dgm:pt modelId="{D5EA7691-3021-4FCA-8906-E1D580AF7FAE}">
      <dgm:prSet phldrT="[Text]"/>
      <dgm:spPr/>
      <dgm:t>
        <a:bodyPr/>
        <a:lstStyle/>
        <a:p>
          <a:r>
            <a:rPr lang="cs-CZ" smtClean="0"/>
            <a:t>konkrétní </a:t>
          </a:r>
          <a:r>
            <a:rPr lang="cs-CZ" b="1" smtClean="0"/>
            <a:t>empirické řešení</a:t>
          </a:r>
          <a:endParaRPr lang="cs-CZ" b="0" smtClean="0"/>
        </a:p>
        <a:p>
          <a:r>
            <a:rPr lang="cs-CZ" b="0" smtClean="0"/>
            <a:t>=&gt; design</a:t>
          </a:r>
          <a:endParaRPr lang="en-US"/>
        </a:p>
      </dgm:t>
    </dgm:pt>
    <dgm:pt modelId="{2DB90D16-4DA2-4B05-8699-32BC651082DA}" type="parTrans" cxnId="{A0C03431-03C1-4965-8DB5-6F98ADE3EA19}">
      <dgm:prSet/>
      <dgm:spPr/>
      <dgm:t>
        <a:bodyPr/>
        <a:lstStyle/>
        <a:p>
          <a:endParaRPr lang="en-US"/>
        </a:p>
      </dgm:t>
    </dgm:pt>
    <dgm:pt modelId="{46133F11-4233-4323-9D40-7607B42475B7}" type="sibTrans" cxnId="{A0C03431-03C1-4965-8DB5-6F98ADE3EA19}">
      <dgm:prSet/>
      <dgm:spPr/>
      <dgm:t>
        <a:bodyPr/>
        <a:lstStyle/>
        <a:p>
          <a:endParaRPr lang="en-US"/>
        </a:p>
      </dgm:t>
    </dgm:pt>
    <dgm:pt modelId="{545B4F88-242C-476F-9564-DBC6E6F11CF8}">
      <dgm:prSet phldrT="[Text]"/>
      <dgm:spPr/>
      <dgm:t>
        <a:bodyPr/>
        <a:lstStyle/>
        <a:p>
          <a:r>
            <a:rPr lang="cs-CZ" smtClean="0"/>
            <a:t>designu adekvátní</a:t>
          </a:r>
        </a:p>
        <a:p>
          <a:r>
            <a:rPr lang="cs-CZ" b="1" i="0" smtClean="0"/>
            <a:t>interpretace</a:t>
          </a:r>
          <a:endParaRPr lang="en-US" b="1" i="0"/>
        </a:p>
      </dgm:t>
    </dgm:pt>
    <dgm:pt modelId="{3C2A32EE-CB4B-4183-95B1-0F5F67344DA9}" type="parTrans" cxnId="{4FA84093-3B0E-48F1-9BE9-B9373C6B1ECC}">
      <dgm:prSet/>
      <dgm:spPr/>
      <dgm:t>
        <a:bodyPr/>
        <a:lstStyle/>
        <a:p>
          <a:endParaRPr lang="en-US"/>
        </a:p>
      </dgm:t>
    </dgm:pt>
    <dgm:pt modelId="{ED1FACEB-8116-4736-B571-ADE902647939}" type="sibTrans" cxnId="{4FA84093-3B0E-48F1-9BE9-B9373C6B1ECC}">
      <dgm:prSet/>
      <dgm:spPr/>
      <dgm:t>
        <a:bodyPr/>
        <a:lstStyle/>
        <a:p>
          <a:endParaRPr lang="en-US"/>
        </a:p>
      </dgm:t>
    </dgm:pt>
    <dgm:pt modelId="{1595A28F-060F-4674-8CB5-B887B71962E7}">
      <dgm:prSet phldrT="[Text]"/>
      <dgm:spPr/>
      <dgm:t>
        <a:bodyPr/>
        <a:lstStyle/>
        <a:p>
          <a:r>
            <a:rPr lang="cs-CZ" smtClean="0"/>
            <a:t>(teď zrovna) </a:t>
          </a:r>
          <a:r>
            <a:rPr lang="cs-CZ" b="1" smtClean="0"/>
            <a:t>smysluplná teorie </a:t>
          </a:r>
          <a:r>
            <a:rPr lang="cs-CZ" smtClean="0"/>
            <a:t>= kýžené kargo</a:t>
          </a:r>
          <a:endParaRPr lang="en-US"/>
        </a:p>
      </dgm:t>
    </dgm:pt>
    <dgm:pt modelId="{47BCC11A-18F4-48F1-989B-E6CFC469BAEC}" type="parTrans" cxnId="{AE04F5D7-7786-499E-ADB3-19638CC3E6D9}">
      <dgm:prSet/>
      <dgm:spPr/>
      <dgm:t>
        <a:bodyPr/>
        <a:lstStyle/>
        <a:p>
          <a:endParaRPr lang="en-US"/>
        </a:p>
      </dgm:t>
    </dgm:pt>
    <dgm:pt modelId="{92E5468C-C835-4E0B-A682-6A03A2726AE6}" type="sibTrans" cxnId="{AE04F5D7-7786-499E-ADB3-19638CC3E6D9}">
      <dgm:prSet/>
      <dgm:spPr/>
      <dgm:t>
        <a:bodyPr/>
        <a:lstStyle/>
        <a:p>
          <a:endParaRPr lang="en-US"/>
        </a:p>
      </dgm:t>
    </dgm:pt>
    <dgm:pt modelId="{64224E3E-40E4-4E64-AB06-0204394A0185}" type="pres">
      <dgm:prSet presAssocID="{3514123A-4B3A-40F5-9D5E-67FC3488457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9B6F3F-70DB-41D0-833F-1766E16EECE2}" type="pres">
      <dgm:prSet presAssocID="{B235F87D-9094-46B2-9D02-062D2DF27B97}" presName="dummy" presStyleCnt="0"/>
      <dgm:spPr/>
    </dgm:pt>
    <dgm:pt modelId="{F898C21E-21DD-42D4-AC6E-148DCD4826A6}" type="pres">
      <dgm:prSet presAssocID="{B235F87D-9094-46B2-9D02-062D2DF27B97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E1A775-6DD1-418A-A0A8-2FF6EE553012}" type="pres">
      <dgm:prSet presAssocID="{50A2D892-16EF-482F-A3CC-3B5DFB113AB3}" presName="sibTrans" presStyleLbl="node1" presStyleIdx="0" presStyleCnt="5"/>
      <dgm:spPr/>
      <dgm:t>
        <a:bodyPr/>
        <a:lstStyle/>
        <a:p>
          <a:endParaRPr lang="en-US"/>
        </a:p>
      </dgm:t>
    </dgm:pt>
    <dgm:pt modelId="{322BA20B-421D-4DF7-A98B-38CC98F8976B}" type="pres">
      <dgm:prSet presAssocID="{A6942507-DAF4-4776-B82F-BDB4125E131A}" presName="dummy" presStyleCnt="0"/>
      <dgm:spPr/>
    </dgm:pt>
    <dgm:pt modelId="{152022B7-0611-4CE4-AD06-4A231B342948}" type="pres">
      <dgm:prSet presAssocID="{A6942507-DAF4-4776-B82F-BDB4125E131A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EEED89-F96F-4F41-B07A-D27BF7171026}" type="pres">
      <dgm:prSet presAssocID="{CA564960-5637-4BE1-B007-54FC856E4F64}" presName="sibTrans" presStyleLbl="node1" presStyleIdx="1" presStyleCnt="5"/>
      <dgm:spPr/>
      <dgm:t>
        <a:bodyPr/>
        <a:lstStyle/>
        <a:p>
          <a:endParaRPr lang="en-US"/>
        </a:p>
      </dgm:t>
    </dgm:pt>
    <dgm:pt modelId="{37D9EE14-E140-493D-AB6E-94BF0687B950}" type="pres">
      <dgm:prSet presAssocID="{D5EA7691-3021-4FCA-8906-E1D580AF7FAE}" presName="dummy" presStyleCnt="0"/>
      <dgm:spPr/>
    </dgm:pt>
    <dgm:pt modelId="{9F69996E-5B1C-465B-98F9-75A9A888E925}" type="pres">
      <dgm:prSet presAssocID="{D5EA7691-3021-4FCA-8906-E1D580AF7FAE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DD8FA-039F-4FAA-B3B1-9D4DD8969ADF}" type="pres">
      <dgm:prSet presAssocID="{46133F11-4233-4323-9D40-7607B42475B7}" presName="sibTrans" presStyleLbl="node1" presStyleIdx="2" presStyleCnt="5"/>
      <dgm:spPr/>
      <dgm:t>
        <a:bodyPr/>
        <a:lstStyle/>
        <a:p>
          <a:endParaRPr lang="en-US"/>
        </a:p>
      </dgm:t>
    </dgm:pt>
    <dgm:pt modelId="{71E7BBAD-9EAB-4441-82A5-C67AA2550CBA}" type="pres">
      <dgm:prSet presAssocID="{545B4F88-242C-476F-9564-DBC6E6F11CF8}" presName="dummy" presStyleCnt="0"/>
      <dgm:spPr/>
    </dgm:pt>
    <dgm:pt modelId="{1C31C4B9-5BF0-40F2-888C-C13E22DA6939}" type="pres">
      <dgm:prSet presAssocID="{545B4F88-242C-476F-9564-DBC6E6F11CF8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620ED-7D1E-40DF-A60F-06EC8AA0FC51}" type="pres">
      <dgm:prSet presAssocID="{ED1FACEB-8116-4736-B571-ADE902647939}" presName="sibTrans" presStyleLbl="node1" presStyleIdx="3" presStyleCnt="5"/>
      <dgm:spPr/>
      <dgm:t>
        <a:bodyPr/>
        <a:lstStyle/>
        <a:p>
          <a:endParaRPr lang="en-US"/>
        </a:p>
      </dgm:t>
    </dgm:pt>
    <dgm:pt modelId="{2A430B34-FE42-4CBF-875F-87D5F6323A79}" type="pres">
      <dgm:prSet presAssocID="{1595A28F-060F-4674-8CB5-B887B71962E7}" presName="dummy" presStyleCnt="0"/>
      <dgm:spPr/>
    </dgm:pt>
    <dgm:pt modelId="{6BAF9D5C-AF43-4269-9A11-512EBFEED06F}" type="pres">
      <dgm:prSet presAssocID="{1595A28F-060F-4674-8CB5-B887B71962E7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17C3AD-B5A0-46A3-B9B5-8D41EEE42600}" type="pres">
      <dgm:prSet presAssocID="{92E5468C-C835-4E0B-A682-6A03A2726AE6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4FA84093-3B0E-48F1-9BE9-B9373C6B1ECC}" srcId="{3514123A-4B3A-40F5-9D5E-67FC34884570}" destId="{545B4F88-242C-476F-9564-DBC6E6F11CF8}" srcOrd="3" destOrd="0" parTransId="{3C2A32EE-CB4B-4183-95B1-0F5F67344DA9}" sibTransId="{ED1FACEB-8116-4736-B571-ADE902647939}"/>
    <dgm:cxn modelId="{3E6C25DB-E4F9-4BFB-B471-19C1BAEA9C07}" type="presOf" srcId="{D5EA7691-3021-4FCA-8906-E1D580AF7FAE}" destId="{9F69996E-5B1C-465B-98F9-75A9A888E925}" srcOrd="0" destOrd="0" presId="urn:microsoft.com/office/officeart/2005/8/layout/cycle1"/>
    <dgm:cxn modelId="{AE04F5D7-7786-499E-ADB3-19638CC3E6D9}" srcId="{3514123A-4B3A-40F5-9D5E-67FC34884570}" destId="{1595A28F-060F-4674-8CB5-B887B71962E7}" srcOrd="4" destOrd="0" parTransId="{47BCC11A-18F4-48F1-989B-E6CFC469BAEC}" sibTransId="{92E5468C-C835-4E0B-A682-6A03A2726AE6}"/>
    <dgm:cxn modelId="{35CA683F-234E-4A97-B919-58CD44250B74}" type="presOf" srcId="{92E5468C-C835-4E0B-A682-6A03A2726AE6}" destId="{4A17C3AD-B5A0-46A3-B9B5-8D41EEE42600}" srcOrd="0" destOrd="0" presId="urn:microsoft.com/office/officeart/2005/8/layout/cycle1"/>
    <dgm:cxn modelId="{FD452499-1513-418B-92F0-F7C1C710D340}" type="presOf" srcId="{1595A28F-060F-4674-8CB5-B887B71962E7}" destId="{6BAF9D5C-AF43-4269-9A11-512EBFEED06F}" srcOrd="0" destOrd="0" presId="urn:microsoft.com/office/officeart/2005/8/layout/cycle1"/>
    <dgm:cxn modelId="{42D4710F-E30A-4008-978C-61FE575B1C2F}" type="presOf" srcId="{CA564960-5637-4BE1-B007-54FC856E4F64}" destId="{BAEEED89-F96F-4F41-B07A-D27BF7171026}" srcOrd="0" destOrd="0" presId="urn:microsoft.com/office/officeart/2005/8/layout/cycle1"/>
    <dgm:cxn modelId="{A03C3E99-8653-4D4A-82AA-D98990E409EF}" type="presOf" srcId="{46133F11-4233-4323-9D40-7607B42475B7}" destId="{D15DD8FA-039F-4FAA-B3B1-9D4DD8969ADF}" srcOrd="0" destOrd="0" presId="urn:microsoft.com/office/officeart/2005/8/layout/cycle1"/>
    <dgm:cxn modelId="{3CB9405D-232C-4D34-9257-4115263777A0}" type="presOf" srcId="{ED1FACEB-8116-4736-B571-ADE902647939}" destId="{8A4620ED-7D1E-40DF-A60F-06EC8AA0FC51}" srcOrd="0" destOrd="0" presId="urn:microsoft.com/office/officeart/2005/8/layout/cycle1"/>
    <dgm:cxn modelId="{68E91156-F5F3-4842-8C95-BF98C3A5B21F}" type="presOf" srcId="{50A2D892-16EF-482F-A3CC-3B5DFB113AB3}" destId="{94E1A775-6DD1-418A-A0A8-2FF6EE553012}" srcOrd="0" destOrd="0" presId="urn:microsoft.com/office/officeart/2005/8/layout/cycle1"/>
    <dgm:cxn modelId="{4FDA4027-B4BA-4C86-A505-8A92EB7E13D5}" type="presOf" srcId="{3514123A-4B3A-40F5-9D5E-67FC34884570}" destId="{64224E3E-40E4-4E64-AB06-0204394A0185}" srcOrd="0" destOrd="0" presId="urn:microsoft.com/office/officeart/2005/8/layout/cycle1"/>
    <dgm:cxn modelId="{FB17C5DF-3F21-45F4-A90D-211B9CBD310D}" srcId="{3514123A-4B3A-40F5-9D5E-67FC34884570}" destId="{A6942507-DAF4-4776-B82F-BDB4125E131A}" srcOrd="1" destOrd="0" parTransId="{741E3FA7-2374-4D37-8952-772767D3A5DF}" sibTransId="{CA564960-5637-4BE1-B007-54FC856E4F64}"/>
    <dgm:cxn modelId="{403C92D7-D4AC-4579-A938-720D6AB2F567}" type="presOf" srcId="{A6942507-DAF4-4776-B82F-BDB4125E131A}" destId="{152022B7-0611-4CE4-AD06-4A231B342948}" srcOrd="0" destOrd="0" presId="urn:microsoft.com/office/officeart/2005/8/layout/cycle1"/>
    <dgm:cxn modelId="{74CE216A-76E4-4E13-80CC-BB9E836F545E}" srcId="{3514123A-4B3A-40F5-9D5E-67FC34884570}" destId="{B235F87D-9094-46B2-9D02-062D2DF27B97}" srcOrd="0" destOrd="0" parTransId="{09D1D5B9-9D1D-4FCE-B90F-CEC3604EF4A5}" sibTransId="{50A2D892-16EF-482F-A3CC-3B5DFB113AB3}"/>
    <dgm:cxn modelId="{A0C03431-03C1-4965-8DB5-6F98ADE3EA19}" srcId="{3514123A-4B3A-40F5-9D5E-67FC34884570}" destId="{D5EA7691-3021-4FCA-8906-E1D580AF7FAE}" srcOrd="2" destOrd="0" parTransId="{2DB90D16-4DA2-4B05-8699-32BC651082DA}" sibTransId="{46133F11-4233-4323-9D40-7607B42475B7}"/>
    <dgm:cxn modelId="{2E4B126D-E577-4320-8554-4DD1870780CE}" type="presOf" srcId="{545B4F88-242C-476F-9564-DBC6E6F11CF8}" destId="{1C31C4B9-5BF0-40F2-888C-C13E22DA6939}" srcOrd="0" destOrd="0" presId="urn:microsoft.com/office/officeart/2005/8/layout/cycle1"/>
    <dgm:cxn modelId="{767B770E-9E89-4DEF-92F4-763AB560A700}" type="presOf" srcId="{B235F87D-9094-46B2-9D02-062D2DF27B97}" destId="{F898C21E-21DD-42D4-AC6E-148DCD4826A6}" srcOrd="0" destOrd="0" presId="urn:microsoft.com/office/officeart/2005/8/layout/cycle1"/>
    <dgm:cxn modelId="{BF001737-78EA-4EC4-A1EF-93821E8899FF}" type="presParOf" srcId="{64224E3E-40E4-4E64-AB06-0204394A0185}" destId="{F29B6F3F-70DB-41D0-833F-1766E16EECE2}" srcOrd="0" destOrd="0" presId="urn:microsoft.com/office/officeart/2005/8/layout/cycle1"/>
    <dgm:cxn modelId="{5492F4B1-B080-4E2E-A2A3-98808128DE60}" type="presParOf" srcId="{64224E3E-40E4-4E64-AB06-0204394A0185}" destId="{F898C21E-21DD-42D4-AC6E-148DCD4826A6}" srcOrd="1" destOrd="0" presId="urn:microsoft.com/office/officeart/2005/8/layout/cycle1"/>
    <dgm:cxn modelId="{E8869D0B-6265-464F-8C97-C9EC1DF6981C}" type="presParOf" srcId="{64224E3E-40E4-4E64-AB06-0204394A0185}" destId="{94E1A775-6DD1-418A-A0A8-2FF6EE553012}" srcOrd="2" destOrd="0" presId="urn:microsoft.com/office/officeart/2005/8/layout/cycle1"/>
    <dgm:cxn modelId="{485F5F33-3DDC-44BF-B742-257B8CBB4D63}" type="presParOf" srcId="{64224E3E-40E4-4E64-AB06-0204394A0185}" destId="{322BA20B-421D-4DF7-A98B-38CC98F8976B}" srcOrd="3" destOrd="0" presId="urn:microsoft.com/office/officeart/2005/8/layout/cycle1"/>
    <dgm:cxn modelId="{CD9FC8A0-F6DF-43FC-8147-60AEECA691B4}" type="presParOf" srcId="{64224E3E-40E4-4E64-AB06-0204394A0185}" destId="{152022B7-0611-4CE4-AD06-4A231B342948}" srcOrd="4" destOrd="0" presId="urn:microsoft.com/office/officeart/2005/8/layout/cycle1"/>
    <dgm:cxn modelId="{A968B4A2-52AD-439A-A476-1B3D7E597AF5}" type="presParOf" srcId="{64224E3E-40E4-4E64-AB06-0204394A0185}" destId="{BAEEED89-F96F-4F41-B07A-D27BF7171026}" srcOrd="5" destOrd="0" presId="urn:microsoft.com/office/officeart/2005/8/layout/cycle1"/>
    <dgm:cxn modelId="{96882B44-595D-4B85-B630-4A7138A76516}" type="presParOf" srcId="{64224E3E-40E4-4E64-AB06-0204394A0185}" destId="{37D9EE14-E140-493D-AB6E-94BF0687B950}" srcOrd="6" destOrd="0" presId="urn:microsoft.com/office/officeart/2005/8/layout/cycle1"/>
    <dgm:cxn modelId="{B7237C01-9E9D-47C9-82F6-32DCE09C1BC9}" type="presParOf" srcId="{64224E3E-40E4-4E64-AB06-0204394A0185}" destId="{9F69996E-5B1C-465B-98F9-75A9A888E925}" srcOrd="7" destOrd="0" presId="urn:microsoft.com/office/officeart/2005/8/layout/cycle1"/>
    <dgm:cxn modelId="{9FE8B28E-8673-4A82-A2B8-931ED8632658}" type="presParOf" srcId="{64224E3E-40E4-4E64-AB06-0204394A0185}" destId="{D15DD8FA-039F-4FAA-B3B1-9D4DD8969ADF}" srcOrd="8" destOrd="0" presId="urn:microsoft.com/office/officeart/2005/8/layout/cycle1"/>
    <dgm:cxn modelId="{52CC82C0-F9E3-4192-BDF7-74296B1608AA}" type="presParOf" srcId="{64224E3E-40E4-4E64-AB06-0204394A0185}" destId="{71E7BBAD-9EAB-4441-82A5-C67AA2550CBA}" srcOrd="9" destOrd="0" presId="urn:microsoft.com/office/officeart/2005/8/layout/cycle1"/>
    <dgm:cxn modelId="{7D434795-31DD-4A81-B6A8-4006BD78C948}" type="presParOf" srcId="{64224E3E-40E4-4E64-AB06-0204394A0185}" destId="{1C31C4B9-5BF0-40F2-888C-C13E22DA6939}" srcOrd="10" destOrd="0" presId="urn:microsoft.com/office/officeart/2005/8/layout/cycle1"/>
    <dgm:cxn modelId="{31A58B62-D132-44A5-BD16-A86D09482D7D}" type="presParOf" srcId="{64224E3E-40E4-4E64-AB06-0204394A0185}" destId="{8A4620ED-7D1E-40DF-A60F-06EC8AA0FC51}" srcOrd="11" destOrd="0" presId="urn:microsoft.com/office/officeart/2005/8/layout/cycle1"/>
    <dgm:cxn modelId="{5F87E0F0-8F58-430E-BE79-1F799A0A0F49}" type="presParOf" srcId="{64224E3E-40E4-4E64-AB06-0204394A0185}" destId="{2A430B34-FE42-4CBF-875F-87D5F6323A79}" srcOrd="12" destOrd="0" presId="urn:microsoft.com/office/officeart/2005/8/layout/cycle1"/>
    <dgm:cxn modelId="{9CE39BF1-CB0B-4D48-BBCF-E694FC644628}" type="presParOf" srcId="{64224E3E-40E4-4E64-AB06-0204394A0185}" destId="{6BAF9D5C-AF43-4269-9A11-512EBFEED06F}" srcOrd="13" destOrd="0" presId="urn:microsoft.com/office/officeart/2005/8/layout/cycle1"/>
    <dgm:cxn modelId="{6B40EADB-7794-4761-B2F2-EB85064E0719}" type="presParOf" srcId="{64224E3E-40E4-4E64-AB06-0204394A0185}" destId="{4A17C3AD-B5A0-46A3-B9B5-8D41EEE42600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8C21E-21DD-42D4-AC6E-148DCD4826A6}">
      <dsp:nvSpPr>
        <dsp:cNvPr id="0" name=""/>
        <dsp:cNvSpPr/>
      </dsp:nvSpPr>
      <dsp:spPr>
        <a:xfrm>
          <a:off x="3017115" y="107517"/>
          <a:ext cx="1176407" cy="1176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smtClean="0"/>
            <a:t>(už zase) problematická teorie =&gt; </a:t>
          </a:r>
          <a:r>
            <a:rPr lang="cs-CZ" sz="1500" b="1" kern="1200" smtClean="0"/>
            <a:t>výzkumný problém </a:t>
          </a:r>
          <a:endParaRPr lang="en-US" sz="1500" b="1" kern="1200"/>
        </a:p>
      </dsp:txBody>
      <dsp:txXfrm>
        <a:off x="3017115" y="107517"/>
        <a:ext cx="1176407" cy="1176407"/>
      </dsp:txXfrm>
    </dsp:sp>
    <dsp:sp modelId="{94E1A775-6DD1-418A-A0A8-2FF6EE553012}">
      <dsp:nvSpPr>
        <dsp:cNvPr id="0" name=""/>
        <dsp:cNvSpPr/>
      </dsp:nvSpPr>
      <dsp:spPr>
        <a:xfrm>
          <a:off x="245241" y="72938"/>
          <a:ext cx="4416405" cy="4416405"/>
        </a:xfrm>
        <a:prstGeom prst="circularArrow">
          <a:avLst>
            <a:gd name="adj1" fmla="val 5194"/>
            <a:gd name="adj2" fmla="val 335483"/>
            <a:gd name="adj3" fmla="val 21294993"/>
            <a:gd name="adj4" fmla="val 19764704"/>
            <a:gd name="adj5" fmla="val 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022B7-0611-4CE4-AD06-4A231B342948}">
      <dsp:nvSpPr>
        <dsp:cNvPr id="0" name=""/>
        <dsp:cNvSpPr/>
      </dsp:nvSpPr>
      <dsp:spPr>
        <a:xfrm>
          <a:off x="3729013" y="2298513"/>
          <a:ext cx="1176407" cy="1176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smtClean="0"/>
            <a:t>konkrétní </a:t>
          </a:r>
          <a:r>
            <a:rPr lang="cs-CZ" sz="1500" b="1" kern="1200" smtClean="0"/>
            <a:t>výzkumné otázky</a:t>
          </a:r>
          <a:r>
            <a:rPr lang="cs-CZ" sz="1500" kern="1200" smtClean="0"/>
            <a:t> a z nich vyplývající </a:t>
          </a:r>
          <a:r>
            <a:rPr lang="cs-CZ" sz="1500" b="1" kern="1200" smtClean="0"/>
            <a:t>hypotézy </a:t>
          </a:r>
          <a:endParaRPr lang="en-US" sz="1500" b="1" kern="1200"/>
        </a:p>
      </dsp:txBody>
      <dsp:txXfrm>
        <a:off x="3729013" y="2298513"/>
        <a:ext cx="1176407" cy="1176407"/>
      </dsp:txXfrm>
    </dsp:sp>
    <dsp:sp modelId="{BAEEED89-F96F-4F41-B07A-D27BF7171026}">
      <dsp:nvSpPr>
        <dsp:cNvPr id="0" name=""/>
        <dsp:cNvSpPr/>
      </dsp:nvSpPr>
      <dsp:spPr>
        <a:xfrm>
          <a:off x="245241" y="72938"/>
          <a:ext cx="4416405" cy="4416405"/>
        </a:xfrm>
        <a:prstGeom prst="circularArrow">
          <a:avLst>
            <a:gd name="adj1" fmla="val 5194"/>
            <a:gd name="adj2" fmla="val 335483"/>
            <a:gd name="adj3" fmla="val 4016513"/>
            <a:gd name="adj4" fmla="val 2251766"/>
            <a:gd name="adj5" fmla="val 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9996E-5B1C-465B-98F9-75A9A888E925}">
      <dsp:nvSpPr>
        <dsp:cNvPr id="0" name=""/>
        <dsp:cNvSpPr/>
      </dsp:nvSpPr>
      <dsp:spPr>
        <a:xfrm>
          <a:off x="1865240" y="3652624"/>
          <a:ext cx="1176407" cy="1176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smtClean="0"/>
            <a:t>konkrétní </a:t>
          </a:r>
          <a:r>
            <a:rPr lang="cs-CZ" sz="1500" b="1" kern="1200" smtClean="0"/>
            <a:t>empirické řešení</a:t>
          </a:r>
          <a:endParaRPr lang="cs-CZ" sz="1500" b="0" kern="120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0" kern="1200" smtClean="0"/>
            <a:t>=&gt; design</a:t>
          </a:r>
          <a:endParaRPr lang="en-US" sz="1500" kern="1200"/>
        </a:p>
      </dsp:txBody>
      <dsp:txXfrm>
        <a:off x="1865240" y="3652624"/>
        <a:ext cx="1176407" cy="1176407"/>
      </dsp:txXfrm>
    </dsp:sp>
    <dsp:sp modelId="{D15DD8FA-039F-4FAA-B3B1-9D4DD8969ADF}">
      <dsp:nvSpPr>
        <dsp:cNvPr id="0" name=""/>
        <dsp:cNvSpPr/>
      </dsp:nvSpPr>
      <dsp:spPr>
        <a:xfrm>
          <a:off x="245241" y="72938"/>
          <a:ext cx="4416405" cy="4416405"/>
        </a:xfrm>
        <a:prstGeom prst="circularArrow">
          <a:avLst>
            <a:gd name="adj1" fmla="val 5194"/>
            <a:gd name="adj2" fmla="val 335483"/>
            <a:gd name="adj3" fmla="val 8212751"/>
            <a:gd name="adj4" fmla="val 6448003"/>
            <a:gd name="adj5" fmla="val 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31C4B9-5BF0-40F2-888C-C13E22DA6939}">
      <dsp:nvSpPr>
        <dsp:cNvPr id="0" name=""/>
        <dsp:cNvSpPr/>
      </dsp:nvSpPr>
      <dsp:spPr>
        <a:xfrm>
          <a:off x="1467" y="2298513"/>
          <a:ext cx="1176407" cy="1176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smtClean="0"/>
            <a:t>designu adekvátní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i="0" kern="1200" smtClean="0"/>
            <a:t>interpretace</a:t>
          </a:r>
          <a:endParaRPr lang="en-US" sz="1500" b="1" i="0" kern="1200"/>
        </a:p>
      </dsp:txBody>
      <dsp:txXfrm>
        <a:off x="1467" y="2298513"/>
        <a:ext cx="1176407" cy="1176407"/>
      </dsp:txXfrm>
    </dsp:sp>
    <dsp:sp modelId="{8A4620ED-7D1E-40DF-A60F-06EC8AA0FC51}">
      <dsp:nvSpPr>
        <dsp:cNvPr id="0" name=""/>
        <dsp:cNvSpPr/>
      </dsp:nvSpPr>
      <dsp:spPr>
        <a:xfrm>
          <a:off x="245241" y="72938"/>
          <a:ext cx="4416405" cy="4416405"/>
        </a:xfrm>
        <a:prstGeom prst="circularArrow">
          <a:avLst>
            <a:gd name="adj1" fmla="val 5194"/>
            <a:gd name="adj2" fmla="val 335483"/>
            <a:gd name="adj3" fmla="val 12299813"/>
            <a:gd name="adj4" fmla="val 10769523"/>
            <a:gd name="adj5" fmla="val 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F9D5C-AF43-4269-9A11-512EBFEED06F}">
      <dsp:nvSpPr>
        <dsp:cNvPr id="0" name=""/>
        <dsp:cNvSpPr/>
      </dsp:nvSpPr>
      <dsp:spPr>
        <a:xfrm>
          <a:off x="713365" y="107517"/>
          <a:ext cx="1176407" cy="1176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smtClean="0"/>
            <a:t>(teď zrovna) </a:t>
          </a:r>
          <a:r>
            <a:rPr lang="cs-CZ" sz="1500" b="1" kern="1200" smtClean="0"/>
            <a:t>smysluplná teorie </a:t>
          </a:r>
          <a:r>
            <a:rPr lang="cs-CZ" sz="1500" kern="1200" smtClean="0"/>
            <a:t>= kýžené kargo</a:t>
          </a:r>
          <a:endParaRPr lang="en-US" sz="1500" kern="1200"/>
        </a:p>
      </dsp:txBody>
      <dsp:txXfrm>
        <a:off x="713365" y="107517"/>
        <a:ext cx="1176407" cy="1176407"/>
      </dsp:txXfrm>
    </dsp:sp>
    <dsp:sp modelId="{4A17C3AD-B5A0-46A3-B9B5-8D41EEE42600}">
      <dsp:nvSpPr>
        <dsp:cNvPr id="0" name=""/>
        <dsp:cNvSpPr/>
      </dsp:nvSpPr>
      <dsp:spPr>
        <a:xfrm>
          <a:off x="245241" y="72938"/>
          <a:ext cx="4416405" cy="4416405"/>
        </a:xfrm>
        <a:prstGeom prst="circularArrow">
          <a:avLst>
            <a:gd name="adj1" fmla="val 5194"/>
            <a:gd name="adj2" fmla="val 335483"/>
            <a:gd name="adj3" fmla="val 16867496"/>
            <a:gd name="adj4" fmla="val 15197021"/>
            <a:gd name="adj5" fmla="val 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5DE4B1-F9A9-4B9F-81B4-19AA0D64F89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A58AED-061D-4458-B563-55B1903D26DA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PSY401 Metodologie v psychologii</a:t>
            </a:r>
            <a:br>
              <a:rPr lang="cs-CZ" smtClean="0"/>
            </a:br>
            <a:r>
              <a:rPr lang="cs-CZ" smtClean="0"/>
              <a:t>Designy kvantitativního výzkumu*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mtClean="0"/>
              <a:t>*Pozor, následující text obsahuje ironizující výrazy. Nejsou určeny k užití v přítomnosti nezaškolených jedinců.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87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Děkuji za </a:t>
            </a:r>
            <a:r>
              <a:rPr lang="cs-CZ" smtClean="0"/>
              <a:t>pozornost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474" y="1412776"/>
            <a:ext cx="4896543" cy="4801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28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Od výzkumného problému k smysluplnému výsledku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Role výzkumného designu (plánu):</a:t>
            </a:r>
          </a:p>
          <a:p>
            <a:pPr lvl="1"/>
            <a:r>
              <a:rPr lang="cs-CZ" smtClean="0"/>
              <a:t>strategie řešení problému -&gt; výzkumný projekt</a:t>
            </a:r>
          </a:p>
          <a:p>
            <a:pPr lvl="1"/>
            <a:r>
              <a:rPr lang="cs-CZ"/>
              <a:t>v</a:t>
            </a:r>
            <a:r>
              <a:rPr lang="cs-CZ" smtClean="0"/>
              <a:t> případě kvantitativních výzkumů musí </a:t>
            </a:r>
            <a:r>
              <a:rPr lang="cs-CZ" i="1" smtClean="0"/>
              <a:t>téměř </a:t>
            </a:r>
            <a:r>
              <a:rPr lang="cs-CZ" smtClean="0"/>
              <a:t>vždy existovat relativně konkrétní výzkumný plán před započetím empirického stadia</a:t>
            </a:r>
          </a:p>
          <a:p>
            <a:pPr lvl="1"/>
            <a:r>
              <a:rPr lang="cs-CZ" smtClean="0"/>
              <a:t>jinak nebude kargo</a:t>
            </a:r>
          </a:p>
          <a:p>
            <a:r>
              <a:rPr lang="cs-CZ" smtClean="0"/>
              <a:t>Tedy výzkumný plán</a:t>
            </a:r>
          </a:p>
          <a:p>
            <a:pPr lvl="1"/>
            <a:r>
              <a:rPr lang="cs-CZ" smtClean="0"/>
              <a:t>sjednocuje potřeby výzkumného problému s možnostmi empirického řešení</a:t>
            </a:r>
          </a:p>
          <a:p>
            <a:pPr lvl="1"/>
            <a:r>
              <a:rPr lang="cs-CZ" smtClean="0"/>
              <a:t>stanovuje </a:t>
            </a:r>
            <a:r>
              <a:rPr lang="cs-CZ" i="1" smtClean="0"/>
              <a:t>sekvenci</a:t>
            </a:r>
            <a:r>
              <a:rPr lang="cs-CZ" smtClean="0"/>
              <a:t> kroků, které k řešení vedou (či alespoň mohou vést)</a:t>
            </a:r>
          </a:p>
          <a:p>
            <a:pPr lvl="1"/>
            <a:r>
              <a:rPr lang="cs-CZ" smtClean="0"/>
              <a:t>svým zakořeněním v </a:t>
            </a:r>
            <a:r>
              <a:rPr lang="cs-CZ" i="1" smtClean="0"/>
              <a:t>teorii </a:t>
            </a:r>
            <a:r>
              <a:rPr lang="cs-CZ" smtClean="0"/>
              <a:t>umožňuje adekvátní </a:t>
            </a:r>
            <a:r>
              <a:rPr lang="cs-CZ" i="1" smtClean="0"/>
              <a:t>intepretaci </a:t>
            </a:r>
            <a:r>
              <a:rPr lang="cs-CZ" smtClean="0"/>
              <a:t>výsledku a vytvoření karga</a:t>
            </a:r>
          </a:p>
          <a:p>
            <a:pPr lvl="1"/>
            <a:endParaRPr lang="cs-CZ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21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smtClean="0"/>
              <a:t>Obřad přivolání karga: plánování výzkumu</a:t>
            </a:r>
            <a:endParaRPr lang="en-US" sz="300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807584503"/>
              </p:ext>
            </p:extLst>
          </p:nvPr>
        </p:nvGraphicFramePr>
        <p:xfrm>
          <a:off x="457200" y="1268760"/>
          <a:ext cx="4906888" cy="490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5580112" y="1340768"/>
            <a:ext cx="3106688" cy="4831432"/>
          </a:xfrm>
        </p:spPr>
        <p:txBody>
          <a:bodyPr>
            <a:normAutofit fontScale="92500" lnSpcReduction="20000"/>
          </a:bodyPr>
          <a:lstStyle/>
          <a:p>
            <a:r>
              <a:rPr lang="cs-CZ" smtClean="0"/>
              <a:t>Dodržení návazností je pro kvatitativní výzkum vitální – jednotlivá stadia implikují volby v dalších krocích</a:t>
            </a:r>
          </a:p>
          <a:p>
            <a:r>
              <a:rPr lang="cs-CZ" smtClean="0"/>
              <a:t>Obvykle je zcela nemožné měnit design během výzkumu</a:t>
            </a:r>
          </a:p>
          <a:p>
            <a:r>
              <a:rPr lang="cs-CZ" smtClean="0"/>
              <a:t>Nedodržení nebo chyba plánu v jediném bodě může způsobit naprosté selhání výzkumu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5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Vztah výzkumného problému, výzkumné otázky a hypotéz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486941"/>
          </a:xfrm>
        </p:spPr>
        <p:txBody>
          <a:bodyPr/>
          <a:lstStyle/>
          <a:p>
            <a:r>
              <a:rPr lang="cs-CZ" smtClean="0"/>
              <a:t>Výzkumný problém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477416"/>
          </a:xfrm>
        </p:spPr>
        <p:txBody>
          <a:bodyPr>
            <a:normAutofit fontScale="92500"/>
          </a:bodyPr>
          <a:lstStyle/>
          <a:p>
            <a:r>
              <a:rPr lang="cs-CZ" smtClean="0"/>
              <a:t>Výzkumná otázka a hypotézy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844824"/>
            <a:ext cx="4038600" cy="4327376"/>
          </a:xfrm>
        </p:spPr>
        <p:txBody>
          <a:bodyPr>
            <a:normAutofit fontScale="92500" lnSpcReduction="10000"/>
          </a:bodyPr>
          <a:lstStyle/>
          <a:p>
            <a:r>
              <a:rPr lang="cs-CZ" smtClean="0"/>
              <a:t>Vyplývá ze stavu teorie v určitých podmínkách</a:t>
            </a:r>
          </a:p>
          <a:p>
            <a:pPr lvl="1"/>
            <a:r>
              <a:rPr lang="cs-CZ" smtClean="0"/>
              <a:t>důsledek pnutí mezi teorií a (např. časem změněnou) každodenní realitou</a:t>
            </a:r>
          </a:p>
          <a:p>
            <a:r>
              <a:rPr lang="cs-CZ" smtClean="0"/>
              <a:t>Provázaností se stavem, podobou teorie implikuje paradigma (pojmový systém), v němž bude přetvořen do výzkumných otázek</a:t>
            </a:r>
          </a:p>
          <a:p>
            <a:pPr lvl="1"/>
            <a:r>
              <a:rPr lang="cs-CZ" smtClean="0"/>
              <a:t>je udržitelná </a:t>
            </a:r>
            <a:r>
              <a:rPr lang="cs-CZ" i="1" smtClean="0"/>
              <a:t>současná představa</a:t>
            </a:r>
            <a:r>
              <a:rPr lang="cs-CZ" smtClean="0"/>
              <a:t> o </a:t>
            </a:r>
            <a:r>
              <a:rPr lang="cs-CZ" i="1" smtClean="0"/>
              <a:t>struktuře inteligence</a:t>
            </a:r>
            <a:r>
              <a:rPr lang="cs-CZ" smtClean="0"/>
              <a:t>?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1772816"/>
            <a:ext cx="4038600" cy="4399384"/>
          </a:xfrm>
        </p:spPr>
        <p:txBody>
          <a:bodyPr>
            <a:normAutofit fontScale="92500" lnSpcReduction="10000"/>
          </a:bodyPr>
          <a:lstStyle/>
          <a:p>
            <a:r>
              <a:rPr lang="cs-CZ" smtClean="0"/>
              <a:t>VO: Specifikace VP na jevovou úroveň</a:t>
            </a:r>
          </a:p>
          <a:p>
            <a:pPr lvl="1"/>
            <a:r>
              <a:rPr lang="cs-CZ" i="1" smtClean="0"/>
              <a:t>jaká</a:t>
            </a:r>
            <a:r>
              <a:rPr lang="cs-CZ" smtClean="0"/>
              <a:t> je struktura inteligence? tedy, jaké </a:t>
            </a:r>
            <a:r>
              <a:rPr lang="cs-CZ" i="1" smtClean="0"/>
              <a:t>dimenze inteligence </a:t>
            </a:r>
            <a:r>
              <a:rPr lang="cs-CZ" smtClean="0"/>
              <a:t>má smysl </a:t>
            </a:r>
            <a:r>
              <a:rPr lang="cs-CZ" i="1" smtClean="0"/>
              <a:t>diagnostikovat např. ve vztahu ke škole?</a:t>
            </a:r>
          </a:p>
          <a:p>
            <a:r>
              <a:rPr lang="cs-CZ" smtClean="0"/>
              <a:t>H: Specifikace VO na jedno, či sérii ověřitelných tvrzení (či gramatických otázek; na formě nezáleží)</a:t>
            </a:r>
          </a:p>
          <a:p>
            <a:pPr lvl="1"/>
            <a:r>
              <a:rPr lang="cs-CZ" smtClean="0"/>
              <a:t>lze diferencovat verbální a neverbální faktor inteligence?</a:t>
            </a:r>
          </a:p>
          <a:p>
            <a:pPr lvl="1"/>
            <a:r>
              <a:rPr lang="cs-CZ" smtClean="0"/>
              <a:t>existuje jediný faktor IQ?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Výsledek řešení sekvence problém -&gt; otázka -&gt; hypotézy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/>
              <a:t>P</a:t>
            </a:r>
            <a:r>
              <a:rPr lang="cs-CZ" smtClean="0"/>
              <a:t>ojmový aparát (paradigma)</a:t>
            </a:r>
          </a:p>
          <a:p>
            <a:r>
              <a:rPr lang="cs-CZ" smtClean="0"/>
              <a:t>Teoretické konstrukty, použitelné k odvození </a:t>
            </a:r>
            <a:r>
              <a:rPr lang="cs-CZ" i="1" smtClean="0"/>
              <a:t>metod</a:t>
            </a:r>
            <a:r>
              <a:rPr lang="cs-CZ" smtClean="0"/>
              <a:t> vhodných pro empirické řešení</a:t>
            </a:r>
          </a:p>
          <a:p>
            <a:pPr lvl="1"/>
            <a:r>
              <a:rPr lang="cs-CZ" smtClean="0"/>
              <a:t>potřebuji změřit spíš </a:t>
            </a:r>
            <a:r>
              <a:rPr lang="cs-CZ" i="1" smtClean="0"/>
              <a:t>interpersonální závislost </a:t>
            </a:r>
            <a:r>
              <a:rPr lang="cs-CZ" smtClean="0"/>
              <a:t>nebo </a:t>
            </a:r>
            <a:r>
              <a:rPr lang="cs-CZ" i="1" smtClean="0"/>
              <a:t>styl citové vazby?</a:t>
            </a:r>
          </a:p>
          <a:p>
            <a:pPr lvl="1"/>
            <a:r>
              <a:rPr lang="cs-CZ" smtClean="0"/>
              <a:t>záleží spíš </a:t>
            </a:r>
            <a:r>
              <a:rPr lang="cs-CZ" i="1" smtClean="0"/>
              <a:t>inteligenci </a:t>
            </a:r>
            <a:r>
              <a:rPr lang="cs-CZ" smtClean="0"/>
              <a:t>nebo </a:t>
            </a:r>
            <a:r>
              <a:rPr lang="cs-CZ" i="1" smtClean="0"/>
              <a:t>školní znalosti/dovednosti</a:t>
            </a:r>
            <a:r>
              <a:rPr lang="cs-CZ" smtClean="0"/>
              <a:t>? </a:t>
            </a:r>
          </a:p>
          <a:p>
            <a:r>
              <a:rPr lang="cs-CZ"/>
              <a:t>S</a:t>
            </a:r>
            <a:r>
              <a:rPr lang="cs-CZ" smtClean="0"/>
              <a:t>tatistické hypotézy (nejen věcná a nulová </a:t>
            </a:r>
            <a:r>
              <a:rPr lang="cs-CZ" smtClean="0">
                <a:sym typeface="Wingdings" pitchFamily="2" charset="2"/>
              </a:rPr>
              <a:t>) implikující vlastní </a:t>
            </a:r>
            <a:r>
              <a:rPr lang="cs-CZ" i="1" smtClean="0">
                <a:sym typeface="Wingdings" pitchFamily="2" charset="2"/>
              </a:rPr>
              <a:t>výzkumný design</a:t>
            </a:r>
          </a:p>
          <a:p>
            <a:pPr lvl="1"/>
            <a:r>
              <a:rPr lang="cs-CZ" smtClean="0">
                <a:sym typeface="Wingdings" pitchFamily="2" charset="2"/>
              </a:rPr>
              <a:t>potřebuji </a:t>
            </a:r>
            <a:r>
              <a:rPr lang="cs-CZ" i="1" smtClean="0">
                <a:sym typeface="Wingdings" pitchFamily="2" charset="2"/>
              </a:rPr>
              <a:t>porovnat skupiny respondentů </a:t>
            </a:r>
            <a:r>
              <a:rPr lang="cs-CZ" smtClean="0">
                <a:sym typeface="Wingdings" pitchFamily="2" charset="2"/>
              </a:rPr>
              <a:t>nebo </a:t>
            </a:r>
            <a:r>
              <a:rPr lang="cs-CZ" i="1" smtClean="0">
                <a:sym typeface="Wingdings" pitchFamily="2" charset="2"/>
              </a:rPr>
              <a:t>zjistit vztahy mezi jevy?</a:t>
            </a:r>
          </a:p>
          <a:p>
            <a:pPr lvl="1"/>
            <a:r>
              <a:rPr lang="cs-CZ" smtClean="0">
                <a:sym typeface="Wingdings" pitchFamily="2" charset="2"/>
              </a:rPr>
              <a:t>jde o </a:t>
            </a:r>
            <a:r>
              <a:rPr lang="cs-CZ" i="1" smtClean="0">
                <a:sym typeface="Wingdings" pitchFamily="2" charset="2"/>
              </a:rPr>
              <a:t>kauzalitu, </a:t>
            </a:r>
            <a:r>
              <a:rPr lang="cs-CZ" smtClean="0">
                <a:sym typeface="Wingdings" pitchFamily="2" charset="2"/>
              </a:rPr>
              <a:t>nebo projev </a:t>
            </a:r>
            <a:r>
              <a:rPr lang="cs-CZ" i="1" smtClean="0">
                <a:sym typeface="Wingdings" pitchFamily="2" charset="2"/>
              </a:rPr>
              <a:t>souvisejících</a:t>
            </a:r>
            <a:r>
              <a:rPr lang="cs-CZ" smtClean="0">
                <a:sym typeface="Wingdings" pitchFamily="2" charset="2"/>
              </a:rPr>
              <a:t> charakteristik?</a:t>
            </a:r>
          </a:p>
          <a:p>
            <a:r>
              <a:rPr lang="cs-CZ" smtClean="0">
                <a:sym typeface="Wingdings" pitchFamily="2" charset="2"/>
              </a:rPr>
              <a:t>Selhání v řešení sekvence způsobí:</a:t>
            </a:r>
          </a:p>
          <a:p>
            <a:pPr lvl="1"/>
            <a:r>
              <a:rPr lang="cs-CZ" smtClean="0">
                <a:sym typeface="Wingdings" pitchFamily="2" charset="2"/>
              </a:rPr>
              <a:t>odvození nesmyslného designu, volbu absurdních metod, vznik bezcenných dat a posledním důsledku selhání při pokusu o výstřel z bambusové pušky (analýza nepřinese výsledky)</a:t>
            </a:r>
          </a:p>
          <a:p>
            <a:r>
              <a:rPr lang="cs-CZ" smtClean="0">
                <a:sym typeface="Wingdings" pitchFamily="2" charset="2"/>
              </a:rPr>
              <a:t>Snaha o přeskočení sekvence způsobí:</a:t>
            </a:r>
          </a:p>
          <a:p>
            <a:pPr lvl="1"/>
            <a:r>
              <a:rPr lang="cs-CZ" smtClean="0">
                <a:sym typeface="Wingdings" pitchFamily="2" charset="2"/>
              </a:rPr>
              <a:t>objev kokosového ořechu (dojde k užití ad hoc metod a analýze banálních dat)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2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H</a:t>
            </a:r>
            <a:r>
              <a:rPr lang="cs-CZ" smtClean="0"/>
              <a:t>ledání empirického řešení - design či plán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F</a:t>
            </a:r>
            <a:r>
              <a:rPr lang="cs-CZ" smtClean="0"/>
              <a:t>ormulované hypotézy implikují design:</a:t>
            </a:r>
          </a:p>
          <a:p>
            <a:pPr lvl="1"/>
            <a:r>
              <a:rPr lang="cs-CZ"/>
              <a:t>E</a:t>
            </a:r>
            <a:r>
              <a:rPr lang="cs-CZ" smtClean="0"/>
              <a:t>xperiment, quasi-experiment, korelační přístup, survey,  formativní výzkum atd.</a:t>
            </a:r>
          </a:p>
          <a:p>
            <a:pPr lvl="2"/>
            <a:r>
              <a:rPr lang="cs-CZ" smtClean="0"/>
              <a:t>nenechme se utopit ve formálních rozdílech pojmosloví</a:t>
            </a:r>
          </a:p>
          <a:p>
            <a:pPr lvl="1"/>
            <a:r>
              <a:rPr lang="cs-CZ"/>
              <a:t>P</a:t>
            </a:r>
            <a:r>
              <a:rPr lang="cs-CZ" smtClean="0"/>
              <a:t>odstatné je, že dobrá hypotéza jasně implikuje statistické řešení – z něj vyplývá design (a ne naopak</a:t>
            </a:r>
            <a:r>
              <a:rPr lang="cs-CZ" smtClean="0">
                <a:sym typeface="Wingdings" pitchFamily="2" charset="2"/>
              </a:rPr>
              <a:t></a:t>
            </a:r>
            <a:r>
              <a:rPr lang="cs-CZ" smtClean="0"/>
              <a:t>)</a:t>
            </a:r>
          </a:p>
          <a:p>
            <a:pPr lvl="1"/>
            <a:r>
              <a:rPr lang="cs-CZ"/>
              <a:t>N</a:t>
            </a:r>
            <a:r>
              <a:rPr lang="cs-CZ" smtClean="0"/>
              <a:t>elze-li z hypotéz jasně odvodit statistické řešení, nemá smysl začít sbírat data</a:t>
            </a:r>
          </a:p>
          <a:p>
            <a:pPr lvl="2"/>
            <a:r>
              <a:rPr lang="cs-CZ" smtClean="0"/>
              <a:t>stačí úroveň: t-test nebo korelace, ANOVA nebo regrese, MANOVA nebo SEM (není nutno řešit ne/parametričnost metod)</a:t>
            </a:r>
          </a:p>
          <a:p>
            <a:pPr lvl="2"/>
            <a:r>
              <a:rPr lang="cs-CZ" smtClean="0"/>
              <a:t>je </a:t>
            </a:r>
            <a:r>
              <a:rPr lang="cs-CZ" b="1" smtClean="0"/>
              <a:t>nutno</a:t>
            </a:r>
            <a:r>
              <a:rPr lang="cs-CZ" smtClean="0"/>
              <a:t> znát předpokládanou sílu efektu – z ní dovozujeme minimální potřebnou velikost vzorku</a:t>
            </a:r>
          </a:p>
          <a:p>
            <a:r>
              <a:rPr lang="cs-CZ"/>
              <a:t>S</a:t>
            </a:r>
            <a:r>
              <a:rPr lang="cs-CZ" smtClean="0"/>
              <a:t>běr dat bez předběžné znalosti plánu analýzy je sebevražedný experiment. Zdaleka ne všechny datové struktury lze smysluplně (=netriviálně) analyzovat.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27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Hledání empirického řešení - metody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smtClean="0"/>
              <a:t>Užití metod vyplývá často spíše z otázky, než hypotéz</a:t>
            </a:r>
          </a:p>
          <a:p>
            <a:r>
              <a:rPr lang="cs-CZ" sz="2400" smtClean="0"/>
              <a:t>Metody v širším smyslu</a:t>
            </a:r>
          </a:p>
          <a:p>
            <a:pPr lvl="1"/>
            <a:r>
              <a:rPr lang="cs-CZ" sz="2000" smtClean="0"/>
              <a:t>pozorování, rozhovor, ankety, dotazníky, testy, analýza artefaktu</a:t>
            </a:r>
          </a:p>
          <a:p>
            <a:pPr lvl="1"/>
            <a:r>
              <a:rPr lang="cs-CZ" sz="2000" smtClean="0"/>
              <a:t>kvantifikovatelné nebo kvantitativně zpracovatelné jsou produkty/data téměř jakkékoliv metody, jsou-li získány v adekvátním plánu/designu</a:t>
            </a:r>
          </a:p>
          <a:p>
            <a:r>
              <a:rPr lang="cs-CZ" sz="2400" smtClean="0"/>
              <a:t>Metody v užším smyslu</a:t>
            </a:r>
          </a:p>
          <a:p>
            <a:pPr lvl="1"/>
            <a:r>
              <a:rPr lang="cs-CZ" sz="2000" smtClean="0"/>
              <a:t>psychodiagnostické metody</a:t>
            </a:r>
          </a:p>
          <a:p>
            <a:pPr lvl="1"/>
            <a:r>
              <a:rPr lang="cs-CZ" sz="2000" smtClean="0"/>
              <a:t>úzké provázání s teorií, problematická přenositelnost mimo původní rámec, problematika zaškolení a autorských práv</a:t>
            </a:r>
          </a:p>
          <a:p>
            <a:r>
              <a:rPr lang="cs-CZ" sz="2400" smtClean="0"/>
              <a:t>Bez ohledu na předchozí jsou kritické požadavky na </a:t>
            </a:r>
            <a:r>
              <a:rPr lang="cs-CZ" sz="2400" i="1" smtClean="0"/>
              <a:t>validitu </a:t>
            </a:r>
            <a:r>
              <a:rPr lang="cs-CZ" sz="2400" smtClean="0"/>
              <a:t>a </a:t>
            </a:r>
            <a:r>
              <a:rPr lang="cs-CZ" sz="2400" i="1" smtClean="0"/>
              <a:t>reliabilitu</a:t>
            </a:r>
          </a:p>
          <a:p>
            <a:pPr lvl="1"/>
            <a:r>
              <a:rPr lang="cs-CZ" sz="2000" smtClean="0"/>
              <a:t>validita: konstruktová, diferenciální, dimenzionální, obsahová (přinejmenším) a indikace vůči vzorku (vždy)</a:t>
            </a:r>
          </a:p>
          <a:p>
            <a:pPr lvl="1"/>
            <a:r>
              <a:rPr lang="cs-CZ" sz="2000" smtClean="0"/>
              <a:t>reliabilita dle teoretických vlastností měřeného konstruktu</a:t>
            </a:r>
            <a:endParaRPr lang="cs-CZ" sz="2000"/>
          </a:p>
          <a:p>
            <a:pPr lvl="1"/>
            <a:r>
              <a:rPr lang="cs-CZ" sz="2000" smtClean="0"/>
              <a:t>metody postrádající jedno či obojí produkují náhodná nebo (hůře) systematicky chybná data. kargo nebude, jenom bambus. </a:t>
            </a:r>
          </a:p>
          <a:p>
            <a:r>
              <a:rPr lang="cs-CZ" sz="2100" i="1" smtClean="0"/>
              <a:t>Metody</a:t>
            </a:r>
            <a:r>
              <a:rPr lang="cs-CZ" sz="2100" smtClean="0"/>
              <a:t> implikují </a:t>
            </a:r>
            <a:r>
              <a:rPr lang="cs-CZ" sz="2100" i="1" smtClean="0"/>
              <a:t>měřené</a:t>
            </a:r>
            <a:r>
              <a:rPr lang="cs-CZ" sz="2100" smtClean="0"/>
              <a:t> </a:t>
            </a:r>
            <a:r>
              <a:rPr lang="cs-CZ" sz="2100" i="1" smtClean="0"/>
              <a:t>proměnné. </a:t>
            </a:r>
            <a:r>
              <a:rPr lang="cs-CZ" sz="2100" smtClean="0"/>
              <a:t>Garbage in, garbage out. </a:t>
            </a:r>
            <a:r>
              <a:rPr lang="cs-CZ" sz="2100" i="1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023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Hledání empirického řešení – vzorek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Požadavky na vzorek vyplývají z výzkumné otázky a designu</a:t>
            </a:r>
          </a:p>
          <a:p>
            <a:pPr lvl="1"/>
            <a:r>
              <a:rPr lang="cs-CZ" smtClean="0"/>
              <a:t>zohledňujeme přitom možnosti (indikaci) metod k dispozici</a:t>
            </a:r>
          </a:p>
          <a:p>
            <a:r>
              <a:rPr lang="cs-CZ" i="1" smtClean="0"/>
              <a:t>Náhodné </a:t>
            </a:r>
            <a:r>
              <a:rPr lang="cs-CZ" smtClean="0"/>
              <a:t>nebo </a:t>
            </a:r>
            <a:r>
              <a:rPr lang="cs-CZ" i="1" smtClean="0"/>
              <a:t>záměrné </a:t>
            </a:r>
            <a:r>
              <a:rPr lang="cs-CZ" smtClean="0"/>
              <a:t>výběry?</a:t>
            </a:r>
          </a:p>
          <a:p>
            <a:pPr lvl="1"/>
            <a:r>
              <a:rPr lang="cs-CZ" smtClean="0"/>
              <a:t>a jak se to vlastně má k reprezentativnosti?</a:t>
            </a:r>
          </a:p>
          <a:p>
            <a:pPr lvl="1"/>
            <a:r>
              <a:rPr lang="cs-CZ" smtClean="0"/>
              <a:t>a kolik jich vlastně má být? (očekáváná síla efektu)</a:t>
            </a:r>
          </a:p>
          <a:p>
            <a:r>
              <a:rPr lang="cs-CZ" smtClean="0"/>
              <a:t>Experimentální designy:</a:t>
            </a:r>
          </a:p>
          <a:p>
            <a:pPr lvl="1"/>
            <a:r>
              <a:rPr lang="cs-CZ" smtClean="0"/>
              <a:t>náhodné výběry, konstrastní skupiny, intra-subject vs. inter-subject, single case</a:t>
            </a:r>
          </a:p>
          <a:p>
            <a:r>
              <a:rPr lang="cs-CZ" smtClean="0"/>
              <a:t>Korelační designy:</a:t>
            </a:r>
          </a:p>
          <a:p>
            <a:pPr lvl="1"/>
            <a:r>
              <a:rPr lang="cs-CZ" smtClean="0"/>
              <a:t>reprezenativní a záměrné výběry, kohortové a cross-sectional výběry, drop-out</a:t>
            </a:r>
          </a:p>
          <a:p>
            <a:r>
              <a:rPr lang="cs-CZ" smtClean="0"/>
              <a:t>Zvláštní designy – jen při jasném způsobu analýzy!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03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Dodržení disciplíny sběru dat umožňuje intepretaci...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... a bez intepretace je kvanti výzkum bezcenný. Kdo stojí jen o čísla?</a:t>
            </a:r>
          </a:p>
          <a:p>
            <a:r>
              <a:rPr lang="cs-CZ" smtClean="0"/>
              <a:t>Smysluplná interpretace je možná pouze tehdy,</a:t>
            </a:r>
          </a:p>
          <a:p>
            <a:pPr lvl="1"/>
            <a:r>
              <a:rPr lang="cs-CZ" smtClean="0"/>
              <a:t>dodrželi jsme-li návaznost teorie – empirie, neopustili sekvenci</a:t>
            </a:r>
          </a:p>
          <a:p>
            <a:pPr lvl="1"/>
            <a:r>
              <a:rPr lang="cs-CZ" smtClean="0"/>
              <a:t>neselhalo-li měření</a:t>
            </a:r>
          </a:p>
          <a:p>
            <a:pPr lvl="1"/>
            <a:r>
              <a:rPr lang="cs-CZ" smtClean="0"/>
              <a:t>zvládli jsme-li analýzu</a:t>
            </a:r>
          </a:p>
          <a:p>
            <a:pPr lvl="1"/>
            <a:r>
              <a:rPr lang="cs-CZ" smtClean="0"/>
              <a:t>chápeme-li jasně souvislost mezi změřenými jevy, jejich tabelovaným popisem (daty), výsledky jejich analýzy a původní teorií</a:t>
            </a:r>
          </a:p>
          <a:p>
            <a:pPr lvl="2"/>
            <a:r>
              <a:rPr lang="cs-CZ" smtClean="0"/>
              <a:t>jinak se jedná o obřad s půlkami kokosových ořechů na uších; typicky nejčastější místo chyb, dokonce častější než fáze přípravy (ta je často omluvitelná konvencí) a letadla s kargem nepřiletí</a:t>
            </a:r>
          </a:p>
          <a:p>
            <a:r>
              <a:rPr lang="cs-CZ" smtClean="0"/>
              <a:t>K smysluplné intepretaci patří i reflexe slabin výzkumu</a:t>
            </a:r>
          </a:p>
          <a:p>
            <a:r>
              <a:rPr lang="cs-CZ" smtClean="0"/>
              <a:t>Dobrá zpráva o výzkumu </a:t>
            </a:r>
            <a:r>
              <a:rPr lang="cs-CZ" b="1" u="sng" smtClean="0"/>
              <a:t>není</a:t>
            </a:r>
            <a:r>
              <a:rPr lang="cs-CZ" b="1" i="1" u="sng" smtClean="0"/>
              <a:t> </a:t>
            </a:r>
            <a:r>
              <a:rPr lang="cs-CZ" b="1" u="sng" smtClean="0"/>
              <a:t>success story</a:t>
            </a:r>
            <a:r>
              <a:rPr lang="cs-CZ" smtClean="0"/>
              <a:t>, ale </a:t>
            </a:r>
            <a:r>
              <a:rPr lang="cs-CZ" b="1" u="sng" smtClean="0"/>
              <a:t>upřímný odborný</a:t>
            </a:r>
            <a:r>
              <a:rPr lang="cs-CZ" b="1" smtClean="0"/>
              <a:t> </a:t>
            </a:r>
            <a:r>
              <a:rPr lang="cs-CZ" smtClean="0"/>
              <a:t>text. Bez ohledu na to, zda je kvali-, nebo kvanti-.</a:t>
            </a:r>
            <a:r>
              <a:rPr lang="cs-CZ" b="1" smtClean="0"/>
              <a:t> </a:t>
            </a:r>
            <a:endParaRPr lang="cs-CZ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18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177</TotalTime>
  <Words>898</Words>
  <Application>Microsoft Office PowerPoint</Application>
  <PresentationFormat>Předvádění na obrazovce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Původ</vt:lpstr>
      <vt:lpstr>PSY401 Metodologie v psychologii Designy kvantitativního výzkumu*</vt:lpstr>
      <vt:lpstr>Od výzkumného problému k smysluplnému výsledku</vt:lpstr>
      <vt:lpstr>Obřad přivolání karga: plánování výzkumu</vt:lpstr>
      <vt:lpstr>Vztah výzkumného problému, výzkumné otázky a hypotéz</vt:lpstr>
      <vt:lpstr>Výsledek řešení sekvence problém -&gt; otázka -&gt; hypotézy</vt:lpstr>
      <vt:lpstr>Hledání empirického řešení - design či plán</vt:lpstr>
      <vt:lpstr>Hledání empirického řešení - metody</vt:lpstr>
      <vt:lpstr>Hledání empirického řešení – vzorek</vt:lpstr>
      <vt:lpstr>Dodržení disciplíny sběru dat umožňuje intepretaci...</vt:lpstr>
      <vt:lpstr>Děkuji za pozornost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PSY401 Metodologie v psychologii Designy kvantitativního výzkumu</dc:title>
  <dc:creator>Jan Širůček</dc:creator>
  <cp:lastModifiedBy>Jan Širůček</cp:lastModifiedBy>
  <cp:revision>20</cp:revision>
  <dcterms:created xsi:type="dcterms:W3CDTF">2012-10-03T15:09:28Z</dcterms:created>
  <dcterms:modified xsi:type="dcterms:W3CDTF">2012-10-04T06:36:10Z</dcterms:modified>
</cp:coreProperties>
</file>