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97" r:id="rId1"/>
  </p:sldMasterIdLst>
  <p:notesMasterIdLst>
    <p:notesMasterId r:id="rId18"/>
  </p:notesMasterIdLst>
  <p:sldIdLst>
    <p:sldId id="275" r:id="rId2"/>
    <p:sldId id="257" r:id="rId3"/>
    <p:sldId id="266" r:id="rId4"/>
    <p:sldId id="258" r:id="rId5"/>
    <p:sldId id="261" r:id="rId6"/>
    <p:sldId id="262" r:id="rId7"/>
    <p:sldId id="263" r:id="rId8"/>
    <p:sldId id="259" r:id="rId9"/>
    <p:sldId id="268" r:id="rId10"/>
    <p:sldId id="269" r:id="rId11"/>
    <p:sldId id="264" r:id="rId12"/>
    <p:sldId id="267" r:id="rId13"/>
    <p:sldId id="270" r:id="rId14"/>
    <p:sldId id="271" r:id="rId15"/>
    <p:sldId id="272" r:id="rId16"/>
    <p:sldId id="273" r:id="rId17"/>
  </p:sldIdLst>
  <p:sldSz cx="10080625" cy="7559675"/>
  <p:notesSz cx="7556500" cy="10691813"/>
  <p:defaultTextStyle>
    <a:defPPr>
      <a:defRPr lang="en-GB"/>
    </a:defPPr>
    <a:lvl1pPr algn="l" defTabSz="449263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30213" indent="-215900" algn="l" defTabSz="449263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646113" indent="-215900" algn="l" defTabSz="449263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862013" indent="-214313" algn="l" defTabSz="449263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077913" indent="-215900" algn="l" defTabSz="449263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8" d="100"/>
          <a:sy n="58" d="100"/>
        </p:scale>
        <p:origin x="-1152" y="-9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AutoShape 1"/>
          <p:cNvSpPr>
            <a:spLocks noChangeArrowheads="1"/>
          </p:cNvSpPr>
          <p:nvPr/>
        </p:nvSpPr>
        <p:spPr bwMode="auto">
          <a:xfrm>
            <a:off x="0" y="0"/>
            <a:ext cx="7556500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36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6627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312863" y="1027113"/>
            <a:ext cx="4930775" cy="3698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  <p:sp>
        <p:nvSpPr>
          <p:cNvPr id="2051" name="Rectangle 3"/>
          <p:cNvSpPr>
            <a:spLocks noGrp="1" noChangeArrowheads="1"/>
          </p:cNvSpPr>
          <p:nvPr>
            <p:ph type="body"/>
          </p:nvPr>
        </p:nvSpPr>
        <p:spPr bwMode="auto">
          <a:xfrm>
            <a:off x="1169988" y="5086350"/>
            <a:ext cx="5222875" cy="41036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cs-CZ" noProof="0" smtClean="0"/>
          </a:p>
        </p:txBody>
      </p:sp>
    </p:spTree>
    <p:extLst>
      <p:ext uri="{BB962C8B-B14F-4D97-AF65-F5344CB8AC3E}">
        <p14:creationId xmlns:p14="http://schemas.microsoft.com/office/powerpoint/2010/main" val="86053036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ext Box 1"/>
          <p:cNvSpPr txBox="1">
            <a:spLocks noChangeArrowheads="1"/>
          </p:cNvSpPr>
          <p:nvPr/>
        </p:nvSpPr>
        <p:spPr bwMode="auto">
          <a:xfrm>
            <a:off x="1312863" y="1027113"/>
            <a:ext cx="4933950" cy="3700462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endParaRPr lang="cs-CZ" sz="2000"/>
          </a:p>
        </p:txBody>
      </p:sp>
      <p:sp>
        <p:nvSpPr>
          <p:cNvPr id="27651" name="Rectangle 2"/>
          <p:cNvSpPr>
            <a:spLocks noGrp="1" noChangeArrowheads="1"/>
          </p:cNvSpPr>
          <p:nvPr>
            <p:ph type="body"/>
          </p:nvPr>
        </p:nvSpPr>
        <p:spPr>
          <a:xfrm>
            <a:off x="1169988" y="5086350"/>
            <a:ext cx="5224462" cy="410686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36867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37891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cs-CZ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12863" y="1027113"/>
            <a:ext cx="4932362" cy="3700462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5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169988" y="5086350"/>
            <a:ext cx="5224462" cy="40163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29699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ext Box 1"/>
          <p:cNvSpPr txBox="1">
            <a:spLocks noChangeArrowheads="1"/>
          </p:cNvSpPr>
          <p:nvPr/>
        </p:nvSpPr>
        <p:spPr bwMode="auto">
          <a:xfrm>
            <a:off x="1312863" y="1027113"/>
            <a:ext cx="4933950" cy="3700462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endParaRPr lang="cs-CZ"/>
          </a:p>
        </p:txBody>
      </p:sp>
      <p:sp>
        <p:nvSpPr>
          <p:cNvPr id="30723" name="Rectangle 2"/>
          <p:cNvSpPr>
            <a:spLocks noGrp="1" noChangeArrowheads="1"/>
          </p:cNvSpPr>
          <p:nvPr>
            <p:ph type="body"/>
          </p:nvPr>
        </p:nvSpPr>
        <p:spPr>
          <a:xfrm>
            <a:off x="1169988" y="5086350"/>
            <a:ext cx="5224462" cy="410686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31747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32771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33795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ext Box 1"/>
          <p:cNvSpPr txBox="1">
            <a:spLocks noChangeArrowheads="1"/>
          </p:cNvSpPr>
          <p:nvPr/>
        </p:nvSpPr>
        <p:spPr bwMode="auto">
          <a:xfrm>
            <a:off x="1312863" y="1027113"/>
            <a:ext cx="4933950" cy="370046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endParaRPr lang="cs-CZ"/>
          </a:p>
        </p:txBody>
      </p:sp>
      <p:sp>
        <p:nvSpPr>
          <p:cNvPr id="34819" name="Rectangle 2"/>
          <p:cNvSpPr>
            <a:spLocks noGrp="1" noChangeArrowheads="1"/>
          </p:cNvSpPr>
          <p:nvPr>
            <p:ph type="body"/>
          </p:nvPr>
        </p:nvSpPr>
        <p:spPr>
          <a:xfrm>
            <a:off x="1169988" y="5086350"/>
            <a:ext cx="5224462" cy="410686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ext Box 1"/>
          <p:cNvSpPr txBox="1">
            <a:spLocks noChangeArrowheads="1"/>
          </p:cNvSpPr>
          <p:nvPr/>
        </p:nvSpPr>
        <p:spPr bwMode="auto">
          <a:xfrm>
            <a:off x="1312863" y="1027113"/>
            <a:ext cx="4933950" cy="370046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endParaRPr lang="cs-CZ"/>
          </a:p>
        </p:txBody>
      </p:sp>
      <p:sp>
        <p:nvSpPr>
          <p:cNvPr id="35843" name="Rectangle 2"/>
          <p:cNvSpPr>
            <a:spLocks noGrp="1" noChangeArrowheads="1"/>
          </p:cNvSpPr>
          <p:nvPr>
            <p:ph type="body"/>
          </p:nvPr>
        </p:nvSpPr>
        <p:spPr>
          <a:xfrm>
            <a:off x="1169988" y="5086350"/>
            <a:ext cx="5224462" cy="410686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 bwMode="white">
          <a:xfrm>
            <a:off x="0" y="6581775"/>
            <a:ext cx="10080625" cy="9779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Obdélník 4"/>
          <p:cNvSpPr/>
          <p:nvPr/>
        </p:nvSpPr>
        <p:spPr>
          <a:xfrm>
            <a:off x="-9525" y="6672263"/>
            <a:ext cx="2479675" cy="7874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Obdélník 5"/>
          <p:cNvSpPr/>
          <p:nvPr/>
        </p:nvSpPr>
        <p:spPr>
          <a:xfrm>
            <a:off x="2600325" y="6662738"/>
            <a:ext cx="7480300" cy="78581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604161" y="4451809"/>
            <a:ext cx="7140443" cy="2015913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604162" y="6669045"/>
            <a:ext cx="7392458" cy="755968"/>
          </a:xfrm>
        </p:spPr>
        <p:txBody>
          <a:bodyPr anchor="ctr">
            <a:normAutofit/>
          </a:bodyPr>
          <a:lstStyle>
            <a:lvl1pPr marL="0" indent="0" algn="l">
              <a:buNone/>
              <a:defRPr sz="2900">
                <a:solidFill>
                  <a:srgbClr val="FFFFFF"/>
                </a:solidFill>
              </a:defRPr>
            </a:lvl1pPr>
            <a:lvl2pPr marL="503972" indent="0" algn="ctr">
              <a:buNone/>
            </a:lvl2pPr>
            <a:lvl3pPr marL="1007943" indent="0" algn="ctr">
              <a:buNone/>
            </a:lvl3pPr>
            <a:lvl4pPr marL="1511915" indent="0" algn="ctr">
              <a:buNone/>
            </a:lvl4pPr>
            <a:lvl5pPr marL="2015886" indent="0" algn="ctr">
              <a:buNone/>
            </a:lvl5pPr>
            <a:lvl6pPr marL="2519858" indent="0" algn="ctr">
              <a:buNone/>
            </a:lvl6pPr>
            <a:lvl7pPr marL="3023829" indent="0" algn="ctr">
              <a:buNone/>
            </a:lvl7pPr>
            <a:lvl8pPr marL="3527801" indent="0" algn="ctr">
              <a:buNone/>
            </a:lvl8pPr>
            <a:lvl9pPr marL="4031772" indent="0" algn="ctr">
              <a:buNone/>
            </a:lvl9pPr>
          </a:lstStyle>
          <a:p>
            <a:r>
              <a:rPr lang="cs-CZ" smtClean="0"/>
              <a:t>Klepnutím lze upravit styl předlohy podnadpisů.</a:t>
            </a:r>
            <a:endParaRPr lang="en-US"/>
          </a:p>
        </p:txBody>
      </p:sp>
      <p:sp>
        <p:nvSpPr>
          <p:cNvPr id="7" name="Zástupný symbol pro datum 27"/>
          <p:cNvSpPr>
            <a:spLocks noGrp="1"/>
          </p:cNvSpPr>
          <p:nvPr>
            <p:ph type="dt" sz="half" idx="10"/>
          </p:nvPr>
        </p:nvSpPr>
        <p:spPr>
          <a:xfrm>
            <a:off x="84138" y="6689725"/>
            <a:ext cx="2268537" cy="755650"/>
          </a:xfrm>
        </p:spPr>
        <p:txBody>
          <a:bodyPr>
            <a:noAutofit/>
          </a:bodyPr>
          <a:lstStyle>
            <a:lvl1pPr algn="ctr">
              <a:defRPr sz="2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2298700" y="260350"/>
            <a:ext cx="6469063" cy="4032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1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8820150" y="252413"/>
            <a:ext cx="923925" cy="4191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BC84D9BA-B560-43B9-9BD0-69C8ED2720E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264939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458C30-32C3-4BFC-8C45-16ABF40E85E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193390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 bwMode="white">
          <a:xfrm>
            <a:off x="6721475" y="0"/>
            <a:ext cx="352425" cy="7559675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Obdélník 4"/>
          <p:cNvSpPr/>
          <p:nvPr/>
        </p:nvSpPr>
        <p:spPr>
          <a:xfrm>
            <a:off x="6770688" y="671513"/>
            <a:ext cx="252412" cy="6888162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Obdélník 5"/>
          <p:cNvSpPr/>
          <p:nvPr/>
        </p:nvSpPr>
        <p:spPr>
          <a:xfrm>
            <a:off x="6770688" y="0"/>
            <a:ext cx="252412" cy="587375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224448" y="671972"/>
            <a:ext cx="2268141" cy="6080989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04031" y="671971"/>
            <a:ext cx="6132380" cy="6080990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7224713" y="6888163"/>
            <a:ext cx="2435225" cy="40163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504825" y="6888163"/>
            <a:ext cx="6143625" cy="40163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 rot="5400000">
            <a:off x="6604000" y="158750"/>
            <a:ext cx="587375" cy="2698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EA4E40-C878-4093-9406-D40E98195BE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3456575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5402" y="251989"/>
            <a:ext cx="8988557" cy="1091953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675402" y="1763924"/>
            <a:ext cx="8988557" cy="4955787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6B45C2-63E2-42F4-9004-2DAF7C18364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067114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 bwMode="white">
          <a:xfrm>
            <a:off x="0" y="1679575"/>
            <a:ext cx="10080625" cy="1260475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Obdélník 4"/>
          <p:cNvSpPr/>
          <p:nvPr/>
        </p:nvSpPr>
        <p:spPr>
          <a:xfrm>
            <a:off x="0" y="1763713"/>
            <a:ext cx="1428750" cy="10922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Obdélník 5"/>
          <p:cNvSpPr/>
          <p:nvPr/>
        </p:nvSpPr>
        <p:spPr>
          <a:xfrm>
            <a:off x="1512888" y="1763713"/>
            <a:ext cx="8567737" cy="10922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512095" y="3023870"/>
            <a:ext cx="7852737" cy="1844421"/>
          </a:xfrm>
        </p:spPr>
        <p:txBody>
          <a:bodyPr/>
          <a:lstStyle>
            <a:lvl1pPr marL="0" indent="0">
              <a:buNone/>
              <a:defRPr sz="3100">
                <a:solidFill>
                  <a:schemeClr val="tx2"/>
                </a:solidFill>
              </a:defRPr>
            </a:lvl1pPr>
            <a:lvl2pPr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12094" y="1763924"/>
            <a:ext cx="8400521" cy="1091953"/>
          </a:xfrm>
        </p:spPr>
        <p:txBody>
          <a:bodyPr/>
          <a:lstStyle>
            <a:lvl1pPr algn="l">
              <a:buNone/>
              <a:defRPr sz="4900" b="0" cap="none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7" name="Zástupný symbol pro datum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číslo snímku 12"/>
          <p:cNvSpPr>
            <a:spLocks noGrp="1"/>
          </p:cNvSpPr>
          <p:nvPr>
            <p:ph type="sldNum" sz="quarter" idx="11"/>
          </p:nvPr>
        </p:nvSpPr>
        <p:spPr>
          <a:xfrm>
            <a:off x="0" y="1931988"/>
            <a:ext cx="1428750" cy="773112"/>
          </a:xfrm>
        </p:spPr>
        <p:txBody>
          <a:bodyPr>
            <a:noAutofit/>
          </a:bodyPr>
          <a:lstStyle>
            <a:lvl1pPr>
              <a:defRPr sz="26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2EA3D16F-31D1-41AC-A80A-E5976786666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9" name="Zástupný symbol pro zápatí 1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8449641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672041" y="1752203"/>
            <a:ext cx="4284266" cy="5039783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5341167" y="1752203"/>
            <a:ext cx="4284266" cy="5039783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7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9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CF43C95A-C5BC-420B-BA32-068D71DBDA8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7" name="Zástupný symbol pro zápatí 11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573878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88037" y="300987"/>
            <a:ext cx="8988557" cy="958959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672041" y="2687885"/>
            <a:ext cx="4284266" cy="394783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5292328" y="2687885"/>
            <a:ext cx="4284266" cy="394783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6" name="Zástupný symbol pro text 15"/>
          <p:cNvSpPr>
            <a:spLocks noGrp="1"/>
          </p:cNvSpPr>
          <p:nvPr>
            <p:ph type="body" sz="quarter" idx="1"/>
          </p:nvPr>
        </p:nvSpPr>
        <p:spPr>
          <a:xfrm>
            <a:off x="672041" y="1931917"/>
            <a:ext cx="4284266" cy="70557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5" name="Zástupný symbol pro text 14"/>
          <p:cNvSpPr>
            <a:spLocks noGrp="1"/>
          </p:cNvSpPr>
          <p:nvPr>
            <p:ph type="body" sz="quarter" idx="3"/>
          </p:nvPr>
        </p:nvSpPr>
        <p:spPr>
          <a:xfrm>
            <a:off x="5292328" y="1931917"/>
            <a:ext cx="4284266" cy="70557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7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číslo snímku 11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EED468CE-E35B-4824-8362-3839B5C1CEB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9" name="Zástupný symbol pro zápatí 13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868912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92FFFF-200C-45D1-B317-D09AE588BAF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704353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0" y="6888163"/>
            <a:ext cx="587375" cy="4191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4AC320A4-7806-48E5-914C-9B26080B4D3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69878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2042" y="300987"/>
            <a:ext cx="8904552" cy="958959"/>
          </a:xfrm>
        </p:spPr>
        <p:txBody>
          <a:bodyPr/>
          <a:lstStyle>
            <a:lvl1pPr algn="l">
              <a:buNone/>
              <a:defRPr sz="4900" b="0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72042" y="1931917"/>
            <a:ext cx="1764109" cy="4787794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51191" tIns="201589" rIns="151191" bIns="100794"/>
          <a:lstStyle>
            <a:lvl1pPr marL="0" indent="0">
              <a:spcAft>
                <a:spcPts val="1102"/>
              </a:spcAft>
              <a:buNone/>
              <a:defRPr sz="2000"/>
            </a:lvl1pPr>
            <a:lvl2pPr>
              <a:buNone/>
              <a:defRPr sz="1300"/>
            </a:lvl2pPr>
            <a:lvl3pPr>
              <a:buNone/>
              <a:defRPr sz="1100"/>
            </a:lvl3pPr>
            <a:lvl4pPr>
              <a:buNone/>
              <a:defRPr sz="1000"/>
            </a:lvl4pPr>
            <a:lvl5pPr>
              <a:buNone/>
              <a:defRPr sz="10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2604161" y="1931917"/>
            <a:ext cx="7056438" cy="487179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09B9D4-549E-4976-BD31-290F497664D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39936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 bwMode="white">
          <a:xfrm>
            <a:off x="-9525" y="5040313"/>
            <a:ext cx="10080625" cy="9779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Obdélník 5"/>
          <p:cNvSpPr/>
          <p:nvPr/>
        </p:nvSpPr>
        <p:spPr>
          <a:xfrm>
            <a:off x="-9525" y="5140325"/>
            <a:ext cx="1612900" cy="785813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Obdélník 6"/>
          <p:cNvSpPr/>
          <p:nvPr/>
        </p:nvSpPr>
        <p:spPr>
          <a:xfrm>
            <a:off x="1703388" y="5130800"/>
            <a:ext cx="8377237" cy="785813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Obdélník 7"/>
          <p:cNvSpPr/>
          <p:nvPr/>
        </p:nvSpPr>
        <p:spPr bwMode="white">
          <a:xfrm>
            <a:off x="1595438" y="0"/>
            <a:ext cx="111125" cy="75692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64109" y="6047740"/>
            <a:ext cx="8064500" cy="755968"/>
          </a:xfrm>
        </p:spPr>
        <p:txBody>
          <a:bodyPr/>
          <a:lstStyle>
            <a:lvl1pPr marL="0" indent="0">
              <a:buFontTx/>
              <a:buNone/>
              <a:defRPr sz="1900"/>
            </a:lvl1pPr>
            <a:lvl2pPr>
              <a:buFontTx/>
              <a:buNone/>
              <a:defRPr sz="1300"/>
            </a:lvl2pPr>
            <a:lvl3pPr>
              <a:buFontTx/>
              <a:buNone/>
              <a:defRPr sz="1100"/>
            </a:lvl3pPr>
            <a:lvl4pPr>
              <a:buFontTx/>
              <a:buNone/>
              <a:defRPr sz="1000"/>
            </a:lvl4pPr>
            <a:lvl5pPr>
              <a:buFontTx/>
              <a:buNone/>
              <a:defRPr sz="10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64109" y="5123779"/>
            <a:ext cx="8064500" cy="755968"/>
          </a:xfrm>
        </p:spPr>
        <p:txBody>
          <a:bodyPr/>
          <a:lstStyle>
            <a:lvl1pPr algn="l">
              <a:buNone/>
              <a:defRPr sz="3100" b="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20427" y="0"/>
            <a:ext cx="8360198" cy="5036423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>
            <a:normAutofit/>
          </a:bodyPr>
          <a:lstStyle>
            <a:lvl1pPr marL="0" indent="0">
              <a:buNone/>
              <a:defRPr sz="3500"/>
            </a:lvl1pPr>
          </a:lstStyle>
          <a:p>
            <a:pPr lvl="0"/>
            <a:r>
              <a:rPr lang="cs-CZ" noProof="0" smtClean="0"/>
              <a:t>Klepnutím na ikonu přidáte obrázek.</a:t>
            </a:r>
            <a:endParaRPr lang="en-US" noProof="0" dirty="0"/>
          </a:p>
        </p:txBody>
      </p:sp>
      <p:sp>
        <p:nvSpPr>
          <p:cNvPr id="9" name="Zástupný symbol pro datum 11"/>
          <p:cNvSpPr>
            <a:spLocks noGrp="1"/>
          </p:cNvSpPr>
          <p:nvPr>
            <p:ph type="dt" sz="half" idx="10"/>
          </p:nvPr>
        </p:nvSpPr>
        <p:spPr>
          <a:xfrm>
            <a:off x="6888163" y="6888163"/>
            <a:ext cx="2940050" cy="401637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" name="Zástupný symbol pro číslo snímku 12"/>
          <p:cNvSpPr>
            <a:spLocks noGrp="1"/>
          </p:cNvSpPr>
          <p:nvPr>
            <p:ph type="sldNum" sz="quarter" idx="11"/>
          </p:nvPr>
        </p:nvSpPr>
        <p:spPr>
          <a:xfrm>
            <a:off x="0" y="5145088"/>
            <a:ext cx="1595438" cy="731837"/>
          </a:xfrm>
        </p:spPr>
        <p:txBody>
          <a:bodyPr rtlCol="0"/>
          <a:lstStyle>
            <a:lvl1pPr>
              <a:defRPr sz="3100"/>
            </a:lvl1pPr>
          </a:lstStyle>
          <a:p>
            <a:pPr>
              <a:defRPr/>
            </a:pPr>
            <a:fld id="{04B45048-3BCB-49C9-8D5F-6A4E0F06072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11" name="Zástupný symbol pro zápatí 13"/>
          <p:cNvSpPr>
            <a:spLocks noGrp="1"/>
          </p:cNvSpPr>
          <p:nvPr>
            <p:ph type="ftr" sz="quarter" idx="12"/>
          </p:nvPr>
        </p:nvSpPr>
        <p:spPr>
          <a:xfrm>
            <a:off x="1763713" y="6888163"/>
            <a:ext cx="5040312" cy="401637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9466918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21"/>
          <p:cNvSpPr>
            <a:spLocks noGrp="1"/>
          </p:cNvSpPr>
          <p:nvPr>
            <p:ph type="title"/>
          </p:nvPr>
        </p:nvSpPr>
        <p:spPr bwMode="auto">
          <a:xfrm>
            <a:off x="671513" y="252413"/>
            <a:ext cx="8988425" cy="1092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0794" tIns="50397" rIns="100794" bIns="50397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  <a:endParaRPr lang="en-US" smtClean="0"/>
          </a:p>
        </p:txBody>
      </p:sp>
      <p:sp>
        <p:nvSpPr>
          <p:cNvPr id="1027" name="Zástupný symbol pro text 12"/>
          <p:cNvSpPr>
            <a:spLocks noGrp="1"/>
          </p:cNvSpPr>
          <p:nvPr>
            <p:ph type="body" idx="1"/>
          </p:nvPr>
        </p:nvSpPr>
        <p:spPr bwMode="auto">
          <a:xfrm>
            <a:off x="674688" y="1763713"/>
            <a:ext cx="8990012" cy="4989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0794" tIns="50397" rIns="100794" bIns="5039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719888" y="6888163"/>
            <a:ext cx="2940050" cy="401637"/>
          </a:xfrm>
          <a:prstGeom prst="rect">
            <a:avLst/>
          </a:prstGeom>
        </p:spPr>
        <p:txBody>
          <a:bodyPr vert="horz" lIns="100794" tIns="50397" rIns="100794" bIns="50397" anchor="ctr" anchorCtr="0"/>
          <a:lstStyle>
            <a:lvl1pPr algn="l" eaLnBrk="1" latinLnBrk="0" hangingPunct="1">
              <a:defRPr kumimoji="0" sz="15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671513" y="6888163"/>
            <a:ext cx="5976937" cy="401637"/>
          </a:xfrm>
          <a:prstGeom prst="rect">
            <a:avLst/>
          </a:prstGeom>
        </p:spPr>
        <p:txBody>
          <a:bodyPr vert="horz" lIns="100794" tIns="50397" rIns="100794" bIns="50397" anchor="ctr"/>
          <a:lstStyle>
            <a:lvl1pPr algn="r" eaLnBrk="1" latinLnBrk="0" hangingPunct="1">
              <a:defRPr kumimoji="0" sz="15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Obdélník 6"/>
          <p:cNvSpPr/>
          <p:nvPr/>
        </p:nvSpPr>
        <p:spPr bwMode="white">
          <a:xfrm>
            <a:off x="0" y="1360488"/>
            <a:ext cx="10080625" cy="352425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Obdélník 7"/>
          <p:cNvSpPr/>
          <p:nvPr/>
        </p:nvSpPr>
        <p:spPr>
          <a:xfrm>
            <a:off x="0" y="1411288"/>
            <a:ext cx="587375" cy="25241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" name="Obdélník 8"/>
          <p:cNvSpPr/>
          <p:nvPr/>
        </p:nvSpPr>
        <p:spPr>
          <a:xfrm>
            <a:off x="650875" y="1411288"/>
            <a:ext cx="9429750" cy="25241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0" y="1401763"/>
            <a:ext cx="587375" cy="269875"/>
          </a:xfrm>
          <a:prstGeom prst="rect">
            <a:avLst/>
          </a:prstGeom>
        </p:spPr>
        <p:txBody>
          <a:bodyPr vert="horz" lIns="100794" tIns="50397" rIns="100794" bIns="50397" anchor="ctr" anchorCtr="0">
            <a:normAutofit/>
          </a:bodyPr>
          <a:lstStyle>
            <a:lvl1pPr algn="ctr" eaLnBrk="1" latinLnBrk="0" hangingPunct="1">
              <a:defRPr kumimoji="0" sz="1500" b="1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F3E04286-8DEC-40BD-9A39-582A0EC64E1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8" r:id="rId1"/>
    <p:sldLayoutId id="2147483734" r:id="rId2"/>
    <p:sldLayoutId id="2147483739" r:id="rId3"/>
    <p:sldLayoutId id="2147483740" r:id="rId4"/>
    <p:sldLayoutId id="2147483741" r:id="rId5"/>
    <p:sldLayoutId id="2147483735" r:id="rId6"/>
    <p:sldLayoutId id="2147483742" r:id="rId7"/>
    <p:sldLayoutId id="2147483736" r:id="rId8"/>
    <p:sldLayoutId id="2147483743" r:id="rId9"/>
    <p:sldLayoutId id="2147483737" r:id="rId10"/>
    <p:sldLayoutId id="2147483744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9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Tw Cen MT" pitchFamily="34" charset="-1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Tw Cen MT" pitchFamily="34" charset="-1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Tw Cen MT" pitchFamily="34" charset="-1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Tw Cen MT" pitchFamily="34" charset="-18"/>
        </a:defRPr>
      </a:lvl5pPr>
      <a:lvl6pPr marL="457200" algn="l" rtl="0" fontAlgn="base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Tw Cen MT" pitchFamily="34" charset="-18"/>
        </a:defRPr>
      </a:lvl6pPr>
      <a:lvl7pPr marL="914400" algn="l" rtl="0" fontAlgn="base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Tw Cen MT" pitchFamily="34" charset="-18"/>
        </a:defRPr>
      </a:lvl7pPr>
      <a:lvl8pPr marL="1371600" algn="l" rtl="0" fontAlgn="base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Tw Cen MT" pitchFamily="34" charset="-18"/>
        </a:defRPr>
      </a:lvl8pPr>
      <a:lvl9pPr marL="1828800" algn="l" rtl="0" fontAlgn="base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Tw Cen MT" pitchFamily="34" charset="-18"/>
        </a:defRPr>
      </a:lvl9pPr>
    </p:titleStyle>
    <p:bodyStyle>
      <a:lvl1pPr marL="352425" indent="-352425" algn="l" rtl="0" eaLnBrk="0" fontAlgn="base" hangingPunct="0">
        <a:spcBef>
          <a:spcPts val="775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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04850" indent="-301625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"/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006475" indent="-250825" algn="l" rtl="0" eaLnBrk="0" fontAlgn="base" hangingPunct="0">
        <a:spcBef>
          <a:spcPts val="55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"/>
        <a:defRPr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511300" indent="-250825" algn="l" rtl="0" eaLnBrk="0" fontAlgn="base" hangingPunct="0">
        <a:spcBef>
          <a:spcPts val="438"/>
        </a:spcBef>
        <a:spcAft>
          <a:spcPct val="0"/>
        </a:spcAft>
        <a:buClr>
          <a:srgbClr val="A5AB81"/>
        </a:buClr>
        <a:buSzPct val="75000"/>
        <a:buFont typeface="Wingdings" pitchFamily="2" charset="2"/>
        <a:buChar char="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014538" indent="-250825" algn="l" rtl="0" eaLnBrk="0" fontAlgn="base" hangingPunct="0">
        <a:spcBef>
          <a:spcPts val="438"/>
        </a:spcBef>
        <a:spcAft>
          <a:spcPct val="0"/>
        </a:spcAft>
        <a:buClr>
          <a:srgbClr val="D8B25C"/>
        </a:buClr>
        <a:buSzPct val="65000"/>
        <a:buFont typeface="Wingdings" pitchFamily="2" charset="2"/>
        <a:buChar char="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318269" indent="-251986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620652" indent="-251986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923035" indent="-251986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225418" indent="-251986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-psychologist.org/printer_friendly.iml?Material_ID=105&amp;Exam_ID=" TargetMode="External"/><Relationship Id="rId2" Type="http://schemas.openxmlformats.org/officeDocument/2006/relationships/hyperlink" Target="http://www.mf.cz/produkty/moje-psychologie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upacr.cz/index.php?lng=cs&amp;kap=news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ed.com/talks/ken_robinson_changing_education_paradigms.html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itace.com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hyperlink" Target="http://modernivyucovani.cz/" TargetMode="External"/><Relationship Id="rId13" Type="http://schemas.openxmlformats.org/officeDocument/2006/relationships/hyperlink" Target="http://psychclassics.asu.edu/" TargetMode="External"/><Relationship Id="rId18" Type="http://schemas.openxmlformats.org/officeDocument/2006/relationships/hyperlink" Target="http://www.nadanedeti.cz/" TargetMode="External"/><Relationship Id="rId3" Type="http://schemas.openxmlformats.org/officeDocument/2006/relationships/hyperlink" Target="http://www.ped.muni.cz/wlib/neweb/index.php?sekce=3" TargetMode="External"/><Relationship Id="rId7" Type="http://schemas.openxmlformats.org/officeDocument/2006/relationships/hyperlink" Target="http://www.vudpap.sk/psychologia-patopsychologia-dietata/" TargetMode="External"/><Relationship Id="rId12" Type="http://schemas.openxmlformats.org/officeDocument/2006/relationships/hyperlink" Target="http://site.ebrary.com/lib/masaryk" TargetMode="External"/><Relationship Id="rId17" Type="http://schemas.openxmlformats.org/officeDocument/2006/relationships/hyperlink" Target="http://www.msmt.cz/" TargetMode="External"/><Relationship Id="rId2" Type="http://schemas.openxmlformats.org/officeDocument/2006/relationships/notesSlide" Target="../notesSlides/notesSlide9.xml"/><Relationship Id="rId16" Type="http://schemas.openxmlformats.org/officeDocument/2006/relationships/hyperlink" Target="http://www.eric.ed.gov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ped.muni.cz/pedor/" TargetMode="External"/><Relationship Id="rId11" Type="http://schemas.openxmlformats.org/officeDocument/2006/relationships/hyperlink" Target="http://www.ucitelske-listy.cz/" TargetMode="External"/><Relationship Id="rId5" Type="http://schemas.openxmlformats.org/officeDocument/2006/relationships/hyperlink" Target="http://www.phil.muni.cz/journals/index.php/studia-paedagogica" TargetMode="External"/><Relationship Id="rId15" Type="http://schemas.openxmlformats.org/officeDocument/2006/relationships/hyperlink" Target="http://www.rvp.cz/" TargetMode="External"/><Relationship Id="rId10" Type="http://schemas.openxmlformats.org/officeDocument/2006/relationships/hyperlink" Target="http://www.ucitelskenoviny.cz/" TargetMode="External"/><Relationship Id="rId4" Type="http://schemas.openxmlformats.org/officeDocument/2006/relationships/hyperlink" Target="http://userweb.pedf.cuni.cz/pedagogika/" TargetMode="External"/><Relationship Id="rId9" Type="http://schemas.openxmlformats.org/officeDocument/2006/relationships/hyperlink" Target="http://www.portal.cz/casopisy/" TargetMode="External"/><Relationship Id="rId14" Type="http://schemas.openxmlformats.org/officeDocument/2006/relationships/hyperlink" Target="http://www.ceskaskola.cz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"/>
          <p:cNvSpPr>
            <a:spLocks noGrp="1" noChangeArrowheads="1"/>
          </p:cNvSpPr>
          <p:nvPr>
            <p:ph type="ctrTitle"/>
          </p:nvPr>
        </p:nvSpPr>
        <p:spPr>
          <a:xfrm>
            <a:off x="2603500" y="4691063"/>
            <a:ext cx="7140575" cy="1538287"/>
          </a:xfrm>
        </p:spPr>
        <p:txBody>
          <a:bodyPr lIns="0" tIns="0" rIns="0" bIns="0" anchor="ctr">
            <a:spAutoFit/>
          </a:bodyPr>
          <a:lstStyle/>
          <a:p>
            <a:pPr marL="357188" indent="-357188" eaLnBrk="1" hangingPunct="1">
              <a:lnSpc>
                <a:spcPct val="102000"/>
              </a:lnSpc>
              <a:tabLst>
                <a:tab pos="357188" algn="l"/>
                <a:tab pos="1074738" algn="l"/>
                <a:tab pos="1793875" algn="l"/>
                <a:tab pos="2513013" algn="l"/>
                <a:tab pos="3232150" algn="l"/>
                <a:tab pos="3951288" algn="l"/>
                <a:tab pos="4670425" algn="l"/>
                <a:tab pos="5389563" algn="l"/>
                <a:tab pos="6108700" algn="l"/>
                <a:tab pos="6827838" algn="l"/>
                <a:tab pos="7546975" algn="l"/>
                <a:tab pos="8266113" algn="l"/>
                <a:tab pos="8985250" algn="l"/>
                <a:tab pos="9704388" algn="l"/>
                <a:tab pos="10423525" algn="l"/>
                <a:tab pos="11142663" algn="l"/>
              </a:tabLst>
              <a:defRPr/>
            </a:pPr>
            <a:r>
              <a:rPr lang="en-GB" dirty="0" err="1" smtClean="0"/>
              <a:t>Psychologie</a:t>
            </a:r>
            <a:r>
              <a:rPr lang="en-GB" dirty="0" smtClean="0"/>
              <a:t> </a:t>
            </a:r>
            <a:r>
              <a:rPr lang="en-GB" dirty="0" err="1" smtClean="0"/>
              <a:t>výchovy</a:t>
            </a:r>
            <a:r>
              <a:rPr lang="en-GB" dirty="0" smtClean="0"/>
              <a:t> a </a:t>
            </a:r>
            <a:r>
              <a:rPr lang="en-GB" dirty="0" err="1" smtClean="0"/>
              <a:t>vzdělávání</a:t>
            </a:r>
            <a:r>
              <a:rPr lang="cs-CZ" dirty="0" smtClean="0"/>
              <a:t> – PSY710</a:t>
            </a:r>
            <a:endParaRPr lang="en-GB" dirty="0" smtClean="0"/>
          </a:p>
        </p:txBody>
      </p:sp>
      <p:sp>
        <p:nvSpPr>
          <p:cNvPr id="9219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2603500" y="6669088"/>
            <a:ext cx="7392988" cy="755650"/>
          </a:xfrm>
        </p:spPr>
        <p:txBody>
          <a:bodyPr>
            <a:normAutofit/>
          </a:bodyPr>
          <a:lstStyle/>
          <a:p>
            <a:pPr eaLnBrk="1" hangingPunct="1"/>
            <a:r>
              <a:rPr lang="cs-CZ" dirty="0" smtClean="0"/>
              <a:t>Vstupní </a:t>
            </a:r>
            <a:r>
              <a:rPr lang="cs-CZ" dirty="0" smtClean="0"/>
              <a:t>informace</a:t>
            </a:r>
            <a:endParaRPr lang="cs-CZ" dirty="0" smtClean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Nadpis 1"/>
          <p:cNvSpPr>
            <a:spLocks noGrp="1"/>
          </p:cNvSpPr>
          <p:nvPr>
            <p:ph type="title"/>
          </p:nvPr>
        </p:nvSpPr>
        <p:spPr>
          <a:xfrm>
            <a:off x="674688" y="252413"/>
            <a:ext cx="8990012" cy="1092200"/>
          </a:xfrm>
        </p:spPr>
        <p:txBody>
          <a:bodyPr/>
          <a:lstStyle/>
          <a:p>
            <a:pPr eaLnBrk="1" hangingPunct="1"/>
            <a:r>
              <a:rPr lang="cs-CZ" smtClean="0"/>
              <a:t>Psychologie jako přitažlivé téma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674688" y="1763713"/>
            <a:ext cx="8990012" cy="4956175"/>
          </a:xfrm>
        </p:spPr>
        <p:txBody>
          <a:bodyPr>
            <a:normAutofit fontScale="92500" lnSpcReduction="20000"/>
          </a:bodyPr>
          <a:lstStyle/>
          <a:p>
            <a:pPr marL="352780" indent="-352780" eaLnBrk="1" fontAlgn="auto" hangingPunct="1">
              <a:spcBef>
                <a:spcPts val="772"/>
              </a:spcBef>
              <a:spcAft>
                <a:spcPts val="0"/>
              </a:spcAft>
              <a:buFont typeface="Wingdings"/>
              <a:buChar char=""/>
              <a:defRPr/>
            </a:pPr>
            <a:r>
              <a:rPr lang="cs-CZ" dirty="0" smtClean="0"/>
              <a:t>Řada „psychologických“ kurzů</a:t>
            </a:r>
          </a:p>
          <a:p>
            <a:pPr marL="352780" indent="-352780" eaLnBrk="1" fontAlgn="auto" hangingPunct="1">
              <a:spcBef>
                <a:spcPts val="772"/>
              </a:spcBef>
              <a:spcAft>
                <a:spcPts val="0"/>
              </a:spcAft>
              <a:buFont typeface="Wingdings"/>
              <a:buChar char=""/>
              <a:defRPr/>
            </a:pPr>
            <a:r>
              <a:rPr lang="cs-CZ" dirty="0" smtClean="0"/>
              <a:t>Řada „psychologických“ knih, časopisů </a:t>
            </a:r>
            <a:r>
              <a:rPr lang="cs-CZ" dirty="0" smtClean="0">
                <a:hlinkClick r:id="rId2"/>
              </a:rPr>
              <a:t>http://www.</a:t>
            </a:r>
            <a:r>
              <a:rPr lang="cs-CZ" dirty="0" err="1" smtClean="0">
                <a:hlinkClick r:id="rId2"/>
              </a:rPr>
              <a:t>mf.cz</a:t>
            </a:r>
            <a:r>
              <a:rPr lang="cs-CZ" dirty="0" smtClean="0">
                <a:hlinkClick r:id="rId2"/>
              </a:rPr>
              <a:t>/produkty/moje-psychologie/</a:t>
            </a:r>
            <a:endParaRPr lang="cs-CZ" dirty="0" smtClean="0"/>
          </a:p>
          <a:p>
            <a:pPr marL="352780" indent="-352780" eaLnBrk="1" fontAlgn="auto" hangingPunct="1">
              <a:spcBef>
                <a:spcPts val="772"/>
              </a:spcBef>
              <a:spcAft>
                <a:spcPts val="0"/>
              </a:spcAft>
              <a:buFont typeface="Wingdings"/>
              <a:buChar char=""/>
              <a:defRPr/>
            </a:pPr>
            <a:r>
              <a:rPr lang="cs-CZ" dirty="0" smtClean="0"/>
              <a:t>Laická veřejnost může mít problém rozlišit mezi odborností a nesmyslem</a:t>
            </a:r>
          </a:p>
          <a:p>
            <a:pPr marL="403225" lvl="1" indent="0" eaLnBrk="1" fontAlgn="auto" hangingPunct="1">
              <a:spcBef>
                <a:spcPts val="606"/>
              </a:spcBef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cs-CZ" dirty="0" smtClean="0"/>
              <a:t>=&gt;</a:t>
            </a:r>
            <a:r>
              <a:rPr lang="cs-CZ" b="1" dirty="0" err="1"/>
              <a:t>Practice</a:t>
            </a:r>
            <a:r>
              <a:rPr lang="cs-CZ" b="1" dirty="0"/>
              <a:t> </a:t>
            </a:r>
            <a:r>
              <a:rPr lang="cs-CZ" b="1" dirty="0" err="1"/>
              <a:t>Based</a:t>
            </a:r>
            <a:r>
              <a:rPr lang="cs-CZ" b="1" dirty="0"/>
              <a:t> </a:t>
            </a:r>
            <a:r>
              <a:rPr lang="cs-CZ" b="1" dirty="0" err="1"/>
              <a:t>Approach</a:t>
            </a:r>
            <a:r>
              <a:rPr lang="cs-CZ" b="1" dirty="0"/>
              <a:t>, Evidence </a:t>
            </a:r>
            <a:r>
              <a:rPr lang="cs-CZ" b="1" dirty="0" err="1"/>
              <a:t>Based</a:t>
            </a:r>
            <a:r>
              <a:rPr lang="cs-CZ" b="1" dirty="0"/>
              <a:t> </a:t>
            </a:r>
            <a:r>
              <a:rPr lang="cs-CZ" b="1" dirty="0" err="1"/>
              <a:t>Approach</a:t>
            </a:r>
            <a:endParaRPr lang="cs-CZ" b="1" dirty="0"/>
          </a:p>
          <a:p>
            <a:pPr marL="403225" lvl="1" indent="0" eaLnBrk="1" fontAlgn="auto" hangingPunct="1">
              <a:spcBef>
                <a:spcPts val="606"/>
              </a:spcBef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cs-CZ" dirty="0" err="1" smtClean="0">
                <a:hlinkClick r:id="rId3"/>
              </a:rPr>
              <a:t>Psychoquackery</a:t>
            </a:r>
            <a:r>
              <a:rPr lang="cs-CZ" dirty="0" smtClean="0"/>
              <a:t> (</a:t>
            </a:r>
            <a:r>
              <a:rPr lang="cs-CZ" dirty="0" err="1" smtClean="0"/>
              <a:t>Psychokváci</a:t>
            </a:r>
            <a:r>
              <a:rPr lang="cs-CZ" dirty="0" smtClean="0"/>
              <a:t>) – </a:t>
            </a:r>
            <a:r>
              <a:rPr lang="cs-CZ" dirty="0" err="1"/>
              <a:t>Norcross</a:t>
            </a:r>
            <a:r>
              <a:rPr lang="cs-CZ" dirty="0"/>
              <a:t> et al</a:t>
            </a:r>
            <a:r>
              <a:rPr lang="cs-CZ" dirty="0" smtClean="0"/>
              <a:t>. výzkum APA – zvláštní diagnostické postupy a teorie </a:t>
            </a:r>
            <a:endParaRPr lang="cs-CZ" dirty="0"/>
          </a:p>
          <a:p>
            <a:pPr marL="705560" lvl="1" indent="-302383" eaLnBrk="1" fontAlgn="auto" hangingPunct="1">
              <a:spcBef>
                <a:spcPts val="606"/>
              </a:spcBef>
              <a:spcAft>
                <a:spcPts val="0"/>
              </a:spcAft>
              <a:buFont typeface="Wingdings 2"/>
              <a:buChar char=""/>
              <a:defRPr/>
            </a:pPr>
            <a:r>
              <a:rPr lang="cs-CZ" sz="2400" i="1" dirty="0"/>
              <a:t>Jedná se </a:t>
            </a:r>
            <a:r>
              <a:rPr lang="cs-CZ" sz="2400" i="1" dirty="0" smtClean="0"/>
              <a:t>totiž nejen </a:t>
            </a:r>
            <a:r>
              <a:rPr lang="cs-CZ" sz="2400" i="1" dirty="0"/>
              <a:t>o otázku odbornosti </a:t>
            </a:r>
            <a:r>
              <a:rPr lang="cs-CZ" sz="2400" i="1" dirty="0" smtClean="0"/>
              <a:t>ale i o </a:t>
            </a:r>
            <a:r>
              <a:rPr lang="cs-CZ" sz="2400" i="1" dirty="0"/>
              <a:t>etickou </a:t>
            </a:r>
            <a:r>
              <a:rPr lang="cs-CZ" sz="2400" i="1" dirty="0" smtClean="0"/>
              <a:t>otázku (vydělávání peněz na lidském neštěstí)</a:t>
            </a:r>
          </a:p>
          <a:p>
            <a:pPr marL="705560" lvl="1" indent="-302383" eaLnBrk="1" fontAlgn="auto" hangingPunct="1">
              <a:spcBef>
                <a:spcPts val="606"/>
              </a:spcBef>
              <a:spcAft>
                <a:spcPts val="0"/>
              </a:spcAft>
              <a:buFont typeface="Wingdings 2"/>
              <a:buChar char=""/>
              <a:defRPr/>
            </a:pPr>
            <a:r>
              <a:rPr lang="cs-CZ" sz="2400" i="1" dirty="0" err="1" smtClean="0"/>
              <a:t>Guruové</a:t>
            </a:r>
            <a:r>
              <a:rPr lang="cs-CZ" sz="2400" i="1" dirty="0" smtClean="0"/>
              <a:t>, módní či mystický slovník atp. („kvantová psychologie“, „léčivé krystaly“…)</a:t>
            </a:r>
          </a:p>
          <a:p>
            <a:pPr marL="705560" lvl="1" indent="-302383" eaLnBrk="1" fontAlgn="auto" hangingPunct="1">
              <a:spcBef>
                <a:spcPts val="606"/>
              </a:spcBef>
              <a:spcAft>
                <a:spcPts val="0"/>
              </a:spcAft>
              <a:buFont typeface="Wingdings 2"/>
              <a:buChar char=""/>
              <a:defRPr/>
            </a:pPr>
            <a:r>
              <a:rPr lang="cs-CZ" sz="2400" i="1" dirty="0" smtClean="0"/>
              <a:t>Barvy života, Barvy školy - </a:t>
            </a:r>
            <a:r>
              <a:rPr lang="cs-CZ" sz="2000" dirty="0">
                <a:hlinkClick r:id="rId4"/>
              </a:rPr>
              <a:t>http://www.upacr.cz/index.php?lng=cs&amp;kap=news</a:t>
            </a:r>
            <a:endParaRPr lang="cs-CZ" sz="2400" i="1" dirty="0"/>
          </a:p>
          <a:p>
            <a:pPr marL="352780" indent="-352780" eaLnBrk="1" fontAlgn="auto" hangingPunct="1">
              <a:spcBef>
                <a:spcPts val="772"/>
              </a:spcBef>
              <a:spcAft>
                <a:spcPts val="0"/>
              </a:spcAft>
              <a:buFont typeface="Wingdings"/>
              <a:buChar char=""/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674688" y="252413"/>
            <a:ext cx="8990012" cy="1092200"/>
          </a:xfrm>
        </p:spPr>
        <p:txBody>
          <a:bodyPr/>
          <a:lstStyle/>
          <a:p>
            <a:pPr eaLnBrk="1" hangingPunct="1"/>
            <a:r>
              <a:rPr lang="cs-CZ" smtClean="0"/>
              <a:t>...opravdu úvodem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504825" y="1763713"/>
            <a:ext cx="9359900" cy="4994275"/>
          </a:xfrm>
        </p:spPr>
        <p:txBody>
          <a:bodyPr>
            <a:normAutofit fontScale="92500" lnSpcReduction="10000"/>
          </a:bodyPr>
          <a:lstStyle/>
          <a:p>
            <a:pPr marL="352780" indent="-352780" eaLnBrk="1" fontAlgn="auto" hangingPunct="1">
              <a:spcBef>
                <a:spcPts val="772"/>
              </a:spcBef>
              <a:spcAft>
                <a:spcPts val="0"/>
              </a:spcAft>
              <a:buFont typeface="Wingdings"/>
              <a:buChar char=""/>
              <a:defRPr/>
            </a:pPr>
            <a:r>
              <a:rPr lang="cs-CZ" sz="2700" dirty="0" smtClean="0"/>
              <a:t>Pedagogická psychologie</a:t>
            </a:r>
          </a:p>
          <a:p>
            <a:pPr marL="705560" lvl="1" indent="-302383" eaLnBrk="1" fontAlgn="auto" hangingPunct="1">
              <a:spcBef>
                <a:spcPts val="606"/>
              </a:spcBef>
              <a:spcAft>
                <a:spcPts val="0"/>
              </a:spcAft>
              <a:buFont typeface="Wingdings 2"/>
              <a:buChar char=""/>
              <a:defRPr/>
            </a:pPr>
            <a:r>
              <a:rPr lang="cs-CZ" sz="2200" dirty="0" smtClean="0"/>
              <a:t>v tradičním dělení se řadí mezi aplikované psychologické disciplíny, ev. hraniční; lze ji ovšem řadit i mezi základní ;)</a:t>
            </a:r>
          </a:p>
          <a:p>
            <a:pPr marL="705560" lvl="1" indent="-302383" eaLnBrk="1" fontAlgn="auto" hangingPunct="1">
              <a:spcBef>
                <a:spcPts val="606"/>
              </a:spcBef>
              <a:spcAft>
                <a:spcPts val="0"/>
              </a:spcAft>
              <a:buFont typeface="Wingdings 2"/>
              <a:buChar char=""/>
              <a:defRPr/>
            </a:pPr>
            <a:r>
              <a:rPr lang="cs-CZ" sz="2200" dirty="0" smtClean="0"/>
              <a:t>aplikované disciplíny </a:t>
            </a:r>
            <a:r>
              <a:rPr lang="cs-CZ" sz="2200" dirty="0" err="1" smtClean="0"/>
              <a:t>ped</a:t>
            </a:r>
            <a:r>
              <a:rPr lang="cs-CZ" sz="2200" dirty="0" smtClean="0"/>
              <a:t>. </a:t>
            </a:r>
            <a:r>
              <a:rPr lang="cs-CZ" sz="2200" dirty="0" err="1" smtClean="0"/>
              <a:t>ps</a:t>
            </a:r>
            <a:r>
              <a:rPr lang="cs-CZ" sz="2200" dirty="0" smtClean="0"/>
              <a:t>.</a:t>
            </a:r>
          </a:p>
          <a:p>
            <a:pPr marL="1007943" lvl="2" indent="-251986" eaLnBrk="1" fontAlgn="auto" hangingPunct="1">
              <a:spcBef>
                <a:spcPts val="551"/>
              </a:spcBef>
              <a:spcAft>
                <a:spcPts val="0"/>
              </a:spcAft>
              <a:buFont typeface="Wingdings"/>
              <a:buChar char=""/>
              <a:defRPr/>
            </a:pPr>
            <a:r>
              <a:rPr lang="cs-CZ" sz="2000" dirty="0" smtClean="0"/>
              <a:t>psychologie pro učitele</a:t>
            </a:r>
          </a:p>
          <a:p>
            <a:pPr marL="1007943" lvl="2" indent="-251986" eaLnBrk="1" fontAlgn="auto" hangingPunct="1">
              <a:spcBef>
                <a:spcPts val="551"/>
              </a:spcBef>
              <a:spcAft>
                <a:spcPts val="0"/>
              </a:spcAft>
              <a:buFont typeface="Wingdings"/>
              <a:buChar char=""/>
              <a:defRPr/>
            </a:pPr>
            <a:r>
              <a:rPr lang="cs-CZ" sz="2000" dirty="0" smtClean="0"/>
              <a:t>školní psychologie</a:t>
            </a:r>
          </a:p>
          <a:p>
            <a:pPr marL="1007943" lvl="2" indent="-251986" eaLnBrk="1" fontAlgn="auto" hangingPunct="1">
              <a:spcBef>
                <a:spcPts val="551"/>
              </a:spcBef>
              <a:spcAft>
                <a:spcPts val="0"/>
              </a:spcAft>
              <a:buFont typeface="Wingdings"/>
              <a:buChar char=""/>
              <a:defRPr/>
            </a:pPr>
            <a:r>
              <a:rPr lang="cs-CZ" sz="2000" dirty="0" smtClean="0"/>
              <a:t>poradenská psychologie (...)</a:t>
            </a:r>
          </a:p>
          <a:p>
            <a:pPr marL="705560" lvl="1" indent="-302383" eaLnBrk="1" fontAlgn="auto" hangingPunct="1">
              <a:spcBef>
                <a:spcPts val="606"/>
              </a:spcBef>
              <a:spcAft>
                <a:spcPts val="0"/>
              </a:spcAft>
              <a:buFont typeface="Wingdings 2"/>
              <a:buChar char=""/>
              <a:defRPr/>
            </a:pPr>
            <a:r>
              <a:rPr lang="cs-CZ" sz="2200" dirty="0" smtClean="0"/>
              <a:t>mnoho přesahů (pedagogika, kognitivní psychologie, sociologie, politika, filosofie...)</a:t>
            </a:r>
          </a:p>
          <a:p>
            <a:pPr marL="705560" lvl="1" indent="-302383" eaLnBrk="1" fontAlgn="auto" hangingPunct="1">
              <a:spcBef>
                <a:spcPts val="606"/>
              </a:spcBef>
              <a:spcAft>
                <a:spcPts val="0"/>
              </a:spcAft>
              <a:buFont typeface="Wingdings 2"/>
              <a:buChar char=""/>
              <a:defRPr/>
            </a:pPr>
            <a:r>
              <a:rPr lang="cs-CZ" sz="2200" dirty="0" smtClean="0"/>
              <a:t>dlouhá historie (zejména </a:t>
            </a:r>
            <a:r>
              <a:rPr lang="cs-CZ" sz="2200" dirty="0" err="1" smtClean="0"/>
              <a:t>výzmum</a:t>
            </a:r>
            <a:r>
              <a:rPr lang="cs-CZ" sz="2200" dirty="0" smtClean="0"/>
              <a:t> učení - asocianisté, </a:t>
            </a:r>
            <a:r>
              <a:rPr lang="cs-CZ" sz="2200" dirty="0" err="1" smtClean="0"/>
              <a:t>Ebinghaus</a:t>
            </a:r>
            <a:r>
              <a:rPr lang="cs-CZ" sz="2200" dirty="0" smtClean="0"/>
              <a:t>, ...;) </a:t>
            </a:r>
          </a:p>
          <a:p>
            <a:pPr marL="705560" lvl="1" indent="-302383" eaLnBrk="1" fontAlgn="auto" hangingPunct="1">
              <a:spcBef>
                <a:spcPts val="606"/>
              </a:spcBef>
              <a:spcAft>
                <a:spcPts val="0"/>
              </a:spcAft>
              <a:buFont typeface="Wingdings 2"/>
              <a:buChar char=""/>
              <a:defRPr/>
            </a:pPr>
            <a:r>
              <a:rPr lang="cs-CZ" sz="2200" dirty="0" smtClean="0"/>
              <a:t>v anglosaské terminologii </a:t>
            </a:r>
            <a:r>
              <a:rPr lang="cs-CZ" sz="2200" i="1" dirty="0" err="1" smtClean="0"/>
              <a:t>educational</a:t>
            </a:r>
            <a:r>
              <a:rPr lang="cs-CZ" sz="2200" i="1" dirty="0" smtClean="0"/>
              <a:t> psychology</a:t>
            </a:r>
            <a:r>
              <a:rPr lang="cs-CZ" sz="2200" dirty="0" smtClean="0"/>
              <a:t>, častěji </a:t>
            </a:r>
            <a:r>
              <a:rPr lang="cs-CZ" sz="2200" i="1" dirty="0" err="1" smtClean="0"/>
              <a:t>educational</a:t>
            </a:r>
            <a:r>
              <a:rPr lang="cs-CZ" sz="2200" i="1" dirty="0" smtClean="0"/>
              <a:t> </a:t>
            </a:r>
            <a:r>
              <a:rPr lang="cs-CZ" sz="2200" i="1" dirty="0" err="1" smtClean="0"/>
              <a:t>sciences</a:t>
            </a:r>
            <a:endParaRPr lang="cs-CZ" sz="2200" i="1" dirty="0" smtClean="0"/>
          </a:p>
          <a:p>
            <a:pPr marL="705560" lvl="1" indent="-302383" eaLnBrk="1" fontAlgn="auto" hangingPunct="1">
              <a:spcBef>
                <a:spcPts val="606"/>
              </a:spcBef>
              <a:spcAft>
                <a:spcPts val="0"/>
              </a:spcAft>
              <a:buFont typeface="Wingdings 2"/>
              <a:buChar char=""/>
              <a:defRPr/>
            </a:pPr>
            <a:endParaRPr lang="cs-CZ" sz="2200" i="1" dirty="0" smtClean="0"/>
          </a:p>
          <a:p>
            <a:pPr marL="705560" lvl="1" indent="-302383" eaLnBrk="1" fontAlgn="auto" hangingPunct="1">
              <a:spcBef>
                <a:spcPts val="606"/>
              </a:spcBef>
              <a:spcAft>
                <a:spcPts val="0"/>
              </a:spcAft>
              <a:buFont typeface="Wingdings 2"/>
              <a:buChar char=""/>
              <a:defRPr/>
            </a:pPr>
            <a:r>
              <a:rPr lang="cs-CZ" sz="2200" dirty="0"/>
              <a:t>Video na úvod: K. Robinson a jeho přednáška pro TED </a:t>
            </a:r>
            <a:r>
              <a:rPr lang="cs-CZ" sz="2200" dirty="0">
                <a:hlinkClick r:id="rId3"/>
              </a:rPr>
              <a:t>http://</a:t>
            </a:r>
            <a:r>
              <a:rPr lang="cs-CZ" sz="2200" dirty="0" smtClean="0">
                <a:hlinkClick r:id="rId3"/>
              </a:rPr>
              <a:t>www.ted.com/talks/ken_robinson_changing_education_paradigms.html</a:t>
            </a:r>
            <a:r>
              <a:rPr lang="cs-CZ" sz="2200" dirty="0" smtClean="0"/>
              <a:t> </a:t>
            </a:r>
            <a:endParaRPr lang="cs-CZ" sz="2200" dirty="0"/>
          </a:p>
          <a:p>
            <a:pPr marL="1007185" lvl="2" indent="-302383" eaLnBrk="1" fontAlgn="auto" hangingPunct="1">
              <a:spcBef>
                <a:spcPts val="606"/>
              </a:spcBef>
              <a:spcAft>
                <a:spcPts val="0"/>
              </a:spcAft>
              <a:buFont typeface="Wingdings 2"/>
              <a:buChar char=""/>
              <a:defRPr/>
            </a:pPr>
            <a:r>
              <a:rPr lang="cs-CZ" sz="1800" dirty="0" smtClean="0"/>
              <a:t>Obor je vždy odrazem </a:t>
            </a:r>
            <a:r>
              <a:rPr lang="cs-CZ" sz="1800" dirty="0"/>
              <a:t>konkrétních kulturních a polických souvislostí</a:t>
            </a:r>
          </a:p>
          <a:p>
            <a:pPr marL="705560" lvl="1" indent="-302383" eaLnBrk="1" fontAlgn="auto" hangingPunct="1">
              <a:spcBef>
                <a:spcPts val="606"/>
              </a:spcBef>
              <a:spcAft>
                <a:spcPts val="0"/>
              </a:spcAft>
              <a:buFont typeface="Wingdings 2"/>
              <a:buChar char=""/>
              <a:defRPr/>
            </a:pPr>
            <a:endParaRPr lang="cs-CZ" sz="2200" i="1" dirty="0" smtClean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Nadpis 1"/>
          <p:cNvSpPr>
            <a:spLocks noGrp="1"/>
          </p:cNvSpPr>
          <p:nvPr>
            <p:ph type="title"/>
          </p:nvPr>
        </p:nvSpPr>
        <p:spPr>
          <a:xfrm>
            <a:off x="674688" y="252413"/>
            <a:ext cx="8990012" cy="10922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mtClean="0"/>
              <a:t>Co důležitého ještě chybí v nápisu na tričku?</a:t>
            </a:r>
          </a:p>
        </p:txBody>
      </p:sp>
      <p:pic>
        <p:nvPicPr>
          <p:cNvPr id="21507" name="Zástupný symbol pro obsah 3" descr="Ucit_se.jpg"/>
          <p:cNvPicPr>
            <a:picLocks noGrp="1" noChangeAspect="1"/>
          </p:cNvPicPr>
          <p:nvPr>
            <p:ph sz="quarter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979738" y="2098675"/>
            <a:ext cx="4381500" cy="4286250"/>
          </a:xfr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Nadpis 1"/>
          <p:cNvSpPr>
            <a:spLocks noGrp="1"/>
          </p:cNvSpPr>
          <p:nvPr>
            <p:ph type="title"/>
          </p:nvPr>
        </p:nvSpPr>
        <p:spPr>
          <a:xfrm>
            <a:off x="674688" y="252413"/>
            <a:ext cx="8990012" cy="1092200"/>
          </a:xfrm>
        </p:spPr>
        <p:txBody>
          <a:bodyPr/>
          <a:lstStyle/>
          <a:p>
            <a:pPr eaLnBrk="1" hangingPunct="1"/>
            <a:r>
              <a:rPr lang="cs-CZ" smtClean="0"/>
              <a:t>Pozor na různé významy pojmu!</a:t>
            </a:r>
          </a:p>
        </p:txBody>
      </p:sp>
      <p:sp>
        <p:nvSpPr>
          <p:cNvPr id="22531" name="Zástupný symbol pro obsah 2"/>
          <p:cNvSpPr>
            <a:spLocks noGrp="1"/>
          </p:cNvSpPr>
          <p:nvPr>
            <p:ph sz="quarter" idx="1"/>
          </p:nvPr>
        </p:nvSpPr>
        <p:spPr>
          <a:xfrm>
            <a:off x="674688" y="1763713"/>
            <a:ext cx="8990012" cy="4956175"/>
          </a:xfrm>
        </p:spPr>
        <p:txBody>
          <a:bodyPr/>
          <a:lstStyle/>
          <a:p>
            <a:pPr eaLnBrk="1" hangingPunct="1"/>
            <a:r>
              <a:rPr lang="cs-CZ" smtClean="0"/>
              <a:t>Pedagogická psychologie může být mj. chápána jako:</a:t>
            </a:r>
          </a:p>
          <a:p>
            <a:pPr lvl="1" eaLnBrk="1" hangingPunct="1"/>
            <a:r>
              <a:rPr lang="cs-CZ" smtClean="0"/>
              <a:t>Vědní obor</a:t>
            </a:r>
          </a:p>
          <a:p>
            <a:pPr lvl="1" eaLnBrk="1" hangingPunct="1"/>
            <a:r>
              <a:rPr lang="cs-CZ" smtClean="0"/>
              <a:t>Soubor profesí (semiprofesí, kvalifikačních požadavků)</a:t>
            </a:r>
          </a:p>
          <a:p>
            <a:pPr lvl="2" eaLnBrk="1" hangingPunct="1"/>
            <a:r>
              <a:rPr lang="cs-CZ" smtClean="0"/>
              <a:t>Individuální specifika, profesní zkušenost…</a:t>
            </a:r>
          </a:p>
          <a:p>
            <a:pPr lvl="1" eaLnBrk="1" hangingPunct="1"/>
            <a:r>
              <a:rPr lang="cs-CZ" smtClean="0"/>
              <a:t>Vyučovací předmět(y) pro různé skupiny</a:t>
            </a:r>
          </a:p>
          <a:p>
            <a:pPr lvl="1" eaLnBrk="1" hangingPunct="1"/>
            <a:r>
              <a:rPr lang="cs-CZ" smtClean="0"/>
              <a:t>Kulturní a mediální fenomén (soubor témat)</a:t>
            </a:r>
          </a:p>
          <a:p>
            <a:pPr lvl="1" eaLnBrk="1" hangingPunct="1"/>
            <a:endParaRPr lang="cs-CZ" smtClean="0"/>
          </a:p>
          <a:p>
            <a:pPr lvl="1" algn="r" eaLnBrk="1" hangingPunct="1">
              <a:buFont typeface="Wingdings 2" pitchFamily="18" charset="2"/>
              <a:buNone/>
            </a:pPr>
            <a:r>
              <a:rPr lang="cs-CZ" smtClean="0"/>
              <a:t>…a je potřeba je umět rozlišovat</a:t>
            </a:r>
          </a:p>
          <a:p>
            <a:pPr lvl="1" eaLnBrk="1" hangingPunct="1"/>
            <a:endParaRPr lang="cs-CZ" smtClean="0"/>
          </a:p>
          <a:p>
            <a:pPr lvl="1" eaLnBrk="1" hangingPunct="1"/>
            <a:endParaRPr 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4688" y="252413"/>
            <a:ext cx="8990012" cy="1092200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cs-CZ" dirty="0" smtClean="0"/>
              <a:t>K čemu je dobrá studentům psychologie?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674688" y="1763713"/>
            <a:ext cx="8990012" cy="4956175"/>
          </a:xfrm>
        </p:spPr>
        <p:txBody>
          <a:bodyPr/>
          <a:lstStyle/>
          <a:p>
            <a:pPr eaLnBrk="1" hangingPunct="1"/>
            <a:r>
              <a:rPr lang="cs-CZ" smtClean="0"/>
              <a:t>Reflexe vlastní zkušenosti (individuální zkušenost vs. teorie i příklady dobré praxe; vnímání změny; profesní autonomie)</a:t>
            </a:r>
          </a:p>
          <a:p>
            <a:pPr eaLnBrk="1" hangingPunct="1"/>
            <a:r>
              <a:rPr lang="cs-CZ" smtClean="0"/>
              <a:t>Integrální součást všech specializací (např. profesní příprava post i pregraduální – cíle, metody…)</a:t>
            </a:r>
          </a:p>
          <a:p>
            <a:pPr eaLnBrk="1" hangingPunct="1"/>
            <a:r>
              <a:rPr lang="cs-CZ" smtClean="0"/>
              <a:t>Široká a dynamicky se rozvíjející oblast profesního uplatnění (1/3 absolventů FSS ;)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4688" y="252413"/>
            <a:ext cx="8990012" cy="1092200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cs-CZ" dirty="0" smtClean="0"/>
              <a:t>Postavení oboru v psychologické komunitě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674688" y="1763713"/>
            <a:ext cx="8990012" cy="4956175"/>
          </a:xfrm>
        </p:spPr>
        <p:txBody>
          <a:bodyPr/>
          <a:lstStyle/>
          <a:p>
            <a:pPr eaLnBrk="1" hangingPunct="1"/>
            <a:r>
              <a:rPr lang="cs-CZ" smtClean="0"/>
              <a:t>V ČR historicky během posledních dvou desetiletí nahlížena s určitým disrespektem („psychologie pro učitelky“)</a:t>
            </a:r>
          </a:p>
          <a:p>
            <a:pPr eaLnBrk="1" hangingPunct="1"/>
            <a:r>
              <a:rPr lang="cs-CZ" smtClean="0"/>
              <a:t>V USA naopak v posledních desetiletích velmi zásadní podpora ze strany APA (prestižní aplikační obor)</a:t>
            </a:r>
          </a:p>
          <a:p>
            <a:pPr lvl="1" eaLnBrk="1" hangingPunct="1"/>
            <a:r>
              <a:rPr lang="cs-CZ" smtClean="0"/>
              <a:t>Zimbardo, Sternberg aj.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Zástupný symbol pro obsah 2"/>
          <p:cNvSpPr>
            <a:spLocks noGrp="1"/>
          </p:cNvSpPr>
          <p:nvPr>
            <p:ph sz="quarter" idx="1"/>
          </p:nvPr>
        </p:nvSpPr>
        <p:spPr>
          <a:xfrm>
            <a:off x="674688" y="1763713"/>
            <a:ext cx="8990012" cy="4956175"/>
          </a:xfrm>
        </p:spPr>
        <p:txBody>
          <a:bodyPr/>
          <a:lstStyle/>
          <a:p>
            <a:pPr eaLnBrk="1" hangingPunct="1"/>
            <a:r>
              <a:rPr lang="cs-CZ" smtClean="0"/>
              <a:t>Děkuji za pozornost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1"/>
          <p:cNvSpPr>
            <a:spLocks noGrp="1" noChangeArrowheads="1"/>
          </p:cNvSpPr>
          <p:nvPr>
            <p:ph type="title"/>
          </p:nvPr>
        </p:nvSpPr>
        <p:spPr>
          <a:xfrm>
            <a:off x="504825" y="588963"/>
            <a:ext cx="9074150" cy="693737"/>
          </a:xfrm>
        </p:spPr>
        <p:txBody>
          <a:bodyPr lIns="0" tIns="0" rIns="0" bIns="0">
            <a:spAutoFit/>
          </a:bodyPr>
          <a:lstStyle/>
          <a:p>
            <a:pPr eaLnBrk="1" hangingPunct="1">
              <a:lnSpc>
                <a:spcPct val="93000"/>
              </a:lnSpc>
              <a:tabLst>
                <a:tab pos="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</a:pPr>
            <a:r>
              <a:rPr lang="en-GB" smtClean="0"/>
              <a:t>Kontakt</a:t>
            </a:r>
          </a:p>
        </p:txBody>
      </p:sp>
      <p:sp>
        <p:nvSpPr>
          <p:cNvPr id="11267" name="Rectangle 2"/>
          <p:cNvSpPr>
            <a:spLocks noGrp="1" noChangeArrowheads="1"/>
          </p:cNvSpPr>
          <p:nvPr>
            <p:ph sz="quarter" idx="1"/>
          </p:nvPr>
        </p:nvSpPr>
        <p:spPr>
          <a:xfrm>
            <a:off x="504825" y="1763713"/>
            <a:ext cx="9074150" cy="3412601"/>
          </a:xfrm>
        </p:spPr>
        <p:txBody>
          <a:bodyPr lIns="0" tIns="0" rIns="0" bIns="0">
            <a:spAutoFit/>
          </a:bodyPr>
          <a:lstStyle/>
          <a:p>
            <a:pPr eaLnBrk="1" hangingPunct="1">
              <a:lnSpc>
                <a:spcPct val="93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b="1" dirty="0" smtClean="0"/>
              <a:t>Mgr. </a:t>
            </a:r>
            <a:r>
              <a:rPr lang="cs-CZ" b="1" dirty="0" smtClean="0"/>
              <a:t>et Mgr. </a:t>
            </a:r>
            <a:r>
              <a:rPr lang="en-GB" b="1" dirty="0" smtClean="0"/>
              <a:t>Jan </a:t>
            </a:r>
            <a:r>
              <a:rPr lang="en-GB" b="1" dirty="0" err="1" smtClean="0"/>
              <a:t>Mareš</a:t>
            </a:r>
            <a:r>
              <a:rPr lang="cs-CZ" b="1" dirty="0" smtClean="0"/>
              <a:t>, Ph.D.</a:t>
            </a:r>
            <a:endParaRPr lang="en-GB" b="1" dirty="0" smtClean="0"/>
          </a:p>
          <a:p>
            <a:pPr lvl="1" eaLnBrk="1" hangingPunct="1"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dirty="0" smtClean="0"/>
              <a:t>jmares@fss.muni.cz </a:t>
            </a:r>
            <a:endParaRPr lang="cs-CZ" dirty="0" smtClean="0"/>
          </a:p>
          <a:p>
            <a:pPr lvl="2" eaLnBrk="1" hangingPunct="1"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cs-CZ" dirty="0" smtClean="0">
                <a:solidFill>
                  <a:srgbClr val="FF0000"/>
                </a:solidFill>
              </a:rPr>
              <a:t>Prosím uvádějte v mailu </a:t>
            </a:r>
            <a:r>
              <a:rPr lang="cs-CZ" dirty="0" err="1" smtClean="0">
                <a:solidFill>
                  <a:srgbClr val="FF0000"/>
                </a:solidFill>
              </a:rPr>
              <a:t>učo</a:t>
            </a:r>
            <a:r>
              <a:rPr lang="cs-CZ" dirty="0" smtClean="0">
                <a:solidFill>
                  <a:srgbClr val="FF0000"/>
                </a:solidFill>
              </a:rPr>
              <a:t> a kód předmětu, děkuji</a:t>
            </a:r>
          </a:p>
          <a:p>
            <a:pPr lvl="1" eaLnBrk="1" hangingPunct="1"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cs-CZ" dirty="0" smtClean="0"/>
              <a:t>diskusní fórum předmětu</a:t>
            </a:r>
            <a:endParaRPr lang="en-GB" dirty="0" smtClean="0"/>
          </a:p>
          <a:p>
            <a:pPr lvl="1" eaLnBrk="1" hangingPunct="1"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dirty="0" err="1" smtClean="0"/>
              <a:t>konzultační</a:t>
            </a:r>
            <a:r>
              <a:rPr lang="en-GB" dirty="0" smtClean="0"/>
              <a:t> </a:t>
            </a:r>
            <a:r>
              <a:rPr lang="en-GB" dirty="0" err="1" smtClean="0"/>
              <a:t>hodiny</a:t>
            </a:r>
            <a:r>
              <a:rPr lang="en-GB" dirty="0" smtClean="0"/>
              <a:t>: </a:t>
            </a:r>
            <a:r>
              <a:rPr lang="cs-CZ" dirty="0" smtClean="0"/>
              <a:t>středa</a:t>
            </a:r>
            <a:r>
              <a:rPr lang="en-GB" dirty="0" smtClean="0"/>
              <a:t> </a:t>
            </a:r>
            <a:r>
              <a:rPr lang="cs-CZ" dirty="0" smtClean="0"/>
              <a:t>12</a:t>
            </a:r>
            <a:r>
              <a:rPr lang="en-GB" dirty="0" smtClean="0"/>
              <a:t>:</a:t>
            </a:r>
            <a:r>
              <a:rPr lang="cs-CZ" dirty="0" smtClean="0"/>
              <a:t>5</a:t>
            </a:r>
            <a:r>
              <a:rPr lang="en-GB" dirty="0" smtClean="0"/>
              <a:t>0-1</a:t>
            </a:r>
            <a:r>
              <a:rPr lang="cs-CZ" dirty="0" smtClean="0"/>
              <a:t>3</a:t>
            </a:r>
            <a:r>
              <a:rPr lang="en-GB" dirty="0" smtClean="0"/>
              <a:t>:</a:t>
            </a:r>
            <a:r>
              <a:rPr lang="cs-CZ" dirty="0" smtClean="0"/>
              <a:t>5</a:t>
            </a:r>
            <a:r>
              <a:rPr lang="en-GB" dirty="0" smtClean="0"/>
              <a:t>0; </a:t>
            </a:r>
            <a:endParaRPr lang="cs-CZ" dirty="0" smtClean="0"/>
          </a:p>
          <a:p>
            <a:pPr lvl="2" eaLnBrk="1" hangingPunct="1"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dirty="0" err="1" smtClean="0"/>
              <a:t>jindy</a:t>
            </a:r>
            <a:r>
              <a:rPr lang="en-GB" dirty="0" smtClean="0"/>
              <a:t> </a:t>
            </a:r>
            <a:r>
              <a:rPr lang="en-GB" dirty="0" err="1" smtClean="0"/>
              <a:t>po</a:t>
            </a:r>
            <a:r>
              <a:rPr lang="en-GB" dirty="0" smtClean="0"/>
              <a:t> </a:t>
            </a:r>
            <a:r>
              <a:rPr lang="en-GB" dirty="0" err="1" smtClean="0"/>
              <a:t>předchozí</a:t>
            </a:r>
            <a:r>
              <a:rPr lang="en-GB" dirty="0" smtClean="0"/>
              <a:t> </a:t>
            </a:r>
            <a:r>
              <a:rPr lang="en-GB" dirty="0" err="1" smtClean="0"/>
              <a:t>domluv</a:t>
            </a:r>
            <a:r>
              <a:rPr lang="cs-CZ" dirty="0" smtClean="0"/>
              <a:t>ě</a:t>
            </a:r>
          </a:p>
          <a:p>
            <a:pPr lvl="2" eaLnBrk="1" hangingPunct="1"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dirty="0" smtClean="0"/>
              <a:t>(</a:t>
            </a:r>
            <a:r>
              <a:rPr lang="cs-CZ" dirty="0" smtClean="0"/>
              <a:t>místnost 2.47, </a:t>
            </a:r>
            <a:r>
              <a:rPr lang="en-GB" dirty="0" err="1" smtClean="0"/>
              <a:t>Katedra</a:t>
            </a:r>
            <a:r>
              <a:rPr lang="en-GB" dirty="0" smtClean="0"/>
              <a:t> </a:t>
            </a:r>
            <a:r>
              <a:rPr lang="en-GB" dirty="0" err="1" smtClean="0"/>
              <a:t>psychologie</a:t>
            </a:r>
            <a:r>
              <a:rPr lang="en-GB" dirty="0" smtClean="0"/>
              <a:t>, </a:t>
            </a:r>
            <a:r>
              <a:rPr lang="cs-CZ" dirty="0" smtClean="0"/>
              <a:t>Joštova 10</a:t>
            </a:r>
            <a:r>
              <a:rPr lang="en-GB" dirty="0" smtClean="0"/>
              <a:t>, Brno)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674688" y="252413"/>
            <a:ext cx="8990012" cy="1092200"/>
          </a:xfrm>
        </p:spPr>
        <p:txBody>
          <a:bodyPr/>
          <a:lstStyle/>
          <a:p>
            <a:pPr eaLnBrk="1" hangingPunct="1"/>
            <a:r>
              <a:rPr lang="cs-CZ" smtClean="0"/>
              <a:t>Koncepce kurzu PSY710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74688" y="1763713"/>
            <a:ext cx="8990012" cy="4956175"/>
          </a:xfrm>
        </p:spPr>
        <p:txBody>
          <a:bodyPr/>
          <a:lstStyle/>
          <a:p>
            <a:pPr eaLnBrk="1" hangingPunct="1">
              <a:lnSpc>
                <a:spcPct val="116000"/>
              </a:lnSpc>
            </a:pPr>
            <a:r>
              <a:rPr lang="en-GB" sz="2700" b="1" i="1" smtClean="0"/>
              <a:t>Kurs je věnován</a:t>
            </a:r>
            <a:r>
              <a:rPr lang="cs-CZ" sz="2700" b="1" i="1" smtClean="0"/>
              <a:t>:</a:t>
            </a:r>
          </a:p>
          <a:p>
            <a:pPr lvl="1" eaLnBrk="1" hangingPunct="1">
              <a:lnSpc>
                <a:spcPct val="116000"/>
              </a:lnSpc>
            </a:pPr>
            <a:r>
              <a:rPr lang="cs-CZ" sz="2200" i="1" smtClean="0"/>
              <a:t>vybraným</a:t>
            </a:r>
            <a:r>
              <a:rPr lang="cs-CZ" sz="2200" b="1" i="1" smtClean="0"/>
              <a:t> </a:t>
            </a:r>
            <a:r>
              <a:rPr lang="en-GB" sz="2200" b="1" i="1" smtClean="0"/>
              <a:t>teoretickým a metodologickým otázkám výchovy a vzdělávání </a:t>
            </a:r>
            <a:r>
              <a:rPr lang="en-GB" sz="2200" i="1" smtClean="0"/>
              <a:t>z pohledu pedagogické a školní psychologie</a:t>
            </a:r>
            <a:r>
              <a:rPr lang="en-GB" sz="2200" b="1" i="1" smtClean="0"/>
              <a:t>, </a:t>
            </a:r>
            <a:endParaRPr lang="cs-CZ" sz="2200" b="1" i="1" smtClean="0"/>
          </a:p>
          <a:p>
            <a:pPr lvl="1" eaLnBrk="1" hangingPunct="1">
              <a:lnSpc>
                <a:spcPct val="116000"/>
              </a:lnSpc>
            </a:pPr>
            <a:r>
              <a:rPr lang="en-GB" sz="2200" b="1" i="1" smtClean="0"/>
              <a:t>studiu metod </a:t>
            </a:r>
            <a:r>
              <a:rPr lang="en-GB" sz="2200" i="1" smtClean="0"/>
              <a:t>pedagogické a školní psychologie</a:t>
            </a:r>
            <a:r>
              <a:rPr lang="en-GB" sz="2200" b="1" i="1" smtClean="0"/>
              <a:t>, </a:t>
            </a:r>
            <a:endParaRPr lang="cs-CZ" sz="2200" b="1" i="1" smtClean="0"/>
          </a:p>
          <a:p>
            <a:pPr lvl="1" eaLnBrk="1" hangingPunct="1">
              <a:lnSpc>
                <a:spcPct val="116000"/>
              </a:lnSpc>
            </a:pPr>
            <a:r>
              <a:rPr lang="cs-CZ" sz="2200" i="1" smtClean="0"/>
              <a:t>některým </a:t>
            </a:r>
            <a:r>
              <a:rPr lang="en-GB" sz="2200" b="1" i="1" smtClean="0"/>
              <a:t>širším souvislostem výchovy a vzdělávání ve škole a v rodině,</a:t>
            </a:r>
          </a:p>
          <a:p>
            <a:pPr lvl="1" eaLnBrk="1" hangingPunct="1">
              <a:lnSpc>
                <a:spcPct val="116000"/>
              </a:lnSpc>
            </a:pPr>
            <a:r>
              <a:rPr lang="cs-CZ" sz="2200" b="1" i="1" smtClean="0"/>
              <a:t>vybraným </a:t>
            </a:r>
            <a:r>
              <a:rPr lang="en-GB" sz="2200" b="1" i="1" smtClean="0"/>
              <a:t>speciálním tématům</a:t>
            </a:r>
            <a:r>
              <a:rPr lang="en-GB" sz="2200" i="1" smtClean="0"/>
              <a:t> pedagogické a školní psychologie</a:t>
            </a:r>
            <a:endParaRPr lang="cs-CZ" sz="2200" i="1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1"/>
          <p:cNvSpPr>
            <a:spLocks noGrp="1" noChangeArrowheads="1"/>
          </p:cNvSpPr>
          <p:nvPr>
            <p:ph type="title"/>
          </p:nvPr>
        </p:nvSpPr>
        <p:spPr>
          <a:xfrm>
            <a:off x="504825" y="555625"/>
            <a:ext cx="9075738" cy="760413"/>
          </a:xfrm>
        </p:spPr>
        <p:txBody>
          <a:bodyPr lIns="0" tIns="0" rIns="0" bIns="0">
            <a:spAutoFit/>
          </a:bodyPr>
          <a:lstStyle/>
          <a:p>
            <a:pPr marL="357188" indent="-357188" eaLnBrk="1" hangingPunct="1">
              <a:lnSpc>
                <a:spcPct val="102000"/>
              </a:lnSpc>
              <a:tabLst>
                <a:tab pos="357188" algn="l"/>
                <a:tab pos="1074738" algn="l"/>
                <a:tab pos="1793875" algn="l"/>
                <a:tab pos="2513013" algn="l"/>
                <a:tab pos="3232150" algn="l"/>
                <a:tab pos="3951288" algn="l"/>
                <a:tab pos="4670425" algn="l"/>
                <a:tab pos="5389563" algn="l"/>
                <a:tab pos="6108700" algn="l"/>
                <a:tab pos="6827838" algn="l"/>
                <a:tab pos="7546975" algn="l"/>
                <a:tab pos="8266113" algn="l"/>
                <a:tab pos="8985250" algn="l"/>
                <a:tab pos="9704388" algn="l"/>
                <a:tab pos="10423525" algn="l"/>
                <a:tab pos="11142663" algn="l"/>
              </a:tabLst>
            </a:pPr>
            <a:r>
              <a:rPr lang="en-GB" smtClean="0"/>
              <a:t>Psychologie výchovy a vzdělávání</a:t>
            </a:r>
          </a:p>
        </p:txBody>
      </p:sp>
      <p:sp>
        <p:nvSpPr>
          <p:cNvPr id="13315" name="Rectangle 2"/>
          <p:cNvSpPr>
            <a:spLocks noGrp="1" noChangeArrowheads="1"/>
          </p:cNvSpPr>
          <p:nvPr>
            <p:ph sz="quarter" idx="1"/>
          </p:nvPr>
        </p:nvSpPr>
        <p:spPr>
          <a:xfrm>
            <a:off x="720725" y="1701800"/>
            <a:ext cx="8772525" cy="3581400"/>
          </a:xfrm>
        </p:spPr>
        <p:txBody>
          <a:bodyPr lIns="0" tIns="0" rIns="0" bIns="0">
            <a:spAutoFit/>
          </a:bodyPr>
          <a:lstStyle/>
          <a:p>
            <a:pPr eaLnBrk="1" hangingPunct="1">
              <a:lnSpc>
                <a:spcPct val="116000"/>
              </a:lnSpc>
              <a:buFont typeface="Wingdings" pitchFamily="2" charset="2"/>
              <a:buNone/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b="1" smtClean="0"/>
              <a:t>Požadavky:</a:t>
            </a:r>
          </a:p>
          <a:p>
            <a:pPr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smtClean="0"/>
              <a:t>Písemná zkouška</a:t>
            </a:r>
          </a:p>
          <a:p>
            <a:pPr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cs-CZ" smtClean="0"/>
              <a:t>Dvě</a:t>
            </a:r>
            <a:r>
              <a:rPr lang="en-GB" smtClean="0"/>
              <a:t> </a:t>
            </a:r>
            <a:r>
              <a:rPr lang="cs-CZ" smtClean="0"/>
              <a:t>s</a:t>
            </a:r>
            <a:r>
              <a:rPr lang="en-GB" smtClean="0"/>
              <a:t>eminární práce (2 normostrany; literarura) na vybrané téma; odevzdat do ISu</a:t>
            </a:r>
            <a:endParaRPr lang="cs-CZ" smtClean="0"/>
          </a:p>
          <a:p>
            <a:pPr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cs-CZ" smtClean="0"/>
              <a:t>Aktivita na konzultacích</a:t>
            </a:r>
            <a:endParaRPr lang="en-GB" smtClean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5"/>
          <p:cNvSpPr>
            <a:spLocks noChangeArrowheads="1"/>
          </p:cNvSpPr>
          <p:nvPr/>
        </p:nvSpPr>
        <p:spPr bwMode="auto">
          <a:xfrm>
            <a:off x="1008063" y="6732588"/>
            <a:ext cx="8569325" cy="8270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14339" name="Rectangle 2"/>
          <p:cNvSpPr>
            <a:spLocks noGrp="1" noChangeArrowheads="1"/>
          </p:cNvSpPr>
          <p:nvPr>
            <p:ph type="title"/>
          </p:nvPr>
        </p:nvSpPr>
        <p:spPr>
          <a:xfrm>
            <a:off x="674688" y="252413"/>
            <a:ext cx="8990012" cy="1092200"/>
          </a:xfrm>
        </p:spPr>
        <p:txBody>
          <a:bodyPr/>
          <a:lstStyle/>
          <a:p>
            <a:pPr eaLnBrk="1" hangingPunct="1"/>
            <a:r>
              <a:rPr lang="cs-CZ" smtClean="0"/>
              <a:t>Požadavky na ukončení kurzu (1)</a:t>
            </a:r>
          </a:p>
        </p:txBody>
      </p:sp>
      <p:sp>
        <p:nvSpPr>
          <p:cNvPr id="14340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74688" y="1763713"/>
            <a:ext cx="8990012" cy="4956175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sz="1800" smtClean="0"/>
              <a:t>Vypracování „teoretické“ </a:t>
            </a:r>
            <a:r>
              <a:rPr lang="cs-CZ" sz="1800" b="1" smtClean="0"/>
              <a:t>seminární práce</a:t>
            </a:r>
            <a:r>
              <a:rPr lang="cs-CZ" sz="1800" smtClean="0"/>
              <a:t> na vybrané téma (min. 2 normostrany; tj. tj. 3600 znaků včetně mezer ;) - do </a:t>
            </a:r>
            <a:r>
              <a:rPr lang="cs-CZ" sz="1800" b="1" smtClean="0"/>
              <a:t>27.10.2012 </a:t>
            </a:r>
            <a:r>
              <a:rPr lang="cs-CZ" sz="1800" smtClean="0"/>
              <a:t> 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1500" smtClean="0"/>
              <a:t>Podle zadaných okruhů a svého zájmu si student vytipuje konkrétní téma, o kterém by se eventuálně chtěl dozvědět něco víc i nad rámec doporučené literatury a formou seminární práce prokáže schopnost pracovat pedagogicko-psychologickými teoriemi. 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1500" smtClean="0"/>
              <a:t>Téma by mělo být zvoleno přiměřeně úzké, aby je bylo možné zpracovat v požadovaném rozsahu.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1500" smtClean="0"/>
              <a:t> Předpokládaná struktura práce: „Úvod – proč se zajímat o zvolené téma;  Hlavní teoretické přístupy k tématu s komentářem; Závěr - využitelnost poznatků v praxi“. 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1500" smtClean="0"/>
              <a:t>Modelovou představou může být písemná podoba „Popularizační přednášky psychologa pro učitele základní školy na dané téma“</a:t>
            </a:r>
          </a:p>
          <a:p>
            <a:pPr lvl="1" eaLnBrk="1" hangingPunct="1">
              <a:lnSpc>
                <a:spcPct val="80000"/>
              </a:lnSpc>
            </a:pPr>
            <a:endParaRPr lang="cs-CZ" sz="1500" smtClean="0"/>
          </a:p>
          <a:p>
            <a:pPr lvl="1" eaLnBrk="1" hangingPunct="1">
              <a:lnSpc>
                <a:spcPct val="80000"/>
              </a:lnSpc>
            </a:pPr>
            <a:endParaRPr lang="cs-CZ" sz="1500" smtClean="0"/>
          </a:p>
          <a:p>
            <a:pPr eaLnBrk="1" hangingPunct="1">
              <a:lnSpc>
                <a:spcPct val="80000"/>
              </a:lnSpc>
            </a:pPr>
            <a:r>
              <a:rPr lang="cs-CZ" sz="2000" b="1" smtClean="0"/>
              <a:t>Použitá literatura</a:t>
            </a:r>
            <a:r>
              <a:rPr lang="cs-CZ" sz="1800" smtClean="0"/>
              <a:t> bude </a:t>
            </a:r>
            <a:r>
              <a:rPr lang="cs-CZ" sz="2000" b="1" smtClean="0"/>
              <a:t>citována podle citačních norem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1700" smtClean="0"/>
              <a:t>volba mezi APA stylem</a:t>
            </a:r>
          </a:p>
          <a:p>
            <a:pPr lvl="2" eaLnBrk="1" hangingPunct="1">
              <a:lnSpc>
                <a:spcPct val="80000"/>
              </a:lnSpc>
            </a:pPr>
            <a:r>
              <a:rPr lang="cs-CZ" sz="1300" smtClean="0"/>
              <a:t>http://psych.fss.muni.cz/phprs/download.php?soubor=25</a:t>
            </a:r>
            <a:r>
              <a:rPr lang="cs-CZ" sz="1500" smtClean="0"/>
              <a:t> </a:t>
            </a:r>
          </a:p>
          <a:p>
            <a:pPr lvl="1" eaLnBrk="1" hangingPunct="1">
              <a:lnSpc>
                <a:spcPct val="80000"/>
              </a:lnSpc>
            </a:pPr>
            <a:r>
              <a:rPr lang="pt-BR" sz="1700" smtClean="0"/>
              <a:t>ČSN ISO 690 a ČSN ISO 690-2</a:t>
            </a:r>
            <a:endParaRPr lang="cs-CZ" sz="1700" smtClean="0"/>
          </a:p>
          <a:p>
            <a:pPr lvl="2" eaLnBrk="1" hangingPunct="1">
              <a:lnSpc>
                <a:spcPct val="80000"/>
              </a:lnSpc>
            </a:pPr>
            <a:r>
              <a:rPr lang="cs-CZ" sz="1300" smtClean="0">
                <a:hlinkClick r:id="rId3"/>
              </a:rPr>
              <a:t>http://www.citace.com/</a:t>
            </a:r>
            <a:endParaRPr lang="cs-CZ" sz="1300" smtClean="0"/>
          </a:p>
          <a:p>
            <a:pPr eaLnBrk="1" hangingPunct="1">
              <a:lnSpc>
                <a:spcPct val="80000"/>
              </a:lnSpc>
            </a:pPr>
            <a:endParaRPr lang="cs-CZ" sz="1800" smtClean="0"/>
          </a:p>
          <a:p>
            <a:pPr eaLnBrk="1" hangingPunct="1">
              <a:lnSpc>
                <a:spcPct val="80000"/>
              </a:lnSpc>
            </a:pPr>
            <a:r>
              <a:rPr lang="cs-CZ" sz="1800" smtClean="0"/>
              <a:t>V hlavičce dokumentu bude jméno, učo a používaný e-mail – příklad:</a:t>
            </a:r>
          </a:p>
        </p:txBody>
      </p:sp>
      <p:sp>
        <p:nvSpPr>
          <p:cNvPr id="14341" name="Text Box 4"/>
          <p:cNvSpPr txBox="1">
            <a:spLocks noChangeArrowheads="1"/>
          </p:cNvSpPr>
          <p:nvPr/>
        </p:nvSpPr>
        <p:spPr bwMode="auto">
          <a:xfrm>
            <a:off x="1079500" y="6875463"/>
            <a:ext cx="8424863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defTabSz="914400" eaLnBrk="1" hangingPunct="1">
              <a:spcBef>
                <a:spcPct val="50000"/>
              </a:spcBef>
            </a:pPr>
            <a:r>
              <a:rPr lang="cs-CZ"/>
              <a:t>Josef Novák, učo 00007			josef.novak@kdekoli.cz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674688" y="252413"/>
            <a:ext cx="8990012" cy="1092200"/>
          </a:xfrm>
        </p:spPr>
        <p:txBody>
          <a:bodyPr/>
          <a:lstStyle/>
          <a:p>
            <a:pPr eaLnBrk="1" hangingPunct="1"/>
            <a:r>
              <a:rPr lang="cs-CZ" smtClean="0"/>
              <a:t>Požadavky na ukončení kurzu (2)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74688" y="1763713"/>
            <a:ext cx="8990012" cy="4956175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sz="1800" smtClean="0"/>
              <a:t>Písemná práce ­ </a:t>
            </a:r>
            <a:r>
              <a:rPr lang="cs-CZ" sz="1800" b="1" smtClean="0"/>
              <a:t>kazuistika</a:t>
            </a:r>
            <a:r>
              <a:rPr lang="cs-CZ" sz="1800" smtClean="0"/>
              <a:t> - do </a:t>
            </a:r>
            <a:r>
              <a:rPr lang="cs-CZ" sz="1800" b="1" smtClean="0"/>
              <a:t>1.12.2012 </a:t>
            </a:r>
            <a:r>
              <a:rPr lang="cs-CZ" sz="1800" smtClean="0"/>
              <a:t> (min 2 normostrany). 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1500" smtClean="0"/>
              <a:t>Téma (problém) by mělo být zvoleno přiměřeně úzké, aby je bylo možné zpracovat v požadovaném rozsahu. 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1500" smtClean="0"/>
              <a:t>Primárním cílem kasuistiky je zjistit, zda je její pisatel schopen aplikovat získané pedagogicko-psychologické poznatky na konkrétní výchovně-vzdělávací situaci či problém, který zažil sám jako student, sourozenec, kamarád,  či učitel, nebo o kterém má dostatek informací ze svého okolí, a vyhledat odpovídající teorii a problém interpretovat. Sekundárním cílem je vybudovat soubor (anonymizovaných) kasuistik pro využití při výuce předmětu. 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1500" smtClean="0"/>
              <a:t>Příklady témat: „Můj bratr a Golem efekt“, „Dětské naivní teorie mých sourozenců“, „Můj styl učení“ atd.</a:t>
            </a:r>
          </a:p>
          <a:p>
            <a:pPr lvl="1" eaLnBrk="1" hangingPunct="1">
              <a:lnSpc>
                <a:spcPct val="80000"/>
              </a:lnSpc>
            </a:pPr>
            <a:endParaRPr lang="cs-CZ" sz="1500" smtClean="0"/>
          </a:p>
          <a:p>
            <a:pPr lvl="1" eaLnBrk="1" hangingPunct="1">
              <a:lnSpc>
                <a:spcPct val="80000"/>
              </a:lnSpc>
            </a:pPr>
            <a:endParaRPr lang="cs-CZ" sz="1500" smtClean="0"/>
          </a:p>
          <a:p>
            <a:pPr eaLnBrk="1" hangingPunct="1">
              <a:lnSpc>
                <a:spcPct val="80000"/>
              </a:lnSpc>
            </a:pPr>
            <a:r>
              <a:rPr lang="cs-CZ" sz="2000" b="1" smtClean="0"/>
              <a:t>Použitá literatura</a:t>
            </a:r>
            <a:r>
              <a:rPr lang="cs-CZ" sz="1800" smtClean="0"/>
              <a:t> bude </a:t>
            </a:r>
            <a:r>
              <a:rPr lang="cs-CZ" sz="2000" b="1" smtClean="0"/>
              <a:t>citována podle citačních norem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1700" smtClean="0"/>
              <a:t>volba mezi APA stylem</a:t>
            </a:r>
          </a:p>
          <a:p>
            <a:pPr lvl="2" eaLnBrk="1" hangingPunct="1">
              <a:lnSpc>
                <a:spcPct val="80000"/>
              </a:lnSpc>
            </a:pPr>
            <a:r>
              <a:rPr lang="cs-CZ" sz="1300" smtClean="0"/>
              <a:t>http://psych.fss.muni.cz/phprs/download.php?soubor=25</a:t>
            </a:r>
            <a:r>
              <a:rPr lang="cs-CZ" sz="1500" smtClean="0"/>
              <a:t> </a:t>
            </a:r>
          </a:p>
          <a:p>
            <a:pPr lvl="1" eaLnBrk="1" hangingPunct="1">
              <a:lnSpc>
                <a:spcPct val="80000"/>
              </a:lnSpc>
            </a:pPr>
            <a:r>
              <a:rPr lang="pt-BR" sz="1700" smtClean="0"/>
              <a:t>ČSN ISO 690 a ČSN ISO 690-2</a:t>
            </a:r>
            <a:endParaRPr lang="cs-CZ" sz="1700" smtClean="0"/>
          </a:p>
          <a:p>
            <a:pPr lvl="2" eaLnBrk="1" hangingPunct="1">
              <a:lnSpc>
                <a:spcPct val="80000"/>
              </a:lnSpc>
            </a:pPr>
            <a:r>
              <a:rPr lang="cs-CZ" sz="1300" smtClean="0"/>
              <a:t>http://www.citace.com/</a:t>
            </a:r>
          </a:p>
          <a:p>
            <a:pPr lvl="1" eaLnBrk="1" hangingPunct="1">
              <a:lnSpc>
                <a:spcPct val="80000"/>
              </a:lnSpc>
              <a:buFont typeface="Wingdings" pitchFamily="2" charset="2"/>
              <a:buNone/>
            </a:pPr>
            <a:endParaRPr lang="cs-CZ" sz="1500" smtClean="0"/>
          </a:p>
          <a:p>
            <a:pPr lvl="1" eaLnBrk="1" hangingPunct="1">
              <a:lnSpc>
                <a:spcPct val="80000"/>
              </a:lnSpc>
            </a:pPr>
            <a:endParaRPr lang="cs-CZ" sz="1500" smtClean="0"/>
          </a:p>
          <a:p>
            <a:pPr lvl="1" eaLnBrk="1" hangingPunct="1">
              <a:lnSpc>
                <a:spcPct val="80000"/>
              </a:lnSpc>
            </a:pPr>
            <a:endParaRPr lang="cs-CZ" sz="1500" smtClean="0"/>
          </a:p>
          <a:p>
            <a:pPr lvl="1" eaLnBrk="1" hangingPunct="1">
              <a:lnSpc>
                <a:spcPct val="80000"/>
              </a:lnSpc>
            </a:pPr>
            <a:endParaRPr lang="cs-CZ" sz="1500" smtClean="0"/>
          </a:p>
          <a:p>
            <a:pPr lvl="1" eaLnBrk="1" hangingPunct="1">
              <a:lnSpc>
                <a:spcPct val="80000"/>
              </a:lnSpc>
            </a:pPr>
            <a:endParaRPr lang="cs-CZ" sz="1500" smtClean="0"/>
          </a:p>
          <a:p>
            <a:pPr lvl="1" eaLnBrk="1" hangingPunct="1">
              <a:lnSpc>
                <a:spcPct val="80000"/>
              </a:lnSpc>
            </a:pPr>
            <a:endParaRPr lang="cs-CZ" sz="150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674688" y="252413"/>
            <a:ext cx="8990012" cy="1092200"/>
          </a:xfrm>
        </p:spPr>
        <p:txBody>
          <a:bodyPr/>
          <a:lstStyle/>
          <a:p>
            <a:pPr eaLnBrk="1" hangingPunct="1"/>
            <a:r>
              <a:rPr lang="cs-CZ" smtClean="0"/>
              <a:t>Požadavky na ukončení kurzu (3)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74688" y="1763713"/>
            <a:ext cx="8990012" cy="495617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sz="2200" b="1" smtClean="0"/>
              <a:t>Zkouška</a:t>
            </a:r>
            <a:r>
              <a:rPr lang="cs-CZ" sz="2200" smtClean="0"/>
              <a:t> je prováděna ve zkouškovém období písemnou formou. Zkouší se v rozsahu látky, který je dán v sylabu uvedenými problémovými okruhy. Základní literatura je základní, technické minimum.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2000" smtClean="0"/>
              <a:t>Zkoušený odpovídá písemně během 45 min. Na 24 otázek (dle varianty testu; volné odpovědi i nucená volba). Správná odpověď je za 2 body, částečně správná za 1 bod. </a:t>
            </a:r>
          </a:p>
          <a:p>
            <a:pPr eaLnBrk="1" hangingPunct="1">
              <a:lnSpc>
                <a:spcPct val="90000"/>
              </a:lnSpc>
            </a:pPr>
            <a:endParaRPr lang="cs-CZ" sz="2200" smtClean="0"/>
          </a:p>
          <a:p>
            <a:pPr eaLnBrk="1" hangingPunct="1">
              <a:lnSpc>
                <a:spcPct val="90000"/>
              </a:lnSpc>
            </a:pPr>
            <a:endParaRPr lang="cs-CZ" sz="220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sz="2200" i="1" smtClean="0"/>
              <a:t>Prosím studenty s SPU či senzorickým handicapem aby o s svých specifických požadavcích na podobu výuky a zkoušky informovali vyučujícího co nejdříve.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cs-CZ" sz="2200" i="1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sz="2200" i="1" smtClean="0"/>
              <a:t>Případné dotazy k seminárním pracím atd. vyučující rád zodpoví v diskuzním fóru předmětu v ISu.</a:t>
            </a:r>
          </a:p>
          <a:p>
            <a:pPr eaLnBrk="1" hangingPunct="1">
              <a:lnSpc>
                <a:spcPct val="90000"/>
              </a:lnSpc>
            </a:pPr>
            <a:endParaRPr lang="cs-CZ" sz="2200" i="1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1"/>
          <p:cNvSpPr>
            <a:spLocks noGrp="1" noChangeArrowheads="1"/>
          </p:cNvSpPr>
          <p:nvPr>
            <p:ph type="title"/>
          </p:nvPr>
        </p:nvSpPr>
        <p:spPr>
          <a:xfrm>
            <a:off x="504825" y="555625"/>
            <a:ext cx="9075738" cy="760413"/>
          </a:xfrm>
        </p:spPr>
        <p:txBody>
          <a:bodyPr lIns="0" tIns="0" rIns="0" bIns="0">
            <a:spAutoFit/>
          </a:bodyPr>
          <a:lstStyle/>
          <a:p>
            <a:pPr marL="357188" indent="-357188" eaLnBrk="1" hangingPunct="1">
              <a:lnSpc>
                <a:spcPct val="102000"/>
              </a:lnSpc>
              <a:tabLst>
                <a:tab pos="357188" algn="l"/>
                <a:tab pos="1074738" algn="l"/>
                <a:tab pos="1793875" algn="l"/>
                <a:tab pos="2513013" algn="l"/>
                <a:tab pos="3232150" algn="l"/>
                <a:tab pos="3951288" algn="l"/>
                <a:tab pos="4670425" algn="l"/>
                <a:tab pos="5389563" algn="l"/>
                <a:tab pos="6108700" algn="l"/>
                <a:tab pos="6827838" algn="l"/>
                <a:tab pos="7546975" algn="l"/>
                <a:tab pos="8266113" algn="l"/>
                <a:tab pos="8985250" algn="l"/>
                <a:tab pos="9704388" algn="l"/>
                <a:tab pos="10423525" algn="l"/>
                <a:tab pos="11142663" algn="l"/>
              </a:tabLst>
            </a:pPr>
            <a:r>
              <a:rPr lang="cs-CZ" smtClean="0"/>
              <a:t>Literatura</a:t>
            </a:r>
            <a:endParaRPr lang="en-GB" smtClean="0"/>
          </a:p>
        </p:txBody>
      </p:sp>
      <p:sp>
        <p:nvSpPr>
          <p:cNvPr id="17411" name="Rectangle 2"/>
          <p:cNvSpPr>
            <a:spLocks noGrp="1" noChangeArrowheads="1"/>
          </p:cNvSpPr>
          <p:nvPr>
            <p:ph sz="quarter" idx="1"/>
          </p:nvPr>
        </p:nvSpPr>
        <p:spPr>
          <a:xfrm>
            <a:off x="720725" y="1835150"/>
            <a:ext cx="8772525" cy="1735138"/>
          </a:xfrm>
        </p:spPr>
        <p:txBody>
          <a:bodyPr lIns="0" tIns="0" rIns="0" bIns="0">
            <a:spAutoFit/>
          </a:bodyPr>
          <a:lstStyle/>
          <a:p>
            <a:pPr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sz="2000" smtClean="0"/>
              <a:t>Doporučená literatura</a:t>
            </a:r>
            <a:r>
              <a:rPr lang="cs-CZ" sz="2000" smtClean="0"/>
              <a:t> (vč. přednášek a odkazů v ISu)</a:t>
            </a:r>
            <a:endParaRPr lang="en-GB" sz="2000" smtClean="0"/>
          </a:p>
          <a:p>
            <a:pPr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sz="2000" smtClean="0"/>
              <a:t>Odborná periodika</a:t>
            </a:r>
            <a:r>
              <a:rPr lang="cs-CZ" sz="2000" smtClean="0"/>
              <a:t> (obvyklá s důrazem na)</a:t>
            </a:r>
            <a:endParaRPr lang="en-GB" sz="2000" smtClean="0"/>
          </a:p>
          <a:p>
            <a:pPr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sz="2000" smtClean="0"/>
              <a:t>Populární periodika</a:t>
            </a:r>
          </a:p>
          <a:p>
            <a:pPr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sz="2000" smtClean="0"/>
              <a:t>Internetové zdroje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1"/>
          <p:cNvSpPr>
            <a:spLocks noGrp="1" noChangeArrowheads="1"/>
          </p:cNvSpPr>
          <p:nvPr>
            <p:ph type="title"/>
          </p:nvPr>
        </p:nvSpPr>
        <p:spPr>
          <a:xfrm>
            <a:off x="504825" y="555625"/>
            <a:ext cx="9075738" cy="760413"/>
          </a:xfrm>
        </p:spPr>
        <p:txBody>
          <a:bodyPr lIns="0" tIns="0" rIns="0" bIns="0">
            <a:spAutoFit/>
          </a:bodyPr>
          <a:lstStyle/>
          <a:p>
            <a:pPr marL="357188" indent="-357188" eaLnBrk="1" hangingPunct="1">
              <a:lnSpc>
                <a:spcPct val="102000"/>
              </a:lnSpc>
              <a:tabLst>
                <a:tab pos="357188" algn="l"/>
                <a:tab pos="1074738" algn="l"/>
                <a:tab pos="1793875" algn="l"/>
                <a:tab pos="2513013" algn="l"/>
                <a:tab pos="3232150" algn="l"/>
                <a:tab pos="3951288" algn="l"/>
                <a:tab pos="4670425" algn="l"/>
                <a:tab pos="5389563" algn="l"/>
                <a:tab pos="6108700" algn="l"/>
                <a:tab pos="6827838" algn="l"/>
                <a:tab pos="7546975" algn="l"/>
                <a:tab pos="8266113" algn="l"/>
                <a:tab pos="8985250" algn="l"/>
                <a:tab pos="9704388" algn="l"/>
                <a:tab pos="10423525" algn="l"/>
                <a:tab pos="11142663" algn="l"/>
              </a:tabLst>
            </a:pPr>
            <a:r>
              <a:rPr lang="cs-CZ" smtClean="0"/>
              <a:t>Literatura – rozšřující</a:t>
            </a:r>
            <a:endParaRPr lang="en-GB" smtClean="0"/>
          </a:p>
        </p:txBody>
      </p:sp>
      <p:sp>
        <p:nvSpPr>
          <p:cNvPr id="18435" name="Rectangle 2"/>
          <p:cNvSpPr>
            <a:spLocks noGrp="1" noChangeArrowheads="1"/>
          </p:cNvSpPr>
          <p:nvPr>
            <p:ph sz="quarter" idx="1"/>
          </p:nvPr>
        </p:nvSpPr>
        <p:spPr>
          <a:xfrm>
            <a:off x="792163" y="1692275"/>
            <a:ext cx="8701087" cy="5187950"/>
          </a:xfrm>
        </p:spPr>
        <p:txBody>
          <a:bodyPr lIns="0" tIns="0" rIns="0" bIns="0">
            <a:spAutoFit/>
          </a:bodyPr>
          <a:lstStyle/>
          <a:p>
            <a:pPr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sz="1400" b="1" smtClean="0"/>
              <a:t>Odborná periodika</a:t>
            </a:r>
            <a:r>
              <a:rPr lang="cs-CZ" sz="1400" b="1" smtClean="0"/>
              <a:t> </a:t>
            </a:r>
            <a:r>
              <a:rPr lang="cs-CZ" sz="1400" smtClean="0"/>
              <a:t>(obvyklá s důrazem na)</a:t>
            </a:r>
            <a:endParaRPr lang="en-GB" sz="1400" smtClean="0"/>
          </a:p>
          <a:p>
            <a:pPr lvl="1"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cs-CZ" sz="1400" smtClean="0"/>
              <a:t>Elektronické zdroje - </a:t>
            </a:r>
            <a:r>
              <a:rPr lang="cs-CZ" sz="1400" smtClean="0">
                <a:hlinkClick r:id="rId3"/>
              </a:rPr>
              <a:t>http://www.ped.muni.cz/wlib/neweb/index.php?sekce=3</a:t>
            </a:r>
            <a:r>
              <a:rPr lang="cs-CZ" sz="1400" smtClean="0"/>
              <a:t> </a:t>
            </a:r>
          </a:p>
          <a:p>
            <a:pPr lvl="1"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sz="1400" smtClean="0"/>
              <a:t>Pedagogika</a:t>
            </a:r>
            <a:r>
              <a:rPr lang="cs-CZ" sz="1400" smtClean="0"/>
              <a:t> </a:t>
            </a:r>
            <a:r>
              <a:rPr lang="cs-CZ" sz="1400" smtClean="0">
                <a:hlinkClick r:id="rId4"/>
              </a:rPr>
              <a:t>http://userweb.pedf.cuni.cz/pedagogika/</a:t>
            </a:r>
            <a:r>
              <a:rPr lang="cs-CZ" sz="1400" smtClean="0"/>
              <a:t> </a:t>
            </a:r>
          </a:p>
          <a:p>
            <a:pPr lvl="1"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cs-CZ" sz="1400" smtClean="0"/>
              <a:t>Studia Paedagogica </a:t>
            </a:r>
            <a:r>
              <a:rPr lang="cs-CZ" sz="1400" smtClean="0">
                <a:hlinkClick r:id="rId5"/>
              </a:rPr>
              <a:t>http://www.phil.muni.cz/journals/index.php/studia-paedagogica</a:t>
            </a:r>
            <a:r>
              <a:rPr lang="cs-CZ" sz="1400" smtClean="0"/>
              <a:t>  </a:t>
            </a:r>
          </a:p>
          <a:p>
            <a:pPr lvl="1"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cs-CZ" sz="1400" smtClean="0"/>
              <a:t>Pedagogická orientace </a:t>
            </a:r>
            <a:r>
              <a:rPr lang="cs-CZ" sz="1400" smtClean="0">
                <a:hlinkClick r:id="rId6"/>
              </a:rPr>
              <a:t>http://www.ped.muni.cz/pedor/</a:t>
            </a:r>
            <a:r>
              <a:rPr lang="cs-CZ" sz="1400" smtClean="0"/>
              <a:t> </a:t>
            </a:r>
            <a:endParaRPr lang="en-GB" sz="1400" smtClean="0"/>
          </a:p>
          <a:p>
            <a:pPr lvl="1"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sz="1400" smtClean="0"/>
              <a:t>Psychológia a pato psychológia dieťaťa</a:t>
            </a:r>
            <a:r>
              <a:rPr lang="cs-CZ" sz="1400" smtClean="0"/>
              <a:t> </a:t>
            </a:r>
            <a:r>
              <a:rPr lang="cs-CZ" sz="1400" smtClean="0">
                <a:hlinkClick r:id="rId7"/>
              </a:rPr>
              <a:t>http://www.vudpap.sk/psychologia-patopsychologia-dietata/</a:t>
            </a:r>
            <a:r>
              <a:rPr lang="cs-CZ" sz="1400" smtClean="0"/>
              <a:t> </a:t>
            </a:r>
            <a:endParaRPr lang="en-GB" sz="1400" smtClean="0"/>
          </a:p>
          <a:p>
            <a:pPr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sz="1400" b="1" smtClean="0"/>
              <a:t>Populární periodika</a:t>
            </a:r>
          </a:p>
          <a:p>
            <a:pPr lvl="1"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sz="1400" smtClean="0"/>
              <a:t>Moderní vyučování</a:t>
            </a:r>
            <a:r>
              <a:rPr lang="cs-CZ" sz="1400" smtClean="0"/>
              <a:t> </a:t>
            </a:r>
            <a:r>
              <a:rPr lang="cs-CZ" sz="1400" smtClean="0">
                <a:hlinkClick r:id="rId8"/>
              </a:rPr>
              <a:t>http://modernivyucovani.cz/</a:t>
            </a:r>
            <a:r>
              <a:rPr lang="cs-CZ" sz="1400" smtClean="0"/>
              <a:t> , Děti a my (atp.) </a:t>
            </a:r>
            <a:r>
              <a:rPr lang="cs-CZ" sz="1400" smtClean="0">
                <a:hlinkClick r:id="rId9"/>
              </a:rPr>
              <a:t>http://www.portal.cz/casopisy/</a:t>
            </a:r>
            <a:r>
              <a:rPr lang="cs-CZ" sz="1400" smtClean="0"/>
              <a:t> </a:t>
            </a:r>
            <a:endParaRPr lang="en-GB" sz="1400" smtClean="0"/>
          </a:p>
          <a:p>
            <a:pPr lvl="1"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sz="1400" smtClean="0"/>
              <a:t>Učitelské noviny </a:t>
            </a:r>
            <a:r>
              <a:rPr lang="en-GB" sz="1400" smtClean="0">
                <a:hlinkClick r:id="rId10"/>
              </a:rPr>
              <a:t>http://www.ucitelskenoviny.cz/</a:t>
            </a:r>
            <a:r>
              <a:rPr lang="cs-CZ" sz="1400" smtClean="0"/>
              <a:t> , Učitelské listy </a:t>
            </a:r>
            <a:r>
              <a:rPr lang="cs-CZ" sz="1400" smtClean="0">
                <a:hlinkClick r:id="rId11"/>
              </a:rPr>
              <a:t>http://www.ucitelske-listy.cz/</a:t>
            </a:r>
            <a:r>
              <a:rPr lang="cs-CZ" sz="1400" smtClean="0"/>
              <a:t> </a:t>
            </a:r>
            <a:endParaRPr lang="en-GB" sz="1400" smtClean="0"/>
          </a:p>
          <a:p>
            <a:pPr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sz="1400" b="1" smtClean="0"/>
              <a:t>Internetové zdroje</a:t>
            </a:r>
          </a:p>
          <a:p>
            <a:pPr lvl="1"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cs-CZ" sz="1400" smtClean="0"/>
              <a:t>eBrary Education </a:t>
            </a:r>
            <a:r>
              <a:rPr lang="cs-CZ" sz="1400" smtClean="0">
                <a:hlinkClick r:id="rId12"/>
              </a:rPr>
              <a:t>http://site.ebrary.com/lib/masaryk</a:t>
            </a:r>
            <a:r>
              <a:rPr lang="cs-CZ" sz="1400" smtClean="0"/>
              <a:t>  </a:t>
            </a:r>
          </a:p>
          <a:p>
            <a:pPr lvl="1"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US" sz="1400" smtClean="0"/>
              <a:t>Classics in the History of Psychology</a:t>
            </a:r>
            <a:r>
              <a:rPr lang="cs-CZ" sz="1400" smtClean="0"/>
              <a:t> </a:t>
            </a:r>
            <a:r>
              <a:rPr lang="cs-CZ" sz="1400" smtClean="0">
                <a:hlinkClick r:id="rId13"/>
              </a:rPr>
              <a:t>http://psychclassics.asu.edu/</a:t>
            </a:r>
            <a:r>
              <a:rPr lang="cs-CZ" sz="1400" smtClean="0"/>
              <a:t> </a:t>
            </a:r>
          </a:p>
          <a:p>
            <a:pPr lvl="1"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cs-CZ" sz="1400" smtClean="0"/>
              <a:t>Portály</a:t>
            </a:r>
            <a:r>
              <a:rPr lang="en-GB" sz="1400" smtClean="0"/>
              <a:t> např. </a:t>
            </a:r>
            <a:r>
              <a:rPr lang="cs-CZ" sz="1400" smtClean="0">
                <a:hlinkClick r:id="rId14"/>
              </a:rPr>
              <a:t>http://</a:t>
            </a:r>
            <a:r>
              <a:rPr lang="en-GB" sz="1400" smtClean="0">
                <a:solidFill>
                  <a:srgbClr val="CCCCFF"/>
                </a:solidFill>
                <a:hlinkClick r:id="rId14"/>
              </a:rPr>
              <a:t>www.ceskaskola.cz</a:t>
            </a:r>
            <a:r>
              <a:rPr lang="en-GB" sz="1400" smtClean="0">
                <a:hlinkClick r:id="rId14"/>
              </a:rPr>
              <a:t> </a:t>
            </a:r>
            <a:r>
              <a:rPr lang="cs-CZ" sz="1400" smtClean="0"/>
              <a:t>, </a:t>
            </a:r>
            <a:r>
              <a:rPr lang="cs-CZ" sz="1400" smtClean="0">
                <a:hlinkClick r:id="rId15"/>
              </a:rPr>
              <a:t>http://www.rvp.cz/</a:t>
            </a:r>
            <a:r>
              <a:rPr lang="cs-CZ" sz="1400" smtClean="0"/>
              <a:t> </a:t>
            </a:r>
            <a:endParaRPr lang="en-GB" sz="1400" smtClean="0"/>
          </a:p>
          <a:p>
            <a:pPr lvl="1"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sz="1400" smtClean="0"/>
              <a:t>Databáze (ERIC</a:t>
            </a:r>
            <a:r>
              <a:rPr lang="cs-CZ" sz="1400" smtClean="0"/>
              <a:t> </a:t>
            </a:r>
            <a:r>
              <a:rPr lang="cs-CZ" sz="1400" smtClean="0">
                <a:hlinkClick r:id="rId16"/>
              </a:rPr>
              <a:t>http://www.eric.ed.gov/</a:t>
            </a:r>
            <a:r>
              <a:rPr lang="cs-CZ" sz="1400" smtClean="0"/>
              <a:t> atp.</a:t>
            </a:r>
            <a:r>
              <a:rPr lang="en-GB" sz="1400" smtClean="0"/>
              <a:t>)</a:t>
            </a:r>
            <a:endParaRPr lang="cs-CZ" sz="1400" smtClean="0"/>
          </a:p>
          <a:p>
            <a:pPr lvl="1"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cs-CZ" sz="1400" smtClean="0"/>
              <a:t>Webové stránky škol a dalších institucí </a:t>
            </a:r>
            <a:r>
              <a:rPr lang="cs-CZ" sz="1400" smtClean="0">
                <a:hlinkClick r:id="rId17"/>
              </a:rPr>
              <a:t>http://www.msmt.cz/</a:t>
            </a:r>
            <a:r>
              <a:rPr lang="cs-CZ" sz="1400" smtClean="0"/>
              <a:t> </a:t>
            </a:r>
            <a:endParaRPr lang="en-GB" sz="1400" smtClean="0"/>
          </a:p>
          <a:p>
            <a:pPr lvl="1"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sz="1400" smtClean="0"/>
              <a:t>Svépomocné skupiny</a:t>
            </a:r>
            <a:r>
              <a:rPr lang="cs-CZ" sz="1400" smtClean="0"/>
              <a:t>, občanská sdružení… </a:t>
            </a:r>
            <a:r>
              <a:rPr lang="cs-CZ" sz="1400" smtClean="0">
                <a:hlinkClick r:id="rId18"/>
              </a:rPr>
              <a:t>http://www.nadanedeti.cz/</a:t>
            </a:r>
            <a:r>
              <a:rPr lang="cs-CZ" sz="1400" smtClean="0"/>
              <a:t> </a:t>
            </a:r>
            <a:endParaRPr lang="en-GB" sz="1400" smtClean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án">
  <a:themeElements>
    <a:clrScheme name="Mediá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á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á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Medián">
    <a:dk1>
      <a:sysClr val="windowText" lastClr="000000"/>
    </a:dk1>
    <a:lt1>
      <a:sysClr val="window" lastClr="FFFFFF"/>
    </a:lt1>
    <a:dk2>
      <a:srgbClr val="775F55"/>
    </a:dk2>
    <a:lt2>
      <a:srgbClr val="EBDDC3"/>
    </a:lt2>
    <a:accent1>
      <a:srgbClr val="94B6D2"/>
    </a:accent1>
    <a:accent2>
      <a:srgbClr val="DD8047"/>
    </a:accent2>
    <a:accent3>
      <a:srgbClr val="A5AB81"/>
    </a:accent3>
    <a:accent4>
      <a:srgbClr val="D8B25C"/>
    </a:accent4>
    <a:accent5>
      <a:srgbClr val="7BA79D"/>
    </a:accent5>
    <a:accent6>
      <a:srgbClr val="968C8C"/>
    </a:accent6>
    <a:hlink>
      <a:srgbClr val="F7B615"/>
    </a:hlink>
    <a:folHlink>
      <a:srgbClr val="704404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376</TotalTime>
  <Words>1073</Words>
  <Application>Microsoft Office PowerPoint</Application>
  <PresentationFormat>Vlastní</PresentationFormat>
  <Paragraphs>124</Paragraphs>
  <Slides>16</Slides>
  <Notes>11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17" baseType="lpstr">
      <vt:lpstr>Medián</vt:lpstr>
      <vt:lpstr>Psychologie výchovy a vzdělávání – PSY710</vt:lpstr>
      <vt:lpstr>Kontakt</vt:lpstr>
      <vt:lpstr>Koncepce kurzu PSY710</vt:lpstr>
      <vt:lpstr>Psychologie výchovy a vzdělávání</vt:lpstr>
      <vt:lpstr>Požadavky na ukončení kurzu (1)</vt:lpstr>
      <vt:lpstr>Požadavky na ukončení kurzu (2)</vt:lpstr>
      <vt:lpstr>Požadavky na ukončení kurzu (3)</vt:lpstr>
      <vt:lpstr>Literatura</vt:lpstr>
      <vt:lpstr>Literatura – rozšřující</vt:lpstr>
      <vt:lpstr>Psychologie jako přitažlivé téma</vt:lpstr>
      <vt:lpstr>...opravdu úvodem</vt:lpstr>
      <vt:lpstr>Co důležitého ještě chybí v nápisu na tričku?</vt:lpstr>
      <vt:lpstr>Pozor na různé významy pojmu!</vt:lpstr>
      <vt:lpstr>K čemu je dobrá studentům psychologie?</vt:lpstr>
      <vt:lpstr>Postavení oboru v psychologické komunitě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Psychologie výchovy a vzdělávání</dc:title>
  <dc:creator>Mares</dc:creator>
  <cp:lastModifiedBy>Mares</cp:lastModifiedBy>
  <cp:revision>27</cp:revision>
  <dcterms:modified xsi:type="dcterms:W3CDTF">2012-09-20T09:01:00Z</dcterms:modified>
</cp:coreProperties>
</file>