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4" r:id="rId7"/>
    <p:sldId id="271" r:id="rId8"/>
    <p:sldId id="272" r:id="rId9"/>
    <p:sldId id="260" r:id="rId10"/>
    <p:sldId id="258" r:id="rId11"/>
    <p:sldId id="266" r:id="rId12"/>
    <p:sldId id="265" r:id="rId13"/>
    <p:sldId id="267" r:id="rId14"/>
    <p:sldId id="280" r:id="rId15"/>
    <p:sldId id="277" r:id="rId16"/>
    <p:sldId id="279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0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49B9-8FB2-40FC-94A8-8100EA1FFBE8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91B34-8C09-4E5A-B57F-39FEB0233E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BF395-652A-4460-BEBE-613B3619F32A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2A766-5951-4423-BC7B-E207F79D5E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48A98-3F4B-48CE-AFE0-159D63ADF53F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FA9EF-D842-4018-8BF4-58082C725F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F88DC-DC0D-4711-80AF-7DC52A732AD6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3DC45-8B24-479E-8D7F-B6862AC453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8499F-EF79-4571-8C63-BEC3E7BA06A6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28503-8509-4450-9D54-71AB994011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354C1-895D-4C1A-ABD0-E22122AC633E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037D5-8346-4B21-AB39-E5833358AF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B499E-DD7C-4E6C-BD48-067CF4217511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A95D5-AED8-42A3-A558-8F90942816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895AA-3314-4F25-AF09-8B8BF341F793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43827-03C3-49E2-836C-B88EF5DB91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E0EBD-6AC3-40AD-8B2B-93089DEA1287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DAA39-DBDD-4F65-8042-CC7E42D013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19D40-4121-4630-B013-14354E38D077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8374F-CFF2-468C-8441-DBB5550EFD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BD6EC-14A1-41C4-B97D-4514B05DE857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EE197-184A-410E-9D05-D3C8D45DB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9E8B49-54D3-4F54-A893-D081E41137F6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91E58E-43EE-466B-A0BB-0E4875E102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ywed.ru/forum/session/view/46785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755650" y="333375"/>
            <a:ext cx="7772400" cy="1470025"/>
          </a:xfrm>
        </p:spPr>
        <p:txBody>
          <a:bodyPr/>
          <a:lstStyle/>
          <a:p>
            <a:r>
              <a:rPr lang="cs-CZ" smtClean="0"/>
              <a:t>Requiem za sen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900113" y="2205038"/>
            <a:ext cx="7416800" cy="3960812"/>
          </a:xfrm>
        </p:spPr>
        <p:txBody>
          <a:bodyPr/>
          <a:lstStyle/>
          <a:p>
            <a:pPr algn="just"/>
            <a:r>
              <a:rPr lang="cs-CZ" smtClean="0">
                <a:solidFill>
                  <a:schemeClr val="tx1"/>
                </a:solidFill>
              </a:rPr>
              <a:t>Aplikace různých přístupů: geniální film, který je za rámcem jakéhokoliv schémata či další filmová manipulace? </a:t>
            </a:r>
          </a:p>
          <a:p>
            <a:pPr algn="just"/>
            <a:r>
              <a:rPr lang="cs-CZ" smtClean="0">
                <a:solidFill>
                  <a:schemeClr val="tx1"/>
                </a:solidFill>
              </a:rPr>
              <a:t>Diskuze a moderace diskuze jako forma práce s filmem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Disfunkční rodičovství: Marion 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6084888" y="2259013"/>
            <a:ext cx="2601912" cy="3560762"/>
          </a:xfrm>
        </p:spPr>
        <p:txBody>
          <a:bodyPr/>
          <a:lstStyle/>
          <a:p>
            <a:r>
              <a:rPr lang="cs-CZ" sz="800" smtClean="0">
                <a:hlinkClick r:id="rId2"/>
              </a:rPr>
              <a:t>http://www.mywed.ru/forum/session/view/46785/</a:t>
            </a:r>
            <a:endParaRPr lang="cs-CZ" sz="800" smtClean="0">
              <a:latin typeface="Arial" charset="0"/>
            </a:endParaRPr>
          </a:p>
          <a:p>
            <a:r>
              <a:rPr lang="cs-CZ" sz="1800" smtClean="0">
                <a:latin typeface="Arial" charset="0"/>
              </a:rPr>
              <a:t>Podle popisu postavy v knize Marion má profil tzv. parenting child – který je důsledkem co-závislosti s rodiči </a:t>
            </a:r>
          </a:p>
        </p:txBody>
      </p:sp>
      <p:pic>
        <p:nvPicPr>
          <p:cNvPr id="16387" name="Picture 2" descr="&amp;Fcy;&amp;ocy;&amp;tcy;&amp;ocy; 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276475"/>
            <a:ext cx="5332413" cy="355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Marion: fobie dosáhnout úspěchu 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/>
              <a:t>Potřebuje vůdce a není schopna definovat své cíle </a:t>
            </a:r>
          </a:p>
          <a:p>
            <a:r>
              <a:rPr lang="cs-CZ" smtClean="0"/>
              <a:t>Nezvládá se sublimaci svých negativních zkušenosti, umění je cestou pro vyjádření  </a:t>
            </a:r>
            <a:r>
              <a:rPr lang="cs-CZ" smtClean="0">
                <a:latin typeface="Arial" charset="0"/>
              </a:rPr>
              <a:t>stresu a žalu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Vina nahradí lásku 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Jak proběhalo dětství Garry, jaký přístup měli rodiče</a:t>
            </a:r>
          </a:p>
          <a:p>
            <a:r>
              <a:rPr lang="cs-CZ" smtClean="0">
                <a:latin typeface="Arial" charset="0"/>
              </a:rPr>
              <a:t>Kvůli čemu má Garry a Sarah pocit viny na vzájem: nesplňují představy o správním chování rodiče a dítěte? </a:t>
            </a:r>
          </a:p>
          <a:p>
            <a:r>
              <a:rPr lang="cs-CZ" smtClean="0">
                <a:latin typeface="Arial" charset="0"/>
              </a:rPr>
              <a:t>Jak vzorek dětsko-rodičovských vztahů ovlivňuje  vztah mezi Marion a Garry?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Tyron: přerušená výchova 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539750" y="1600200"/>
            <a:ext cx="8147050" cy="4525963"/>
          </a:xfrm>
        </p:spPr>
        <p:txBody>
          <a:bodyPr/>
          <a:lstStyle/>
          <a:p>
            <a:r>
              <a:rPr lang="cs-CZ" smtClean="0"/>
              <a:t>Jak ztráta rodičů ovlivnila život Tyrona? O co přišel? A co považuje za největší důsledek – podle filmu?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Metoda diskuze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Příprava řady otázek či témat</a:t>
            </a:r>
          </a:p>
          <a:p>
            <a:r>
              <a:rPr lang="cs-CZ" smtClean="0"/>
              <a:t>Doba na propracování těchto otázek</a:t>
            </a:r>
          </a:p>
          <a:p>
            <a:r>
              <a:rPr lang="cs-CZ" smtClean="0"/>
              <a:t>Před-debaty proč jsou důležité?</a:t>
            </a:r>
          </a:p>
          <a:p>
            <a:r>
              <a:rPr lang="cs-CZ" smtClean="0"/>
              <a:t>Moderování jako udržování tempu a zajmu </a:t>
            </a:r>
          </a:p>
          <a:p>
            <a:r>
              <a:rPr lang="cs-CZ" smtClean="0"/>
              <a:t>Závěr a reflexe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Domácí úkol (finální)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smtClean="0"/>
              <a:t>Vypracovat schéma s ponětí </a:t>
            </a:r>
            <a:r>
              <a:rPr lang="cs-CZ" b="1" i="1" smtClean="0"/>
              <a:t>norma, deviace, úspěch,</a:t>
            </a:r>
            <a:r>
              <a:rPr lang="cs-CZ" smtClean="0"/>
              <a:t> a z pohledu různých přístupů (zvolte tří, které chcete) a vysvětlit, co to schéma znamená </a:t>
            </a:r>
          </a:p>
          <a:p>
            <a:r>
              <a:rPr lang="cs-CZ" smtClean="0"/>
              <a:t> Odpovědět na následující otázky o diskuzi</a:t>
            </a:r>
          </a:p>
          <a:p>
            <a:pPr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Metoda diskuze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Jaká diskuze je účinná, co můžeme považovat za úspěch u diskuze?</a:t>
            </a:r>
          </a:p>
          <a:p>
            <a:pPr>
              <a:buFont typeface="Arial" charset="0"/>
              <a:buNone/>
            </a:pPr>
            <a:r>
              <a:rPr lang="cs-CZ" smtClean="0"/>
              <a:t>Co je podmínkou úspěchu? (z pohledu témata, skupiny, zkušenosti v spolupráci ve skupině)</a:t>
            </a:r>
          </a:p>
          <a:p>
            <a:pPr>
              <a:buFont typeface="Arial" charset="0"/>
              <a:buNone/>
            </a:pPr>
            <a:r>
              <a:rPr lang="cs-CZ" smtClean="0"/>
              <a:t>Co je výhodou a omezením této formy práce s filmem?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Funkcionalistický přístup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cs-CZ" smtClean="0"/>
              <a:t>Závislost jako projev abnormality</a:t>
            </a:r>
          </a:p>
          <a:p>
            <a:pPr marL="0" indent="0">
              <a:buFont typeface="Arial" charset="0"/>
              <a:buNone/>
            </a:pPr>
            <a:r>
              <a:rPr lang="cs-CZ" smtClean="0"/>
              <a:t>Zdroj závislosti: </a:t>
            </a:r>
          </a:p>
          <a:p>
            <a:pPr marL="0" indent="0"/>
            <a:r>
              <a:rPr lang="cs-CZ" smtClean="0"/>
              <a:t>manželství Sary, jaké bylo, jak ovlivnilo výchovu Garry </a:t>
            </a:r>
          </a:p>
          <a:p>
            <a:pPr marL="0" indent="0"/>
            <a:r>
              <a:rPr lang="cs-CZ" smtClean="0"/>
              <a:t>Jaké cíle mají postavy filmu, jaká otázka je správnější</a:t>
            </a:r>
            <a:r>
              <a:rPr lang="cs-CZ" smtClean="0">
                <a:latin typeface="Arial" charset="0"/>
              </a:rPr>
              <a:t>: </a:t>
            </a:r>
            <a:r>
              <a:rPr lang="cs-CZ" i="1" smtClean="0"/>
              <a:t>Zdrojem je neodolatelnost závislosti nebo zdrojem je slabost cílů, jež protikladem závislosti</a:t>
            </a:r>
            <a:r>
              <a:rPr lang="cs-CZ" smtClean="0"/>
              <a:t>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 smtClean="0"/>
              <a:t>Humanistický přístup 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r>
              <a:rPr lang="cs-CZ" smtClean="0"/>
              <a:t>Život jako umění trpět a trpět se smyslem pro život, odpovídat na otázku </a:t>
            </a:r>
            <a:r>
              <a:rPr lang="cs-CZ" i="1" smtClean="0"/>
              <a:t>Proč musíme trpět a akceptovat to</a:t>
            </a:r>
            <a:endParaRPr lang="cs-CZ" i="1" smtClean="0">
              <a:latin typeface="Arial" charset="0"/>
            </a:endParaRPr>
          </a:p>
          <a:p>
            <a:r>
              <a:rPr lang="cs-CZ" smtClean="0">
                <a:latin typeface="Arial" charset="0"/>
              </a:rPr>
              <a:t>Proč se postavy filme nenaučily trpět </a:t>
            </a:r>
          </a:p>
          <a:p>
            <a:r>
              <a:rPr lang="cs-CZ" smtClean="0"/>
              <a:t>Závislost jako eskapismus od vlastních citů </a:t>
            </a:r>
          </a:p>
          <a:p>
            <a:r>
              <a:rPr lang="cs-CZ" smtClean="0"/>
              <a:t>Identifikace s postavami: co zprostředkuje a co omezuje, co je využit rezistence k postavam a nebo identifikaci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Reflexivní přístup 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/>
              <a:t>Čím můžou naplňovat svůj život, jaké alternativy mají?</a:t>
            </a:r>
          </a:p>
          <a:p>
            <a:r>
              <a:rPr lang="cs-CZ" smtClean="0"/>
              <a:t>Proč existující hodnoty nefungují ve prospěch prevence a zvládání  se závislosti?</a:t>
            </a:r>
          </a:p>
          <a:p>
            <a:r>
              <a:rPr lang="cs-CZ" smtClean="0"/>
              <a:t>Boje se žit a boje se zamřít -  jakou úlohu  má závislost v tomto</a:t>
            </a:r>
            <a:r>
              <a:rPr lang="cs-CZ" smtClean="0">
                <a:latin typeface="Arial" charset="0"/>
              </a:rPr>
              <a:t> dílematu</a:t>
            </a:r>
            <a:r>
              <a:rPr lang="cs-CZ" smtClean="0"/>
              <a:t>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Revoluční přístup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Chudoba a diskriminace, jak se popisuje vrstvy a sociální omezeni</a:t>
            </a:r>
          </a:p>
          <a:p>
            <a:r>
              <a:rPr lang="cs-CZ" smtClean="0">
                <a:latin typeface="Arial" charset="0"/>
              </a:rPr>
              <a:t>Kdo je agentem změn ve knize a filmu</a:t>
            </a:r>
          </a:p>
          <a:p>
            <a:r>
              <a:rPr lang="cs-CZ" smtClean="0">
                <a:latin typeface="Arial" charset="0"/>
              </a:rPr>
              <a:t>Jakou pozici má Selby (téměř popisuje vlastní zkušenost) a Aronofský (varuje???)</a:t>
            </a:r>
          </a:p>
          <a:p>
            <a:endParaRPr lang="cs-CZ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Omezenost přístupů nebo komplexnost témata 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mtClean="0"/>
              <a:t>Dá se akceptovat stejný přístup ke všem postavám? </a:t>
            </a:r>
          </a:p>
          <a:p>
            <a:pPr algn="just"/>
            <a:r>
              <a:rPr lang="cs-CZ" smtClean="0"/>
              <a:t>Jak byste propojili postavy a přístupy: komu více vyhovuje jaký přístup?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Účinný nebo ne?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3538538" cy="4525963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and </a:t>
            </a:r>
            <a:r>
              <a:rPr lang="en-US" dirty="0" err="1"/>
              <a:t>theres</a:t>
            </a:r>
            <a:r>
              <a:rPr lang="en-US" dirty="0"/>
              <a:t> a big difference between seeing and experiencing the "drugs are bad" thing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imho</a:t>
            </a:r>
            <a:r>
              <a:rPr lang="en-US" dirty="0" smtClean="0"/>
              <a:t> </a:t>
            </a:r>
            <a:r>
              <a:rPr lang="en-US" dirty="0"/>
              <a:t>the film </a:t>
            </a:r>
            <a:r>
              <a:rPr lang="en-US" dirty="0" err="1"/>
              <a:t>glamourises</a:t>
            </a:r>
            <a:r>
              <a:rPr lang="en-US" dirty="0"/>
              <a:t> drug use - happy beautiful couple - no real hassle until they cannot get drugs...sorry but its a poor movie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you would be better showing kids a documentary of people in asylums, prison , hospital or dead - with NO happy </a:t>
            </a:r>
            <a:r>
              <a:rPr lang="en-US" dirty="0" smtClean="0"/>
              <a:t>beginning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100" dirty="0"/>
              <a:t>http://www.imdb.com/title/tt0180093/board/nest/195658264?d=199444063&amp;p=1#199444063</a:t>
            </a:r>
          </a:p>
        </p:txBody>
      </p:sp>
      <p:sp>
        <p:nvSpPr>
          <p:cNvPr id="29700" name="Obdélník 3"/>
          <p:cNvSpPr>
            <a:spLocks noChangeArrowheads="1"/>
          </p:cNvSpPr>
          <p:nvPr/>
        </p:nvSpPr>
        <p:spPr bwMode="auto">
          <a:xfrm>
            <a:off x="4932363" y="1628775"/>
            <a:ext cx="4140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There's a big difference from hearing "drugs are bad" to seeing "drugs are bad". This movie would have an epic effect on teens, much like it did for me when I saw it as a 15 year old. I remember showing a drug-addict friend of mine and when it was over, he said "I don't even wanna take Tylenol". </a:t>
            </a:r>
            <a:br>
              <a:rPr lang="en-US">
                <a:latin typeface="Calibri" pitchFamily="34" charset="0"/>
              </a:rPr>
            </a:br>
            <a:r>
              <a:rPr lang="en-US">
                <a:latin typeface="Calibri" pitchFamily="34" charset="0"/>
              </a:rPr>
              <a:t/>
            </a:r>
            <a:br>
              <a:rPr lang="en-US">
                <a:latin typeface="Calibri" pitchFamily="34" charset="0"/>
              </a:rPr>
            </a:br>
            <a:r>
              <a:rPr lang="en-US">
                <a:latin typeface="Calibri" pitchFamily="34" charset="0"/>
              </a:rPr>
              <a:t>Last week I was teaching film studies to grade 8 kids, and showed them the opening scene from this film. I told them they were probably too young to watch the entire thing, but in a few years...personally, if I were a school principal, I'd make it </a:t>
            </a:r>
            <a:r>
              <a:rPr lang="en-US" b="1">
                <a:latin typeface="Calibri" pitchFamily="34" charset="0"/>
              </a:rPr>
              <a:t>mandatory viewing</a:t>
            </a:r>
            <a:endParaRPr lang="cs-CZ" b="1">
              <a:latin typeface="Calibri" pitchFamily="34" charset="0"/>
            </a:endParaRPr>
          </a:p>
          <a:p>
            <a:r>
              <a:rPr lang="cs-CZ" sz="800">
                <a:latin typeface="Calibri" pitchFamily="34" charset="0"/>
              </a:rPr>
              <a:t>http://www.imdb.com/title/tt0180093/board/nest/195658264?d=199422913&amp;p=1#199422913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Možný účel aplikování filmu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Cílová skupina (puberťáci, rodiče, pedagogové???)</a:t>
            </a:r>
          </a:p>
          <a:p>
            <a:r>
              <a:rPr lang="cs-CZ" smtClean="0">
                <a:latin typeface="Arial" charset="0"/>
              </a:rPr>
              <a:t>Co by bylo cílem aplikace a jaká témata byste probírali?  </a:t>
            </a:r>
          </a:p>
          <a:p>
            <a:r>
              <a:rPr lang="cs-CZ" smtClean="0">
                <a:latin typeface="Arial" charset="0"/>
              </a:rPr>
              <a:t>Co byste považovali za dosazení cíle?</a:t>
            </a:r>
          </a:p>
          <a:p>
            <a:r>
              <a:rPr lang="cs-CZ" smtClean="0">
                <a:latin typeface="Arial" charset="0"/>
              </a:rPr>
              <a:t>Co omezuje využiti tohoto filmu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Rodičovství 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Marion </a:t>
            </a:r>
            <a:r>
              <a:rPr lang="cs-CZ" smtClean="0">
                <a:latin typeface="Arial" charset="0"/>
              </a:rPr>
              <a:t>(nenávist a ne-akceptace navzájem, kontrola a frustrace se strany rodičů)</a:t>
            </a:r>
          </a:p>
          <a:p>
            <a:r>
              <a:rPr lang="cs-CZ" smtClean="0"/>
              <a:t>Garry </a:t>
            </a:r>
            <a:r>
              <a:rPr lang="cs-CZ" smtClean="0">
                <a:latin typeface="Arial" charset="0"/>
              </a:rPr>
              <a:t>(vína jako vazba mezi nim a matkou, otázka nesnesitelnosti víny)</a:t>
            </a:r>
          </a:p>
          <a:p>
            <a:r>
              <a:rPr lang="cs-CZ" smtClean="0"/>
              <a:t>Tyron </a:t>
            </a:r>
            <a:r>
              <a:rPr lang="cs-CZ" smtClean="0">
                <a:latin typeface="Arial" charset="0"/>
              </a:rPr>
              <a:t>(žal,matka zamřela, když Tyron byl malý)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636</Words>
  <Application>Microsoft Office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Calibri</vt:lpstr>
      <vt:lpstr>Arial</vt:lpstr>
      <vt:lpstr>Albertus Medium</vt:lpstr>
      <vt:lpstr>Motiv sady Office</vt:lpstr>
      <vt:lpstr>Requiem za sen</vt:lpstr>
      <vt:lpstr>Funkcionalistický přístup </vt:lpstr>
      <vt:lpstr>Humanistický přístup </vt:lpstr>
      <vt:lpstr>Reflexivní přístup </vt:lpstr>
      <vt:lpstr>Revoluční přístup</vt:lpstr>
      <vt:lpstr>Omezenost přístupů nebo komplexnost témata </vt:lpstr>
      <vt:lpstr>Účinný nebo ne?</vt:lpstr>
      <vt:lpstr>Možný účel aplikování filmu</vt:lpstr>
      <vt:lpstr>Rodičovství </vt:lpstr>
      <vt:lpstr>Disfunkční rodičovství: Marion </vt:lpstr>
      <vt:lpstr>Marion: fobie dosáhnout úspěchu </vt:lpstr>
      <vt:lpstr>Vina nahradí lásku </vt:lpstr>
      <vt:lpstr>Tyron: přerušená výchova </vt:lpstr>
      <vt:lpstr>Metoda diskuze</vt:lpstr>
      <vt:lpstr>Domácí úkol (finální)</vt:lpstr>
      <vt:lpstr>Metoda diskuze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Requiem za sen</dc:title>
  <dc:creator>makro</dc:creator>
  <cp:lastModifiedBy>Victoria Schmidt</cp:lastModifiedBy>
  <cp:revision>37</cp:revision>
  <dcterms:created xsi:type="dcterms:W3CDTF">2012-12-03T07:20:54Z</dcterms:created>
  <dcterms:modified xsi:type="dcterms:W3CDTF">2012-12-03T14:15:40Z</dcterms:modified>
</cp:coreProperties>
</file>