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0" r:id="rId3"/>
    <p:sldMasterId id="2147483705" r:id="rId4"/>
    <p:sldMasterId id="2147483720" r:id="rId5"/>
  </p:sldMasterIdLst>
  <p:notesMasterIdLst>
    <p:notesMasterId r:id="rId53"/>
  </p:notesMasterIdLst>
  <p:sldIdLst>
    <p:sldId id="302" r:id="rId6"/>
    <p:sldId id="303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7" r:id="rId21"/>
    <p:sldId id="304" r:id="rId22"/>
    <p:sldId id="305" r:id="rId23"/>
    <p:sldId id="306" r:id="rId24"/>
    <p:sldId id="307" r:id="rId25"/>
    <p:sldId id="278" r:id="rId26"/>
    <p:sldId id="279" r:id="rId27"/>
    <p:sldId id="280" r:id="rId28"/>
    <p:sldId id="281" r:id="rId29"/>
    <p:sldId id="282" r:id="rId30"/>
    <p:sldId id="283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275" r:id="rId46"/>
    <p:sldId id="258" r:id="rId47"/>
    <p:sldId id="259" r:id="rId48"/>
    <p:sldId id="260" r:id="rId49"/>
    <p:sldId id="261" r:id="rId50"/>
    <p:sldId id="262" r:id="rId51"/>
    <p:sldId id="308" r:id="rId5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1CCBD8-F2C6-4325-907D-994242DFDA4F}" type="datetimeFigureOut">
              <a:rPr lang="cs-CZ" smtClean="0"/>
              <a:t>22.11.2012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81638-7B86-486C-884F-5A628AD955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9407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96A328-29E1-4AA4-B4CF-3373345F5F7A}" type="slidenum">
              <a:rPr lang="cs-CZ">
                <a:solidFill>
                  <a:prstClr val="black"/>
                </a:solidFill>
              </a:rPr>
              <a:pPr/>
              <a:t>1</a:t>
            </a:fld>
            <a:endParaRPr lang="cs-CZ">
              <a:solidFill>
                <a:prstClr val="black"/>
              </a:solidFill>
            </a:endParaRPr>
          </a:p>
        </p:txBody>
      </p:sp>
      <p:sp>
        <p:nvSpPr>
          <p:cNvPr id="29081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7763" y="687388"/>
            <a:ext cx="4567237" cy="3425825"/>
          </a:xfrm>
          <a:ln w="12700" cap="flat"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362" y="4343508"/>
            <a:ext cx="5488373" cy="4115014"/>
          </a:xfrm>
          <a:ln/>
        </p:spPr>
        <p:txBody>
          <a:bodyPr wrap="none" lIns="92075" tIns="46038" rIns="92075" bIns="46038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178281-C2A8-431B-BD50-CDCD192B4F04}" type="slidenum">
              <a:rPr lang="cs-CZ">
                <a:solidFill>
                  <a:prstClr val="black"/>
                </a:solidFill>
              </a:rPr>
              <a:pPr/>
              <a:t>3</a:t>
            </a:fld>
            <a:endParaRPr lang="cs-CZ">
              <a:solidFill>
                <a:prstClr val="black"/>
              </a:solidFill>
            </a:endParaRPr>
          </a:p>
        </p:txBody>
      </p:sp>
      <p:sp>
        <p:nvSpPr>
          <p:cNvPr id="21506" name="Rectangle 2050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6D2FC9-8863-4AD5-8B14-06F8A83A6B01}" type="slidenum">
              <a:rPr lang="cs-CZ">
                <a:solidFill>
                  <a:prstClr val="black"/>
                </a:solidFill>
              </a:rPr>
              <a:pPr/>
              <a:t>20</a:t>
            </a:fld>
            <a:endParaRPr lang="cs-CZ">
              <a:solidFill>
                <a:prstClr val="black"/>
              </a:solidFill>
            </a:endParaRPr>
          </a:p>
        </p:txBody>
      </p:sp>
      <p:sp>
        <p:nvSpPr>
          <p:cNvPr id="3317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1779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685362" y="4343508"/>
            <a:ext cx="5487277" cy="4115014"/>
          </a:xfrm>
        </p:spPr>
        <p:txBody>
          <a:bodyPr/>
          <a:lstStyle/>
          <a:p>
            <a:endParaRPr lang="cs-CZ"/>
          </a:p>
        </p:txBody>
      </p:sp>
      <p:sp>
        <p:nvSpPr>
          <p:cNvPr id="331780" name="Zástupný symbol pro číslo snímku 3"/>
          <p:cNvSpPr txBox="1">
            <a:spLocks noGrp="1"/>
          </p:cNvSpPr>
          <p:nvPr/>
        </p:nvSpPr>
        <p:spPr bwMode="auto">
          <a:xfrm>
            <a:off x="3885177" y="8684880"/>
            <a:ext cx="2971727" cy="456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l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1DEAA9A4-52ED-4E74-8200-E0CABD78C836}" type="slidenum">
              <a:rPr kumimoji="0" lang="cs-CZ" sz="1200">
                <a:solidFill>
                  <a:prstClr val="black"/>
                </a:solidFill>
                <a:latin typeface="Arial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kumimoji="0" lang="cs-CZ" sz="120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emf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emf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6688" y="2708275"/>
            <a:ext cx="5969000" cy="3457575"/>
          </a:xfrm>
        </p:spPr>
        <p:txBody>
          <a:bodyPr bIns="1080000" anchor="ctr"/>
          <a:lstStyle>
            <a:lvl1pPr>
              <a:defRPr sz="3600"/>
            </a:lvl1pPr>
          </a:lstStyle>
          <a:p>
            <a:pPr lvl="0"/>
            <a:r>
              <a:rPr lang="cs-CZ" noProof="0" smtClean="0"/>
              <a:t>Klepnutím lze upravit styl předlohy nadpisů.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6688" y="5373688"/>
            <a:ext cx="5969000" cy="792162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pPr lvl="0"/>
            <a:r>
              <a:rPr lang="cs-CZ" noProof="0" smtClean="0"/>
              <a:t>Klepnutím lze upravit styl předlohy podnadpisů.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ftr" sz="quarter" idx="3"/>
          </p:nvPr>
        </p:nvSpPr>
        <p:spPr>
          <a:xfrm>
            <a:off x="2706688" y="6442075"/>
            <a:ext cx="4673600" cy="2794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812088" y="6442075"/>
            <a:ext cx="874712" cy="279400"/>
          </a:xfrm>
        </p:spPr>
        <p:txBody>
          <a:bodyPr/>
          <a:lstStyle>
            <a:lvl1pPr>
              <a:defRPr/>
            </a:lvl1pPr>
          </a:lstStyle>
          <a:p>
            <a:fld id="{5A39DA7C-72C7-43D5-8D50-E60EEBED8943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0" y="-6350"/>
            <a:ext cx="9144000" cy="2355850"/>
          </a:xfrm>
          <a:prstGeom prst="rect">
            <a:avLst/>
          </a:prstGeom>
          <a:gradFill rotWithShape="1">
            <a:gsLst>
              <a:gs pos="0">
                <a:srgbClr val="7D1E1E"/>
              </a:gs>
              <a:gs pos="100000">
                <a:srgbClr val="7D1E1E">
                  <a:gamma/>
                  <a:shade val="75686"/>
                  <a:invGamma/>
                </a:srgbClr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cs-CZ" sz="16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70663" name="Picture 7" descr="pruh_TIT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0800"/>
            <a:ext cx="1397000" cy="676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4" name="Picture 8" descr="logo_econ_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517525"/>
            <a:ext cx="1543050" cy="15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5" name="Picture 9" descr="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858838"/>
            <a:ext cx="5275263" cy="63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515149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AB56F81-05C0-41ED-BF37-A0F8AD81193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6431637"/>
      </p:ext>
    </p:extLst>
  </p:cSld>
  <p:clrMapOvr>
    <a:masterClrMapping/>
  </p:clrMapOvr>
  <p:transition spd="slow"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40525" y="1125538"/>
            <a:ext cx="1946275" cy="5005387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00113" y="1125538"/>
            <a:ext cx="5688012" cy="500538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42B0646-1F38-4B86-8B5D-E824ED6D800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5353686"/>
      </p:ext>
    </p:extLst>
  </p:cSld>
  <p:clrMapOvr>
    <a:masterClrMapping/>
  </p:clrMapOvr>
  <p:transition spd="slow">
    <p:pull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1125538"/>
            <a:ext cx="7772400" cy="5032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62513" y="1773238"/>
            <a:ext cx="3810000" cy="43576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>
          <a:xfrm>
            <a:off x="2706688" y="6442075"/>
            <a:ext cx="4530725" cy="263525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>
          <a:xfrm>
            <a:off x="7885113" y="6438900"/>
            <a:ext cx="801687" cy="266700"/>
          </a:xfrm>
        </p:spPr>
        <p:txBody>
          <a:bodyPr/>
          <a:lstStyle>
            <a:lvl1pPr>
              <a:defRPr/>
            </a:lvl1pPr>
          </a:lstStyle>
          <a:p>
            <a:fld id="{4B994586-F57D-45DE-ACE4-A8C2F11616C5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6320711"/>
      </p:ext>
    </p:extLst>
  </p:cSld>
  <p:clrMapOvr>
    <a:masterClrMapping/>
  </p:clrMapOvr>
  <p:transition spd="slow">
    <p:pull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1125538"/>
            <a:ext cx="7772400" cy="5032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862513" y="1773238"/>
            <a:ext cx="3810000" cy="210185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862513" y="4027488"/>
            <a:ext cx="3810000" cy="210343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0"/>
          </p:nvPr>
        </p:nvSpPr>
        <p:spPr>
          <a:xfrm>
            <a:off x="2706688" y="6442075"/>
            <a:ext cx="4530725" cy="263525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>
          <a:xfrm>
            <a:off x="7885113" y="6438900"/>
            <a:ext cx="801687" cy="266700"/>
          </a:xfrm>
        </p:spPr>
        <p:txBody>
          <a:bodyPr/>
          <a:lstStyle>
            <a:lvl1pPr>
              <a:defRPr/>
            </a:lvl1pPr>
          </a:lstStyle>
          <a:p>
            <a:fld id="{31A5DEF5-C972-49EC-B6A1-404F92BBDC9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042951"/>
      </p:ext>
    </p:extLst>
  </p:cSld>
  <p:clrMapOvr>
    <a:masterClrMapping/>
  </p:clrMapOvr>
  <p:transition spd="slow">
    <p:pull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900113" y="1125538"/>
            <a:ext cx="7786687" cy="50053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>
          <a:xfrm>
            <a:off x="2706688" y="6442075"/>
            <a:ext cx="4530725" cy="263525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7885113" y="6438900"/>
            <a:ext cx="801687" cy="266700"/>
          </a:xfrm>
        </p:spPr>
        <p:txBody>
          <a:bodyPr/>
          <a:lstStyle>
            <a:lvl1pPr>
              <a:defRPr/>
            </a:lvl1pPr>
          </a:lstStyle>
          <a:p>
            <a:fld id="{330EC03F-E3C9-417F-8660-AE6D8D60FB8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463398"/>
      </p:ext>
    </p:extLst>
  </p:cSld>
  <p:clrMapOvr>
    <a:masterClrMapping/>
  </p:clrMapOvr>
  <p:transition spd="slow">
    <p:pull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6688" y="2708275"/>
            <a:ext cx="5969000" cy="3457575"/>
          </a:xfrm>
        </p:spPr>
        <p:txBody>
          <a:bodyPr bIns="1080000" anchor="ctr"/>
          <a:lstStyle>
            <a:lvl1pPr>
              <a:defRPr sz="3600"/>
            </a:lvl1pPr>
          </a:lstStyle>
          <a:p>
            <a:pPr lvl="0"/>
            <a:r>
              <a:rPr lang="cs-CZ" noProof="0" smtClean="0"/>
              <a:t>Klepnutím lze upravit styl předlohy nadpisů.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6688" y="5373688"/>
            <a:ext cx="5969000" cy="792162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pPr lvl="0"/>
            <a:r>
              <a:rPr lang="cs-CZ" noProof="0" smtClean="0"/>
              <a:t>Klepnutím lze upravit styl předlohy podnadpisů.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ftr" sz="quarter" idx="3"/>
          </p:nvPr>
        </p:nvSpPr>
        <p:spPr>
          <a:xfrm>
            <a:off x="2706688" y="6442075"/>
            <a:ext cx="4673600" cy="2794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812088" y="6442075"/>
            <a:ext cx="874712" cy="279400"/>
          </a:xfrm>
        </p:spPr>
        <p:txBody>
          <a:bodyPr/>
          <a:lstStyle>
            <a:lvl1pPr>
              <a:defRPr/>
            </a:lvl1pPr>
          </a:lstStyle>
          <a:p>
            <a:fld id="{5A39DA7C-72C7-43D5-8D50-E60EEBED8943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0" y="-6350"/>
            <a:ext cx="9144000" cy="2355850"/>
          </a:xfrm>
          <a:prstGeom prst="rect">
            <a:avLst/>
          </a:prstGeom>
          <a:gradFill rotWithShape="1">
            <a:gsLst>
              <a:gs pos="0">
                <a:srgbClr val="7D1E1E"/>
              </a:gs>
              <a:gs pos="100000">
                <a:srgbClr val="7D1E1E">
                  <a:gamma/>
                  <a:shade val="75686"/>
                  <a:invGamma/>
                </a:srgbClr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cs-CZ" sz="16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70663" name="Picture 7" descr="pruh_TIT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0800"/>
            <a:ext cx="1397000" cy="676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4" name="Picture 8" descr="logo_econ_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517525"/>
            <a:ext cx="1543050" cy="15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5" name="Picture 9" descr="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858838"/>
            <a:ext cx="5275263" cy="63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155812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888951-FA05-41E4-9E6C-21DFE5DD56DC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6012358"/>
      </p:ext>
    </p:extLst>
  </p:cSld>
  <p:clrMapOvr>
    <a:masterClrMapping/>
  </p:clrMapOvr>
  <p:transition spd="slow">
    <p:pull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15E6C6-CEA2-4865-BB65-A2D9A75B83F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5187903"/>
      </p:ext>
    </p:extLst>
  </p:cSld>
  <p:clrMapOvr>
    <a:masterClrMapping/>
  </p:clrMapOvr>
  <p:transition spd="slow">
    <p:pull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625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BAA985D-9053-455E-B53D-7DCC6F901E0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6079658"/>
      </p:ext>
    </p:extLst>
  </p:cSld>
  <p:clrMapOvr>
    <a:masterClrMapping/>
  </p:clrMapOvr>
  <p:transition spd="slow">
    <p:pull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6539D7-E87F-4958-BEA6-6AB48A05933D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7478933"/>
      </p:ext>
    </p:extLst>
  </p:cSld>
  <p:clrMapOvr>
    <a:masterClrMapping/>
  </p:clrMapOvr>
  <p:transition spd="slow"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888951-FA05-41E4-9E6C-21DFE5DD56DC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7642165"/>
      </p:ext>
    </p:extLst>
  </p:cSld>
  <p:clrMapOvr>
    <a:masterClrMapping/>
  </p:clrMapOvr>
  <p:transition spd="slow">
    <p:pull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13F9CD5-B36D-42FA-9D4C-FC40FF7745D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1007317"/>
      </p:ext>
    </p:extLst>
  </p:cSld>
  <p:clrMapOvr>
    <a:masterClrMapping/>
  </p:clrMapOvr>
  <p:transition spd="slow">
    <p:pull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9FF516F-9E35-4CDD-9F2E-73BA0ADAA2B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5726273"/>
      </p:ext>
    </p:extLst>
  </p:cSld>
  <p:clrMapOvr>
    <a:masterClrMapping/>
  </p:clrMapOvr>
  <p:transition spd="slow">
    <p:pull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CCB05B6-8B05-4050-83B2-C93EC1D44D84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529144"/>
      </p:ext>
    </p:extLst>
  </p:cSld>
  <p:clrMapOvr>
    <a:masterClrMapping/>
  </p:clrMapOvr>
  <p:transition spd="slow">
    <p:pull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D5CBF13-77BD-4987-B1C5-A22B18F1699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2550208"/>
      </p:ext>
    </p:extLst>
  </p:cSld>
  <p:clrMapOvr>
    <a:masterClrMapping/>
  </p:clrMapOvr>
  <p:transition spd="slow">
    <p:pull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AB56F81-05C0-41ED-BF37-A0F8AD81193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8642483"/>
      </p:ext>
    </p:extLst>
  </p:cSld>
  <p:clrMapOvr>
    <a:masterClrMapping/>
  </p:clrMapOvr>
  <p:transition spd="slow">
    <p:pull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40525" y="1125538"/>
            <a:ext cx="1946275" cy="5005387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00113" y="1125538"/>
            <a:ext cx="5688012" cy="500538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42B0646-1F38-4B86-8B5D-E824ED6D800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5581903"/>
      </p:ext>
    </p:extLst>
  </p:cSld>
  <p:clrMapOvr>
    <a:masterClrMapping/>
  </p:clrMapOvr>
  <p:transition spd="slow">
    <p:pull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1125538"/>
            <a:ext cx="7772400" cy="5032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62513" y="1773238"/>
            <a:ext cx="3810000" cy="43576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>
          <a:xfrm>
            <a:off x="2706688" y="6442075"/>
            <a:ext cx="4530725" cy="263525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>
          <a:xfrm>
            <a:off x="7885113" y="6438900"/>
            <a:ext cx="801687" cy="266700"/>
          </a:xfrm>
        </p:spPr>
        <p:txBody>
          <a:bodyPr/>
          <a:lstStyle>
            <a:lvl1pPr>
              <a:defRPr/>
            </a:lvl1pPr>
          </a:lstStyle>
          <a:p>
            <a:fld id="{4B994586-F57D-45DE-ACE4-A8C2F11616C5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7521739"/>
      </p:ext>
    </p:extLst>
  </p:cSld>
  <p:clrMapOvr>
    <a:masterClrMapping/>
  </p:clrMapOvr>
  <p:transition spd="slow">
    <p:pull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1125538"/>
            <a:ext cx="7772400" cy="5032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862513" y="1773238"/>
            <a:ext cx="3810000" cy="210185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862513" y="4027488"/>
            <a:ext cx="3810000" cy="210343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0"/>
          </p:nvPr>
        </p:nvSpPr>
        <p:spPr>
          <a:xfrm>
            <a:off x="2706688" y="6442075"/>
            <a:ext cx="4530725" cy="263525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>
          <a:xfrm>
            <a:off x="7885113" y="6438900"/>
            <a:ext cx="801687" cy="266700"/>
          </a:xfrm>
        </p:spPr>
        <p:txBody>
          <a:bodyPr/>
          <a:lstStyle>
            <a:lvl1pPr>
              <a:defRPr/>
            </a:lvl1pPr>
          </a:lstStyle>
          <a:p>
            <a:fld id="{31A5DEF5-C972-49EC-B6A1-404F92BBDC9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0738380"/>
      </p:ext>
    </p:extLst>
  </p:cSld>
  <p:clrMapOvr>
    <a:masterClrMapping/>
  </p:clrMapOvr>
  <p:transition spd="slow">
    <p:pull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900113" y="1125538"/>
            <a:ext cx="7786687" cy="50053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>
          <a:xfrm>
            <a:off x="2706688" y="6442075"/>
            <a:ext cx="4530725" cy="263525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7885113" y="6438900"/>
            <a:ext cx="801687" cy="266700"/>
          </a:xfrm>
        </p:spPr>
        <p:txBody>
          <a:bodyPr/>
          <a:lstStyle>
            <a:lvl1pPr>
              <a:defRPr/>
            </a:lvl1pPr>
          </a:lstStyle>
          <a:p>
            <a:fld id="{330EC03F-E3C9-417F-8660-AE6D8D60FB8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164364"/>
      </p:ext>
    </p:extLst>
  </p:cSld>
  <p:clrMapOvr>
    <a:masterClrMapping/>
  </p:clrMapOvr>
  <p:transition spd="slow">
    <p:pull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6688" y="2708275"/>
            <a:ext cx="5969000" cy="3457575"/>
          </a:xfrm>
        </p:spPr>
        <p:txBody>
          <a:bodyPr bIns="1080000" anchor="ctr"/>
          <a:lstStyle>
            <a:lvl1pPr>
              <a:defRPr sz="3600"/>
            </a:lvl1pPr>
          </a:lstStyle>
          <a:p>
            <a:pPr lvl="0"/>
            <a:r>
              <a:rPr lang="cs-CZ" noProof="0" smtClean="0"/>
              <a:t>Klepnutím lze upravit styl předlohy nadpisů.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6688" y="5373688"/>
            <a:ext cx="5969000" cy="792162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pPr lvl="0"/>
            <a:r>
              <a:rPr lang="cs-CZ" noProof="0" smtClean="0"/>
              <a:t>Klepnutím lze upravit styl předlohy podnadpisů.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ftr" sz="quarter" idx="3"/>
          </p:nvPr>
        </p:nvSpPr>
        <p:spPr>
          <a:xfrm>
            <a:off x="2706688" y="6442075"/>
            <a:ext cx="4673600" cy="2794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812088" y="6442075"/>
            <a:ext cx="874712" cy="279400"/>
          </a:xfrm>
        </p:spPr>
        <p:txBody>
          <a:bodyPr/>
          <a:lstStyle>
            <a:lvl1pPr>
              <a:defRPr/>
            </a:lvl1pPr>
          </a:lstStyle>
          <a:p>
            <a:fld id="{5A39DA7C-72C7-43D5-8D50-E60EEBED8943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0" y="-6350"/>
            <a:ext cx="9144000" cy="2355850"/>
          </a:xfrm>
          <a:prstGeom prst="rect">
            <a:avLst/>
          </a:prstGeom>
          <a:gradFill rotWithShape="1">
            <a:gsLst>
              <a:gs pos="0">
                <a:srgbClr val="7D1E1E"/>
              </a:gs>
              <a:gs pos="100000">
                <a:srgbClr val="7D1E1E">
                  <a:gamma/>
                  <a:shade val="75686"/>
                  <a:invGamma/>
                </a:srgbClr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cs-CZ" sz="16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70663" name="Picture 7" descr="pruh_TIT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0800"/>
            <a:ext cx="1397000" cy="676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4" name="Picture 8" descr="logo_econ_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517525"/>
            <a:ext cx="1543050" cy="15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5" name="Picture 9" descr="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858838"/>
            <a:ext cx="5275263" cy="63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435975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15E6C6-CEA2-4865-BB65-A2D9A75B83F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1681281"/>
      </p:ext>
    </p:extLst>
  </p:cSld>
  <p:clrMapOvr>
    <a:masterClrMapping/>
  </p:clrMapOvr>
  <p:transition spd="slow">
    <p:pull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888951-FA05-41E4-9E6C-21DFE5DD56DC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656336"/>
      </p:ext>
    </p:extLst>
  </p:cSld>
  <p:clrMapOvr>
    <a:masterClrMapping/>
  </p:clrMapOvr>
  <p:transition spd="slow">
    <p:pull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15E6C6-CEA2-4865-BB65-A2D9A75B83F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9112870"/>
      </p:ext>
    </p:extLst>
  </p:cSld>
  <p:clrMapOvr>
    <a:masterClrMapping/>
  </p:clrMapOvr>
  <p:transition spd="slow">
    <p:pull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625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BAA985D-9053-455E-B53D-7DCC6F901E0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6198227"/>
      </p:ext>
    </p:extLst>
  </p:cSld>
  <p:clrMapOvr>
    <a:masterClrMapping/>
  </p:clrMapOvr>
  <p:transition spd="slow">
    <p:pull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6539D7-E87F-4958-BEA6-6AB48A05933D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7467722"/>
      </p:ext>
    </p:extLst>
  </p:cSld>
  <p:clrMapOvr>
    <a:masterClrMapping/>
  </p:clrMapOvr>
  <p:transition spd="slow">
    <p:pull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13F9CD5-B36D-42FA-9D4C-FC40FF7745D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4335952"/>
      </p:ext>
    </p:extLst>
  </p:cSld>
  <p:clrMapOvr>
    <a:masterClrMapping/>
  </p:clrMapOvr>
  <p:transition spd="slow">
    <p:pull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9FF516F-9E35-4CDD-9F2E-73BA0ADAA2B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8071756"/>
      </p:ext>
    </p:extLst>
  </p:cSld>
  <p:clrMapOvr>
    <a:masterClrMapping/>
  </p:clrMapOvr>
  <p:transition spd="slow">
    <p:pull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CCB05B6-8B05-4050-83B2-C93EC1D44D84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0753162"/>
      </p:ext>
    </p:extLst>
  </p:cSld>
  <p:clrMapOvr>
    <a:masterClrMapping/>
  </p:clrMapOvr>
  <p:transition spd="slow">
    <p:pull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D5CBF13-77BD-4987-B1C5-A22B18F1699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8159151"/>
      </p:ext>
    </p:extLst>
  </p:cSld>
  <p:clrMapOvr>
    <a:masterClrMapping/>
  </p:clrMapOvr>
  <p:transition spd="slow">
    <p:pull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AB56F81-05C0-41ED-BF37-A0F8AD81193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2943710"/>
      </p:ext>
    </p:extLst>
  </p:cSld>
  <p:clrMapOvr>
    <a:masterClrMapping/>
  </p:clrMapOvr>
  <p:transition spd="slow">
    <p:pull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40525" y="1125538"/>
            <a:ext cx="1946275" cy="5005387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00113" y="1125538"/>
            <a:ext cx="5688012" cy="500538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42B0646-1F38-4B86-8B5D-E824ED6D800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650658"/>
      </p:ext>
    </p:extLst>
  </p:cSld>
  <p:clrMapOvr>
    <a:masterClrMapping/>
  </p:clrMapOvr>
  <p:transition spd="slow"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625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BAA985D-9053-455E-B53D-7DCC6F901E0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2424817"/>
      </p:ext>
    </p:extLst>
  </p:cSld>
  <p:clrMapOvr>
    <a:masterClrMapping/>
  </p:clrMapOvr>
  <p:transition spd="slow">
    <p:pull dir="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1125538"/>
            <a:ext cx="7772400" cy="5032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62513" y="1773238"/>
            <a:ext cx="3810000" cy="43576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>
          <a:xfrm>
            <a:off x="2706688" y="6442075"/>
            <a:ext cx="4530725" cy="263525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>
          <a:xfrm>
            <a:off x="7885113" y="6438900"/>
            <a:ext cx="801687" cy="266700"/>
          </a:xfrm>
        </p:spPr>
        <p:txBody>
          <a:bodyPr/>
          <a:lstStyle>
            <a:lvl1pPr>
              <a:defRPr/>
            </a:lvl1pPr>
          </a:lstStyle>
          <a:p>
            <a:fld id="{4B994586-F57D-45DE-ACE4-A8C2F11616C5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002623"/>
      </p:ext>
    </p:extLst>
  </p:cSld>
  <p:clrMapOvr>
    <a:masterClrMapping/>
  </p:clrMapOvr>
  <p:transition spd="slow">
    <p:pull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1125538"/>
            <a:ext cx="7772400" cy="5032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862513" y="1773238"/>
            <a:ext cx="3810000" cy="210185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862513" y="4027488"/>
            <a:ext cx="3810000" cy="210343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0"/>
          </p:nvPr>
        </p:nvSpPr>
        <p:spPr>
          <a:xfrm>
            <a:off x="2706688" y="6442075"/>
            <a:ext cx="4530725" cy="263525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>
          <a:xfrm>
            <a:off x="7885113" y="6438900"/>
            <a:ext cx="801687" cy="266700"/>
          </a:xfrm>
        </p:spPr>
        <p:txBody>
          <a:bodyPr/>
          <a:lstStyle>
            <a:lvl1pPr>
              <a:defRPr/>
            </a:lvl1pPr>
          </a:lstStyle>
          <a:p>
            <a:fld id="{31A5DEF5-C972-49EC-B6A1-404F92BBDC9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35060"/>
      </p:ext>
    </p:extLst>
  </p:cSld>
  <p:clrMapOvr>
    <a:masterClrMapping/>
  </p:clrMapOvr>
  <p:transition spd="slow">
    <p:pull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900113" y="1125538"/>
            <a:ext cx="7786687" cy="50053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>
          <a:xfrm>
            <a:off x="2706688" y="6442075"/>
            <a:ext cx="4530725" cy="263525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7885113" y="6438900"/>
            <a:ext cx="801687" cy="266700"/>
          </a:xfrm>
        </p:spPr>
        <p:txBody>
          <a:bodyPr/>
          <a:lstStyle>
            <a:lvl1pPr>
              <a:defRPr/>
            </a:lvl1pPr>
          </a:lstStyle>
          <a:p>
            <a:fld id="{330EC03F-E3C9-417F-8660-AE6D8D60FB8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1624774"/>
      </p:ext>
    </p:extLst>
  </p:cSld>
  <p:clrMapOvr>
    <a:masterClrMapping/>
  </p:clrMapOvr>
  <p:transition spd="slow">
    <p:pull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6688" y="2708275"/>
            <a:ext cx="5969000" cy="3457575"/>
          </a:xfrm>
        </p:spPr>
        <p:txBody>
          <a:bodyPr bIns="1080000" anchor="ctr"/>
          <a:lstStyle>
            <a:lvl1pPr>
              <a:defRPr sz="3600"/>
            </a:lvl1pPr>
          </a:lstStyle>
          <a:p>
            <a:pPr lvl="0"/>
            <a:r>
              <a:rPr lang="cs-CZ" noProof="0" smtClean="0"/>
              <a:t>Klepnutím lze upravit styl předlohy nadpisů.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6688" y="5373688"/>
            <a:ext cx="5969000" cy="792162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pPr lvl="0"/>
            <a:r>
              <a:rPr lang="cs-CZ" noProof="0" smtClean="0"/>
              <a:t>Klepnutím lze upravit styl předlohy podnadpisů.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ftr" sz="quarter" idx="3"/>
          </p:nvPr>
        </p:nvSpPr>
        <p:spPr>
          <a:xfrm>
            <a:off x="2706688" y="6442075"/>
            <a:ext cx="4673600" cy="2794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812088" y="6442075"/>
            <a:ext cx="874712" cy="279400"/>
          </a:xfrm>
        </p:spPr>
        <p:txBody>
          <a:bodyPr/>
          <a:lstStyle>
            <a:lvl1pPr>
              <a:defRPr/>
            </a:lvl1pPr>
          </a:lstStyle>
          <a:p>
            <a:fld id="{5A39DA7C-72C7-43D5-8D50-E60EEBED8943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0" y="-6350"/>
            <a:ext cx="9144000" cy="2355850"/>
          </a:xfrm>
          <a:prstGeom prst="rect">
            <a:avLst/>
          </a:prstGeom>
          <a:gradFill rotWithShape="1">
            <a:gsLst>
              <a:gs pos="0">
                <a:srgbClr val="7D1E1E"/>
              </a:gs>
              <a:gs pos="100000">
                <a:srgbClr val="7D1E1E">
                  <a:gamma/>
                  <a:shade val="75686"/>
                  <a:invGamma/>
                </a:srgbClr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cs-CZ" sz="16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70663" name="Picture 7" descr="pruh_TIT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0800"/>
            <a:ext cx="1397000" cy="676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4" name="Picture 8" descr="logo_econ_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517525"/>
            <a:ext cx="1543050" cy="15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5" name="Picture 9" descr="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858838"/>
            <a:ext cx="5275263" cy="63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575334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888951-FA05-41E4-9E6C-21DFE5DD56DC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738347"/>
      </p:ext>
    </p:extLst>
  </p:cSld>
  <p:clrMapOvr>
    <a:masterClrMapping/>
  </p:clrMapOvr>
  <p:transition spd="slow">
    <p:pull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15E6C6-CEA2-4865-BB65-A2D9A75B83F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2004491"/>
      </p:ext>
    </p:extLst>
  </p:cSld>
  <p:clrMapOvr>
    <a:masterClrMapping/>
  </p:clrMapOvr>
  <p:transition spd="slow">
    <p:pull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625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BAA985D-9053-455E-B53D-7DCC6F901E0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6004575"/>
      </p:ext>
    </p:extLst>
  </p:cSld>
  <p:clrMapOvr>
    <a:masterClrMapping/>
  </p:clrMapOvr>
  <p:transition spd="slow">
    <p:pull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6539D7-E87F-4958-BEA6-6AB48A05933D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264073"/>
      </p:ext>
    </p:extLst>
  </p:cSld>
  <p:clrMapOvr>
    <a:masterClrMapping/>
  </p:clrMapOvr>
  <p:transition spd="slow">
    <p:pull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13F9CD5-B36D-42FA-9D4C-FC40FF7745D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8874668"/>
      </p:ext>
    </p:extLst>
  </p:cSld>
  <p:clrMapOvr>
    <a:masterClrMapping/>
  </p:clrMapOvr>
  <p:transition spd="slow">
    <p:pull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9FF516F-9E35-4CDD-9F2E-73BA0ADAA2B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2943658"/>
      </p:ext>
    </p:extLst>
  </p:cSld>
  <p:clrMapOvr>
    <a:masterClrMapping/>
  </p:clrMapOvr>
  <p:transition spd="slow"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6539D7-E87F-4958-BEA6-6AB48A05933D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8607850"/>
      </p:ext>
    </p:extLst>
  </p:cSld>
  <p:clrMapOvr>
    <a:masterClrMapping/>
  </p:clrMapOvr>
  <p:transition spd="slow">
    <p:pull dir="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CCB05B6-8B05-4050-83B2-C93EC1D44D84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3969531"/>
      </p:ext>
    </p:extLst>
  </p:cSld>
  <p:clrMapOvr>
    <a:masterClrMapping/>
  </p:clrMapOvr>
  <p:transition spd="slow">
    <p:pull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D5CBF13-77BD-4987-B1C5-A22B18F1699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4554453"/>
      </p:ext>
    </p:extLst>
  </p:cSld>
  <p:clrMapOvr>
    <a:masterClrMapping/>
  </p:clrMapOvr>
  <p:transition spd="slow">
    <p:pull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AB56F81-05C0-41ED-BF37-A0F8AD81193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7940463"/>
      </p:ext>
    </p:extLst>
  </p:cSld>
  <p:clrMapOvr>
    <a:masterClrMapping/>
  </p:clrMapOvr>
  <p:transition spd="slow">
    <p:pull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40525" y="1125538"/>
            <a:ext cx="1946275" cy="5005387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00113" y="1125538"/>
            <a:ext cx="5688012" cy="500538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42B0646-1F38-4B86-8B5D-E824ED6D800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596694"/>
      </p:ext>
    </p:extLst>
  </p:cSld>
  <p:clrMapOvr>
    <a:masterClrMapping/>
  </p:clrMapOvr>
  <p:transition spd="slow">
    <p:pull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1125538"/>
            <a:ext cx="7772400" cy="5032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62513" y="1773238"/>
            <a:ext cx="3810000" cy="43576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>
          <a:xfrm>
            <a:off x="2706688" y="6442075"/>
            <a:ext cx="4530725" cy="263525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>
          <a:xfrm>
            <a:off x="7885113" y="6438900"/>
            <a:ext cx="801687" cy="266700"/>
          </a:xfrm>
        </p:spPr>
        <p:txBody>
          <a:bodyPr/>
          <a:lstStyle>
            <a:lvl1pPr>
              <a:defRPr/>
            </a:lvl1pPr>
          </a:lstStyle>
          <a:p>
            <a:fld id="{4B994586-F57D-45DE-ACE4-A8C2F11616C5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6128935"/>
      </p:ext>
    </p:extLst>
  </p:cSld>
  <p:clrMapOvr>
    <a:masterClrMapping/>
  </p:clrMapOvr>
  <p:transition spd="slow">
    <p:pull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1125538"/>
            <a:ext cx="7772400" cy="5032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862513" y="1773238"/>
            <a:ext cx="3810000" cy="210185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862513" y="4027488"/>
            <a:ext cx="3810000" cy="210343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0"/>
          </p:nvPr>
        </p:nvSpPr>
        <p:spPr>
          <a:xfrm>
            <a:off x="2706688" y="6442075"/>
            <a:ext cx="4530725" cy="263525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>
          <a:xfrm>
            <a:off x="7885113" y="6438900"/>
            <a:ext cx="801687" cy="266700"/>
          </a:xfrm>
        </p:spPr>
        <p:txBody>
          <a:bodyPr/>
          <a:lstStyle>
            <a:lvl1pPr>
              <a:defRPr/>
            </a:lvl1pPr>
          </a:lstStyle>
          <a:p>
            <a:fld id="{31A5DEF5-C972-49EC-B6A1-404F92BBDC9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8639643"/>
      </p:ext>
    </p:extLst>
  </p:cSld>
  <p:clrMapOvr>
    <a:masterClrMapping/>
  </p:clrMapOvr>
  <p:transition spd="slow">
    <p:pull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900113" y="1125538"/>
            <a:ext cx="7786687" cy="50053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>
          <a:xfrm>
            <a:off x="2706688" y="6442075"/>
            <a:ext cx="4530725" cy="263525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7885113" y="6438900"/>
            <a:ext cx="801687" cy="266700"/>
          </a:xfrm>
        </p:spPr>
        <p:txBody>
          <a:bodyPr/>
          <a:lstStyle>
            <a:lvl1pPr>
              <a:defRPr/>
            </a:lvl1pPr>
          </a:lstStyle>
          <a:p>
            <a:fld id="{330EC03F-E3C9-417F-8660-AE6D8D60FB8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5797614"/>
      </p:ext>
    </p:extLst>
  </p:cSld>
  <p:clrMapOvr>
    <a:masterClrMapping/>
  </p:clrMapOvr>
  <p:transition spd="slow">
    <p:pull dir="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6688" y="2708275"/>
            <a:ext cx="5969000" cy="3457575"/>
          </a:xfrm>
        </p:spPr>
        <p:txBody>
          <a:bodyPr bIns="1080000" anchor="ctr"/>
          <a:lstStyle>
            <a:lvl1pPr>
              <a:defRPr sz="3600"/>
            </a:lvl1pPr>
          </a:lstStyle>
          <a:p>
            <a:pPr lvl="0"/>
            <a:r>
              <a:rPr lang="cs-CZ" noProof="0" smtClean="0"/>
              <a:t>Klepnutím lze upravit styl předlohy nadpisů.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6688" y="5373688"/>
            <a:ext cx="5969000" cy="792162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pPr lvl="0"/>
            <a:r>
              <a:rPr lang="cs-CZ" noProof="0" smtClean="0"/>
              <a:t>Klepnutím lze upravit styl předlohy podnadpisů.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ftr" sz="quarter" idx="3"/>
          </p:nvPr>
        </p:nvSpPr>
        <p:spPr>
          <a:xfrm>
            <a:off x="2706688" y="6442075"/>
            <a:ext cx="4673600" cy="2794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812088" y="6442075"/>
            <a:ext cx="874712" cy="279400"/>
          </a:xfrm>
        </p:spPr>
        <p:txBody>
          <a:bodyPr/>
          <a:lstStyle>
            <a:lvl1pPr>
              <a:defRPr/>
            </a:lvl1pPr>
          </a:lstStyle>
          <a:p>
            <a:fld id="{5A39DA7C-72C7-43D5-8D50-E60EEBED8943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0" y="-6350"/>
            <a:ext cx="9144000" cy="2355850"/>
          </a:xfrm>
          <a:prstGeom prst="rect">
            <a:avLst/>
          </a:prstGeom>
          <a:gradFill rotWithShape="1">
            <a:gsLst>
              <a:gs pos="0">
                <a:srgbClr val="7D1E1E"/>
              </a:gs>
              <a:gs pos="100000">
                <a:srgbClr val="7D1E1E">
                  <a:gamma/>
                  <a:shade val="75686"/>
                  <a:invGamma/>
                </a:srgbClr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cs-CZ" sz="16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70663" name="Picture 7" descr="pruh_TIT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0800"/>
            <a:ext cx="1397000" cy="676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4" name="Picture 8" descr="logo_econ_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517525"/>
            <a:ext cx="1543050" cy="15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5" name="Picture 9" descr="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858838"/>
            <a:ext cx="5275263" cy="63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737329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888951-FA05-41E4-9E6C-21DFE5DD56DC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4021202"/>
      </p:ext>
    </p:extLst>
  </p:cSld>
  <p:clrMapOvr>
    <a:masterClrMapping/>
  </p:clrMapOvr>
  <p:transition spd="slow">
    <p:pull dir="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15E6C6-CEA2-4865-BB65-A2D9A75B83F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3783079"/>
      </p:ext>
    </p:extLst>
  </p:cSld>
  <p:clrMapOvr>
    <a:masterClrMapping/>
  </p:clrMapOvr>
  <p:transition spd="slow"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13F9CD5-B36D-42FA-9D4C-FC40FF7745D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3713698"/>
      </p:ext>
    </p:extLst>
  </p:cSld>
  <p:clrMapOvr>
    <a:masterClrMapping/>
  </p:clrMapOvr>
  <p:transition spd="slow">
    <p:pull dir="d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62513" y="1773238"/>
            <a:ext cx="3810000" cy="4357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BAA985D-9053-455E-B53D-7DCC6F901E0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6254291"/>
      </p:ext>
    </p:extLst>
  </p:cSld>
  <p:clrMapOvr>
    <a:masterClrMapping/>
  </p:clrMapOvr>
  <p:transition spd="slow">
    <p:pull dir="d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6539D7-E87F-4958-BEA6-6AB48A05933D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2117249"/>
      </p:ext>
    </p:extLst>
  </p:cSld>
  <p:clrMapOvr>
    <a:masterClrMapping/>
  </p:clrMapOvr>
  <p:transition spd="slow">
    <p:pull dir="d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13F9CD5-B36D-42FA-9D4C-FC40FF7745D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0400307"/>
      </p:ext>
    </p:extLst>
  </p:cSld>
  <p:clrMapOvr>
    <a:masterClrMapping/>
  </p:clrMapOvr>
  <p:transition spd="slow">
    <p:pull dir="d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9FF516F-9E35-4CDD-9F2E-73BA0ADAA2B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2087593"/>
      </p:ext>
    </p:extLst>
  </p:cSld>
  <p:clrMapOvr>
    <a:masterClrMapping/>
  </p:clrMapOvr>
  <p:transition spd="slow">
    <p:pull dir="d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CCB05B6-8B05-4050-83B2-C93EC1D44D84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2775368"/>
      </p:ext>
    </p:extLst>
  </p:cSld>
  <p:clrMapOvr>
    <a:masterClrMapping/>
  </p:clrMapOvr>
  <p:transition spd="slow">
    <p:pull dir="d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D5CBF13-77BD-4987-B1C5-A22B18F1699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4301240"/>
      </p:ext>
    </p:extLst>
  </p:cSld>
  <p:clrMapOvr>
    <a:masterClrMapping/>
  </p:clrMapOvr>
  <p:transition spd="slow">
    <p:pull dir="d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AB56F81-05C0-41ED-BF37-A0F8AD81193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6555355"/>
      </p:ext>
    </p:extLst>
  </p:cSld>
  <p:clrMapOvr>
    <a:masterClrMapping/>
  </p:clrMapOvr>
  <p:transition spd="slow">
    <p:pull dir="d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40525" y="1125538"/>
            <a:ext cx="1946275" cy="5005387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00113" y="1125538"/>
            <a:ext cx="5688012" cy="500538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42B0646-1F38-4B86-8B5D-E824ED6D800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4925854"/>
      </p:ext>
    </p:extLst>
  </p:cSld>
  <p:clrMapOvr>
    <a:masterClrMapping/>
  </p:clrMapOvr>
  <p:transition spd="slow">
    <p:pull dir="d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1125538"/>
            <a:ext cx="7772400" cy="5032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62513" y="1773238"/>
            <a:ext cx="3810000" cy="43576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>
          <a:xfrm>
            <a:off x="2706688" y="6442075"/>
            <a:ext cx="4530725" cy="263525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>
          <a:xfrm>
            <a:off x="7885113" y="6438900"/>
            <a:ext cx="801687" cy="266700"/>
          </a:xfrm>
        </p:spPr>
        <p:txBody>
          <a:bodyPr/>
          <a:lstStyle>
            <a:lvl1pPr>
              <a:defRPr/>
            </a:lvl1pPr>
          </a:lstStyle>
          <a:p>
            <a:fld id="{4B994586-F57D-45DE-ACE4-A8C2F11616C5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1712380"/>
      </p:ext>
    </p:extLst>
  </p:cSld>
  <p:clrMapOvr>
    <a:masterClrMapping/>
  </p:clrMapOvr>
  <p:transition spd="slow">
    <p:pull dir="d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1125538"/>
            <a:ext cx="7772400" cy="5032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00113" y="1773238"/>
            <a:ext cx="3810000" cy="43576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862513" y="1773238"/>
            <a:ext cx="3810000" cy="210185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862513" y="4027488"/>
            <a:ext cx="3810000" cy="210343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0"/>
          </p:nvPr>
        </p:nvSpPr>
        <p:spPr>
          <a:xfrm>
            <a:off x="2706688" y="6442075"/>
            <a:ext cx="4530725" cy="263525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>
          <a:xfrm>
            <a:off x="7885113" y="6438900"/>
            <a:ext cx="801687" cy="266700"/>
          </a:xfrm>
        </p:spPr>
        <p:txBody>
          <a:bodyPr/>
          <a:lstStyle>
            <a:lvl1pPr>
              <a:defRPr/>
            </a:lvl1pPr>
          </a:lstStyle>
          <a:p>
            <a:fld id="{31A5DEF5-C972-49EC-B6A1-404F92BBDC9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6461087"/>
      </p:ext>
    </p:extLst>
  </p:cSld>
  <p:clrMapOvr>
    <a:masterClrMapping/>
  </p:clrMapOvr>
  <p:transition spd="slow"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9FF516F-9E35-4CDD-9F2E-73BA0ADAA2B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3576103"/>
      </p:ext>
    </p:extLst>
  </p:cSld>
  <p:clrMapOvr>
    <a:masterClrMapping/>
  </p:clrMapOvr>
  <p:transition spd="slow">
    <p:pull dir="d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900113" y="1125538"/>
            <a:ext cx="7786687" cy="50053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>
          <a:xfrm>
            <a:off x="2706688" y="6442075"/>
            <a:ext cx="4530725" cy="263525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7885113" y="6438900"/>
            <a:ext cx="801687" cy="266700"/>
          </a:xfrm>
        </p:spPr>
        <p:txBody>
          <a:bodyPr/>
          <a:lstStyle>
            <a:lvl1pPr>
              <a:defRPr/>
            </a:lvl1pPr>
          </a:lstStyle>
          <a:p>
            <a:fld id="{330EC03F-E3C9-417F-8660-AE6D8D60FB8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5279431"/>
      </p:ext>
    </p:extLst>
  </p:cSld>
  <p:clrMapOvr>
    <a:masterClrMapping/>
  </p:clrMapOvr>
  <p:transition spd="slow"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CCB05B6-8B05-4050-83B2-C93EC1D44D84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1204663"/>
      </p:ext>
    </p:extLst>
  </p:cSld>
  <p:clrMapOvr>
    <a:masterClrMapping/>
  </p:clrMapOvr>
  <p:transition spd="slow"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D5CBF13-77BD-4987-B1C5-A22B18F1699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536978"/>
      </p:ext>
    </p:extLst>
  </p:cSld>
  <p:clrMapOvr>
    <a:masterClrMapping/>
  </p:clrMapOvr>
  <p:transition spd="slow"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3.emf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image" Target="../media/image3.emf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image" Target="../media/image3.emf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image" Target="../media/image3.emf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EAEAEA"/>
            </a:gs>
            <a:gs pos="100000">
              <a:srgbClr val="EAEAEA">
                <a:gamma/>
                <a:shade val="95686"/>
                <a:invGamma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-6350"/>
            <a:ext cx="9144000" cy="812800"/>
          </a:xfrm>
          <a:prstGeom prst="rect">
            <a:avLst/>
          </a:prstGeom>
          <a:gradFill rotWithShape="1">
            <a:gsLst>
              <a:gs pos="0">
                <a:srgbClr val="7D1E1E"/>
              </a:gs>
              <a:gs pos="100000">
                <a:srgbClr val="7D1E1E">
                  <a:gamma/>
                  <a:shade val="75686"/>
                  <a:invGamma/>
                </a:srgbClr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cs-CZ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125538"/>
            <a:ext cx="777240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773238"/>
            <a:ext cx="7772400" cy="435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6688" y="6442075"/>
            <a:ext cx="4530725" cy="2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777777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5113" y="6438900"/>
            <a:ext cx="801687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rgbClr val="7D1E1E"/>
                </a:solidFill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1F92618-E30B-411B-84F1-DF677A1DEBDD}" type="slidenum">
              <a:rPr lang="cs-CZ"/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/>
          </a:p>
        </p:txBody>
      </p:sp>
      <p:pic>
        <p:nvPicPr>
          <p:cNvPr id="69639" name="Picture 7" descr="pruh_norma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4450"/>
            <a:ext cx="1422400" cy="97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0" name="Picture 8" descr="pruh_normal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423025"/>
            <a:ext cx="1422400" cy="41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6548438" y="463550"/>
            <a:ext cx="21621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cs-CZ" sz="1200" b="1">
                <a:solidFill>
                  <a:srgbClr val="FFFFFF"/>
                </a:solidFill>
              </a:rPr>
              <a:t>www.econ.muni.cz</a:t>
            </a:r>
          </a:p>
        </p:txBody>
      </p:sp>
      <p:pic>
        <p:nvPicPr>
          <p:cNvPr id="69642" name="Picture 10" descr="tex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222250"/>
            <a:ext cx="3414713" cy="4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304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slow">
    <p:pull dir="d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EAEAEA"/>
            </a:gs>
            <a:gs pos="100000">
              <a:srgbClr val="EAEAEA">
                <a:gamma/>
                <a:shade val="95686"/>
                <a:invGamma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-6350"/>
            <a:ext cx="9144000" cy="812800"/>
          </a:xfrm>
          <a:prstGeom prst="rect">
            <a:avLst/>
          </a:prstGeom>
          <a:gradFill rotWithShape="1">
            <a:gsLst>
              <a:gs pos="0">
                <a:srgbClr val="7D1E1E"/>
              </a:gs>
              <a:gs pos="100000">
                <a:srgbClr val="7D1E1E">
                  <a:gamma/>
                  <a:shade val="75686"/>
                  <a:invGamma/>
                </a:srgbClr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cs-CZ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125538"/>
            <a:ext cx="777240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773238"/>
            <a:ext cx="7772400" cy="435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6688" y="6442075"/>
            <a:ext cx="4530725" cy="2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777777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5113" y="6438900"/>
            <a:ext cx="801687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rgbClr val="7D1E1E"/>
                </a:solidFill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1F92618-E30B-411B-84F1-DF677A1DEBDD}" type="slidenum">
              <a:rPr lang="cs-CZ"/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/>
          </a:p>
        </p:txBody>
      </p:sp>
      <p:pic>
        <p:nvPicPr>
          <p:cNvPr id="69639" name="Picture 7" descr="pruh_norma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4450"/>
            <a:ext cx="1422400" cy="97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0" name="Picture 8" descr="pruh_normal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423025"/>
            <a:ext cx="1422400" cy="41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6548438" y="463550"/>
            <a:ext cx="21621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cs-CZ" sz="1200" b="1">
                <a:solidFill>
                  <a:srgbClr val="FFFFFF"/>
                </a:solidFill>
              </a:rPr>
              <a:t>www.econ.muni.cz</a:t>
            </a:r>
          </a:p>
        </p:txBody>
      </p:sp>
      <p:pic>
        <p:nvPicPr>
          <p:cNvPr id="69642" name="Picture 10" descr="tex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222250"/>
            <a:ext cx="3414713" cy="4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449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ransition spd="slow">
    <p:pull dir="d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EAEAEA"/>
            </a:gs>
            <a:gs pos="100000">
              <a:srgbClr val="EAEAEA">
                <a:gamma/>
                <a:shade val="95686"/>
                <a:invGamma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-6350"/>
            <a:ext cx="9144000" cy="812800"/>
          </a:xfrm>
          <a:prstGeom prst="rect">
            <a:avLst/>
          </a:prstGeom>
          <a:gradFill rotWithShape="1">
            <a:gsLst>
              <a:gs pos="0">
                <a:srgbClr val="7D1E1E"/>
              </a:gs>
              <a:gs pos="100000">
                <a:srgbClr val="7D1E1E">
                  <a:gamma/>
                  <a:shade val="75686"/>
                  <a:invGamma/>
                </a:srgbClr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cs-CZ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125538"/>
            <a:ext cx="777240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773238"/>
            <a:ext cx="7772400" cy="435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6688" y="6442075"/>
            <a:ext cx="4530725" cy="2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777777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5113" y="6438900"/>
            <a:ext cx="801687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rgbClr val="7D1E1E"/>
                </a:solidFill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1F92618-E30B-411B-84F1-DF677A1DEBDD}" type="slidenum">
              <a:rPr lang="cs-CZ"/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/>
          </a:p>
        </p:txBody>
      </p:sp>
      <p:pic>
        <p:nvPicPr>
          <p:cNvPr id="69639" name="Picture 7" descr="pruh_norma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4450"/>
            <a:ext cx="1422400" cy="97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0" name="Picture 8" descr="pruh_normal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423025"/>
            <a:ext cx="1422400" cy="41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6548438" y="463550"/>
            <a:ext cx="21621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cs-CZ" sz="1200" b="1">
                <a:solidFill>
                  <a:srgbClr val="FFFFFF"/>
                </a:solidFill>
              </a:rPr>
              <a:t>www.econ.muni.cz</a:t>
            </a:r>
          </a:p>
        </p:txBody>
      </p:sp>
      <p:pic>
        <p:nvPicPr>
          <p:cNvPr id="69642" name="Picture 10" descr="tex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222250"/>
            <a:ext cx="3414713" cy="4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657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transition spd="slow">
    <p:pull dir="d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EAEAEA"/>
            </a:gs>
            <a:gs pos="100000">
              <a:srgbClr val="EAEAEA">
                <a:gamma/>
                <a:shade val="95686"/>
                <a:invGamma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-6350"/>
            <a:ext cx="9144000" cy="812800"/>
          </a:xfrm>
          <a:prstGeom prst="rect">
            <a:avLst/>
          </a:prstGeom>
          <a:gradFill rotWithShape="1">
            <a:gsLst>
              <a:gs pos="0">
                <a:srgbClr val="7D1E1E"/>
              </a:gs>
              <a:gs pos="100000">
                <a:srgbClr val="7D1E1E">
                  <a:gamma/>
                  <a:shade val="75686"/>
                  <a:invGamma/>
                </a:srgbClr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cs-CZ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125538"/>
            <a:ext cx="777240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773238"/>
            <a:ext cx="7772400" cy="435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6688" y="6442075"/>
            <a:ext cx="4530725" cy="2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777777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5113" y="6438900"/>
            <a:ext cx="801687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rgbClr val="7D1E1E"/>
                </a:solidFill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1F92618-E30B-411B-84F1-DF677A1DEBDD}" type="slidenum">
              <a:rPr lang="cs-CZ"/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/>
          </a:p>
        </p:txBody>
      </p:sp>
      <p:pic>
        <p:nvPicPr>
          <p:cNvPr id="69639" name="Picture 7" descr="pruh_norma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4450"/>
            <a:ext cx="1422400" cy="97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0" name="Picture 8" descr="pruh_normal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423025"/>
            <a:ext cx="1422400" cy="41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6548438" y="463550"/>
            <a:ext cx="21621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cs-CZ" sz="1200" b="1">
                <a:solidFill>
                  <a:srgbClr val="FFFFFF"/>
                </a:solidFill>
              </a:rPr>
              <a:t>www.econ.muni.cz</a:t>
            </a:r>
          </a:p>
        </p:txBody>
      </p:sp>
      <p:pic>
        <p:nvPicPr>
          <p:cNvPr id="69642" name="Picture 10" descr="tex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222250"/>
            <a:ext cx="3414713" cy="4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790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p:transition spd="slow">
    <p:pull dir="d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EAEAEA"/>
            </a:gs>
            <a:gs pos="100000">
              <a:srgbClr val="EAEAEA">
                <a:gamma/>
                <a:shade val="95686"/>
                <a:invGamma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-6350"/>
            <a:ext cx="9144000" cy="812800"/>
          </a:xfrm>
          <a:prstGeom prst="rect">
            <a:avLst/>
          </a:prstGeom>
          <a:gradFill rotWithShape="1">
            <a:gsLst>
              <a:gs pos="0">
                <a:srgbClr val="7D1E1E"/>
              </a:gs>
              <a:gs pos="100000">
                <a:srgbClr val="7D1E1E">
                  <a:gamma/>
                  <a:shade val="75686"/>
                  <a:invGamma/>
                </a:srgbClr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cs-CZ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125538"/>
            <a:ext cx="777240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773238"/>
            <a:ext cx="7772400" cy="435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6688" y="6442075"/>
            <a:ext cx="4530725" cy="2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777777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5113" y="6438900"/>
            <a:ext cx="801687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rgbClr val="7D1E1E"/>
                </a:solidFill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1F92618-E30B-411B-84F1-DF677A1DEBDD}" type="slidenum">
              <a:rPr lang="cs-CZ"/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/>
          </a:p>
        </p:txBody>
      </p:sp>
      <p:pic>
        <p:nvPicPr>
          <p:cNvPr id="69639" name="Picture 7" descr="pruh_norma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4450"/>
            <a:ext cx="1422400" cy="97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0" name="Picture 8" descr="pruh_normal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423025"/>
            <a:ext cx="1422400" cy="41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6548438" y="463550"/>
            <a:ext cx="21621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cs-CZ" sz="1200" b="1">
                <a:solidFill>
                  <a:srgbClr val="FFFFFF"/>
                </a:solidFill>
              </a:rPr>
              <a:t>www.econ.muni.cz</a:t>
            </a:r>
          </a:p>
        </p:txBody>
      </p:sp>
      <p:pic>
        <p:nvPicPr>
          <p:cNvPr id="69642" name="Picture 10" descr="tex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222250"/>
            <a:ext cx="3414713" cy="4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05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</p:sldLayoutIdLst>
  <p:transition spd="slow">
    <p:pull dir="d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7D1E1E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7D1E1E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hyperlink" Target="http://www.sofii.org/sofii_assets/131UNip1.jpg" TargetMode="Externa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4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financnici.cz/george-soros" TargetMode="Externa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hyperlink" Target="//upload.wikimedia.org/wikipedia/commons/4/4c/Thomas_kennington_orphans_1885.jpg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ChangeArrowheads="1"/>
          </p:cNvSpPr>
          <p:nvPr/>
        </p:nvSpPr>
        <p:spPr bwMode="auto">
          <a:xfrm>
            <a:off x="7812088" y="6442075"/>
            <a:ext cx="874712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r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BE6D39DB-A83B-4740-BBA2-14F1CD58AE69}" type="slidenum">
              <a:rPr lang="cs-CZ" sz="1000" b="1">
                <a:solidFill>
                  <a:srgbClr val="7D1E1E"/>
                </a:solidFill>
              </a:rPr>
              <a:pPr algn="r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</a:t>
            </a:fld>
            <a:endParaRPr lang="cs-CZ" sz="1000" b="1">
              <a:solidFill>
                <a:srgbClr val="7D1E1E"/>
              </a:solidFill>
              <a:latin typeface="Trebuchet MS CE" charset="-18"/>
            </a:endParaRPr>
          </a:p>
        </p:txBody>
      </p:sp>
      <p:sp>
        <p:nvSpPr>
          <p:cNvPr id="289795" name="Rectangle 3"/>
          <p:cNvSpPr>
            <a:spLocks noChangeArrowheads="1"/>
          </p:cNvSpPr>
          <p:nvPr/>
        </p:nvSpPr>
        <p:spPr bwMode="auto">
          <a:xfrm>
            <a:off x="2484438" y="3357563"/>
            <a:ext cx="61912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6038" rIns="90488" bIns="46038">
            <a:spAutoFit/>
          </a:bodyPr>
          <a:lstStyle/>
          <a:p>
            <a:pPr algn="ctr" defTabSz="449263" fontAlgn="base">
              <a:spcBef>
                <a:spcPts val="25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89796" name="Rectangle 4"/>
          <p:cNvSpPr>
            <a:spLocks noChangeArrowheads="1"/>
          </p:cNvSpPr>
          <p:nvPr/>
        </p:nvSpPr>
        <p:spPr bwMode="auto">
          <a:xfrm>
            <a:off x="0" y="3621035"/>
            <a:ext cx="3744913" cy="1324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</a:pPr>
            <a:r>
              <a:rPr lang="cs-CZ" sz="2000" b="1" dirty="0">
                <a:solidFill>
                  <a:srgbClr val="000000"/>
                </a:solidFill>
                <a:latin typeface="Arial" pitchFamily="34" charset="0"/>
              </a:rPr>
              <a:t>Jakub Dostál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</a:pPr>
            <a:endParaRPr lang="cs-CZ" sz="2000" dirty="0">
              <a:solidFill>
                <a:srgbClr val="000000"/>
              </a:solidFill>
              <a:latin typeface="Arial" pitchFamily="34" charset="0"/>
            </a:endParaRP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</a:pPr>
            <a:r>
              <a:rPr lang="cs-CZ" sz="2000" dirty="0" smtClean="0">
                <a:solidFill>
                  <a:srgbClr val="000000"/>
                </a:solidFill>
                <a:latin typeface="Arial" pitchFamily="34" charset="0"/>
              </a:rPr>
              <a:t>22. 11. 2012</a:t>
            </a:r>
            <a:endParaRPr lang="cs-CZ" sz="2000" dirty="0">
              <a:solidFill>
                <a:srgbClr val="000000"/>
              </a:solidFill>
              <a:latin typeface="Arial" pitchFamily="34" charset="0"/>
            </a:endParaRP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</a:pPr>
            <a:endParaRPr lang="cs-CZ" sz="2000" b="1" dirty="0">
              <a:solidFill>
                <a:srgbClr val="000000"/>
              </a:solidFill>
              <a:latin typeface="Arial CE" charset="-18"/>
            </a:endParaRPr>
          </a:p>
        </p:txBody>
      </p:sp>
      <p:pic>
        <p:nvPicPr>
          <p:cNvPr id="289797" name="Picture 5" descr="karkulk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706688"/>
            <a:ext cx="5410200" cy="415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9798" name="Text Box 6"/>
          <p:cNvSpPr txBox="1">
            <a:spLocks noChangeArrowheads="1"/>
          </p:cNvSpPr>
          <p:nvPr/>
        </p:nvSpPr>
        <p:spPr bwMode="auto">
          <a:xfrm>
            <a:off x="152400" y="914400"/>
            <a:ext cx="8610600" cy="1391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sz="3000" b="1" dirty="0">
                <a:solidFill>
                  <a:srgbClr val="000000"/>
                </a:solidFill>
                <a:latin typeface="Arial" pitchFamily="34" charset="0"/>
              </a:rPr>
              <a:t>Filantropie, Dárcovství, Společenská odpovědnost </a:t>
            </a:r>
            <a:r>
              <a:rPr lang="cs-CZ" sz="3000" b="1" dirty="0" smtClean="0">
                <a:solidFill>
                  <a:srgbClr val="000000"/>
                </a:solidFill>
                <a:latin typeface="Arial" pitchFamily="34" charset="0"/>
              </a:rPr>
              <a:t>firem</a:t>
            </a:r>
            <a:endParaRPr lang="cs-CZ" sz="3000" b="1" dirty="0">
              <a:solidFill>
                <a:srgbClr val="330033"/>
              </a:solidFill>
              <a:latin typeface="Arial CE" charset="-18"/>
            </a:endParaRPr>
          </a:p>
        </p:txBody>
      </p:sp>
      <p:sp>
        <p:nvSpPr>
          <p:cNvPr id="289800" name="Text Box 8"/>
          <p:cNvSpPr txBox="1">
            <a:spLocks noChangeArrowheads="1"/>
          </p:cNvSpPr>
          <p:nvPr/>
        </p:nvSpPr>
        <p:spPr bwMode="auto">
          <a:xfrm>
            <a:off x="669925" y="326072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cs-CZ" sz="16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807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8325AE-5EF8-473E-B589-238F609F0766}" type="slidenum">
              <a:rPr lang="cs-CZ"/>
              <a:pPr/>
              <a:t>10</a:t>
            </a:fld>
            <a:endParaRPr lang="cs-CZ"/>
          </a:p>
        </p:txBody>
      </p:sp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Dělení filantropie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Individuální</a:t>
            </a:r>
            <a:r>
              <a:rPr lang="cs-CZ" dirty="0" smtClean="0"/>
              <a:t>:</a:t>
            </a:r>
          </a:p>
          <a:p>
            <a:pPr lvl="1"/>
            <a:r>
              <a:rPr lang="cs-CZ" dirty="0" smtClean="0"/>
              <a:t>jedinec</a:t>
            </a:r>
            <a:r>
              <a:rPr lang="cs-CZ" dirty="0"/>
              <a:t>, </a:t>
            </a:r>
            <a:r>
              <a:rPr lang="cs-CZ" dirty="0" smtClean="0"/>
              <a:t>rodina, </a:t>
            </a:r>
          </a:p>
          <a:p>
            <a:pPr lvl="1"/>
            <a:r>
              <a:rPr lang="cs-CZ" dirty="0" smtClean="0"/>
              <a:t>Historicky nejstarší formou </a:t>
            </a:r>
          </a:p>
          <a:p>
            <a:pPr lvl="2"/>
            <a:r>
              <a:rPr lang="cs-CZ" dirty="0" smtClean="0"/>
              <a:t>poskytování almužen </a:t>
            </a:r>
            <a:endParaRPr lang="cs-CZ" dirty="0"/>
          </a:p>
          <a:p>
            <a:r>
              <a:rPr lang="cs-CZ" b="1" dirty="0"/>
              <a:t>Institucionalizovaná</a:t>
            </a:r>
            <a:r>
              <a:rPr lang="cs-CZ" dirty="0"/>
              <a:t>: </a:t>
            </a:r>
            <a:endParaRPr lang="cs-CZ" dirty="0" smtClean="0"/>
          </a:p>
          <a:p>
            <a:pPr lvl="1"/>
            <a:r>
              <a:rPr lang="cs-CZ" dirty="0" smtClean="0"/>
              <a:t>firemní</a:t>
            </a:r>
            <a:r>
              <a:rPr lang="cs-CZ" dirty="0"/>
              <a:t>, </a:t>
            </a:r>
            <a:r>
              <a:rPr lang="cs-CZ" dirty="0" smtClean="0"/>
              <a:t>nadační</a:t>
            </a:r>
          </a:p>
          <a:p>
            <a:pPr lvl="2"/>
            <a:r>
              <a:rPr lang="cs-CZ" dirty="0" smtClean="0"/>
              <a:t>Církevní </a:t>
            </a:r>
            <a:r>
              <a:rPr lang="cs-CZ" dirty="0"/>
              <a:t>společenství (již od 12. stol.)</a:t>
            </a:r>
          </a:p>
        </p:txBody>
      </p:sp>
      <p:pic>
        <p:nvPicPr>
          <p:cNvPr id="204805" name="Picture 5" descr="Belisarius_by_Francois-Andre_Vinc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71600"/>
            <a:ext cx="2819400" cy="213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820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4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4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4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4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4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4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4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4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4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C08FED-B85A-46E0-8F9E-727D40A9E329}" type="slidenum">
              <a:rPr lang="cs-CZ"/>
              <a:pPr/>
              <a:t>11</a:t>
            </a:fld>
            <a:endParaRPr lang="cs-CZ"/>
          </a:p>
        </p:txBody>
      </p:sp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Podmínky rozvoje filantropie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773238"/>
            <a:ext cx="8520113" cy="43576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b="1" dirty="0"/>
              <a:t>Velký počet ekonomicky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b="1" dirty="0"/>
              <a:t>silných subjektů</a:t>
            </a:r>
            <a:endParaRPr lang="cs-CZ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dirty="0"/>
              <a:t> </a:t>
            </a:r>
          </a:p>
          <a:p>
            <a:pPr>
              <a:lnSpc>
                <a:spcPct val="90000"/>
              </a:lnSpc>
            </a:pPr>
            <a:r>
              <a:rPr lang="cs-CZ" b="1" dirty="0"/>
              <a:t>Výchova k filantropii</a:t>
            </a:r>
            <a:r>
              <a:rPr lang="cs-CZ" dirty="0"/>
              <a:t> (existence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dirty="0"/>
              <a:t>občanských organizací a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dirty="0"/>
              <a:t>jejich aktivit, vzdělávací soustava,…)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dirty="0"/>
          </a:p>
          <a:p>
            <a:pPr>
              <a:lnSpc>
                <a:spcPct val="90000"/>
              </a:lnSpc>
            </a:pPr>
            <a:r>
              <a:rPr lang="cs-CZ" b="1" dirty="0"/>
              <a:t>Rozvoj komunit</a:t>
            </a:r>
            <a:r>
              <a:rPr lang="cs-CZ" dirty="0"/>
              <a:t> (inspirace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dirty="0"/>
              <a:t>občanů  řešit věci veřejné)</a:t>
            </a:r>
          </a:p>
        </p:txBody>
      </p:sp>
      <p:pic>
        <p:nvPicPr>
          <p:cNvPr id="2150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371600"/>
            <a:ext cx="254317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135563"/>
            <a:ext cx="2133600" cy="141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429000"/>
            <a:ext cx="223837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6350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5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5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5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5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5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50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50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7213D8-0E44-4F51-AFDA-05B467E0A08A}" type="slidenum">
              <a:rPr lang="cs-CZ"/>
              <a:pPr/>
              <a:t>12</a:t>
            </a:fld>
            <a:endParaRPr lang="cs-CZ"/>
          </a:p>
        </p:txBody>
      </p:sp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/>
              <a:t>Způsoby poskytnutí daru (finančního, hmotného, duševního,….)</a:t>
            </a:r>
          </a:p>
        </p:txBody>
      </p:sp>
      <p:pic>
        <p:nvPicPr>
          <p:cNvPr id="328709" name="Picture 5" descr="Colourful posters promote UNICEF’s unique adopt-a-doll project.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2320925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711" name="Picture 7" descr="Last+Will+P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981200"/>
            <a:ext cx="2667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715" name="Picture 11" descr="post448_check_presenta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4114800"/>
            <a:ext cx="2328862" cy="135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717" name="Picture 13" descr="1201052476GYGQe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029200"/>
            <a:ext cx="217170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71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175250"/>
            <a:ext cx="2133600" cy="145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8720" name="Picture 16" descr="ANd9GcShJ7e0FFfNlUKJUpA9nUGDHohxH5gP8J-j0mGKE1VTmNXdzVV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981200"/>
            <a:ext cx="22479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721" name="Picture 17" descr="ANd9GcQMIIdpUtj7eLl42hy2ibqKOr7-EshAubZcKR8GFGgfqTqfHVk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0386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31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0FC221-E4F2-46DA-B6EC-D4D2C3B61BC0}" type="slidenum">
              <a:rPr lang="cs-CZ"/>
              <a:pPr/>
              <a:t>13</a:t>
            </a:fld>
            <a:endParaRPr lang="cs-CZ"/>
          </a:p>
        </p:txBody>
      </p:sp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INDIVIDUÁLNÍ DÁRCI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305800" cy="4572000"/>
          </a:xfrm>
        </p:spPr>
        <p:txBody>
          <a:bodyPr/>
          <a:lstStyle/>
          <a:p>
            <a:r>
              <a:rPr lang="cs-CZ" sz="2000" b="1" dirty="0"/>
              <a:t>Motivace dárců</a:t>
            </a:r>
          </a:p>
          <a:p>
            <a:pPr lvl="1"/>
            <a:r>
              <a:rPr lang="cs-CZ" sz="2000" b="1" dirty="0"/>
              <a:t>Starost</a:t>
            </a:r>
            <a:r>
              <a:rPr lang="cs-CZ" sz="2000" dirty="0"/>
              <a:t> – asi nejvýznamnější; dárci leží na srdci řešení problému, snaha napomoci ho vyřešit</a:t>
            </a:r>
          </a:p>
          <a:p>
            <a:pPr lvl="1"/>
            <a:r>
              <a:rPr lang="cs-CZ" sz="2000" b="1" dirty="0"/>
              <a:t>Povinnost</a:t>
            </a:r>
            <a:r>
              <a:rPr lang="cs-CZ" sz="2000" dirty="0"/>
              <a:t> – pocit, že jsem bohatý a ostatní chudí, nebo, že jsem měl štěstí apod.</a:t>
            </a:r>
          </a:p>
          <a:p>
            <a:pPr lvl="1"/>
            <a:r>
              <a:rPr lang="cs-CZ" sz="2000" b="1" dirty="0"/>
              <a:t>Pocit viny</a:t>
            </a:r>
            <a:r>
              <a:rPr lang="cs-CZ" sz="2000" dirty="0"/>
              <a:t> – také časté, ale čekají, že darem problém zmizí </a:t>
            </a:r>
          </a:p>
          <a:p>
            <a:pPr lvl="1"/>
            <a:r>
              <a:rPr lang="cs-CZ" sz="2000" b="1" dirty="0"/>
              <a:t>Osobní zkušenost</a:t>
            </a:r>
            <a:r>
              <a:rPr lang="cs-CZ" sz="2000" dirty="0"/>
              <a:t> – skýtá další možnosti spolupráce s dárcem</a:t>
            </a:r>
          </a:p>
          <a:p>
            <a:pPr lvl="1"/>
            <a:r>
              <a:rPr lang="cs-CZ" sz="2000" b="1" dirty="0"/>
              <a:t>Radost z dávání</a:t>
            </a:r>
            <a:r>
              <a:rPr lang="cs-CZ" sz="2000" dirty="0"/>
              <a:t> – jak prosté</a:t>
            </a:r>
          </a:p>
          <a:p>
            <a:pPr lvl="1"/>
            <a:r>
              <a:rPr lang="cs-CZ" sz="2000" b="1" dirty="0"/>
              <a:t>Osobní prospěch</a:t>
            </a:r>
            <a:r>
              <a:rPr lang="cs-CZ" sz="2000" dirty="0"/>
              <a:t> – dárci se může líbit, že je mu veřejně děkováno</a:t>
            </a:r>
          </a:p>
          <a:p>
            <a:pPr lvl="1"/>
            <a:r>
              <a:rPr lang="cs-CZ" sz="2000" b="1" dirty="0"/>
              <a:t>Být požádán</a:t>
            </a:r>
            <a:r>
              <a:rPr lang="cs-CZ" sz="2000" dirty="0"/>
              <a:t> – lidé nedávají, když je nikdo nepožádá</a:t>
            </a:r>
          </a:p>
          <a:p>
            <a:pPr lvl="1"/>
            <a:r>
              <a:rPr lang="cs-CZ" sz="2000" b="1" dirty="0"/>
              <a:t>Tlak okolí</a:t>
            </a:r>
            <a:r>
              <a:rPr lang="cs-CZ" sz="2000" dirty="0"/>
              <a:t> – dávají přátelé, kolegové</a:t>
            </a:r>
          </a:p>
          <a:p>
            <a:pPr lvl="1"/>
            <a:r>
              <a:rPr lang="cs-CZ" sz="2000" b="1" dirty="0"/>
              <a:t>Daně</a:t>
            </a:r>
            <a:r>
              <a:rPr lang="cs-CZ" sz="2000" dirty="0"/>
              <a:t> – nejsou hlavním motivem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539827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0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0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0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0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0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0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0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0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0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0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0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0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0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0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0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0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0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0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0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0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0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DB8A3A-7851-4959-9B8D-0A8E48EDDF09}" type="slidenum">
              <a:rPr lang="cs-CZ"/>
              <a:pPr/>
              <a:t>14</a:t>
            </a:fld>
            <a:endParaRPr lang="cs-CZ"/>
          </a:p>
        </p:txBody>
      </p:sp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Lidé rádi dávají peníze když: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000" dirty="0"/>
              <a:t>k tomu mají </a:t>
            </a:r>
            <a:r>
              <a:rPr lang="cs-CZ" sz="2000" b="1" dirty="0"/>
              <a:t>významný a neodkladný důvod</a:t>
            </a:r>
            <a:r>
              <a:rPr lang="cs-CZ" sz="2000" dirty="0"/>
              <a:t> 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jsou </a:t>
            </a:r>
            <a:r>
              <a:rPr lang="cs-CZ" sz="2000" b="1" dirty="0"/>
              <a:t>osobně zainteresovaní</a:t>
            </a:r>
            <a:r>
              <a:rPr lang="cs-CZ" sz="2000" dirty="0"/>
              <a:t> na výsledku podpořené činnosti 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vidí </a:t>
            </a:r>
            <a:r>
              <a:rPr lang="cs-CZ" sz="2000" b="1" dirty="0"/>
              <a:t>ostatní</a:t>
            </a:r>
            <a:r>
              <a:rPr lang="cs-CZ" sz="2000" dirty="0"/>
              <a:t>, jak časem i penězi </a:t>
            </a:r>
            <a:r>
              <a:rPr lang="cs-CZ" sz="2000" b="1" dirty="0"/>
              <a:t>přispívají</a:t>
            </a:r>
            <a:r>
              <a:rPr lang="cs-CZ" sz="2000" dirty="0"/>
              <a:t> na tutéž činnost 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vědí, že jim bude </a:t>
            </a:r>
            <a:r>
              <a:rPr lang="cs-CZ" sz="2000" b="1" dirty="0"/>
              <a:t>poděkováno</a:t>
            </a:r>
            <a:r>
              <a:rPr lang="cs-CZ" sz="2000" dirty="0"/>
              <a:t> 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vědí, že budou viditelně </a:t>
            </a:r>
            <a:r>
              <a:rPr lang="cs-CZ" sz="2000" b="1" dirty="0"/>
              <a:t>spojovaní s úspěchem</a:t>
            </a:r>
            <a:r>
              <a:rPr lang="cs-CZ" sz="2000" dirty="0"/>
              <a:t> projektu 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vědí, že budou </a:t>
            </a:r>
            <a:r>
              <a:rPr lang="cs-CZ" sz="2000" b="1" dirty="0"/>
              <a:t>pravidelně informovaní</a:t>
            </a:r>
            <a:r>
              <a:rPr lang="cs-CZ" sz="2000" dirty="0"/>
              <a:t> o rozvoji organizace 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vědí </a:t>
            </a:r>
            <a:r>
              <a:rPr lang="cs-CZ" sz="2000" b="1" dirty="0"/>
              <a:t>přesně</a:t>
            </a:r>
            <a:r>
              <a:rPr lang="cs-CZ" sz="2000" dirty="0"/>
              <a:t>, na co budou jejich peníze </a:t>
            </a:r>
            <a:r>
              <a:rPr lang="cs-CZ" sz="2000" b="1" dirty="0"/>
              <a:t>použity</a:t>
            </a:r>
            <a:r>
              <a:rPr lang="cs-CZ" sz="2000" dirty="0"/>
              <a:t> a že budou využity </a:t>
            </a:r>
            <a:r>
              <a:rPr lang="cs-CZ" sz="2000" b="1" dirty="0"/>
              <a:t>rozumně a šetrně</a:t>
            </a:r>
            <a:r>
              <a:rPr lang="cs-CZ" sz="2000" dirty="0"/>
              <a:t> 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vidí, že podpořená organizace má </a:t>
            </a:r>
            <a:r>
              <a:rPr lang="cs-CZ" sz="2000" b="1" dirty="0"/>
              <a:t>nadšení a odhodlání</a:t>
            </a:r>
            <a:r>
              <a:rPr lang="cs-CZ" sz="2000" dirty="0"/>
              <a:t> a že jistě získá </a:t>
            </a:r>
            <a:r>
              <a:rPr lang="cs-CZ" sz="2000" b="1" dirty="0"/>
              <a:t>peníze i od ostatních</a:t>
            </a:r>
          </a:p>
          <a:p>
            <a:pPr>
              <a:lnSpc>
                <a:spcPct val="90000"/>
              </a:lnSpc>
            </a:pP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417203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CAE46673-5524-4C20-9D54-070A87701B81}" type="slidenum">
              <a:rPr lang="cs-CZ"/>
              <a:pPr/>
              <a:t>15</a:t>
            </a:fld>
            <a:endParaRPr lang="cs-CZ"/>
          </a:p>
        </p:txBody>
      </p:sp>
      <p:sp>
        <p:nvSpPr>
          <p:cNvPr id="29696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/>
              <a:t>Sbírky</a:t>
            </a:r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969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743200"/>
            <a:ext cx="3271838" cy="327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0684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54AD40-8F78-45E6-B80D-6126144D1FF2}" type="slidenum">
              <a:rPr lang="cs-CZ"/>
              <a:pPr/>
              <a:t>16</a:t>
            </a:fld>
            <a:endParaRPr lang="cs-CZ"/>
          </a:p>
        </p:txBody>
      </p:sp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VEŘEJNÁ SBÍRKA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600" b="1" u="sng" dirty="0"/>
              <a:t>Nejvyužívanější způsob filantropie</a:t>
            </a:r>
          </a:p>
          <a:p>
            <a:r>
              <a:rPr lang="cs-CZ" sz="2600" b="1" dirty="0"/>
              <a:t>Zákon 117/2001 Sb., o veřejných sbírkách a změně některých zákonů,</a:t>
            </a:r>
            <a:r>
              <a:rPr lang="cs-CZ" sz="2600" dirty="0"/>
              <a:t> přiměřeně jasně stanový co sbírka je – sbírání prostředků od předem neurčeného okruhu přispěvatelů.</a:t>
            </a:r>
          </a:p>
          <a:p>
            <a:r>
              <a:rPr lang="cs-CZ" sz="2600" b="1" dirty="0"/>
              <a:t>Cílem sbírky je získat finanční prostředky!</a:t>
            </a:r>
          </a:p>
          <a:p>
            <a:r>
              <a:rPr lang="cs-CZ" sz="2600" b="1" dirty="0"/>
              <a:t>Sbírky jsou časově velmi náročné</a:t>
            </a:r>
            <a:r>
              <a:rPr lang="cs-CZ" sz="2600" dirty="0"/>
              <a:t>, </a:t>
            </a:r>
            <a:r>
              <a:rPr lang="cs-CZ" sz="2600" dirty="0" smtClean="0"/>
              <a:t>riziko při svěření </a:t>
            </a:r>
            <a:r>
              <a:rPr lang="cs-CZ" sz="2600" dirty="0"/>
              <a:t>dobrovolníkům.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453008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8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8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8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43B2F6-08DA-4F17-AEC1-2AADEEB4F43C}" type="slidenum">
              <a:rPr lang="cs-CZ"/>
              <a:pPr/>
              <a:t>17</a:t>
            </a:fld>
            <a:endParaRPr lang="cs-CZ"/>
          </a:p>
        </p:txBody>
      </p:sp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Veřejná sbírka</a:t>
            </a:r>
            <a:endParaRPr lang="cs-CZ" dirty="0"/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400" b="1" u="sng"/>
              <a:t>Výhody</a:t>
            </a:r>
          </a:p>
          <a:p>
            <a:pPr lvl="1"/>
            <a:r>
              <a:rPr lang="cs-CZ" sz="2200"/>
              <a:t>Efektivita</a:t>
            </a:r>
          </a:p>
          <a:p>
            <a:pPr lvl="1"/>
            <a:r>
              <a:rPr lang="cs-CZ" sz="2200"/>
              <a:t>Příležitost pro změnu postojů u kontroverzních témat</a:t>
            </a:r>
          </a:p>
          <a:p>
            <a:pPr lvl="1"/>
            <a:r>
              <a:rPr lang="cs-CZ" sz="2200"/>
              <a:t>Spolupráce s dobrovolníky</a:t>
            </a:r>
          </a:p>
          <a:p>
            <a:pPr lvl="1"/>
            <a:r>
              <a:rPr lang="cs-CZ" sz="2200"/>
              <a:t>PR, příležitost pro NNO zviditelnit se</a:t>
            </a:r>
          </a:p>
          <a:p>
            <a:pPr lvl="1"/>
            <a:r>
              <a:rPr lang="cs-CZ" sz="2200"/>
              <a:t>Sbírku můžete pořádat i velmi malého rozsahu</a:t>
            </a:r>
          </a:p>
          <a:p>
            <a:r>
              <a:rPr lang="cs-CZ" sz="2400" b="1" u="sng"/>
              <a:t>Nevýhody</a:t>
            </a:r>
          </a:p>
          <a:p>
            <a:pPr lvl="1"/>
            <a:r>
              <a:rPr lang="cs-CZ" sz="2200"/>
              <a:t>Organizačně náročné</a:t>
            </a:r>
          </a:p>
          <a:p>
            <a:pPr lvl="1"/>
            <a:r>
              <a:rPr lang="cs-CZ" sz="2200"/>
              <a:t>Omezení dané školním rokem, počtem dobrovolníků</a:t>
            </a:r>
          </a:p>
          <a:p>
            <a:pPr lvl="1"/>
            <a:r>
              <a:rPr lang="cs-CZ" sz="2200"/>
              <a:t>Trh začíná být přesycen</a:t>
            </a:r>
          </a:p>
          <a:p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3653025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7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7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7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7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7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7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7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7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7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7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7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7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7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7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7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7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7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7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7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7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7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7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7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7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73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73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73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73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73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73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DEA91E-1A42-44A8-9154-51AE4913908C}" type="slidenum">
              <a:rPr lang="cs-CZ"/>
              <a:pPr/>
              <a:t>18</a:t>
            </a:fld>
            <a:endParaRPr lang="cs-CZ"/>
          </a:p>
        </p:txBody>
      </p:sp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Veřejná sbírka - průběh</a:t>
            </a:r>
            <a:endParaRPr lang="cs-CZ" dirty="0"/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100" b="1"/>
              <a:t>Jak probíhají sbírky? </a:t>
            </a:r>
          </a:p>
          <a:p>
            <a:pPr lvl="1"/>
            <a:r>
              <a:rPr lang="cs-CZ" sz="2200" b="1"/>
              <a:t>Shromažďování příspěvků</a:t>
            </a:r>
            <a:r>
              <a:rPr lang="cs-CZ" sz="2200"/>
              <a:t> na předem vyhlášeném účtu</a:t>
            </a:r>
          </a:p>
          <a:p>
            <a:pPr lvl="1"/>
            <a:r>
              <a:rPr lang="cs-CZ" sz="2200" b="1"/>
              <a:t>Sběracími listinami</a:t>
            </a:r>
          </a:p>
          <a:p>
            <a:pPr lvl="1"/>
            <a:r>
              <a:rPr lang="cs-CZ" sz="2200" b="1"/>
              <a:t>Pokladničkami</a:t>
            </a:r>
            <a:r>
              <a:rPr lang="cs-CZ" sz="2200"/>
              <a:t> v místech určených k přijímání příspěvků</a:t>
            </a:r>
          </a:p>
          <a:p>
            <a:pPr lvl="1"/>
            <a:r>
              <a:rPr lang="cs-CZ" sz="2200" b="1"/>
              <a:t>Prodejem předmětů</a:t>
            </a:r>
            <a:r>
              <a:rPr lang="cs-CZ" sz="2200"/>
              <a:t> – přípěvek je zahrnut v ceně</a:t>
            </a:r>
          </a:p>
          <a:p>
            <a:pPr lvl="1"/>
            <a:r>
              <a:rPr lang="cs-CZ" sz="2200" b="1"/>
              <a:t>Prodejem vstupenek</a:t>
            </a:r>
            <a:r>
              <a:rPr lang="cs-CZ" sz="2200"/>
              <a:t> – příspěvek je zahrnut v ceně</a:t>
            </a:r>
          </a:p>
          <a:p>
            <a:pPr lvl="1"/>
            <a:r>
              <a:rPr lang="cs-CZ" sz="2200" b="1"/>
              <a:t>Pronájem telefonní linky</a:t>
            </a:r>
            <a:r>
              <a:rPr lang="cs-CZ" sz="2200"/>
              <a:t> určené ke shromažďování příspěvků z telefonního účtu</a:t>
            </a:r>
          </a:p>
          <a:p>
            <a:pPr lvl="2"/>
            <a:r>
              <a:rPr lang="cs-CZ" sz="2100"/>
              <a:t>DMS </a:t>
            </a:r>
          </a:p>
          <a:p>
            <a:endParaRPr lang="cs-CZ" sz="2400"/>
          </a:p>
        </p:txBody>
      </p:sp>
      <p:pic>
        <p:nvPicPr>
          <p:cNvPr id="2263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876800"/>
            <a:ext cx="1752600" cy="150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3576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6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6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6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6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6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6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6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6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6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6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6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6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6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6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6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6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6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6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6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6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6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6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6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6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743386-03DD-4038-8569-6DD967592341}" type="slidenum">
              <a:rPr lang="cs-CZ"/>
              <a:pPr/>
              <a:t>19</a:t>
            </a:fld>
            <a:endParaRPr lang="cs-CZ"/>
          </a:p>
        </p:txBody>
      </p:sp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Veřejná sbírka - náležitosti</a:t>
            </a:r>
            <a:endParaRPr lang="cs-CZ" b="1" dirty="0"/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400"/>
              <a:t>Pro pořádání sbírky musíte mít </a:t>
            </a:r>
            <a:r>
              <a:rPr lang="cs-CZ" sz="2400" b="1"/>
              <a:t>osvědčení z příslušného Krajského úřadu.</a:t>
            </a:r>
            <a:r>
              <a:rPr lang="cs-CZ" sz="2400"/>
              <a:t> </a:t>
            </a:r>
          </a:p>
          <a:p>
            <a:r>
              <a:rPr lang="cs-CZ" sz="2400"/>
              <a:t>Základem je </a:t>
            </a:r>
            <a:r>
              <a:rPr lang="cs-CZ" sz="2400" b="1"/>
              <a:t>zvláštní sbírkový účet.</a:t>
            </a:r>
          </a:p>
          <a:p>
            <a:r>
              <a:rPr lang="cs-CZ" sz="2400"/>
              <a:t>V oznámení je třeba uvést </a:t>
            </a:r>
            <a:r>
              <a:rPr lang="cs-CZ" sz="2400" b="1"/>
              <a:t>účel sbírky a formu provádění.</a:t>
            </a:r>
          </a:p>
          <a:p>
            <a:r>
              <a:rPr lang="cs-CZ" sz="2400"/>
              <a:t>Ideální je využít maximální možné délky stanovené zákonem a osvědčit sbírku na tři roky. V tomto případě, se podává </a:t>
            </a:r>
            <a:r>
              <a:rPr lang="cs-CZ" sz="2400" b="1"/>
              <a:t>každoroční vyúčtování.</a:t>
            </a:r>
          </a:p>
          <a:p>
            <a:r>
              <a:rPr lang="cs-CZ" sz="2400" b="1"/>
              <a:t>O sbírce se účtuje odděleně</a:t>
            </a:r>
            <a:r>
              <a:rPr lang="cs-CZ" sz="2400"/>
              <a:t> od ostatního účetnictví organizace.</a:t>
            </a:r>
          </a:p>
          <a:p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3792887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FF516F-9E35-4CDD-9F2E-73BA0ADAA2BF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11560" y="2023641"/>
            <a:ext cx="7772400" cy="4357687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cs-CZ" sz="3000" b="1" dirty="0"/>
              <a:t>Filantropie</a:t>
            </a: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cs-CZ" sz="3000" b="1" dirty="0"/>
              <a:t>Dárcovství</a:t>
            </a: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cs-CZ" sz="3000" b="1" dirty="0"/>
              <a:t>Společenská odpovědnost firem</a:t>
            </a: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cs-CZ" sz="3000" dirty="0"/>
              <a:t>Praktická ukázka – </a:t>
            </a:r>
            <a:r>
              <a:rPr lang="cs-CZ" sz="3000" b="1" dirty="0"/>
              <a:t>rozhodování o přiznání grantu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914400" y="1125538"/>
            <a:ext cx="7772400" cy="503237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D1E1E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D1E1E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D1E1E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D1E1E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D1E1E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D1E1E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D1E1E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D1E1E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D1E1E"/>
                </a:solidFill>
                <a:latin typeface="Trebuchet MS" pitchFamily="34" charset="0"/>
              </a:defRPr>
            </a:lvl9pPr>
          </a:lstStyle>
          <a:p>
            <a:r>
              <a:rPr lang="cs-CZ" sz="4000" b="1" dirty="0" smtClean="0">
                <a:cs typeface="Times New Roman" pitchFamily="18" charset="0"/>
              </a:rPr>
              <a:t>Struktura dnešní hodiny:</a:t>
            </a:r>
            <a:endParaRPr lang="cs-CZ" sz="40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689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DDCC5C-1C46-4AAD-8505-88AD3CEBD294}" type="slidenum">
              <a:rPr lang="cs-CZ"/>
              <a:pPr/>
              <a:t>20</a:t>
            </a:fld>
            <a:endParaRPr lang="cs-CZ"/>
          </a:p>
        </p:txBody>
      </p:sp>
      <p:sp>
        <p:nvSpPr>
          <p:cNvPr id="330754" name="Nadpis 1"/>
          <p:cNvSpPr>
            <a:spLocks noGrp="1"/>
          </p:cNvSpPr>
          <p:nvPr>
            <p:ph type="title" idx="4294967295"/>
          </p:nvPr>
        </p:nvSpPr>
        <p:spPr>
          <a:xfrm>
            <a:off x="914400" y="981075"/>
            <a:ext cx="7772400" cy="503238"/>
          </a:xfrm>
        </p:spPr>
        <p:txBody>
          <a:bodyPr/>
          <a:lstStyle/>
          <a:p>
            <a:r>
              <a:rPr lang="cs-CZ" b="1"/>
              <a:t>Zdroje financování NNO- DMS</a:t>
            </a:r>
          </a:p>
        </p:txBody>
      </p:sp>
      <p:sp>
        <p:nvSpPr>
          <p:cNvPr id="3" name="Zástupný symbol pro zápatí 2"/>
          <p:cNvSpPr txBox="1">
            <a:spLocks noGrp="1"/>
          </p:cNvSpPr>
          <p:nvPr/>
        </p:nvSpPr>
        <p:spPr bwMode="auto">
          <a:xfrm>
            <a:off x="2706688" y="6442075"/>
            <a:ext cx="4529137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000" b="1" cap="all">
                <a:solidFill>
                  <a:srgbClr val="CCCCCC">
                    <a:lumMod val="50000"/>
                  </a:srgbClr>
                </a:solidFill>
              </a:rPr>
              <a:t>Protipovodňové vzdělávací a výzkumné centrum</a:t>
            </a:r>
          </a:p>
        </p:txBody>
      </p:sp>
      <p:sp>
        <p:nvSpPr>
          <p:cNvPr id="4" name="Zástupný symbol pro číslo snímku 3"/>
          <p:cNvSpPr txBox="1">
            <a:spLocks noGrp="1"/>
          </p:cNvSpPr>
          <p:nvPr/>
        </p:nvSpPr>
        <p:spPr bwMode="auto">
          <a:xfrm>
            <a:off x="7885113" y="6438900"/>
            <a:ext cx="801687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4B2F3797-CE15-409E-AE31-1DB939410730}" type="slidenum">
              <a:rPr lang="cs-CZ" sz="1000" b="1">
                <a:solidFill>
                  <a:srgbClr val="7D1E1E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cs-CZ" sz="1000" b="1">
              <a:solidFill>
                <a:srgbClr val="7D1E1E"/>
              </a:solidFill>
            </a:endParaRPr>
          </a:p>
        </p:txBody>
      </p:sp>
      <p:sp>
        <p:nvSpPr>
          <p:cNvPr id="330757" name="Rectangle 3"/>
          <p:cNvSpPr txBox="1">
            <a:spLocks noChangeArrowheads="1"/>
          </p:cNvSpPr>
          <p:nvPr/>
        </p:nvSpPr>
        <p:spPr bwMode="auto">
          <a:xfrm>
            <a:off x="107950" y="1376363"/>
            <a:ext cx="8785225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kumimoji="0" lang="cs-CZ" sz="2600" dirty="0">
                <a:solidFill>
                  <a:srgbClr val="000000"/>
                </a:solidFill>
                <a:latin typeface="Trebuchet MS" pitchFamily="34" charset="0"/>
              </a:rPr>
              <a:t>DMS</a:t>
            </a:r>
          </a:p>
          <a:p>
            <a:pPr lvl="1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kumimoji="0" lang="cs-CZ" sz="2600" dirty="0">
                <a:solidFill>
                  <a:srgbClr val="000000"/>
                </a:solidFill>
                <a:latin typeface="Trebuchet MS" pitchFamily="34" charset="0"/>
              </a:rPr>
              <a:t>Vznik </a:t>
            </a:r>
            <a:r>
              <a:rPr kumimoji="0" lang="cs-CZ" sz="2600" dirty="0" smtClean="0">
                <a:solidFill>
                  <a:srgbClr val="000000"/>
                </a:solidFill>
                <a:latin typeface="Trebuchet MS" pitchFamily="34" charset="0"/>
              </a:rPr>
              <a:t>2004 v ČR</a:t>
            </a:r>
            <a:endParaRPr kumimoji="0" lang="cs-CZ" sz="2600" dirty="0">
              <a:solidFill>
                <a:srgbClr val="000000"/>
              </a:solidFill>
              <a:latin typeface="Trebuchet MS" pitchFamily="34" charset="0"/>
            </a:endParaRPr>
          </a:p>
          <a:p>
            <a:pPr lvl="1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kumimoji="0" lang="cs-CZ" dirty="0" smtClean="0">
                <a:solidFill>
                  <a:srgbClr val="000000"/>
                </a:solidFill>
                <a:latin typeface="Trebuchet MS" pitchFamily="34" charset="0"/>
              </a:rPr>
              <a:t>Dnes</a:t>
            </a:r>
            <a:r>
              <a:rPr kumimoji="0" lang="cs-CZ" b="1" dirty="0" smtClean="0">
                <a:solidFill>
                  <a:srgbClr val="000000"/>
                </a:solidFill>
                <a:latin typeface="Trebuchet MS" pitchFamily="34" charset="0"/>
              </a:rPr>
              <a:t> v </a:t>
            </a:r>
            <a:r>
              <a:rPr kumimoji="0" lang="cs-CZ" sz="2200" dirty="0" smtClean="0">
                <a:solidFill>
                  <a:srgbClr val="000000"/>
                </a:solidFill>
                <a:latin typeface="Arial" pitchFamily="34" charset="0"/>
              </a:rPr>
              <a:t>B</a:t>
            </a:r>
            <a:r>
              <a:rPr kumimoji="0" lang="pt-BR" sz="2200" dirty="0" smtClean="0">
                <a:solidFill>
                  <a:srgbClr val="000000"/>
                </a:solidFill>
                <a:latin typeface="Arial" pitchFamily="34" charset="0"/>
              </a:rPr>
              <a:t>ulharsk</a:t>
            </a:r>
            <a:r>
              <a:rPr kumimoji="0" lang="cs-CZ" sz="2200" dirty="0" smtClean="0">
                <a:solidFill>
                  <a:srgbClr val="000000"/>
                </a:solidFill>
                <a:latin typeface="Arial" pitchFamily="34" charset="0"/>
              </a:rPr>
              <a:t>u</a:t>
            </a:r>
            <a:r>
              <a:rPr kumimoji="0" lang="pt-BR" sz="2200" dirty="0" smtClean="0">
                <a:solidFill>
                  <a:srgbClr val="000000"/>
                </a:solidFill>
                <a:latin typeface="Arial" pitchFamily="34" charset="0"/>
              </a:rPr>
              <a:t>, </a:t>
            </a:r>
            <a:r>
              <a:rPr kumimoji="0" lang="cs-CZ" sz="2200" dirty="0" smtClean="0">
                <a:solidFill>
                  <a:srgbClr val="000000"/>
                </a:solidFill>
                <a:latin typeface="Arial" pitchFamily="34" charset="0"/>
              </a:rPr>
              <a:t>na </a:t>
            </a:r>
            <a:r>
              <a:rPr kumimoji="0" lang="pt-BR" sz="2200" dirty="0" smtClean="0">
                <a:solidFill>
                  <a:srgbClr val="000000"/>
                </a:solidFill>
                <a:latin typeface="Arial" pitchFamily="34" charset="0"/>
              </a:rPr>
              <a:t>Slovensk</a:t>
            </a:r>
            <a:r>
              <a:rPr kumimoji="0" lang="cs-CZ" sz="2200" dirty="0" smtClean="0">
                <a:solidFill>
                  <a:srgbClr val="000000"/>
                </a:solidFill>
                <a:latin typeface="Arial" pitchFamily="34" charset="0"/>
              </a:rPr>
              <a:t>u…</a:t>
            </a:r>
            <a:endParaRPr kumimoji="0" lang="cs-CZ" sz="2200" dirty="0">
              <a:solidFill>
                <a:srgbClr val="000000"/>
              </a:solidFill>
              <a:latin typeface="Arial" pitchFamily="34" charset="0"/>
            </a:endParaRPr>
          </a:p>
          <a:p>
            <a:pPr lvl="1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kumimoji="0" lang="cs-CZ" sz="2200" dirty="0">
                <a:solidFill>
                  <a:srgbClr val="000000"/>
                </a:solidFill>
                <a:latin typeface="Trebuchet MS" pitchFamily="34" charset="0"/>
              </a:rPr>
              <a:t>Provozuje </a:t>
            </a:r>
            <a:r>
              <a:rPr kumimoji="0" lang="cs-CZ" sz="2200" b="1" dirty="0">
                <a:solidFill>
                  <a:srgbClr val="000000"/>
                </a:solidFill>
                <a:latin typeface="Trebuchet MS" pitchFamily="34" charset="0"/>
              </a:rPr>
              <a:t>Fórum dárců</a:t>
            </a:r>
          </a:p>
          <a:p>
            <a:pPr lvl="1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kumimoji="0" lang="cs-CZ" sz="2200" dirty="0">
                <a:solidFill>
                  <a:srgbClr val="000000"/>
                </a:solidFill>
                <a:latin typeface="Trebuchet MS" pitchFamily="34" charset="0"/>
              </a:rPr>
              <a:t>Výtěžek zpravidla v řádech </a:t>
            </a:r>
            <a:r>
              <a:rPr kumimoji="0" lang="cs-CZ" sz="2200" b="1" dirty="0">
                <a:solidFill>
                  <a:srgbClr val="000000"/>
                </a:solidFill>
                <a:latin typeface="Trebuchet MS" pitchFamily="34" charset="0"/>
              </a:rPr>
              <a:t>milionů na NNO</a:t>
            </a:r>
          </a:p>
          <a:p>
            <a:pPr lvl="1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kumimoji="0" lang="cs-CZ" sz="2200" dirty="0">
                <a:solidFill>
                  <a:srgbClr val="000000"/>
                </a:solidFill>
                <a:latin typeface="Trebuchet MS" pitchFamily="34" charset="0"/>
              </a:rPr>
              <a:t>10 </a:t>
            </a:r>
            <a:r>
              <a:rPr kumimoji="0" lang="en-US" sz="2200" dirty="0">
                <a:solidFill>
                  <a:srgbClr val="000000"/>
                </a:solidFill>
                <a:latin typeface="Trebuchet MS" pitchFamily="34" charset="0"/>
              </a:rPr>
              <a:t>%</a:t>
            </a:r>
            <a:r>
              <a:rPr kumimoji="0" lang="cs-CZ" sz="2200" dirty="0">
                <a:solidFill>
                  <a:srgbClr val="000000"/>
                </a:solidFill>
                <a:latin typeface="Trebuchet MS" pitchFamily="34" charset="0"/>
              </a:rPr>
              <a:t> jde mobilním operátorům -</a:t>
            </a:r>
            <a:r>
              <a:rPr kumimoji="0" lang="en-US" sz="2200" dirty="0">
                <a:solidFill>
                  <a:srgbClr val="000000"/>
                </a:solidFill>
                <a:latin typeface="Trebuchet MS" pitchFamily="34" charset="0"/>
              </a:rPr>
              <a:t>&gt;</a:t>
            </a:r>
            <a:r>
              <a:rPr kumimoji="0" lang="ru-RU" sz="2200" dirty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kumimoji="0" lang="cs-CZ" sz="2200" dirty="0">
                <a:solidFill>
                  <a:srgbClr val="000000"/>
                </a:solidFill>
                <a:latin typeface="Trebuchet MS" pitchFamily="34" charset="0"/>
              </a:rPr>
              <a:t>cca statisíce Kč</a:t>
            </a:r>
          </a:p>
          <a:p>
            <a:pPr lvl="2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kumimoji="0" lang="cs-CZ" sz="2200" dirty="0">
                <a:solidFill>
                  <a:srgbClr val="000000"/>
                </a:solidFill>
                <a:latin typeface="Trebuchet MS" pitchFamily="34" charset="0"/>
              </a:rPr>
              <a:t>Operátor se toho může </a:t>
            </a:r>
            <a:r>
              <a:rPr kumimoji="0" lang="cs-CZ" sz="2200" b="1" dirty="0">
                <a:solidFill>
                  <a:srgbClr val="000000"/>
                </a:solidFill>
                <a:latin typeface="Trebuchet MS" pitchFamily="34" charset="0"/>
              </a:rPr>
              <a:t>vzdát</a:t>
            </a:r>
            <a:r>
              <a:rPr kumimoji="0" lang="cs-CZ" sz="2200" dirty="0">
                <a:solidFill>
                  <a:srgbClr val="000000"/>
                </a:solidFill>
                <a:latin typeface="Trebuchet MS" pitchFamily="34" charset="0"/>
              </a:rPr>
              <a:t> ve prospěch NNO</a:t>
            </a:r>
            <a:r>
              <a:rPr kumimoji="0" lang="ru-RU" sz="2200" dirty="0">
                <a:solidFill>
                  <a:srgbClr val="000000"/>
                </a:solidFill>
                <a:latin typeface="Trebuchet MS" pitchFamily="34" charset="0"/>
              </a:rPr>
              <a:t> </a:t>
            </a:r>
            <a:endParaRPr kumimoji="0" lang="cs-CZ" sz="2200" dirty="0">
              <a:solidFill>
                <a:srgbClr val="000000"/>
              </a:solidFill>
              <a:latin typeface="Trebuchet MS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kumimoji="0" lang="cs-CZ" sz="2600" dirty="0">
                <a:solidFill>
                  <a:srgbClr val="000000"/>
                </a:solidFill>
                <a:latin typeface="Arial" pitchFamily="34" charset="0"/>
              </a:rPr>
              <a:t>Cca 12 mil DMS, 332,5 mil. Kč, 250 </a:t>
            </a:r>
            <a:r>
              <a:rPr kumimoji="0" lang="cs-CZ" sz="2600" dirty="0" smtClean="0">
                <a:solidFill>
                  <a:srgbClr val="000000"/>
                </a:solidFill>
                <a:latin typeface="Arial" pitchFamily="34" charset="0"/>
              </a:rPr>
              <a:t>organizací</a:t>
            </a:r>
            <a:endParaRPr kumimoji="0" lang="cs-CZ" sz="26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3307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225" y="1376363"/>
            <a:ext cx="1668463" cy="112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07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3357563"/>
            <a:ext cx="1366838" cy="136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6015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07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07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07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07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07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07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07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07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07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07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07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07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07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07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07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07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07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07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07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07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07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E0D28E-2F7C-461C-99E4-0AC57EB733C6}" type="slidenum">
              <a:rPr lang="cs-CZ"/>
              <a:pPr/>
              <a:t>21</a:t>
            </a:fld>
            <a:endParaRPr lang="cs-CZ"/>
          </a:p>
        </p:txBody>
      </p:sp>
      <p:sp>
        <p:nvSpPr>
          <p:cNvPr id="24883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Účely veřejných sbírek</a:t>
            </a:r>
          </a:p>
        </p:txBody>
      </p:sp>
      <p:pic>
        <p:nvPicPr>
          <p:cNvPr id="248836" name="Picture 4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828800"/>
            <a:ext cx="6380163" cy="4779963"/>
          </a:xfrm>
        </p:spPr>
      </p:pic>
    </p:spTree>
    <p:extLst>
      <p:ext uri="{BB962C8B-B14F-4D97-AF65-F5344CB8AC3E}">
        <p14:creationId xmlns:p14="http://schemas.microsoft.com/office/powerpoint/2010/main" val="1421300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FD3FB5-B2AC-4214-92DF-2D1690A6E8CD}" type="slidenum">
              <a:rPr lang="cs-CZ"/>
              <a:pPr/>
              <a:t>22</a:t>
            </a:fld>
            <a:endParaRPr lang="cs-CZ"/>
          </a:p>
        </p:txBody>
      </p:sp>
      <p:pic>
        <p:nvPicPr>
          <p:cNvPr id="250886" name="Picture 6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838200"/>
            <a:ext cx="3810000" cy="6019800"/>
          </a:xfrm>
        </p:spPr>
      </p:pic>
    </p:spTree>
    <p:extLst>
      <p:ext uri="{BB962C8B-B14F-4D97-AF65-F5344CB8AC3E}">
        <p14:creationId xmlns:p14="http://schemas.microsoft.com/office/powerpoint/2010/main" val="1822263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D46690-B8F1-46FB-B9F5-C43BA348F1E6}" type="slidenum">
              <a:rPr lang="cs-CZ"/>
              <a:pPr/>
              <a:t>23</a:t>
            </a:fld>
            <a:endParaRPr lang="cs-CZ"/>
          </a:p>
        </p:txBody>
      </p:sp>
      <p:pic>
        <p:nvPicPr>
          <p:cNvPr id="257029" name="Picture 5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125538"/>
            <a:ext cx="8229600" cy="5732462"/>
          </a:xfrm>
        </p:spPr>
      </p:pic>
    </p:spTree>
    <p:extLst>
      <p:ext uri="{BB962C8B-B14F-4D97-AF65-F5344CB8AC3E}">
        <p14:creationId xmlns:p14="http://schemas.microsoft.com/office/powerpoint/2010/main" val="4294563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F42584-E4C6-41B3-8750-071E6F174EF0}" type="slidenum">
              <a:rPr lang="cs-CZ"/>
              <a:pPr/>
              <a:t>24</a:t>
            </a:fld>
            <a:endParaRPr lang="cs-CZ"/>
          </a:p>
        </p:txBody>
      </p:sp>
      <p:pic>
        <p:nvPicPr>
          <p:cNvPr id="256004" name="Picture 4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44612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5CD3F-463E-40F7-8D1B-C023A474D302}" type="slidenum">
              <a:rPr lang="cs-CZ"/>
              <a:pPr/>
              <a:t>25</a:t>
            </a:fld>
            <a:endParaRPr lang="cs-CZ"/>
          </a:p>
        </p:txBody>
      </p:sp>
      <p:pic>
        <p:nvPicPr>
          <p:cNvPr id="263172" name="Picture 4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930275"/>
            <a:ext cx="8686800" cy="5583238"/>
          </a:xfrm>
        </p:spPr>
      </p:pic>
    </p:spTree>
    <p:extLst>
      <p:ext uri="{BB962C8B-B14F-4D97-AF65-F5344CB8AC3E}">
        <p14:creationId xmlns:p14="http://schemas.microsoft.com/office/powerpoint/2010/main" val="3832117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5BB6AC-9997-4B92-A9C7-66D1E90045DE}" type="slidenum">
              <a:rPr lang="cs-CZ"/>
              <a:pPr/>
              <a:t>26</a:t>
            </a:fld>
            <a:endParaRPr lang="cs-CZ"/>
          </a:p>
        </p:txBody>
      </p:sp>
      <p:pic>
        <p:nvPicPr>
          <p:cNvPr id="276485" name="Picture 5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990600"/>
            <a:ext cx="8229600" cy="5181600"/>
          </a:xfrm>
        </p:spPr>
      </p:pic>
    </p:spTree>
    <p:extLst>
      <p:ext uri="{BB962C8B-B14F-4D97-AF65-F5344CB8AC3E}">
        <p14:creationId xmlns:p14="http://schemas.microsoft.com/office/powerpoint/2010/main" val="1137701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0B76CC-B27E-4958-8826-E6834E3547FC}" type="slidenum">
              <a:rPr lang="cs-CZ"/>
              <a:pPr/>
              <a:t>27</a:t>
            </a:fld>
            <a:endParaRPr lang="cs-CZ"/>
          </a:p>
        </p:txBody>
      </p:sp>
      <p:pic>
        <p:nvPicPr>
          <p:cNvPr id="260100" name="Picture 4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-73025"/>
            <a:ext cx="8382000" cy="6931025"/>
          </a:xfrm>
        </p:spPr>
      </p:pic>
    </p:spTree>
    <p:extLst>
      <p:ext uri="{BB962C8B-B14F-4D97-AF65-F5344CB8AC3E}">
        <p14:creationId xmlns:p14="http://schemas.microsoft.com/office/powerpoint/2010/main" val="1631545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382966FF-A504-4ABF-A964-2E6A7B64E348}" type="slidenum">
              <a:rPr lang="cs-CZ"/>
              <a:pPr/>
              <a:t>28</a:t>
            </a:fld>
            <a:endParaRPr lang="cs-CZ"/>
          </a:p>
        </p:txBody>
      </p:sp>
      <p:sp>
        <p:nvSpPr>
          <p:cNvPr id="30413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/>
              <a:t>Společenská odpovědnost firem a firemní dárcovství</a:t>
            </a:r>
          </a:p>
        </p:txBody>
      </p:sp>
      <p:sp>
        <p:nvSpPr>
          <p:cNvPr id="30413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6380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3D0F24-B96A-4A9B-82EB-CF9CAC002402}" type="slidenum">
              <a:rPr lang="cs-CZ"/>
              <a:pPr/>
              <a:t>29</a:t>
            </a:fld>
            <a:endParaRPr lang="cs-CZ"/>
          </a:p>
        </p:txBody>
      </p:sp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066800"/>
            <a:ext cx="7772400" cy="1922463"/>
          </a:xfrm>
        </p:spPr>
        <p:txBody>
          <a:bodyPr/>
          <a:lstStyle/>
          <a:p>
            <a:r>
              <a:rPr lang="en-US" sz="3200" b="1"/>
              <a:t>Corporate Social Responsibility</a:t>
            </a:r>
            <a:r>
              <a:rPr lang="cs-CZ" sz="3200" b="1"/>
              <a:t> - CSR</a:t>
            </a:r>
            <a:br>
              <a:rPr lang="cs-CZ" sz="3200" b="1"/>
            </a:br>
            <a:r>
              <a:rPr lang="cs-CZ" sz="3200" b="1"/>
              <a:t/>
            </a:r>
            <a:br>
              <a:rPr lang="cs-CZ" sz="3200" b="1"/>
            </a:br>
            <a:r>
              <a:rPr lang="cs-CZ" sz="3200" b="1"/>
              <a:t>           = Společenská odpovědnost firem</a:t>
            </a:r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2667000"/>
            <a:ext cx="7772400" cy="34639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cs-CZ"/>
          </a:p>
          <a:p>
            <a:pPr>
              <a:buFont typeface="Wingdings" pitchFamily="2" charset="2"/>
              <a:buNone/>
            </a:pPr>
            <a:endParaRPr lang="cs-CZ"/>
          </a:p>
          <a:p>
            <a:pPr>
              <a:buFont typeface="Wingdings" pitchFamily="2" charset="2"/>
              <a:buNone/>
            </a:pPr>
            <a:r>
              <a:rPr lang="cs-CZ"/>
              <a:t>Liší se z pohledu:</a:t>
            </a:r>
            <a:endParaRPr lang="cs-CZ" sz="3600"/>
          </a:p>
          <a:p>
            <a:r>
              <a:rPr lang="cs-CZ"/>
              <a:t>managementu</a:t>
            </a:r>
          </a:p>
          <a:p>
            <a:r>
              <a:rPr lang="cs-CZ"/>
              <a:t>marketingu</a:t>
            </a:r>
          </a:p>
          <a:p>
            <a:r>
              <a:rPr lang="cs-CZ"/>
              <a:t>Evropské unie</a:t>
            </a:r>
          </a:p>
        </p:txBody>
      </p:sp>
    </p:spTree>
    <p:extLst>
      <p:ext uri="{BB962C8B-B14F-4D97-AF65-F5344CB8AC3E}">
        <p14:creationId xmlns:p14="http://schemas.microsoft.com/office/powerpoint/2010/main" val="2731684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6362F2-C275-4995-A760-B361F9026446}" type="slidenum">
              <a:rPr lang="cs-CZ"/>
              <a:pPr/>
              <a:t>3</a:t>
            </a:fld>
            <a:endParaRPr lang="cs-CZ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Times New Roman" pitchFamily="18" charset="0"/>
              </a:rPr>
              <a:t>Úvod</a:t>
            </a:r>
          </a:p>
        </p:txBody>
      </p:sp>
      <p:sp>
        <p:nvSpPr>
          <p:cNvPr id="8201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773238"/>
            <a:ext cx="3733800" cy="4357687"/>
          </a:xfrm>
        </p:spPr>
        <p:txBody>
          <a:bodyPr/>
          <a:lstStyle/>
          <a:p>
            <a:r>
              <a:rPr lang="cs-CZ" sz="1800" b="1" dirty="0"/>
              <a:t>Co je to filantropie?</a:t>
            </a:r>
          </a:p>
          <a:p>
            <a:pPr>
              <a:buFont typeface="Wingdings" pitchFamily="2" charset="2"/>
              <a:buNone/>
            </a:pPr>
            <a:endParaRPr lang="cs-CZ" sz="1800" b="1" dirty="0"/>
          </a:p>
          <a:p>
            <a:pPr lvl="1"/>
            <a:r>
              <a:rPr lang="cs-CZ" sz="2000" b="1" dirty="0" err="1"/>
              <a:t>filos</a:t>
            </a:r>
            <a:r>
              <a:rPr lang="cs-CZ" sz="2000" dirty="0"/>
              <a:t>- milující + </a:t>
            </a:r>
            <a:r>
              <a:rPr lang="cs-CZ" sz="2000" b="1" dirty="0" err="1"/>
              <a:t>anthropos</a:t>
            </a:r>
            <a:r>
              <a:rPr lang="cs-CZ" sz="2000" dirty="0"/>
              <a:t> – člověk</a:t>
            </a:r>
          </a:p>
          <a:p>
            <a:pPr lvl="1">
              <a:buFont typeface="Wingdings" pitchFamily="2" charset="2"/>
              <a:buNone/>
            </a:pPr>
            <a:endParaRPr lang="cs-CZ" sz="2000" dirty="0"/>
          </a:p>
          <a:p>
            <a:pPr lvl="1"/>
            <a:r>
              <a:rPr lang="cs-CZ" sz="2000" dirty="0"/>
              <a:t>je to tedy </a:t>
            </a:r>
            <a:r>
              <a:rPr lang="cs-CZ" sz="2000" b="1" dirty="0"/>
              <a:t>láska k člověku</a:t>
            </a:r>
            <a:r>
              <a:rPr lang="cs-CZ" sz="2000" dirty="0"/>
              <a:t>, lidumilnost</a:t>
            </a:r>
          </a:p>
          <a:p>
            <a:pPr lvl="1">
              <a:buFont typeface="Wingdings" pitchFamily="2" charset="2"/>
              <a:buNone/>
            </a:pPr>
            <a:r>
              <a:rPr lang="cs-CZ" sz="2000" dirty="0"/>
              <a:t> </a:t>
            </a:r>
          </a:p>
          <a:p>
            <a:pPr lvl="1"/>
            <a:r>
              <a:rPr lang="cs-CZ" sz="2000" dirty="0"/>
              <a:t>souhrn činností a chování, které vedou </a:t>
            </a:r>
            <a:r>
              <a:rPr lang="cs-CZ" sz="2000" b="1" dirty="0"/>
              <a:t>k vědomé podpoře druhých osob</a:t>
            </a:r>
            <a:r>
              <a:rPr lang="cs-CZ" sz="2000" dirty="0"/>
              <a:t> (jednotlivců, skupin, organizací) </a:t>
            </a:r>
          </a:p>
          <a:p>
            <a:endParaRPr lang="cs-CZ" sz="2000" dirty="0"/>
          </a:p>
        </p:txBody>
      </p:sp>
      <p:pic>
        <p:nvPicPr>
          <p:cNvPr id="8205" name="Picture 13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0" y="1773238"/>
            <a:ext cx="4481513" cy="4357687"/>
          </a:xfrm>
        </p:spPr>
      </p:pic>
    </p:spTree>
    <p:extLst>
      <p:ext uri="{BB962C8B-B14F-4D97-AF65-F5344CB8AC3E}">
        <p14:creationId xmlns:p14="http://schemas.microsoft.com/office/powerpoint/2010/main" val="3226748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2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2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2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233C60-D663-42D2-8A3F-3FA0B74EDAC7}" type="slidenum">
              <a:rPr lang="cs-CZ"/>
              <a:pPr/>
              <a:t>30</a:t>
            </a:fld>
            <a:endParaRPr lang="cs-CZ"/>
          </a:p>
        </p:txBody>
      </p:sp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/>
              <a:t>Corporate Social Responsibility</a:t>
            </a:r>
            <a:endParaRPr lang="cs-CZ" sz="3200" b="1"/>
          </a:p>
        </p:txBody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15313" cy="4378325"/>
          </a:xfrm>
        </p:spPr>
        <p:txBody>
          <a:bodyPr/>
          <a:lstStyle/>
          <a:p>
            <a:r>
              <a:rPr lang="cs-CZ" dirty="0"/>
              <a:t>se začala  rozvíjet už od poloviny 20. století především v USA kdy </a:t>
            </a:r>
            <a:r>
              <a:rPr lang="cs-CZ" b="1" dirty="0" err="1"/>
              <a:t>Bowen</a:t>
            </a:r>
            <a:r>
              <a:rPr lang="cs-CZ" b="1" dirty="0"/>
              <a:t> </a:t>
            </a:r>
            <a:r>
              <a:rPr lang="cs-CZ" dirty="0"/>
              <a:t>vydal knihu </a:t>
            </a:r>
            <a:r>
              <a:rPr lang="en-US" b="1" dirty="0"/>
              <a:t>Social Responsibilities of the Businessman</a:t>
            </a:r>
            <a:r>
              <a:rPr lang="cs-CZ" dirty="0"/>
              <a:t> (1953),</a:t>
            </a:r>
          </a:p>
          <a:p>
            <a:pPr lvl="1"/>
            <a:r>
              <a:rPr lang="cs-CZ" dirty="0"/>
              <a:t>v níž definuje společenskou odpovědnost jako závazek podnikatele uskutečňovat takové </a:t>
            </a:r>
            <a:r>
              <a:rPr lang="cs-CZ" b="1" dirty="0"/>
              <a:t>postupy</a:t>
            </a:r>
            <a:r>
              <a:rPr lang="cs-CZ" dirty="0"/>
              <a:t>, přijímat taková </a:t>
            </a:r>
            <a:r>
              <a:rPr lang="cs-CZ" b="1" dirty="0"/>
              <a:t>rozhodnutí</a:t>
            </a:r>
            <a:r>
              <a:rPr lang="cs-CZ" dirty="0"/>
              <a:t>, nebo následovat takový směr jednání, které je </a:t>
            </a:r>
            <a:r>
              <a:rPr lang="cs-CZ" b="1" dirty="0"/>
              <a:t>žádoucí</a:t>
            </a:r>
            <a:r>
              <a:rPr lang="cs-CZ" dirty="0"/>
              <a:t> z hlediska cílů a hodnot naší </a:t>
            </a:r>
            <a:r>
              <a:rPr lang="cs-CZ" b="1" dirty="0"/>
              <a:t>společnosti</a:t>
            </a:r>
            <a:r>
              <a:rPr lang="cs-CZ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34229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4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4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4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4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4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4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9BA153-2191-4576-921A-46708D674F9E}" type="slidenum">
              <a:rPr lang="cs-CZ"/>
              <a:pPr/>
              <a:t>31</a:t>
            </a:fld>
            <a:endParaRPr lang="cs-CZ"/>
          </a:p>
        </p:txBody>
      </p:sp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Pohled managementu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7772400" cy="4357688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sz="2000" b="1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000" b="1" dirty="0" err="1"/>
              <a:t>Carrollova</a:t>
            </a:r>
            <a:r>
              <a:rPr lang="cs-CZ" sz="2000" b="1" dirty="0"/>
              <a:t> čtyřdílná definice CSR,</a:t>
            </a:r>
            <a:r>
              <a:rPr lang="cs-CZ" sz="2000" i="1" dirty="0"/>
              <a:t> </a:t>
            </a:r>
            <a:r>
              <a:rPr lang="cs-CZ" sz="2000" dirty="0"/>
              <a:t>která se skládá z následujících složek:</a:t>
            </a:r>
          </a:p>
          <a:p>
            <a:pPr>
              <a:lnSpc>
                <a:spcPct val="90000"/>
              </a:lnSpc>
              <a:spcAft>
                <a:spcPct val="20000"/>
              </a:spcAft>
            </a:pPr>
            <a:r>
              <a:rPr lang="cs-CZ" sz="20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Ekonomická odpovědnost</a:t>
            </a:r>
            <a:r>
              <a:rPr lang="cs-CZ" sz="2000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</a:t>
            </a:r>
            <a:r>
              <a:rPr lang="cs-CZ" sz="2000" dirty="0"/>
              <a:t> kdy na sebe podnik bere závazek vyrábět výrobky a služby a prodávat je za spravedlivou cenu,</a:t>
            </a:r>
          </a:p>
          <a:p>
            <a:pPr>
              <a:lnSpc>
                <a:spcPct val="90000"/>
              </a:lnSpc>
              <a:spcAft>
                <a:spcPct val="20000"/>
              </a:spcAft>
            </a:pPr>
            <a:r>
              <a:rPr lang="cs-CZ" sz="20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Zákonná odpovědnost</a:t>
            </a:r>
            <a:r>
              <a:rPr lang="cs-CZ" sz="2000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</a:t>
            </a:r>
            <a:r>
              <a:rPr lang="cs-CZ" sz="2000" dirty="0"/>
              <a:t> kdy na sebe podnik bere závazek chovat se v souladu s místní legislativou,</a:t>
            </a:r>
          </a:p>
          <a:p>
            <a:pPr>
              <a:lnSpc>
                <a:spcPct val="90000"/>
              </a:lnSpc>
              <a:spcAft>
                <a:spcPct val="20000"/>
              </a:spcAft>
            </a:pPr>
            <a:r>
              <a:rPr lang="cs-CZ" sz="20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Etická odpovědnost</a:t>
            </a:r>
            <a:r>
              <a:rPr lang="cs-CZ" sz="2000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</a:t>
            </a:r>
            <a:r>
              <a:rPr lang="cs-CZ" sz="2000" dirty="0"/>
              <a:t> kdy na sebe podnik bere závazek chovat se v souladu s očekáváním společnosti, která nejsou upravena legislativou,</a:t>
            </a:r>
          </a:p>
          <a:p>
            <a:pPr>
              <a:lnSpc>
                <a:spcPct val="90000"/>
              </a:lnSpc>
              <a:spcAft>
                <a:spcPct val="20000"/>
              </a:spcAft>
            </a:pPr>
            <a:r>
              <a:rPr lang="cs-CZ" sz="20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Dobrovolná</a:t>
            </a:r>
            <a:r>
              <a:rPr lang="cs-CZ" sz="2000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</a:t>
            </a:r>
            <a:r>
              <a:rPr lang="cs-CZ" sz="2000" dirty="0"/>
              <a:t> resp. filantropická odpovědnost, která není společností očekávána, ale nabývá na strategické úloze.</a:t>
            </a:r>
          </a:p>
          <a:p>
            <a:pPr>
              <a:lnSpc>
                <a:spcPct val="90000"/>
              </a:lnSpc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593393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1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1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1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1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1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1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1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1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1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1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1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1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1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1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1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DE71D8-30F3-4B52-B432-A99A1BE00B77}" type="slidenum">
              <a:rPr lang="cs-CZ"/>
              <a:pPr/>
              <a:t>32</a:t>
            </a:fld>
            <a:endParaRPr lang="cs-CZ"/>
          </a:p>
        </p:txBody>
      </p:sp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Pohled marketingu</a:t>
            </a:r>
          </a:p>
        </p:txBody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400" dirty="0"/>
              <a:t>Pracuje jen s </a:t>
            </a:r>
            <a:r>
              <a:rPr lang="cs-CZ" sz="2400" b="1" dirty="0"/>
              <a:t>filantropickou</a:t>
            </a:r>
            <a:r>
              <a:rPr lang="cs-CZ" sz="2400" dirty="0"/>
              <a:t> odpovědností:</a:t>
            </a:r>
          </a:p>
          <a:p>
            <a:pPr lvl="1">
              <a:lnSpc>
                <a:spcPct val="90000"/>
              </a:lnSpc>
            </a:pPr>
            <a:r>
              <a:rPr lang="cs-CZ" sz="2200" dirty="0"/>
              <a:t>Účelové sponzorství (MUSH sponzoring)</a:t>
            </a:r>
          </a:p>
          <a:p>
            <a:pPr lvl="1">
              <a:lnSpc>
                <a:spcPct val="90000"/>
              </a:lnSpc>
            </a:pPr>
            <a:r>
              <a:rPr lang="cs-CZ" sz="2200" dirty="0"/>
              <a:t>Sociální marketing</a:t>
            </a:r>
          </a:p>
          <a:p>
            <a:pPr lvl="1">
              <a:lnSpc>
                <a:spcPct val="90000"/>
              </a:lnSpc>
            </a:pPr>
            <a:r>
              <a:rPr lang="cs-CZ" sz="2200" dirty="0"/>
              <a:t>Cause </a:t>
            </a:r>
            <a:r>
              <a:rPr lang="cs-CZ" sz="2200" dirty="0" err="1"/>
              <a:t>related</a:t>
            </a:r>
            <a:r>
              <a:rPr lang="cs-CZ" sz="2200" dirty="0"/>
              <a:t> marketing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Proto CSR (mylně?) označována za „nálepku“ kvalitního PR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V ČR tento trend prosazuje Fórum dárců (poté, co opustilo lobbing za prosazení daňových asignací)</a:t>
            </a:r>
          </a:p>
          <a:p>
            <a:pPr lvl="1">
              <a:lnSpc>
                <a:spcPct val="90000"/>
              </a:lnSpc>
            </a:pPr>
            <a:r>
              <a:rPr lang="cs-CZ" sz="2200" dirty="0"/>
              <a:t>Konference: CSR- značka, která se vyplácí</a:t>
            </a:r>
          </a:p>
          <a:p>
            <a:pPr lvl="1">
              <a:lnSpc>
                <a:spcPct val="90000"/>
              </a:lnSpc>
            </a:pPr>
            <a:r>
              <a:rPr lang="cs-CZ" sz="2200" dirty="0"/>
              <a:t>Projekt: Sociální marketing – prostor pro inovativní marketingové kampaně</a:t>
            </a:r>
          </a:p>
          <a:p>
            <a:pPr lvl="1">
              <a:lnSpc>
                <a:spcPct val="90000"/>
              </a:lnSpc>
            </a:pPr>
            <a:endParaRPr lang="cs-CZ" sz="2200" dirty="0"/>
          </a:p>
          <a:p>
            <a:pPr lvl="1">
              <a:lnSpc>
                <a:spcPct val="90000"/>
              </a:lnSpc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349443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2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2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2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2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2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2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2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2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2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2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2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2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2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2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2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2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2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2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2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2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2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2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2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2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DB9AAF-3DB8-4BEE-8B42-5D70EC918662}" type="slidenum">
              <a:rPr lang="cs-CZ"/>
              <a:pPr/>
              <a:t>33</a:t>
            </a:fld>
            <a:endParaRPr lang="cs-CZ"/>
          </a:p>
        </p:txBody>
      </p:sp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Pohled EU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„CSR – je dobrovolné integrování sociálních a ekologických hledisek do každodenních firemních operací a interakcí s firemními </a:t>
            </a:r>
            <a:r>
              <a:rPr lang="cs-CZ" dirty="0" err="1"/>
              <a:t>stakeholders</a:t>
            </a:r>
            <a:r>
              <a:rPr lang="cs-CZ" dirty="0"/>
              <a:t>“ (Trnková, 2004 dle Zelené knihy, 2001)</a:t>
            </a:r>
          </a:p>
          <a:p>
            <a:r>
              <a:rPr lang="cs-CZ" dirty="0"/>
              <a:t>podporuje tedy dobrovolný, nikoli povinný charakter společenské odpovědnosti firem</a:t>
            </a:r>
            <a:r>
              <a:rPr lang="cs-CZ" dirty="0" smtClean="0"/>
              <a:t>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9612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3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3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3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3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3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3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1DF9E2-C766-4E42-AB55-D328F7740E90}" type="slidenum">
              <a:rPr lang="cs-CZ"/>
              <a:pPr/>
              <a:t>34</a:t>
            </a:fld>
            <a:endParaRPr lang="cs-CZ"/>
          </a:p>
        </p:txBody>
      </p:sp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Times New Roman" pitchFamily="18" charset="0"/>
              </a:rPr>
              <a:t>FIREMNÍ DÁRCOVSTVÍ</a:t>
            </a:r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400" b="1"/>
              <a:t>Co mohou firmy poskytnout NNO?</a:t>
            </a:r>
          </a:p>
          <a:p>
            <a:pPr lvl="1"/>
            <a:r>
              <a:rPr lang="cs-CZ"/>
              <a:t>Finanční prostředky jako dar</a:t>
            </a:r>
          </a:p>
          <a:p>
            <a:pPr lvl="1"/>
            <a:r>
              <a:rPr lang="cs-CZ"/>
              <a:t>Finanční prostředky jako sponzorství</a:t>
            </a:r>
          </a:p>
          <a:p>
            <a:pPr lvl="1"/>
            <a:r>
              <a:rPr lang="cs-CZ"/>
              <a:t>Materiální dar</a:t>
            </a:r>
          </a:p>
          <a:p>
            <a:pPr lvl="1"/>
            <a:r>
              <a:rPr lang="cs-CZ"/>
              <a:t>Nemateriální dary – poskytnutí prostorů, telefonů, zkušenosti, know-how, informace</a:t>
            </a:r>
          </a:p>
          <a:p>
            <a:pPr lvl="1"/>
            <a:r>
              <a:rPr lang="cs-CZ"/>
              <a:t>Dobrovolnou práci zaměstnanců</a:t>
            </a:r>
          </a:p>
          <a:p>
            <a:pPr lvl="1"/>
            <a:r>
              <a:rPr lang="cs-CZ"/>
              <a:t>Reklamu ve firemních materiálech</a:t>
            </a:r>
          </a:p>
          <a:p>
            <a:pPr lvl="1"/>
            <a:r>
              <a:rPr lang="cs-CZ"/>
              <a:t>Sdílený marketing (cause related marketing)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4545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5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5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5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5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5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5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5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5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5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5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5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5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5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5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5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5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5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5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5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5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5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D6D0BA-7CFA-42CE-BEB5-60C0F3673337}" type="slidenum">
              <a:rPr lang="cs-CZ"/>
              <a:pPr/>
              <a:t>35</a:t>
            </a:fld>
            <a:endParaRPr lang="cs-CZ"/>
          </a:p>
        </p:txBody>
      </p:sp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Times New Roman" pitchFamily="18" charset="0"/>
              </a:rPr>
              <a:t>FIREMNÍ DÁRCOVSTVÍ</a:t>
            </a:r>
          </a:p>
        </p:txBody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400" b="1" dirty="0"/>
              <a:t>Co mohou NNO nabídnout firmám?</a:t>
            </a:r>
          </a:p>
          <a:p>
            <a:pPr lvl="1"/>
            <a:r>
              <a:rPr lang="cs-CZ" dirty="0"/>
              <a:t>Reklamu, publicitu, podporu značky a image</a:t>
            </a:r>
          </a:p>
          <a:p>
            <a:pPr lvl="1"/>
            <a:r>
              <a:rPr lang="cs-CZ" dirty="0"/>
              <a:t>Dobrý pocit</a:t>
            </a:r>
          </a:p>
          <a:p>
            <a:pPr lvl="1"/>
            <a:r>
              <a:rPr lang="cs-CZ" dirty="0"/>
              <a:t>Poděkování, uznání</a:t>
            </a:r>
          </a:p>
          <a:p>
            <a:pPr lvl="1"/>
            <a:r>
              <a:rPr lang="cs-CZ" dirty="0"/>
              <a:t>Protislužbu – informace, vzdělávání, zkušenosti, know-how, odborníky</a:t>
            </a:r>
          </a:p>
          <a:p>
            <a:pPr lvl="1"/>
            <a:r>
              <a:rPr lang="cs-CZ" dirty="0"/>
              <a:t>Spolupráci při rozvoji komunity</a:t>
            </a:r>
          </a:p>
          <a:p>
            <a:pPr lvl="1"/>
            <a:r>
              <a:rPr lang="cs-CZ" dirty="0"/>
              <a:t>Společné projekty či akce</a:t>
            </a:r>
          </a:p>
          <a:p>
            <a:pPr lvl="1"/>
            <a:r>
              <a:rPr lang="cs-CZ" dirty="0"/>
              <a:t>Kontakt na cílovou skupinu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388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6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6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6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6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6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6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6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6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6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6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6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6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6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6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6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6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6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6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6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6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6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4C2DB6-A7BB-488D-B933-F2498623CED6}" type="slidenum">
              <a:rPr lang="cs-CZ"/>
              <a:pPr/>
              <a:t>36</a:t>
            </a:fld>
            <a:endParaRPr lang="cs-CZ"/>
          </a:p>
        </p:txBody>
      </p:sp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Times New Roman" pitchFamily="18" charset="0"/>
              </a:rPr>
              <a:t>FIREMNÍ DÁRCOVSTVÍ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000" b="1"/>
              <a:t>Motivy vzájemné spolupráce na straně firem?</a:t>
            </a:r>
          </a:p>
          <a:p>
            <a:pPr lvl="1"/>
            <a:r>
              <a:rPr lang="cs-CZ" sz="2200"/>
              <a:t>Snaha o uspokojení žadatelů</a:t>
            </a:r>
          </a:p>
          <a:p>
            <a:pPr lvl="1"/>
            <a:r>
              <a:rPr lang="cs-CZ" sz="2200"/>
              <a:t>Daňové zvýhodnění, odpisy</a:t>
            </a:r>
          </a:p>
          <a:p>
            <a:pPr lvl="1"/>
            <a:r>
              <a:rPr lang="cs-CZ" sz="2200"/>
              <a:t>Pozitivní odezva veřejnosti, lepší image značky</a:t>
            </a:r>
          </a:p>
          <a:p>
            <a:pPr lvl="1"/>
            <a:r>
              <a:rPr lang="cs-CZ" sz="2200"/>
              <a:t>Loajalita zákazníků nebo oslovení nové cílové skupiny</a:t>
            </a:r>
          </a:p>
          <a:p>
            <a:pPr lvl="1"/>
            <a:r>
              <a:rPr lang="cs-CZ" sz="2200"/>
              <a:t>Budování postavení v komunitě</a:t>
            </a:r>
          </a:p>
          <a:p>
            <a:pPr lvl="1"/>
            <a:r>
              <a:rPr lang="cs-CZ" sz="2200"/>
              <a:t>Osobní zájem někoho z vedení</a:t>
            </a:r>
          </a:p>
          <a:p>
            <a:pPr lvl="1"/>
            <a:r>
              <a:rPr lang="cs-CZ" sz="2200"/>
              <a:t>Spolupráce s NNO může být levný marketing a propagace</a:t>
            </a:r>
          </a:p>
          <a:p>
            <a:pPr lvl="1"/>
            <a:r>
              <a:rPr lang="cs-CZ" sz="2200" b="1"/>
              <a:t>ALE i</a:t>
            </a:r>
            <a:r>
              <a:rPr lang="cs-CZ" sz="2200"/>
              <a:t>: pocit moci, praní špinavých peněz, distribuce starých nebo těžko použitelných věcí…..</a:t>
            </a:r>
          </a:p>
          <a:p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2081098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7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7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7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7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7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7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7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7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7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7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A10923-1513-4D17-9984-17EEC73A6EDD}" type="slidenum">
              <a:rPr lang="cs-CZ"/>
              <a:pPr/>
              <a:t>37</a:t>
            </a:fld>
            <a:endParaRPr lang="cs-CZ"/>
          </a:p>
        </p:txBody>
      </p:sp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Times New Roman" pitchFamily="18" charset="0"/>
              </a:rPr>
              <a:t>FIREMNÍ DÁRCOVSTVÍ</a:t>
            </a:r>
          </a:p>
        </p:txBody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000" b="1" dirty="0"/>
              <a:t>Překážky vzájemné spolupráce?</a:t>
            </a:r>
          </a:p>
          <a:p>
            <a:pPr lvl="1"/>
            <a:r>
              <a:rPr lang="cs-CZ" sz="2200" dirty="0"/>
              <a:t>Nedostatek informací o NNO, nedůvěra vůči nim</a:t>
            </a:r>
          </a:p>
          <a:p>
            <a:pPr lvl="1"/>
            <a:r>
              <a:rPr lang="cs-CZ" sz="2200" dirty="0"/>
              <a:t>Nízká kvalita a prezentace projektů NNO</a:t>
            </a:r>
          </a:p>
          <a:p>
            <a:pPr lvl="1"/>
            <a:r>
              <a:rPr lang="cs-CZ" sz="2200" dirty="0"/>
              <a:t>Nedostatečná profesionalita a amatérismus</a:t>
            </a:r>
          </a:p>
          <a:p>
            <a:pPr lvl="1"/>
            <a:r>
              <a:rPr lang="cs-CZ" sz="2200" dirty="0"/>
              <a:t>Nedostatečná spolehlivost a obavy o zneužití prostředků</a:t>
            </a:r>
          </a:p>
          <a:p>
            <a:pPr lvl="1"/>
            <a:r>
              <a:rPr lang="cs-CZ" sz="2200" dirty="0"/>
              <a:t>Nedostatečná motivace ze strany státu</a:t>
            </a:r>
          </a:p>
          <a:p>
            <a:pPr lvl="1"/>
            <a:r>
              <a:rPr lang="cs-CZ" sz="2200" dirty="0"/>
              <a:t>Jiné priority a cíle</a:t>
            </a:r>
          </a:p>
          <a:p>
            <a:pPr lvl="1"/>
            <a:r>
              <a:rPr lang="cs-CZ" sz="2200" dirty="0"/>
              <a:t>Nedostatek disponibilních zdrojů</a:t>
            </a:r>
          </a:p>
          <a:p>
            <a:pPr lvl="1"/>
            <a:r>
              <a:rPr lang="cs-CZ" sz="2200" dirty="0"/>
              <a:t>Považování takto vynaložených zdrojů za „neefektivní“ investice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528043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8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8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8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8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8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8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8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8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8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8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8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8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8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8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8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8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8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8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8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8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8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8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8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8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8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8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8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8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8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8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8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8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8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8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8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8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8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8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8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8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8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8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8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08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08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8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F218F9-A9AA-445A-B22F-0DEC4BD2126C}" type="slidenum">
              <a:rPr lang="cs-CZ"/>
              <a:pPr/>
              <a:t>38</a:t>
            </a:fld>
            <a:endParaRPr lang="cs-CZ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Typy projektů, které firmy rády podporují</a:t>
            </a: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000" dirty="0"/>
              <a:t>Významné </a:t>
            </a:r>
            <a:r>
              <a:rPr lang="cs-CZ" sz="2000" b="1" dirty="0"/>
              <a:t>místní projekty </a:t>
            </a:r>
            <a:r>
              <a:rPr lang="cs-CZ" sz="2000" dirty="0"/>
              <a:t>v oblastech, kde výrazněji působí. 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Prestižní </a:t>
            </a:r>
            <a:r>
              <a:rPr lang="cs-CZ" sz="2000" b="1" dirty="0"/>
              <a:t>umělecké a kulturní akce</a:t>
            </a:r>
            <a:r>
              <a:rPr lang="cs-CZ" sz="2000" dirty="0"/>
              <a:t>. </a:t>
            </a:r>
          </a:p>
          <a:p>
            <a:pPr>
              <a:lnSpc>
                <a:spcPct val="90000"/>
              </a:lnSpc>
            </a:pPr>
            <a:r>
              <a:rPr lang="cs-CZ" sz="2000" b="1" dirty="0"/>
              <a:t>Sportovní akce </a:t>
            </a:r>
            <a:r>
              <a:rPr lang="cs-CZ" sz="2000" dirty="0"/>
              <a:t>a utkání, zvláště ty, které se těší velké oblibě veřejnosti. </a:t>
            </a:r>
          </a:p>
          <a:p>
            <a:pPr>
              <a:lnSpc>
                <a:spcPct val="90000"/>
              </a:lnSpc>
            </a:pPr>
            <a:r>
              <a:rPr lang="cs-CZ" sz="2000" b="1" dirty="0"/>
              <a:t>Aktivity, které souvisejí s jejich produktem</a:t>
            </a:r>
            <a:r>
              <a:rPr lang="cs-CZ" sz="2000" dirty="0"/>
              <a:t>. Například výrobce zmrzliny by mohl mít zájem o podporu neziskových organizací, které pracují s dětmi. </a:t>
            </a:r>
          </a:p>
          <a:p>
            <a:pPr>
              <a:lnSpc>
                <a:spcPct val="90000"/>
              </a:lnSpc>
            </a:pPr>
            <a:r>
              <a:rPr lang="cs-CZ" sz="2000" b="1" dirty="0"/>
              <a:t>Projekty ekonomického rozvoje </a:t>
            </a:r>
            <a:r>
              <a:rPr lang="cs-CZ" sz="2000" dirty="0"/>
              <a:t>– protože vzkvétající ekonomika prospívá podnikání. </a:t>
            </a:r>
          </a:p>
          <a:p>
            <a:pPr>
              <a:lnSpc>
                <a:spcPct val="90000"/>
              </a:lnSpc>
            </a:pPr>
            <a:r>
              <a:rPr lang="cs-CZ" sz="2000" b="1" dirty="0"/>
              <a:t>Ekologické projekty </a:t>
            </a:r>
            <a:r>
              <a:rPr lang="cs-CZ" sz="2000" dirty="0"/>
              <a:t>– protože dnes se o životní prostředí zajímá každý. 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Iniciativy, za kterými </a:t>
            </a:r>
            <a:r>
              <a:rPr lang="cs-CZ" sz="2000" b="1" dirty="0"/>
              <a:t>stojí prominentní osobnosti</a:t>
            </a:r>
            <a:r>
              <a:rPr 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2898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9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9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9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9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9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9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9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9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9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9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9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9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9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9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9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9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9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9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9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9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9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C0A6DA-C103-46AA-A43E-2426D61B8C65}" type="slidenum">
              <a:rPr lang="cs-CZ"/>
              <a:pPr/>
              <a:t>39</a:t>
            </a:fld>
            <a:endParaRPr lang="cs-CZ"/>
          </a:p>
        </p:txBody>
      </p:sp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Typy projektů, které moc úspěšné nejsou</a:t>
            </a:r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000" b="1" dirty="0"/>
              <a:t>Místní projekty mimo oblasti</a:t>
            </a:r>
            <a:r>
              <a:rPr lang="cs-CZ" sz="2000" dirty="0"/>
              <a:t>, ve kterých působí. </a:t>
            </a:r>
          </a:p>
          <a:p>
            <a:pPr>
              <a:lnSpc>
                <a:spcPct val="90000"/>
              </a:lnSpc>
            </a:pPr>
            <a:r>
              <a:rPr lang="cs-CZ" sz="2000" b="1" dirty="0"/>
              <a:t>Čistě nominální oslovení </a:t>
            </a:r>
            <a:r>
              <a:rPr lang="cs-CZ" sz="2000" dirty="0"/>
              <a:t>pro náboženské účely, i když to nevylučuje podporu sociálních projektů realizovaných církevními organizacemi. </a:t>
            </a:r>
          </a:p>
          <a:p>
            <a:pPr>
              <a:lnSpc>
                <a:spcPct val="90000"/>
              </a:lnSpc>
            </a:pPr>
            <a:r>
              <a:rPr lang="cs-CZ" sz="2000" b="1" dirty="0"/>
              <a:t>Oběžníková oslovení/direct mail</a:t>
            </a:r>
            <a:r>
              <a:rPr lang="cs-CZ" sz="2000" dirty="0"/>
              <a:t>, která jsou vytištěna a rozeslána stovkám firem. Ta zpravidla skončí nepřečtená v koši. </a:t>
            </a:r>
          </a:p>
          <a:p>
            <a:pPr>
              <a:lnSpc>
                <a:spcPct val="90000"/>
              </a:lnSpc>
            </a:pPr>
            <a:r>
              <a:rPr lang="cs-CZ" sz="2000" b="1" dirty="0"/>
              <a:t>Kontroverzní témata</a:t>
            </a:r>
            <a:r>
              <a:rPr lang="cs-CZ" sz="2000" dirty="0"/>
              <a:t>, ze kterých by mohla vyplynout negativní publicita. Firmy se rády drží na bezpečné půdě a zřídka podpoří organizace, které se aktivně věnují pořádání kampaní. </a:t>
            </a:r>
          </a:p>
          <a:p>
            <a:pPr>
              <a:lnSpc>
                <a:spcPct val="90000"/>
              </a:lnSpc>
            </a:pPr>
            <a:r>
              <a:rPr lang="cs-CZ" sz="2000" b="1" dirty="0"/>
              <a:t>Zahraniční pomoc</a:t>
            </a:r>
            <a:r>
              <a:rPr lang="cs-CZ" sz="2000" dirty="0"/>
              <a:t>, i když některé firmy podporují programy krizové a humanitární pomoci, protože jde o téma, jehož podpora se zamlouvá zaměstnancům</a:t>
            </a:r>
            <a:r>
              <a:rPr lang="cs-CZ" sz="1800" dirty="0"/>
              <a:t>.</a:t>
            </a:r>
          </a:p>
          <a:p>
            <a:pPr>
              <a:lnSpc>
                <a:spcPct val="90000"/>
              </a:lnSpc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832550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0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0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0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0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0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0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0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0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0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0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0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0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0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0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0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7E623B-1C9A-4204-BB8F-E882A0277E87}" type="slidenum">
              <a:rPr lang="cs-CZ"/>
              <a:pPr/>
              <a:t>4</a:t>
            </a:fld>
            <a:endParaRPr lang="cs-CZ"/>
          </a:p>
        </p:txBody>
      </p:sp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Definice filantropie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000" b="1" i="1" dirty="0"/>
              <a:t>Filantropie je mechanismus, skrze něhož lidé vyjadřují své humánní impulsy a potvrzují svoje členství ve společnosti</a:t>
            </a:r>
            <a:r>
              <a:rPr lang="cs-CZ" sz="2000" dirty="0"/>
              <a:t>  (Theresa </a:t>
            </a:r>
            <a:r>
              <a:rPr lang="cs-CZ" sz="2000" dirty="0" err="1"/>
              <a:t>Llyod</a:t>
            </a:r>
            <a:r>
              <a:rPr lang="cs-CZ" sz="2000" dirty="0"/>
              <a:t>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b="1" i="1" dirty="0"/>
              <a:t>Filantropie zahrnuje dary nebo poskytnutí peněz na různé hodnotné dobročinné účely</a:t>
            </a:r>
            <a:r>
              <a:rPr lang="cs-CZ" sz="2000" i="1" dirty="0"/>
              <a:t> </a:t>
            </a:r>
            <a:r>
              <a:rPr lang="cs-CZ" sz="2000" dirty="0"/>
              <a:t>(</a:t>
            </a:r>
            <a:r>
              <a:rPr lang="cs-CZ" sz="2000" dirty="0" err="1"/>
              <a:t>Wikipedia</a:t>
            </a:r>
            <a:r>
              <a:rPr lang="cs-CZ" sz="2000" dirty="0"/>
              <a:t>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b="1" i="1" dirty="0"/>
              <a:t>Filantropie se odkazuje na využívání osobního bohatství a schopností ve prospěch specifických veřejných účelů</a:t>
            </a:r>
            <a:r>
              <a:rPr lang="cs-CZ" sz="2000" i="1" dirty="0"/>
              <a:t> </a:t>
            </a:r>
            <a:r>
              <a:rPr lang="cs-CZ" sz="2000" dirty="0"/>
              <a:t>(</a:t>
            </a:r>
            <a:r>
              <a:rPr lang="cs-CZ" sz="2000" dirty="0" err="1"/>
              <a:t>Anhaier</a:t>
            </a:r>
            <a:r>
              <a:rPr lang="cs-CZ" sz="2000" dirty="0"/>
              <a:t>)</a:t>
            </a:r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Dobrovolné dávání za účelem podpory činností, které vedou k vědomé podpoře třetích osob (jednotlivců, skupin, organizací) bez nároku na finanční odměnu.</a:t>
            </a: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sz="2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9245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958518-3C31-4205-AF86-215A72974DA7}" type="slidenum">
              <a:rPr lang="cs-CZ"/>
              <a:pPr/>
              <a:t>40</a:t>
            </a:fld>
            <a:endParaRPr lang="cs-CZ"/>
          </a:p>
        </p:txBody>
      </p:sp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/>
              <a:t>Medializace firemní filantropie v roce 2008:</a:t>
            </a:r>
            <a:r>
              <a:rPr lang="cs-CZ" sz="2400"/>
              <a:t/>
            </a:r>
            <a:br>
              <a:rPr lang="cs-CZ" sz="2400"/>
            </a:br>
            <a:r>
              <a:rPr lang="cs-CZ" sz="2400"/>
              <a:t>Filantropie v jednotlivých skupinách médií:</a:t>
            </a:r>
          </a:p>
        </p:txBody>
      </p:sp>
      <p:pic>
        <p:nvPicPr>
          <p:cNvPr id="311299" name="Picture 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" t="12552" r="40195" b="38046"/>
          <a:stretch>
            <a:fillRect/>
          </a:stretch>
        </p:blipFill>
        <p:spPr>
          <a:xfrm>
            <a:off x="2100263" y="2133600"/>
            <a:ext cx="5372100" cy="3997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7580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37740" y="1484784"/>
            <a:ext cx="5046628" cy="1080120"/>
          </a:xfrm>
        </p:spPr>
        <p:txBody>
          <a:bodyPr/>
          <a:lstStyle/>
          <a:p>
            <a:r>
              <a:rPr lang="cs-CZ" sz="4000" b="1" dirty="0" smtClean="0"/>
              <a:t>Žádost o grant</a:t>
            </a:r>
            <a:r>
              <a:rPr lang="cs-CZ" sz="4000" dirty="0" smtClean="0"/>
              <a:t/>
            </a:r>
            <a:br>
              <a:rPr lang="cs-CZ" sz="4000" dirty="0" smtClean="0"/>
            </a:br>
            <a:endParaRPr lang="cs-CZ" sz="4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888951-FA05-41E4-9E6C-21DFE5DD56DC}" type="slidenum">
              <a:rPr lang="cs-CZ" smtClean="0"/>
              <a:pPr/>
              <a:t>41</a:t>
            </a:fld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124" y="2708920"/>
            <a:ext cx="4536148" cy="3481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2309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1066800"/>
            <a:ext cx="7772400" cy="503237"/>
          </a:xfrm>
        </p:spPr>
        <p:txBody>
          <a:bodyPr/>
          <a:lstStyle/>
          <a:p>
            <a:r>
              <a:rPr lang="cs-CZ" dirty="0" smtClean="0"/>
              <a:t>Spolek absolventů a přátel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3F9CD5-B36D-42FA-9D4C-FC40FF7745D0}" type="slidenum">
              <a:rPr lang="cs-CZ"/>
              <a:pPr/>
              <a:t>42</a:t>
            </a:fld>
            <a:endParaRPr lang="cs-CZ"/>
          </a:p>
        </p:txBody>
      </p:sp>
      <p:pic>
        <p:nvPicPr>
          <p:cNvPr id="333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838200"/>
            <a:ext cx="283845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1600200"/>
            <a:ext cx="6324600" cy="19050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1600" dirty="0">
                <a:solidFill>
                  <a:srgbClr val="000000"/>
                </a:solidFill>
              </a:rPr>
              <a:t>Občanské sdružení</a:t>
            </a:r>
          </a:p>
          <a:p>
            <a:r>
              <a:rPr lang="cs-CZ" sz="1600" dirty="0">
                <a:solidFill>
                  <a:srgbClr val="000000"/>
                </a:solidFill>
              </a:rPr>
              <a:t>Posláním SAPMU je </a:t>
            </a:r>
            <a:r>
              <a:rPr lang="cs-CZ" sz="1600" b="1" dirty="0">
                <a:solidFill>
                  <a:srgbClr val="000000"/>
                </a:solidFill>
              </a:rPr>
              <a:t>sdružování</a:t>
            </a:r>
            <a:r>
              <a:rPr lang="cs-CZ" sz="1600" dirty="0">
                <a:solidFill>
                  <a:srgbClr val="000000"/>
                </a:solidFill>
              </a:rPr>
              <a:t> absolventů, studentů, zaměstnanců a přátel Masarykovy univerzity, kteří v duchu demokratických principů usilují o </a:t>
            </a:r>
            <a:r>
              <a:rPr lang="cs-CZ" sz="1600" b="1" dirty="0">
                <a:solidFill>
                  <a:srgbClr val="000000"/>
                </a:solidFill>
              </a:rPr>
              <a:t>tvůrčí společenství </a:t>
            </a:r>
            <a:r>
              <a:rPr lang="cs-CZ" sz="1600" dirty="0">
                <a:solidFill>
                  <a:srgbClr val="000000"/>
                </a:solidFill>
              </a:rPr>
              <a:t>lidí kolem MU a o </a:t>
            </a:r>
            <a:r>
              <a:rPr lang="cs-CZ" sz="1600" b="1" dirty="0">
                <a:solidFill>
                  <a:srgbClr val="000000"/>
                </a:solidFill>
              </a:rPr>
              <a:t>podporu</a:t>
            </a:r>
            <a:r>
              <a:rPr lang="cs-CZ" sz="1600" dirty="0">
                <a:solidFill>
                  <a:srgbClr val="000000"/>
                </a:solidFill>
              </a:rPr>
              <a:t> studentských a absolventských aktivit a projektů </a:t>
            </a:r>
            <a:r>
              <a:rPr lang="cs-CZ" sz="1600" b="1" dirty="0">
                <a:solidFill>
                  <a:srgbClr val="000000"/>
                </a:solidFill>
              </a:rPr>
              <a:t>rozvíjejících občanskou společnost </a:t>
            </a:r>
            <a:r>
              <a:rPr lang="cs-CZ" sz="1600" dirty="0">
                <a:solidFill>
                  <a:srgbClr val="000000"/>
                </a:solidFill>
              </a:rPr>
              <a:t>v ČR i ve světě.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0" y="3200400"/>
            <a:ext cx="7772400" cy="2178844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1800" dirty="0">
                <a:solidFill>
                  <a:srgbClr val="000000"/>
                </a:solidFill>
              </a:rPr>
              <a:t>Aktivity Spolku absolventů a přátel MU vycházejí </a:t>
            </a:r>
          </a:p>
          <a:p>
            <a:pPr marL="0" indent="0">
              <a:buFont typeface="Wingdings" pitchFamily="2" charset="2"/>
              <a:buNone/>
            </a:pPr>
            <a:r>
              <a:rPr lang="cs-CZ" sz="1800" dirty="0">
                <a:solidFill>
                  <a:srgbClr val="000000"/>
                </a:solidFill>
              </a:rPr>
              <a:t>     z těchto hodnot:</a:t>
            </a:r>
          </a:p>
          <a:p>
            <a:pPr lvl="1"/>
            <a:r>
              <a:rPr lang="cs-CZ" sz="1800" b="1" dirty="0">
                <a:solidFill>
                  <a:srgbClr val="000000"/>
                </a:solidFill>
              </a:rPr>
              <a:t>svoboda</a:t>
            </a:r>
            <a:r>
              <a:rPr lang="cs-CZ" sz="1800" dirty="0">
                <a:solidFill>
                  <a:srgbClr val="000000"/>
                </a:solidFill>
              </a:rPr>
              <a:t> projevu a myšlení;</a:t>
            </a:r>
          </a:p>
          <a:p>
            <a:pPr lvl="1"/>
            <a:r>
              <a:rPr lang="cs-CZ" sz="1800" b="1" dirty="0">
                <a:solidFill>
                  <a:srgbClr val="000000"/>
                </a:solidFill>
              </a:rPr>
              <a:t>respekt</a:t>
            </a:r>
            <a:r>
              <a:rPr lang="cs-CZ" sz="1800" dirty="0">
                <a:solidFill>
                  <a:srgbClr val="000000"/>
                </a:solidFill>
              </a:rPr>
              <a:t> k názoru druhých;</a:t>
            </a:r>
          </a:p>
          <a:p>
            <a:pPr lvl="1"/>
            <a:r>
              <a:rPr lang="cs-CZ" sz="1800" b="1" dirty="0">
                <a:solidFill>
                  <a:srgbClr val="000000"/>
                </a:solidFill>
              </a:rPr>
              <a:t>rovnost</a:t>
            </a:r>
            <a:r>
              <a:rPr lang="cs-CZ" sz="1800" dirty="0">
                <a:solidFill>
                  <a:srgbClr val="000000"/>
                </a:solidFill>
              </a:rPr>
              <a:t> občanských a politických práv;</a:t>
            </a:r>
          </a:p>
          <a:p>
            <a:pPr lvl="1"/>
            <a:r>
              <a:rPr lang="cs-CZ" sz="1800" b="1" dirty="0">
                <a:solidFill>
                  <a:srgbClr val="000000"/>
                </a:solidFill>
              </a:rPr>
              <a:t>zdvořilost</a:t>
            </a:r>
            <a:r>
              <a:rPr lang="cs-CZ" sz="1800" dirty="0">
                <a:solidFill>
                  <a:srgbClr val="000000"/>
                </a:solidFill>
              </a:rPr>
              <a:t> ve veřejných debatách;</a:t>
            </a:r>
          </a:p>
          <a:p>
            <a:pPr lvl="1"/>
            <a:r>
              <a:rPr lang="cs-CZ" sz="1800" b="1" dirty="0">
                <a:solidFill>
                  <a:srgbClr val="000000"/>
                </a:solidFill>
              </a:rPr>
              <a:t>oddanost</a:t>
            </a:r>
            <a:r>
              <a:rPr lang="cs-CZ" sz="1800" dirty="0">
                <a:solidFill>
                  <a:srgbClr val="000000"/>
                </a:solidFill>
              </a:rPr>
              <a:t> spravedlnosti;</a:t>
            </a:r>
          </a:p>
          <a:p>
            <a:pPr lvl="1"/>
            <a:r>
              <a:rPr lang="cs-CZ" sz="1800" b="1" dirty="0">
                <a:solidFill>
                  <a:srgbClr val="000000"/>
                </a:solidFill>
              </a:rPr>
              <a:t>dobrá péče </a:t>
            </a:r>
            <a:r>
              <a:rPr lang="cs-CZ" sz="1800" dirty="0">
                <a:solidFill>
                  <a:srgbClr val="000000"/>
                </a:solidFill>
              </a:rPr>
              <a:t>o životní prostředí;</a:t>
            </a:r>
          </a:p>
          <a:p>
            <a:pPr lvl="1"/>
            <a:r>
              <a:rPr lang="cs-CZ" sz="1800" b="1" dirty="0">
                <a:solidFill>
                  <a:srgbClr val="000000"/>
                </a:solidFill>
              </a:rPr>
              <a:t>láska</a:t>
            </a:r>
            <a:r>
              <a:rPr lang="cs-CZ" sz="1800" dirty="0">
                <a:solidFill>
                  <a:srgbClr val="000000"/>
                </a:solidFill>
              </a:rPr>
              <a:t> k pravdě;</a:t>
            </a:r>
          </a:p>
          <a:p>
            <a:pPr lvl="1"/>
            <a:r>
              <a:rPr lang="cs-CZ" sz="1800" dirty="0">
                <a:solidFill>
                  <a:srgbClr val="000000"/>
                </a:solidFill>
              </a:rPr>
              <a:t>a </a:t>
            </a:r>
            <a:r>
              <a:rPr lang="cs-CZ" sz="1800" b="1" dirty="0">
                <a:solidFill>
                  <a:srgbClr val="000000"/>
                </a:solidFill>
              </a:rPr>
              <a:t>vědomí</a:t>
            </a:r>
            <a:r>
              <a:rPr lang="cs-CZ" sz="1800" dirty="0">
                <a:solidFill>
                  <a:srgbClr val="000000"/>
                </a:solidFill>
              </a:rPr>
              <a:t>, že národní zájmy jsou spojeny s prosperitou regionálních i globálních sousedů.</a:t>
            </a:r>
          </a:p>
        </p:txBody>
      </p:sp>
    </p:spTree>
    <p:extLst>
      <p:ext uri="{BB962C8B-B14F-4D97-AF65-F5344CB8AC3E}">
        <p14:creationId xmlns:p14="http://schemas.microsoft.com/office/powerpoint/2010/main" val="1430237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3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3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3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3F9CD5-B36D-42FA-9D4C-FC40FF7745D0}" type="slidenum">
              <a:rPr lang="cs-CZ"/>
              <a:pPr/>
              <a:t>43</a:t>
            </a:fld>
            <a:endParaRPr lang="cs-CZ"/>
          </a:p>
        </p:txBody>
      </p:sp>
      <p:pic>
        <p:nvPicPr>
          <p:cNvPr id="334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4400"/>
            <a:ext cx="4100066" cy="579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192967" y="1472852"/>
            <a:ext cx="4662934" cy="591854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1800" dirty="0">
                <a:solidFill>
                  <a:srgbClr val="000000"/>
                </a:solidFill>
              </a:rPr>
              <a:t>Cílem grantů TGM je </a:t>
            </a:r>
            <a:r>
              <a:rPr lang="cs-CZ" sz="1800" b="1" dirty="0">
                <a:solidFill>
                  <a:srgbClr val="000000"/>
                </a:solidFill>
              </a:rPr>
              <a:t>odborná a finanční podpora studentských projektů </a:t>
            </a:r>
            <a:r>
              <a:rPr lang="cs-CZ" sz="1800" dirty="0">
                <a:solidFill>
                  <a:srgbClr val="000000"/>
                </a:solidFill>
              </a:rPr>
              <a:t>zaměřených na </a:t>
            </a:r>
            <a:r>
              <a:rPr lang="cs-CZ" sz="1800" b="1" dirty="0">
                <a:solidFill>
                  <a:srgbClr val="000000"/>
                </a:solidFill>
              </a:rPr>
              <a:t>rozvoj demokracie a občanské společnosti </a:t>
            </a:r>
            <a:r>
              <a:rPr lang="cs-CZ" sz="1800" dirty="0">
                <a:solidFill>
                  <a:srgbClr val="000000"/>
                </a:solidFill>
              </a:rPr>
              <a:t>v ČR i ve světě</a:t>
            </a:r>
          </a:p>
          <a:p>
            <a:r>
              <a:rPr lang="cs-CZ" sz="1800" dirty="0">
                <a:solidFill>
                  <a:srgbClr val="000000"/>
                </a:solidFill>
              </a:rPr>
              <a:t>Granty TGM </a:t>
            </a:r>
            <a:r>
              <a:rPr lang="cs-CZ" sz="1800" b="1" dirty="0">
                <a:solidFill>
                  <a:srgbClr val="000000"/>
                </a:solidFill>
              </a:rPr>
              <a:t>umožňují</a:t>
            </a:r>
            <a:r>
              <a:rPr lang="cs-CZ" sz="1800" dirty="0">
                <a:solidFill>
                  <a:srgbClr val="000000"/>
                </a:solidFill>
              </a:rPr>
              <a:t> realizovat debaty, přednášky, setkání, výstavy, projekce, festivaly, koncerty, happeningy, konference, workshopy, stáže, dokumenty, publikace, výzkumné projekty…</a:t>
            </a:r>
          </a:p>
          <a:p>
            <a:r>
              <a:rPr lang="cs-CZ" sz="1800" dirty="0">
                <a:solidFill>
                  <a:srgbClr val="000000"/>
                </a:solidFill>
              </a:rPr>
              <a:t>Granty TGM se udělují ve </a:t>
            </a:r>
            <a:r>
              <a:rPr lang="cs-CZ" sz="1800" b="1" dirty="0">
                <a:solidFill>
                  <a:srgbClr val="000000"/>
                </a:solidFill>
              </a:rPr>
              <a:t>výši</a:t>
            </a:r>
            <a:r>
              <a:rPr lang="cs-CZ" sz="1800" dirty="0">
                <a:solidFill>
                  <a:srgbClr val="000000"/>
                </a:solidFill>
              </a:rPr>
              <a:t> 4 000 až 25 000 Kč</a:t>
            </a:r>
          </a:p>
          <a:p>
            <a:r>
              <a:rPr lang="cs-CZ" sz="1800" dirty="0">
                <a:solidFill>
                  <a:srgbClr val="000000"/>
                </a:solidFill>
              </a:rPr>
              <a:t>Žadatelem o grant TGM může být pouze </a:t>
            </a:r>
            <a:r>
              <a:rPr lang="cs-CZ" sz="1800" b="1" dirty="0">
                <a:solidFill>
                  <a:srgbClr val="000000"/>
                </a:solidFill>
              </a:rPr>
              <a:t>student Masarykovy univerzity</a:t>
            </a:r>
            <a:r>
              <a:rPr lang="cs-CZ" sz="1800" dirty="0">
                <a:solidFill>
                  <a:srgbClr val="000000"/>
                </a:solidFill>
              </a:rPr>
              <a:t>, který má již </a:t>
            </a:r>
            <a:r>
              <a:rPr lang="cs-CZ" sz="1800" b="1" dirty="0">
                <a:solidFill>
                  <a:srgbClr val="000000"/>
                </a:solidFill>
              </a:rPr>
              <a:t>zkušenosti s realizací </a:t>
            </a:r>
            <a:r>
              <a:rPr lang="cs-CZ" sz="1800" dirty="0">
                <a:solidFill>
                  <a:srgbClr val="000000"/>
                </a:solidFill>
              </a:rPr>
              <a:t>veřejně prospěšných projektů.</a:t>
            </a:r>
          </a:p>
          <a:p>
            <a:endParaRPr lang="cs-CZ" sz="1800" dirty="0">
              <a:solidFill>
                <a:srgbClr val="000000"/>
              </a:solidFill>
            </a:endParaRPr>
          </a:p>
        </p:txBody>
      </p: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4495800" y="944563"/>
            <a:ext cx="4343400" cy="503237"/>
          </a:xfrm>
        </p:spPr>
        <p:txBody>
          <a:bodyPr/>
          <a:lstStyle/>
          <a:p>
            <a:r>
              <a:rPr lang="cs-CZ" b="1" dirty="0" smtClean="0"/>
              <a:t>Základní informace: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2065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4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4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4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1089569"/>
            <a:ext cx="4343400" cy="503237"/>
          </a:xfrm>
        </p:spPr>
        <p:txBody>
          <a:bodyPr/>
          <a:lstStyle/>
          <a:p>
            <a:r>
              <a:rPr lang="cs-CZ" b="1" dirty="0"/>
              <a:t>Podmínky grantů TGM: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3F9CD5-B36D-42FA-9D4C-FC40FF7745D0}" type="slidenum">
              <a:rPr lang="cs-CZ"/>
              <a:pPr/>
              <a:t>44</a:t>
            </a:fld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152400" y="1744682"/>
            <a:ext cx="48287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lang="cs-CZ" dirty="0">
                <a:solidFill>
                  <a:srgbClr val="000000"/>
                </a:solidFill>
              </a:rPr>
              <a:t>projekt je v </a:t>
            </a:r>
            <a:r>
              <a:rPr lang="cs-CZ" b="1" dirty="0">
                <a:solidFill>
                  <a:srgbClr val="000000"/>
                </a:solidFill>
              </a:rPr>
              <a:t>souladu se zaměřením </a:t>
            </a:r>
            <a:r>
              <a:rPr lang="cs-CZ" dirty="0">
                <a:solidFill>
                  <a:srgbClr val="000000"/>
                </a:solidFill>
              </a:rPr>
              <a:t>grantů TGM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lang="cs-CZ" dirty="0">
                <a:solidFill>
                  <a:srgbClr val="000000"/>
                </a:solidFill>
              </a:rPr>
              <a:t>projekt </a:t>
            </a:r>
            <a:r>
              <a:rPr lang="cs-CZ" b="1" dirty="0">
                <a:solidFill>
                  <a:srgbClr val="000000"/>
                </a:solidFill>
              </a:rPr>
              <a:t>má dlouhodobý dopad na společnost </a:t>
            </a:r>
            <a:r>
              <a:rPr lang="cs-CZ" dirty="0">
                <a:solidFill>
                  <a:srgbClr val="000000"/>
                </a:solidFill>
              </a:rPr>
              <a:t>a aktivně je do něho </a:t>
            </a:r>
            <a:r>
              <a:rPr lang="cs-CZ" b="1" dirty="0">
                <a:solidFill>
                  <a:srgbClr val="000000"/>
                </a:solidFill>
              </a:rPr>
              <a:t>zapojena veřejnost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lang="cs-CZ" dirty="0">
                <a:solidFill>
                  <a:srgbClr val="000000"/>
                </a:solidFill>
              </a:rPr>
              <a:t>projekt má jasně formulované </a:t>
            </a:r>
            <a:r>
              <a:rPr lang="cs-CZ" b="1" dirty="0">
                <a:solidFill>
                  <a:srgbClr val="000000"/>
                </a:solidFill>
              </a:rPr>
              <a:t>cíle a výstupy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lang="cs-CZ" dirty="0">
                <a:solidFill>
                  <a:srgbClr val="000000"/>
                </a:solidFill>
              </a:rPr>
              <a:t>projekt má dostatečně zpracovaný </a:t>
            </a:r>
            <a:r>
              <a:rPr lang="cs-CZ" b="1" dirty="0">
                <a:solidFill>
                  <a:srgbClr val="000000"/>
                </a:solidFill>
              </a:rPr>
              <a:t>realizační plán a časový harmonogram</a:t>
            </a:r>
            <a:endParaRPr lang="cs-CZ" dirty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lang="cs-CZ" dirty="0">
                <a:solidFill>
                  <a:srgbClr val="000000"/>
                </a:solidFill>
              </a:rPr>
              <a:t>rozpočet projektu je </a:t>
            </a:r>
            <a:r>
              <a:rPr lang="cs-CZ" b="1" dirty="0">
                <a:solidFill>
                  <a:srgbClr val="000000"/>
                </a:solidFill>
              </a:rPr>
              <a:t>přiměřený, hospodárný, zdůvodnitelný </a:t>
            </a:r>
            <a:r>
              <a:rPr lang="cs-CZ" dirty="0">
                <a:solidFill>
                  <a:srgbClr val="000000"/>
                </a:solidFill>
              </a:rPr>
              <a:t>a </a:t>
            </a:r>
            <a:r>
              <a:rPr lang="cs-CZ" b="1" dirty="0">
                <a:solidFill>
                  <a:srgbClr val="000000"/>
                </a:solidFill>
              </a:rPr>
              <a:t>ověřitelný</a:t>
            </a:r>
            <a:endParaRPr lang="cs-CZ" dirty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lang="cs-CZ" dirty="0">
                <a:solidFill>
                  <a:srgbClr val="000000"/>
                </a:solidFill>
              </a:rPr>
              <a:t>administrativní náklady jsou </a:t>
            </a:r>
            <a:r>
              <a:rPr lang="cs-CZ" b="1" dirty="0">
                <a:solidFill>
                  <a:srgbClr val="000000"/>
                </a:solidFill>
              </a:rPr>
              <a:t>přiměřené</a:t>
            </a:r>
            <a:r>
              <a:rPr lang="cs-CZ" dirty="0">
                <a:solidFill>
                  <a:srgbClr val="000000"/>
                </a:solidFill>
              </a:rPr>
              <a:t> k celkovým nákladům projektu</a:t>
            </a:r>
            <a:r>
              <a:rPr lang="cs-CZ" sz="1600" dirty="0">
                <a:solidFill>
                  <a:srgbClr val="000000"/>
                </a:solidFill>
                <a:latin typeface="Arial" pitchFamily="34" charset="0"/>
              </a:rPr>
              <a:t>.</a:t>
            </a:r>
          </a:p>
        </p:txBody>
      </p:sp>
      <p:pic>
        <p:nvPicPr>
          <p:cNvPr id="335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43540"/>
            <a:ext cx="4097337" cy="579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742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5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5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5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Vybrané projekty ke cvičení (5 ze 12 podaných)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3F9CD5-B36D-42FA-9D4C-FC40FF7745D0}" type="slidenum">
              <a:rPr lang="cs-CZ"/>
              <a:pPr/>
              <a:t>45</a:t>
            </a:fld>
            <a:endParaRPr lang="cs-CZ"/>
          </a:p>
        </p:txBody>
      </p:sp>
      <p:pic>
        <p:nvPicPr>
          <p:cNvPr id="336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73326"/>
            <a:ext cx="3352800" cy="1884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68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700" y="2871293"/>
            <a:ext cx="2137700" cy="252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69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545594"/>
            <a:ext cx="2971800" cy="223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6909" name="Picture 13" descr="http://www.munie.cz/wp-content/themes/munie/img/munie-logo-2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61" y="4981087"/>
            <a:ext cx="3315039" cy="103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910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1828800"/>
            <a:ext cx="2762250" cy="2076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575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6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6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6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6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6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6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6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6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6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6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6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6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6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6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6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Váš úkol: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3F9CD5-B36D-42FA-9D4C-FC40FF7745D0}" type="slidenum">
              <a:rPr lang="cs-CZ"/>
              <a:pPr/>
              <a:t>46</a:t>
            </a:fld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152400" y="1744682"/>
            <a:ext cx="8077200" cy="286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lang="cs-CZ" sz="2200" b="1" dirty="0">
                <a:solidFill>
                  <a:srgbClr val="000000"/>
                </a:solidFill>
              </a:rPr>
              <a:t>Prostudovat žádost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lang="cs-CZ" sz="2200" b="1" dirty="0">
                <a:solidFill>
                  <a:srgbClr val="000000"/>
                </a:solidFill>
              </a:rPr>
              <a:t>Přidělit body </a:t>
            </a:r>
            <a:r>
              <a:rPr lang="cs-CZ" sz="2200" dirty="0">
                <a:solidFill>
                  <a:srgbClr val="000000"/>
                </a:solidFill>
              </a:rPr>
              <a:t>za jednotlivé kategorie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lang="cs-CZ" sz="2200" dirty="0">
                <a:solidFill>
                  <a:srgbClr val="000000"/>
                </a:solidFill>
              </a:rPr>
              <a:t>Napsat </a:t>
            </a:r>
            <a:r>
              <a:rPr lang="cs-CZ" sz="2200" b="1" dirty="0">
                <a:solidFill>
                  <a:srgbClr val="000000"/>
                </a:solidFill>
              </a:rPr>
              <a:t>silné a slabé stránky </a:t>
            </a:r>
            <a:r>
              <a:rPr lang="cs-CZ" sz="2200" dirty="0">
                <a:solidFill>
                  <a:srgbClr val="000000"/>
                </a:solidFill>
              </a:rPr>
              <a:t>projektu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lang="cs-CZ" sz="2200" b="1" dirty="0">
                <a:solidFill>
                  <a:srgbClr val="000000"/>
                </a:solidFill>
                <a:latin typeface="Arial" pitchFamily="34" charset="0"/>
              </a:rPr>
              <a:t>Rozhodnout</a:t>
            </a:r>
            <a:r>
              <a:rPr lang="cs-CZ" sz="2200" dirty="0">
                <a:solidFill>
                  <a:srgbClr val="000000"/>
                </a:solidFill>
                <a:latin typeface="Arial" pitchFamily="34" charset="0"/>
              </a:rPr>
              <a:t>, zda byste daný projekt: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lang="cs-CZ" sz="2200" b="1" dirty="0">
                <a:solidFill>
                  <a:srgbClr val="000000"/>
                </a:solidFill>
                <a:latin typeface="Arial" pitchFamily="34" charset="0"/>
              </a:rPr>
              <a:t>Podpořili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lang="cs-CZ" sz="2200" b="1" dirty="0">
                <a:solidFill>
                  <a:srgbClr val="000000"/>
                </a:solidFill>
                <a:latin typeface="Arial" pitchFamily="34" charset="0"/>
              </a:rPr>
              <a:t>Doporučili k přepracování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Clr>
                <a:srgbClr val="7D1E1E"/>
              </a:buClr>
              <a:buFont typeface="Wingdings" pitchFamily="2" charset="2"/>
              <a:buChar char="n"/>
            </a:pPr>
            <a:r>
              <a:rPr lang="cs-CZ" sz="2200" b="1" dirty="0">
                <a:solidFill>
                  <a:srgbClr val="000000"/>
                </a:solidFill>
                <a:latin typeface="Arial" pitchFamily="34" charset="0"/>
              </a:rPr>
              <a:t>Zamítli</a:t>
            </a:r>
          </a:p>
        </p:txBody>
      </p:sp>
      <p:pic>
        <p:nvPicPr>
          <p:cNvPr id="337922" name="Picture 2" descr="http://jronaldlee.com/wp-content/uploads/2011/02/question_ma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616" y="1550531"/>
            <a:ext cx="3395784" cy="454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874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7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7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7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3F9CD5-B36D-42FA-9D4C-FC40FF7745D0}" type="slidenum">
              <a:rPr lang="cs-CZ" smtClean="0"/>
              <a:pPr/>
              <a:t>47</a:t>
            </a:fld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89" y="2060848"/>
            <a:ext cx="6096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4459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1E0766-1246-40B8-985D-843C7423340F}" type="slidenum">
              <a:rPr lang="cs-CZ"/>
              <a:pPr/>
              <a:t>5</a:t>
            </a:fld>
            <a:endParaRPr lang="cs-CZ"/>
          </a:p>
        </p:txBody>
      </p:sp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125538"/>
            <a:ext cx="7772400" cy="503237"/>
          </a:xfrm>
        </p:spPr>
        <p:txBody>
          <a:bodyPr/>
          <a:lstStyle/>
          <a:p>
            <a:r>
              <a:rPr lang="cs-CZ" sz="2400" b="1" dirty="0"/>
              <a:t>Doplňte sami </a:t>
            </a:r>
            <a:br>
              <a:rPr lang="cs-CZ" sz="2400" b="1" dirty="0"/>
            </a:br>
            <a:r>
              <a:rPr lang="cs-CZ" sz="2400" b="1" dirty="0"/>
              <a:t>dle definice…..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560" y="2362200"/>
            <a:ext cx="4129087" cy="4191000"/>
          </a:xfrm>
        </p:spPr>
        <p:txBody>
          <a:bodyPr/>
          <a:lstStyle/>
          <a:p>
            <a:r>
              <a:rPr lang="cs-CZ" sz="2400" b="1" dirty="0"/>
              <a:t>Kdo dává:</a:t>
            </a:r>
          </a:p>
          <a:p>
            <a:r>
              <a:rPr lang="cs-CZ" sz="2400" b="1" dirty="0"/>
              <a:t>Co dává:</a:t>
            </a:r>
          </a:p>
          <a:p>
            <a:r>
              <a:rPr lang="cs-CZ" sz="2400" b="1" dirty="0"/>
              <a:t>Komu dává:</a:t>
            </a:r>
          </a:p>
          <a:p>
            <a:r>
              <a:rPr lang="cs-CZ" sz="2400" b="1" dirty="0"/>
              <a:t>Na co dává:</a:t>
            </a:r>
          </a:p>
          <a:p>
            <a:r>
              <a:rPr lang="cs-CZ" sz="2400" b="1" dirty="0"/>
              <a:t>Za jakých </a:t>
            </a:r>
          </a:p>
          <a:p>
            <a:pPr>
              <a:buFont typeface="Wingdings" pitchFamily="2" charset="2"/>
              <a:buNone/>
            </a:pPr>
            <a:r>
              <a:rPr lang="cs-CZ" sz="2400" b="1" dirty="0"/>
              <a:t>podmínek dává:</a:t>
            </a:r>
          </a:p>
          <a:p>
            <a:pPr>
              <a:buFont typeface="Wingdings" pitchFamily="2" charset="2"/>
              <a:buNone/>
            </a:pPr>
            <a:endParaRPr lang="cs-CZ" sz="2400" b="1" dirty="0"/>
          </a:p>
          <a:p>
            <a:pPr>
              <a:buFont typeface="Wingdings" pitchFamily="2" charset="2"/>
              <a:buNone/>
            </a:pPr>
            <a:endParaRPr lang="cs-CZ" sz="2400" b="1" dirty="0"/>
          </a:p>
          <a:p>
            <a:pPr>
              <a:buFont typeface="Wingdings" pitchFamily="2" charset="2"/>
              <a:buNone/>
            </a:pPr>
            <a:r>
              <a:rPr lang="cs-CZ" sz="2400" b="1" dirty="0"/>
              <a:t>                             </a:t>
            </a:r>
            <a:r>
              <a:rPr lang="cs-CZ" sz="1800" b="1" i="1" u="sng" dirty="0">
                <a:solidFill>
                  <a:srgbClr val="3366FF"/>
                </a:solidFill>
                <a:hlinkClick r:id="rId2"/>
              </a:rPr>
              <a:t>George </a:t>
            </a:r>
            <a:r>
              <a:rPr lang="cs-CZ" sz="1800" b="1" i="1" u="sng" dirty="0" err="1">
                <a:solidFill>
                  <a:srgbClr val="3366FF"/>
                </a:solidFill>
                <a:hlinkClick r:id="rId2"/>
              </a:rPr>
              <a:t>Soros</a:t>
            </a:r>
            <a:endParaRPr lang="cs-CZ" sz="1800" b="1" i="1" u="sng" dirty="0">
              <a:solidFill>
                <a:srgbClr val="3366FF"/>
              </a:solidFill>
            </a:endParaRPr>
          </a:p>
        </p:txBody>
      </p:sp>
      <p:pic>
        <p:nvPicPr>
          <p:cNvPr id="207877" name="Picture 5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838200"/>
            <a:ext cx="2149475" cy="2514600"/>
          </a:xfrm>
        </p:spPr>
      </p:pic>
      <p:pic>
        <p:nvPicPr>
          <p:cNvPr id="207878" name="Picture 6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2667000"/>
            <a:ext cx="4114800" cy="3657600"/>
          </a:xfrm>
        </p:spPr>
      </p:pic>
    </p:spTree>
    <p:extLst>
      <p:ext uri="{BB962C8B-B14F-4D97-AF65-F5344CB8AC3E}">
        <p14:creationId xmlns:p14="http://schemas.microsoft.com/office/powerpoint/2010/main" val="3720018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4712E-789B-4585-A73C-09AF34DB1395}" type="slidenum">
              <a:rPr lang="cs-CZ"/>
              <a:pPr/>
              <a:t>6</a:t>
            </a:fld>
            <a:endParaRPr lang="cs-CZ"/>
          </a:p>
        </p:txBody>
      </p:sp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838200"/>
            <a:ext cx="7772400" cy="503238"/>
          </a:xfrm>
        </p:spPr>
        <p:txBody>
          <a:bodyPr/>
          <a:lstStyle/>
          <a:p>
            <a:r>
              <a:rPr lang="cs-CZ" dirty="0"/>
              <a:t>Altruismus vs. filantropie</a:t>
            </a:r>
          </a:p>
        </p:txBody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534400" cy="49530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500" b="1" dirty="0"/>
              <a:t>Altruismus</a:t>
            </a:r>
            <a:r>
              <a:rPr lang="cs-CZ" sz="2300" b="1" i="1" dirty="0"/>
              <a:t>: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cs-CZ" sz="2100" dirty="0"/>
              <a:t>je morální princip: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cs-CZ" sz="2100" dirty="0"/>
              <a:t>předpisující </a:t>
            </a:r>
            <a:r>
              <a:rPr lang="cs-CZ" sz="2100" b="1" dirty="0"/>
              <a:t>upřednostnit účely jiných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cs-CZ" sz="2100" dirty="0"/>
              <a:t>potlačit vlastní </a:t>
            </a:r>
            <a:r>
              <a:rPr lang="cs-CZ" sz="2100" b="1" dirty="0"/>
              <a:t>egoismus</a:t>
            </a:r>
            <a:r>
              <a:rPr lang="cs-CZ" sz="2100" dirty="0"/>
              <a:t> 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cs-CZ" sz="2100" dirty="0"/>
              <a:t>nebo také </a:t>
            </a:r>
            <a:r>
              <a:rPr lang="cs-CZ" sz="2100" b="1" dirty="0"/>
              <a:t>nezištná služba bližnímu</a:t>
            </a:r>
            <a:r>
              <a:rPr lang="cs-CZ" sz="2100" dirty="0"/>
              <a:t>, ochota </a:t>
            </a:r>
            <a:r>
              <a:rPr lang="cs-CZ" sz="2100" b="1" dirty="0"/>
              <a:t>obětovat</a:t>
            </a:r>
            <a:r>
              <a:rPr lang="cs-CZ" sz="2100" dirty="0"/>
              <a:t> vlastní zájem ve prospěch jiných, 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cs-CZ" sz="2100" dirty="0"/>
              <a:t>mravní princip, podle něhož je </a:t>
            </a:r>
            <a:r>
              <a:rPr lang="cs-CZ" sz="2100" b="1" dirty="0"/>
              <a:t>blaho jiného a on sám mravně důležitější</a:t>
            </a:r>
            <a:r>
              <a:rPr lang="cs-CZ" sz="2100" dirty="0"/>
              <a:t> než mé vlastní já a vlastní blaho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cs-CZ" sz="2100" dirty="0"/>
              <a:t>resp. reálné chování založené na těchto principech nebo jim odpovídající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cs-CZ" sz="2100" dirty="0"/>
              <a:t>Altruismus je tedy </a:t>
            </a:r>
            <a:r>
              <a:rPr lang="cs-CZ" sz="2100" b="1" dirty="0"/>
              <a:t>morální princip i reálné chování</a:t>
            </a:r>
            <a:r>
              <a:rPr lang="cs-CZ" sz="2100" dirty="0"/>
              <a:t>, zaměřené na kohokoliv kromě nositele altruismu.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500" b="1" dirty="0"/>
              <a:t>Filantropie</a:t>
            </a:r>
            <a:r>
              <a:rPr lang="cs-CZ" sz="2100" b="1" i="1" dirty="0"/>
              <a:t>: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cs-CZ" sz="2100" dirty="0"/>
              <a:t>je také </a:t>
            </a:r>
            <a:r>
              <a:rPr lang="cs-CZ" sz="2100" b="1" dirty="0"/>
              <a:t>reálné chování</a:t>
            </a:r>
            <a:r>
              <a:rPr lang="cs-CZ" sz="2100" dirty="0"/>
              <a:t>, řídící se uvedenými altruistickými mravními principy, ale na rozdíl od altruismu se zaměřuje </a:t>
            </a:r>
            <a:r>
              <a:rPr lang="cs-CZ" sz="2100" b="1" dirty="0"/>
              <a:t>obecněji</a:t>
            </a:r>
            <a:r>
              <a:rPr lang="cs-CZ" sz="2100" dirty="0"/>
              <a:t>: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cs-CZ" sz="2100" dirty="0"/>
              <a:t>nikoli jen na lidi z bezprostředního okolí nositele, nýbrž i mimo ně. Pojem filantropie je navíc bohatší o institucionální rozměr.</a:t>
            </a:r>
          </a:p>
        </p:txBody>
      </p:sp>
    </p:spTree>
    <p:extLst>
      <p:ext uri="{BB962C8B-B14F-4D97-AF65-F5344CB8AC3E}">
        <p14:creationId xmlns:p14="http://schemas.microsoft.com/office/powerpoint/2010/main" val="3830426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8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8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8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8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8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8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8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8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8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8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8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8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8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8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8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8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8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8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8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8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8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8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8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8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8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8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8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8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8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8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8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8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8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82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82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82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29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9BE5D1-F6F7-466F-9A6C-9A4083DA136E}" type="slidenum">
              <a:rPr lang="cs-CZ"/>
              <a:pPr/>
              <a:t>7</a:t>
            </a:fld>
            <a:endParaRPr lang="cs-CZ"/>
          </a:p>
        </p:txBody>
      </p:sp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914400"/>
            <a:ext cx="7772400" cy="503238"/>
          </a:xfrm>
        </p:spPr>
        <p:txBody>
          <a:bodyPr/>
          <a:lstStyle/>
          <a:p>
            <a:r>
              <a:rPr lang="cs-CZ" dirty="0"/>
              <a:t>Kořeny a současnost filantropie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5105400" cy="4357688"/>
          </a:xfrm>
        </p:spPr>
        <p:txBody>
          <a:bodyPr/>
          <a:lstStyle/>
          <a:p>
            <a:r>
              <a:rPr lang="cs-CZ" dirty="0"/>
              <a:t>Prapočátek?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+ nyní? </a:t>
            </a:r>
          </a:p>
          <a:p>
            <a:pPr>
              <a:buFont typeface="Wingdings" pitchFamily="2" charset="2"/>
              <a:buNone/>
            </a:pPr>
            <a:endParaRPr lang="cs-CZ" b="1" dirty="0"/>
          </a:p>
        </p:txBody>
      </p:sp>
      <p:pic>
        <p:nvPicPr>
          <p:cNvPr id="208902" name="Picture 6" descr="Soubor:Thomas kennington orphans 1885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143000"/>
            <a:ext cx="20764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04" name="AutoShape 8" descr="9k="/>
          <p:cNvSpPr>
            <a:spLocks noChangeAspect="1" noChangeArrowheads="1"/>
          </p:cNvSpPr>
          <p:nvPr/>
        </p:nvSpPr>
        <p:spPr bwMode="auto">
          <a:xfrm>
            <a:off x="3829050" y="2786063"/>
            <a:ext cx="14859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cs-CZ" sz="16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8906" name="AutoShape 10" descr="9k="/>
          <p:cNvSpPr>
            <a:spLocks noChangeAspect="1" noChangeArrowheads="1"/>
          </p:cNvSpPr>
          <p:nvPr/>
        </p:nvSpPr>
        <p:spPr bwMode="auto">
          <a:xfrm>
            <a:off x="3829050" y="2786063"/>
            <a:ext cx="14859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cs-CZ" sz="16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08908" name="Picture 12" descr="bsurface_poor_peop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24000"/>
            <a:ext cx="2133600" cy="183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910" name="Picture 14" descr="20050619_14284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449763"/>
            <a:ext cx="2819400" cy="187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12" name="AutoShape 16" descr="Z"/>
          <p:cNvSpPr>
            <a:spLocks noChangeAspect="1" noChangeArrowheads="1"/>
          </p:cNvSpPr>
          <p:nvPr/>
        </p:nvSpPr>
        <p:spPr bwMode="auto">
          <a:xfrm>
            <a:off x="3452813" y="2686050"/>
            <a:ext cx="2238375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cs-CZ" sz="16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08914" name="Picture 18" descr="educa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971800"/>
            <a:ext cx="198120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916" name="Picture 20" descr="industrieforschung,property=bild,bereich=bio,sprache=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419600"/>
            <a:ext cx="2633663" cy="191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772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8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8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8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8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8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8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8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8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8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8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8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3751E7-D2C7-4F50-8A67-BBBBEAB45DC4}" type="slidenum">
              <a:rPr lang="cs-CZ"/>
              <a:pPr/>
              <a:t>8</a:t>
            </a:fld>
            <a:endParaRPr lang="cs-CZ"/>
          </a:p>
        </p:txBody>
      </p:sp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Samaritánovo dilema</a:t>
            </a:r>
          </a:p>
        </p:txBody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400" i="1" dirty="0"/>
              <a:t>James </a:t>
            </a:r>
            <a:r>
              <a:rPr lang="cs-CZ" sz="2400" i="1" dirty="0" err="1"/>
              <a:t>Buchanan</a:t>
            </a:r>
            <a:r>
              <a:rPr lang="cs-CZ" sz="2400" i="1" dirty="0"/>
              <a:t> (viz. veřejné finance)</a:t>
            </a:r>
          </a:p>
          <a:p>
            <a:pPr>
              <a:buFont typeface="Wingdings" pitchFamily="2" charset="2"/>
              <a:buNone/>
            </a:pPr>
            <a:endParaRPr lang="cs-CZ" sz="2400" i="1" dirty="0"/>
          </a:p>
          <a:p>
            <a:pPr algn="ctr">
              <a:buFont typeface="Wingdings" pitchFamily="2" charset="2"/>
              <a:buNone/>
            </a:pPr>
            <a:r>
              <a:rPr lang="cs-CZ" dirty="0"/>
              <a:t>Pomáhat někomu znamená podlamovat jeho motivaci pracovat</a:t>
            </a:r>
          </a:p>
          <a:p>
            <a:pPr algn="ctr">
              <a:buFont typeface="Wingdings" pitchFamily="2" charset="2"/>
              <a:buNone/>
            </a:pPr>
            <a:r>
              <a:rPr lang="cs-CZ" sz="4000" dirty="0">
                <a:sym typeface="Wingdings" pitchFamily="2" charset="2"/>
              </a:rPr>
              <a:t>   </a:t>
            </a:r>
          </a:p>
          <a:p>
            <a:pPr algn="ctr">
              <a:buFont typeface="Wingdings" pitchFamily="2" charset="2"/>
              <a:buNone/>
            </a:pPr>
            <a:endParaRPr lang="cs-CZ" dirty="0"/>
          </a:p>
          <a:p>
            <a:pPr algn="ctr">
              <a:buFont typeface="Wingdings" pitchFamily="2" charset="2"/>
              <a:buNone/>
            </a:pPr>
            <a:r>
              <a:rPr lang="cs-CZ" dirty="0"/>
              <a:t>Pomáhat či nepomáhat?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2934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9ECC51-C2AC-44D5-9C3A-BDE7FABC3E5A}" type="slidenum">
              <a:rPr lang="cs-CZ"/>
              <a:pPr/>
              <a:t>9</a:t>
            </a:fld>
            <a:endParaRPr lang="cs-CZ"/>
          </a:p>
        </p:txBody>
      </p:sp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Forma občanské spoluúčasti: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773238"/>
            <a:ext cx="7772400" cy="43576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400" dirty="0"/>
              <a:t>Filantropie jako taková nabízí širokou škálu možností občanské  participace na veřejném životě 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od „</a:t>
            </a:r>
            <a:r>
              <a:rPr lang="cs-CZ" sz="2400" b="1" dirty="0"/>
              <a:t>nenáročných forem</a:t>
            </a:r>
            <a:r>
              <a:rPr lang="cs-CZ" sz="2400" dirty="0"/>
              <a:t>“ občanské solidarity (anonymní účast na veřejných sbírkách) po </a:t>
            </a:r>
            <a:r>
              <a:rPr lang="cs-CZ" sz="2400" b="1" dirty="0"/>
              <a:t>aktivní vstup do věcí veřejných</a:t>
            </a:r>
            <a:r>
              <a:rPr lang="cs-CZ" sz="2400" dirty="0"/>
              <a:t> na různých rozhodovacích úrovních </a:t>
            </a:r>
          </a:p>
          <a:p>
            <a:pPr lvl="1">
              <a:lnSpc>
                <a:spcPct val="90000"/>
              </a:lnSpc>
            </a:pPr>
            <a:r>
              <a:rPr lang="cs-CZ" sz="2200" dirty="0"/>
              <a:t>podpora akcí proti postavení hypermarketu v obci, kde žiji, podpora snah vedoucí ke změně obecně platné legislativy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sz="24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400" b="1" dirty="0"/>
              <a:t>Filantropické akty umožňují existenci občanského sektoru, jeho fungování, jeho činnost.</a:t>
            </a:r>
          </a:p>
        </p:txBody>
      </p:sp>
    </p:spTree>
    <p:extLst>
      <p:ext uri="{BB962C8B-B14F-4D97-AF65-F5344CB8AC3E}">
        <p14:creationId xmlns:p14="http://schemas.microsoft.com/office/powerpoint/2010/main" val="3316082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ŠEDÁ základní">
  <a:themeElements>
    <a:clrScheme name="ŠEDÁ základní 13">
      <a:dk1>
        <a:srgbClr val="000000"/>
      </a:dk1>
      <a:lt1>
        <a:srgbClr val="FFEEBB"/>
      </a:lt1>
      <a:dk2>
        <a:srgbClr val="330033"/>
      </a:dk2>
      <a:lt2>
        <a:srgbClr val="330033"/>
      </a:lt2>
      <a:accent1>
        <a:srgbClr val="8C3500"/>
      </a:accent1>
      <a:accent2>
        <a:srgbClr val="FF0000"/>
      </a:accent2>
      <a:accent3>
        <a:srgbClr val="FFF5DA"/>
      </a:accent3>
      <a:accent4>
        <a:srgbClr val="000000"/>
      </a:accent4>
      <a:accent5>
        <a:srgbClr val="C5AEAA"/>
      </a:accent5>
      <a:accent6>
        <a:srgbClr val="E70000"/>
      </a:accent6>
      <a:hlink>
        <a:srgbClr val="000000"/>
      </a:hlink>
      <a:folHlink>
        <a:srgbClr val="8C3500"/>
      </a:folHlink>
    </a:clrScheme>
    <a:fontScheme name="ŠEDÁ základní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ŠEDÁ základní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EDÁ základní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EDÁ základní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EDÁ základní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EDÁ základní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11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12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13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000000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ŠEDÁ základní">
  <a:themeElements>
    <a:clrScheme name="ŠEDÁ základní 13">
      <a:dk1>
        <a:srgbClr val="000000"/>
      </a:dk1>
      <a:lt1>
        <a:srgbClr val="FFEEBB"/>
      </a:lt1>
      <a:dk2>
        <a:srgbClr val="330033"/>
      </a:dk2>
      <a:lt2>
        <a:srgbClr val="330033"/>
      </a:lt2>
      <a:accent1>
        <a:srgbClr val="8C3500"/>
      </a:accent1>
      <a:accent2>
        <a:srgbClr val="FF0000"/>
      </a:accent2>
      <a:accent3>
        <a:srgbClr val="FFF5DA"/>
      </a:accent3>
      <a:accent4>
        <a:srgbClr val="000000"/>
      </a:accent4>
      <a:accent5>
        <a:srgbClr val="C5AEAA"/>
      </a:accent5>
      <a:accent6>
        <a:srgbClr val="E70000"/>
      </a:accent6>
      <a:hlink>
        <a:srgbClr val="000000"/>
      </a:hlink>
      <a:folHlink>
        <a:srgbClr val="8C3500"/>
      </a:folHlink>
    </a:clrScheme>
    <a:fontScheme name="ŠEDÁ základní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ŠEDÁ základní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EDÁ základní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EDÁ základní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EDÁ základní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EDÁ základní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11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12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13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000000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ŠEDÁ základní">
  <a:themeElements>
    <a:clrScheme name="ŠEDÁ základní 13">
      <a:dk1>
        <a:srgbClr val="000000"/>
      </a:dk1>
      <a:lt1>
        <a:srgbClr val="FFEEBB"/>
      </a:lt1>
      <a:dk2>
        <a:srgbClr val="330033"/>
      </a:dk2>
      <a:lt2>
        <a:srgbClr val="330033"/>
      </a:lt2>
      <a:accent1>
        <a:srgbClr val="8C3500"/>
      </a:accent1>
      <a:accent2>
        <a:srgbClr val="FF0000"/>
      </a:accent2>
      <a:accent3>
        <a:srgbClr val="FFF5DA"/>
      </a:accent3>
      <a:accent4>
        <a:srgbClr val="000000"/>
      </a:accent4>
      <a:accent5>
        <a:srgbClr val="C5AEAA"/>
      </a:accent5>
      <a:accent6>
        <a:srgbClr val="E70000"/>
      </a:accent6>
      <a:hlink>
        <a:srgbClr val="000000"/>
      </a:hlink>
      <a:folHlink>
        <a:srgbClr val="8C3500"/>
      </a:folHlink>
    </a:clrScheme>
    <a:fontScheme name="ŠEDÁ základní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ŠEDÁ základní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EDÁ základní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EDÁ základní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EDÁ základní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EDÁ základní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11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12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13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000000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ŠEDÁ základní">
  <a:themeElements>
    <a:clrScheme name="ŠEDÁ základní 13">
      <a:dk1>
        <a:srgbClr val="000000"/>
      </a:dk1>
      <a:lt1>
        <a:srgbClr val="FFEEBB"/>
      </a:lt1>
      <a:dk2>
        <a:srgbClr val="330033"/>
      </a:dk2>
      <a:lt2>
        <a:srgbClr val="330033"/>
      </a:lt2>
      <a:accent1>
        <a:srgbClr val="8C3500"/>
      </a:accent1>
      <a:accent2>
        <a:srgbClr val="FF0000"/>
      </a:accent2>
      <a:accent3>
        <a:srgbClr val="FFF5DA"/>
      </a:accent3>
      <a:accent4>
        <a:srgbClr val="000000"/>
      </a:accent4>
      <a:accent5>
        <a:srgbClr val="C5AEAA"/>
      </a:accent5>
      <a:accent6>
        <a:srgbClr val="E70000"/>
      </a:accent6>
      <a:hlink>
        <a:srgbClr val="000000"/>
      </a:hlink>
      <a:folHlink>
        <a:srgbClr val="8C3500"/>
      </a:folHlink>
    </a:clrScheme>
    <a:fontScheme name="ŠEDÁ základní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ŠEDÁ základní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EDÁ základní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EDÁ základní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EDÁ základní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EDÁ základní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11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12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13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000000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ŠEDÁ základní">
  <a:themeElements>
    <a:clrScheme name="ŠEDÁ základní 13">
      <a:dk1>
        <a:srgbClr val="000000"/>
      </a:dk1>
      <a:lt1>
        <a:srgbClr val="FFEEBB"/>
      </a:lt1>
      <a:dk2>
        <a:srgbClr val="330033"/>
      </a:dk2>
      <a:lt2>
        <a:srgbClr val="330033"/>
      </a:lt2>
      <a:accent1>
        <a:srgbClr val="8C3500"/>
      </a:accent1>
      <a:accent2>
        <a:srgbClr val="FF0000"/>
      </a:accent2>
      <a:accent3>
        <a:srgbClr val="FFF5DA"/>
      </a:accent3>
      <a:accent4>
        <a:srgbClr val="000000"/>
      </a:accent4>
      <a:accent5>
        <a:srgbClr val="C5AEAA"/>
      </a:accent5>
      <a:accent6>
        <a:srgbClr val="E70000"/>
      </a:accent6>
      <a:hlink>
        <a:srgbClr val="000000"/>
      </a:hlink>
      <a:folHlink>
        <a:srgbClr val="8C3500"/>
      </a:folHlink>
    </a:clrScheme>
    <a:fontScheme name="ŠEDÁ základní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ŠEDÁ základní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EDÁ základní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EDÁ základní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EDÁ základní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EDÁ základní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11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12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990033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EDÁ základní 13">
        <a:dk1>
          <a:srgbClr val="000000"/>
        </a:dk1>
        <a:lt1>
          <a:srgbClr val="FFEEBB"/>
        </a:lt1>
        <a:dk2>
          <a:srgbClr val="330033"/>
        </a:dk2>
        <a:lt2>
          <a:srgbClr val="330033"/>
        </a:lt2>
        <a:accent1>
          <a:srgbClr val="8C3500"/>
        </a:accent1>
        <a:accent2>
          <a:srgbClr val="FF0000"/>
        </a:accent2>
        <a:accent3>
          <a:srgbClr val="FFF5DA"/>
        </a:accent3>
        <a:accent4>
          <a:srgbClr val="000000"/>
        </a:accent4>
        <a:accent5>
          <a:srgbClr val="C5AEAA"/>
        </a:accent5>
        <a:accent6>
          <a:srgbClr val="E70000"/>
        </a:accent6>
        <a:hlink>
          <a:srgbClr val="000000"/>
        </a:hlink>
        <a:folHlink>
          <a:srgbClr val="8C35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1749</Words>
  <Application>Microsoft Office PowerPoint</Application>
  <PresentationFormat>Předvádění na obrazovce (4:3)</PresentationFormat>
  <Paragraphs>319</Paragraphs>
  <Slides>47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5</vt:i4>
      </vt:variant>
      <vt:variant>
        <vt:lpstr>Nadpisy snímků</vt:lpstr>
      </vt:variant>
      <vt:variant>
        <vt:i4>47</vt:i4>
      </vt:variant>
    </vt:vector>
  </HeadingPairs>
  <TitlesOfParts>
    <vt:vector size="52" baseType="lpstr">
      <vt:lpstr>ŠEDÁ základní</vt:lpstr>
      <vt:lpstr>1_ŠEDÁ základní</vt:lpstr>
      <vt:lpstr>2_ŠEDÁ základní</vt:lpstr>
      <vt:lpstr>3_ŠEDÁ základní</vt:lpstr>
      <vt:lpstr>4_ŠEDÁ základní</vt:lpstr>
      <vt:lpstr>Prezentace aplikace PowerPoint</vt:lpstr>
      <vt:lpstr>Prezentace aplikace PowerPoint</vt:lpstr>
      <vt:lpstr>Úvod</vt:lpstr>
      <vt:lpstr>Definice filantropie</vt:lpstr>
      <vt:lpstr>Doplňte sami  dle definice…..</vt:lpstr>
      <vt:lpstr>Altruismus vs. filantropie</vt:lpstr>
      <vt:lpstr>Kořeny a současnost filantropie</vt:lpstr>
      <vt:lpstr>Samaritánovo dilema</vt:lpstr>
      <vt:lpstr>Forma občanské spoluúčasti:</vt:lpstr>
      <vt:lpstr>Dělení filantropie</vt:lpstr>
      <vt:lpstr>Podmínky rozvoje filantropie</vt:lpstr>
      <vt:lpstr>Způsoby poskytnutí daru (finančního, hmotného, duševního,….)</vt:lpstr>
      <vt:lpstr>INDIVIDUÁLNÍ DÁRCI</vt:lpstr>
      <vt:lpstr>Lidé rádi dávají peníze když:</vt:lpstr>
      <vt:lpstr>Sbírky</vt:lpstr>
      <vt:lpstr>VEŘEJNÁ SBÍRKA</vt:lpstr>
      <vt:lpstr>Veřejná sbírka</vt:lpstr>
      <vt:lpstr>Veřejná sbírka - průběh</vt:lpstr>
      <vt:lpstr>Veřejná sbírka - náležitosti</vt:lpstr>
      <vt:lpstr>Zdroje financování NNO- DMS</vt:lpstr>
      <vt:lpstr>Účely veřejných sbírek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Společenská odpovědnost firem a firemní dárcovství</vt:lpstr>
      <vt:lpstr>Corporate Social Responsibility - CSR             = Společenská odpovědnost firem</vt:lpstr>
      <vt:lpstr>Corporate Social Responsibility</vt:lpstr>
      <vt:lpstr>Pohled managementu</vt:lpstr>
      <vt:lpstr>Pohled marketingu</vt:lpstr>
      <vt:lpstr>Pohled EU</vt:lpstr>
      <vt:lpstr>FIREMNÍ DÁRCOVSTVÍ</vt:lpstr>
      <vt:lpstr>FIREMNÍ DÁRCOVSTVÍ</vt:lpstr>
      <vt:lpstr>FIREMNÍ DÁRCOVSTVÍ</vt:lpstr>
      <vt:lpstr>FIREMNÍ DÁRCOVSTVÍ</vt:lpstr>
      <vt:lpstr>Typy projektů, které firmy rády podporují</vt:lpstr>
      <vt:lpstr>Typy projektů, které moc úspěšné nejsou</vt:lpstr>
      <vt:lpstr>Medializace firemní filantropie v roce 2008: Filantropie v jednotlivých skupinách médií:</vt:lpstr>
      <vt:lpstr>Žádost o grant </vt:lpstr>
      <vt:lpstr>Spolek absolventů a přátel MU</vt:lpstr>
      <vt:lpstr>Základní informace:</vt:lpstr>
      <vt:lpstr>Podmínky grantů TGM: </vt:lpstr>
      <vt:lpstr>Vybrané projekty ke cvičení (5 ze 12 podaných)</vt:lpstr>
      <vt:lpstr>Váš úkol: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</dc:creator>
  <cp:lastModifiedBy>a</cp:lastModifiedBy>
  <cp:revision>13</cp:revision>
  <dcterms:created xsi:type="dcterms:W3CDTF">2012-11-22T13:41:48Z</dcterms:created>
  <dcterms:modified xsi:type="dcterms:W3CDTF">2012-11-22T14:13:49Z</dcterms:modified>
</cp:coreProperties>
</file>