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4"/>
  </p:notesMasterIdLst>
  <p:sldIdLst>
    <p:sldId id="256" r:id="rId2"/>
    <p:sldId id="325" r:id="rId3"/>
    <p:sldId id="320" r:id="rId4"/>
    <p:sldId id="334" r:id="rId5"/>
    <p:sldId id="321" r:id="rId6"/>
    <p:sldId id="335" r:id="rId7"/>
    <p:sldId id="337" r:id="rId8"/>
    <p:sldId id="338" r:id="rId9"/>
    <p:sldId id="327" r:id="rId10"/>
    <p:sldId id="328" r:id="rId11"/>
    <p:sldId id="326" r:id="rId12"/>
    <p:sldId id="297" r:id="rId13"/>
    <p:sldId id="298" r:id="rId14"/>
    <p:sldId id="331" r:id="rId15"/>
    <p:sldId id="307" r:id="rId16"/>
    <p:sldId id="312" r:id="rId17"/>
    <p:sldId id="317" r:id="rId18"/>
    <p:sldId id="318" r:id="rId19"/>
    <p:sldId id="319" r:id="rId20"/>
    <p:sldId id="316" r:id="rId21"/>
    <p:sldId id="313" r:id="rId22"/>
    <p:sldId id="314" r:id="rId23"/>
    <p:sldId id="315" r:id="rId24"/>
    <p:sldId id="310" r:id="rId25"/>
    <p:sldId id="309" r:id="rId26"/>
    <p:sldId id="311" r:id="rId27"/>
    <p:sldId id="271" r:id="rId28"/>
    <p:sldId id="272" r:id="rId29"/>
    <p:sldId id="265" r:id="rId30"/>
    <p:sldId id="260" r:id="rId31"/>
    <p:sldId id="261" r:id="rId32"/>
    <p:sldId id="262" r:id="rId33"/>
    <p:sldId id="270" r:id="rId34"/>
    <p:sldId id="269" r:id="rId35"/>
    <p:sldId id="306" r:id="rId36"/>
    <p:sldId id="305" r:id="rId37"/>
    <p:sldId id="267" r:id="rId38"/>
    <p:sldId id="268" r:id="rId39"/>
    <p:sldId id="274" r:id="rId40"/>
    <p:sldId id="276" r:id="rId41"/>
    <p:sldId id="275" r:id="rId42"/>
    <p:sldId id="339" r:id="rId43"/>
    <p:sldId id="286" r:id="rId44"/>
    <p:sldId id="287" r:id="rId45"/>
    <p:sldId id="288" r:id="rId46"/>
    <p:sldId id="290" r:id="rId47"/>
    <p:sldId id="293" r:id="rId48"/>
    <p:sldId id="294" r:id="rId49"/>
    <p:sldId id="333" r:id="rId50"/>
    <p:sldId id="295" r:id="rId51"/>
    <p:sldId id="296" r:id="rId52"/>
    <p:sldId id="336" r:id="rId53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AAFDD1-217B-4DE5-806A-8246ED13F028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F23717-80A8-448D-893F-100BCD550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13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ED0C-96AC-4019-A0B1-9B7186AB291E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54F8-2190-40B7-88C6-02FEA92628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20B0-DD17-49F6-A2C6-C034D23828B8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18E478-C165-44FC-8EF5-DB4BD204D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FF11-3F6A-4113-8AE6-61ABC0A9EE4F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7E39779-1691-4404-8398-694AE2899A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D517-740F-4BE9-A09C-5153E50E5E37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92D7FA-586E-4F55-977B-A1975FB75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56A5E0-5BAA-4B8A-9468-7E0E6E177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4786-D9FE-40A2-BA46-DAB135AA52F8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1616-1871-4E62-B33D-04BF8035AD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B223-A186-40C6-B8C1-4373B7577917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8018-8644-4470-B864-1D18CFEFBC5B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66C5-AF2B-40EB-9122-3490B4D61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09EE-579B-4C3B-8D6F-E6BEDFB916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4EF1-FFE1-4BE1-9F7B-9DED43CFA003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4EBAA0-B08A-45BF-BD48-F02AF7AB7A23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ECABA-4F9B-44C8-8183-18484BC392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brovolnik.cz/" TargetMode="External"/><Relationship Id="rId7" Type="http://schemas.openxmlformats.org/officeDocument/2006/relationships/hyperlink" Target="http://www.neziskovky.cz/clanek/1165/511_559_565/fakta_legislativa-a-ucetnictvi_navody-legislativa/jakou-cenu-ma-dobrovolnik/" TargetMode="External"/><Relationship Id="rId2" Type="http://schemas.openxmlformats.org/officeDocument/2006/relationships/hyperlink" Target="http://www.zef.de/fileadmin/webfiles/downloads/zef_dp/zef_dp31-00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volunteerweb.org/" TargetMode="External"/><Relationship Id="rId5" Type="http://schemas.openxmlformats.org/officeDocument/2006/relationships/hyperlink" Target="http://europa.eu/volunteering/" TargetMode="External"/><Relationship Id="rId4" Type="http://schemas.openxmlformats.org/officeDocument/2006/relationships/hyperlink" Target="http://www.mvcr.cz/clanek/dobrovolnicka-sluzba-500539.aspx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gov.cz/wps/portal/_s.155/701/.cmd/ad/.c/313/.ce/10821/.p/8411/_s.155/701?PC_8411_number1=198&amp;PC_8411_l=198/2002&amp;PC_8411_ps=10" TargetMode="External"/><Relationship Id="rId13" Type="http://schemas.openxmlformats.org/officeDocument/2006/relationships/hyperlink" Target="http://www.cck-cr.cz/" TargetMode="External"/><Relationship Id="rId3" Type="http://schemas.openxmlformats.org/officeDocument/2006/relationships/hyperlink" Target="http://www.crdm.cz/download/publikace/mladez-CR-web.pdf" TargetMode="External"/><Relationship Id="rId7" Type="http://schemas.openxmlformats.org/officeDocument/2006/relationships/hyperlink" Target="http://www.zef.de/fileadmin/webfiles/downloads/zef_dp/zef_dp31-00.pdf" TargetMode="External"/><Relationship Id="rId12" Type="http://schemas.openxmlformats.org/officeDocument/2006/relationships/hyperlink" Target="http://www.clovekvtisni.cz/" TargetMode="External"/><Relationship Id="rId2" Type="http://schemas.openxmlformats.org/officeDocument/2006/relationships/hyperlink" Target="http://www.crdm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ave.org/" TargetMode="External"/><Relationship Id="rId11" Type="http://schemas.openxmlformats.org/officeDocument/2006/relationships/hyperlink" Target="http://www.charita.cz/" TargetMode="External"/><Relationship Id="rId5" Type="http://schemas.openxmlformats.org/officeDocument/2006/relationships/hyperlink" Target="http://www.debrujar.cz/" TargetMode="External"/><Relationship Id="rId10" Type="http://schemas.openxmlformats.org/officeDocument/2006/relationships/hyperlink" Target="http://www.diakonie.cz/" TargetMode="External"/><Relationship Id="rId4" Type="http://schemas.openxmlformats.org/officeDocument/2006/relationships/hyperlink" Target="http://www.dobrovolnik.cz/oblasti-dobrovolnictvi/dobrovolnictvi-v-ekologii/dobrovolne-pro-prirodu/" TargetMode="External"/><Relationship Id="rId9" Type="http://schemas.openxmlformats.org/officeDocument/2006/relationships/hyperlink" Target="http://www.adra.cz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1844675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1600" b="1" cap="all" spc="250" dirty="0" smtClean="0">
                <a:solidFill>
                  <a:schemeClr val="tx2"/>
                </a:solidFill>
              </a:rPr>
              <a:t>Jakub dostál</a:t>
            </a:r>
            <a:endParaRPr lang="cs-CZ" sz="1600" b="1" cap="all" spc="250" dirty="0">
              <a:solidFill>
                <a:schemeClr val="tx2"/>
              </a:solidFill>
            </a:endParaRPr>
          </a:p>
        </p:txBody>
      </p:sp>
      <p:sp>
        <p:nvSpPr>
          <p:cNvPr id="14338" name="Nadpis 1"/>
          <p:cNvSpPr>
            <a:spLocks noGrp="1"/>
          </p:cNvSpPr>
          <p:nvPr>
            <p:ph type="ctrTitle" idx="1"/>
          </p:nvPr>
        </p:nvSpPr>
        <p:spPr>
          <a:xfrm>
            <a:off x="685800" y="596900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4200" b="1" smtClean="0">
                <a:solidFill>
                  <a:schemeClr val="accent1"/>
                </a:solidFill>
              </a:rPr>
              <a:t>Dobrovolnictví</a:t>
            </a:r>
          </a:p>
        </p:txBody>
      </p:sp>
      <p:pic>
        <p:nvPicPr>
          <p:cNvPr id="14339" name="Picture 2" descr="http://t1.gstatic.com/images?q=tbn:ANd9GcSCNEYBlYxBeI39INh9r83o93w9U3tTcvx2XvdXEZTAx6a1YM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52800"/>
            <a:ext cx="44323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58888" y="5870575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dirty="0" smtClean="0"/>
              <a:t>11. 10. 2012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Právní pozadí dobrovolnictví v ČR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4294967295"/>
          </p:nvPr>
        </p:nvSpPr>
        <p:spPr>
          <a:xfrm>
            <a:off x="128588" y="1524000"/>
            <a:ext cx="8836025" cy="4598988"/>
          </a:xfrm>
        </p:spPr>
        <p:txBody>
          <a:bodyPr/>
          <a:lstStyle/>
          <a:p>
            <a:r>
              <a:rPr lang="cs-CZ" dirty="0" smtClean="0"/>
              <a:t>Dobrovolnictví nebylo v 90. letech minulého století zakotveno v žádném obecně platném právním dokumentu ČR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roku 2000 se situace postupně mění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/>
              <a:t>zákon č. 198/2002 Sb., </a:t>
            </a:r>
            <a:r>
              <a:rPr lang="cs-CZ" b="1" dirty="0"/>
              <a:t>o dobrovolnické službě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první právní předpis upravujícím statut dobrovolníka v ČR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Jsou zde uvedeny náležitosti smluv mezi vysílající organizací a dobrovolníkem a  mezi vysílající organizací a přijímající organizací.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Dále jsou zde uvedeny možné oblasti dobrovolnické služby a její časové ohraničení apod.</a:t>
            </a: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Druhy dobrovolnictví dle české legislativy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/>
            <a:r>
              <a:rPr lang="cs-CZ" sz="2400" dirty="0" smtClean="0">
                <a:solidFill>
                  <a:schemeClr val="tx1"/>
                </a:solidFill>
              </a:rPr>
              <a:t>Dobrovolníci dle zákona o dobrovolnické službě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Členové jednotek sboru dobrovolných hasičů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Dobrovolníci mimo zákona o dobrovolnické službě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Dobrovolníci ve smyslu zákona o IZS – ostatní složky (občanské sdružení nebo jiné NNO)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96" y="3933056"/>
            <a:ext cx="5334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94C0AEE-4C7F-4665-A4F1-B3F05AA791D5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B9899"/>
                </a:solidFill>
              </a:rPr>
              <a:t>Zákon o dobrovolnické službě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z="2400" b="1" dirty="0" smtClean="0"/>
              <a:t>Zákon zavádí do českého právního řádu několik zcela nových pojmů. Jedná se např. o pojmy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Dobrovolník</a:t>
            </a:r>
            <a:r>
              <a:rPr lang="cs-CZ" dirty="0" smtClean="0">
                <a:solidFill>
                  <a:schemeClr val="tx1"/>
                </a:solidFill>
              </a:rPr>
              <a:t> – člověk vykonávající dobrovolnou činnost, resp. práci bez nároku na finanční ohodnocení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Dobrovolnická činnost </a:t>
            </a:r>
            <a:r>
              <a:rPr lang="cs-CZ" dirty="0" smtClean="0">
                <a:solidFill>
                  <a:schemeClr val="tx1"/>
                </a:solidFill>
              </a:rPr>
              <a:t>– aktivity spojené s organizací dobrovolnictví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Dobrovolnická služba </a:t>
            </a:r>
            <a:r>
              <a:rPr lang="cs-CZ" dirty="0" smtClean="0">
                <a:solidFill>
                  <a:schemeClr val="tx1"/>
                </a:solidFill>
              </a:rPr>
              <a:t>– výkon dobrovolné práce na základě smluvního vztahu (krátkodobá a dlouhodobá – delší než 3 měsíce)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Vysílající a </a:t>
            </a:r>
            <a:r>
              <a:rPr lang="cs-CZ" b="1" dirty="0" smtClean="0">
                <a:solidFill>
                  <a:schemeClr val="tx1"/>
                </a:solidFill>
              </a:rPr>
              <a:t>přijímající </a:t>
            </a:r>
            <a:r>
              <a:rPr lang="cs-CZ" b="1" dirty="0" smtClean="0">
                <a:solidFill>
                  <a:schemeClr val="tx1"/>
                </a:solidFill>
              </a:rPr>
              <a:t>organizace</a:t>
            </a:r>
          </a:p>
          <a:p>
            <a:pPr marL="1143000" lvl="2"/>
            <a:r>
              <a:rPr lang="cs-CZ" dirty="0" smtClean="0"/>
              <a:t>Ve Evropě běžné pojmy</a:t>
            </a:r>
          </a:p>
          <a:p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3191061-4F22-42E3-8240-979688384454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B9899"/>
                </a:solidFill>
              </a:rPr>
              <a:t>Právní pozadí - další pojmy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412776"/>
            <a:ext cx="8504238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/>
              <a:t>vysílající organizace (v ČR 76</a:t>
            </a:r>
            <a:r>
              <a:rPr lang="cs-CZ" sz="2000" b="1" i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Občanské sdružení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Obecně prospěšná společnost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Církev nebo církevní právnická osoba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Tato </a:t>
            </a:r>
            <a:r>
              <a:rPr lang="cs-CZ" sz="2000" dirty="0" smtClean="0"/>
              <a:t>NNO dostává od MV akreditaci na 3 roky, může být obnovena. </a:t>
            </a:r>
            <a:endParaRPr lang="cs-CZ" sz="2000" b="1" i="1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 smtClean="0"/>
              <a:t>přijímající organizace</a:t>
            </a:r>
          </a:p>
          <a:p>
            <a:r>
              <a:rPr lang="cs-CZ" sz="2400" b="1" dirty="0"/>
              <a:t>Akreditační </a:t>
            </a:r>
            <a:r>
              <a:rPr lang="cs-CZ" sz="2400" b="1" dirty="0" smtClean="0"/>
              <a:t>proces: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MVČR</a:t>
            </a:r>
            <a:r>
              <a:rPr lang="cs-CZ" sz="2000" dirty="0">
                <a:solidFill>
                  <a:schemeClr val="tx1"/>
                </a:solidFill>
              </a:rPr>
              <a:t>, první akreditace udělilo v červnu </a:t>
            </a:r>
            <a:r>
              <a:rPr lang="cs-CZ" sz="2000" dirty="0" smtClean="0">
                <a:solidFill>
                  <a:schemeClr val="tx1"/>
                </a:solidFill>
              </a:rPr>
              <a:t>2003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Akreditovanými </a:t>
            </a:r>
            <a:r>
              <a:rPr lang="cs-CZ" sz="2000" dirty="0">
                <a:solidFill>
                  <a:schemeClr val="tx1"/>
                </a:solidFill>
              </a:rPr>
              <a:t>organizacemi projde každoročně přibližně 10 000 dobrovolníků, kteří se na veřejně prospěšné činnosti organizací podílí v průběhu celého roku.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67" y="1484784"/>
            <a:ext cx="165235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Poskytování akreditací - smysl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procesu akreditace dobrovolnické služby MV sleduje a kontroluje: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jak </a:t>
            </a:r>
            <a:r>
              <a:rPr lang="cs-CZ" dirty="0" smtClean="0">
                <a:solidFill>
                  <a:schemeClr val="tx1"/>
                </a:solidFill>
              </a:rPr>
              <a:t>jsou dobrovolníci </a:t>
            </a:r>
            <a:r>
              <a:rPr lang="cs-CZ" b="1" dirty="0" smtClean="0">
                <a:solidFill>
                  <a:schemeClr val="tx1"/>
                </a:solidFill>
              </a:rPr>
              <a:t>vybírání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b="1" dirty="0" smtClean="0">
                <a:solidFill>
                  <a:schemeClr val="tx1"/>
                </a:solidFill>
              </a:rPr>
              <a:t>připravení</a:t>
            </a:r>
            <a:r>
              <a:rPr lang="cs-CZ" dirty="0" smtClean="0">
                <a:solidFill>
                  <a:schemeClr val="tx1"/>
                </a:solidFill>
              </a:rPr>
              <a:t> na svoji činnost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zda a jaká </a:t>
            </a:r>
            <a:r>
              <a:rPr lang="cs-CZ" b="1" dirty="0" smtClean="0">
                <a:solidFill>
                  <a:schemeClr val="tx1"/>
                </a:solidFill>
              </a:rPr>
              <a:t>rizika jejich činnost </a:t>
            </a:r>
            <a:r>
              <a:rPr lang="cs-CZ" dirty="0" smtClean="0">
                <a:solidFill>
                  <a:schemeClr val="tx1"/>
                </a:solidFill>
              </a:rPr>
              <a:t>může představovat a jak jsou proti těmto rizikům </a:t>
            </a:r>
            <a:r>
              <a:rPr lang="cs-CZ" b="1" dirty="0" smtClean="0">
                <a:solidFill>
                  <a:schemeClr val="tx1"/>
                </a:solidFill>
              </a:rPr>
              <a:t>chráněni</a:t>
            </a:r>
          </a:p>
          <a:p>
            <a:pPr lvl="2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pojištěním</a:t>
            </a:r>
            <a:r>
              <a:rPr lang="cs-CZ" dirty="0" smtClean="0">
                <a:solidFill>
                  <a:schemeClr val="tx1"/>
                </a:solidFill>
              </a:rPr>
              <a:t>, odborným vedením </a:t>
            </a:r>
            <a:endParaRPr lang="cs-CZ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jak </a:t>
            </a:r>
            <a:r>
              <a:rPr lang="cs-CZ" dirty="0" smtClean="0">
                <a:solidFill>
                  <a:schemeClr val="tx1"/>
                </a:solidFill>
              </a:rPr>
              <a:t>je jejich činnost </a:t>
            </a:r>
            <a:r>
              <a:rPr lang="cs-CZ" b="1" dirty="0" smtClean="0">
                <a:solidFill>
                  <a:schemeClr val="tx1"/>
                </a:solidFill>
              </a:rPr>
              <a:t>kontrolována</a:t>
            </a:r>
          </a:p>
          <a:p>
            <a:pPr>
              <a:lnSpc>
                <a:spcPct val="90000"/>
              </a:lnSpc>
            </a:pPr>
            <a:r>
              <a:rPr lang="cs-CZ" dirty="0"/>
              <a:t>Platná akreditace poté umožňuje požádat o dotaci, zejména na vybavení a služby týkající se přímo dobrovolníků.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>
          <a:xfrm>
            <a:off x="-973138" y="115888"/>
            <a:ext cx="8534401" cy="758825"/>
          </a:xfrm>
        </p:spPr>
        <p:txBody>
          <a:bodyPr/>
          <a:lstStyle/>
          <a:p>
            <a:r>
              <a:rPr lang="cs-CZ" sz="2600" b="1" smtClean="0"/>
              <a:t/>
            </a:r>
            <a:br>
              <a:rPr lang="cs-CZ" sz="2600" b="1" smtClean="0"/>
            </a:br>
            <a:r>
              <a:rPr lang="cs-CZ" sz="2600" b="1" smtClean="0"/>
              <a:t> </a:t>
            </a:r>
            <a:r>
              <a:rPr lang="cs-CZ" sz="2600" b="1" smtClean="0">
                <a:solidFill>
                  <a:schemeClr val="accent1"/>
                </a:solidFill>
              </a:rPr>
              <a:t>Druhy dobrovolnictví podle činností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487863"/>
            <a:ext cx="2663825" cy="2254250"/>
          </a:xfrm>
          <a:prstGeom prst="rect">
            <a:avLst/>
          </a:prstGeom>
          <a:noFill/>
        </p:spPr>
      </p:pic>
      <p:pic>
        <p:nvPicPr>
          <p:cNvPr id="75783" name="Picture 7" descr="Volunte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508500"/>
            <a:ext cx="2879725" cy="2157413"/>
          </a:xfrm>
          <a:prstGeom prst="rect">
            <a:avLst/>
          </a:prstGeom>
          <a:noFill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1393825"/>
            <a:ext cx="2120900" cy="2898775"/>
          </a:xfrm>
          <a:prstGeom prst="rect">
            <a:avLst/>
          </a:prstGeom>
          <a:noFill/>
        </p:spPr>
      </p:pic>
      <p:sp>
        <p:nvSpPr>
          <p:cNvPr id="75786" name="AutoShape 10" descr="Z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75788" name="AutoShape 12" descr="Z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75792" name="Picture 16" descr="volunte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492375"/>
            <a:ext cx="2736850" cy="1817688"/>
          </a:xfrm>
          <a:prstGeom prst="rect">
            <a:avLst/>
          </a:prstGeom>
          <a:noFill/>
        </p:spPr>
      </p:pic>
      <p:pic>
        <p:nvPicPr>
          <p:cNvPr id="75794" name="Picture 18" descr="200907090733_Kalvaria-Banska-Stiavnica-UNESCO-DSC_8399-dobrovolnic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1628775"/>
            <a:ext cx="3671887" cy="2435225"/>
          </a:xfrm>
          <a:prstGeom prst="rect">
            <a:avLst/>
          </a:prstGeom>
          <a:noFill/>
        </p:spPr>
      </p:pic>
      <p:pic>
        <p:nvPicPr>
          <p:cNvPr id="75795" name="Picture 2" descr="http://www.dobrovolnik.cz/res/data/003/000550_03_0055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521200"/>
            <a:ext cx="302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6" name="Picture 20" descr="work-with-children-in-tanzan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620713"/>
            <a:ext cx="2232025" cy="167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95235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cs-CZ" sz="4200" b="1" smtClean="0">
                <a:solidFill>
                  <a:schemeClr val="accent1"/>
                </a:solidFill>
              </a:rPr>
              <a:t>Dobrovolnictví v kultuře</a:t>
            </a:r>
          </a:p>
        </p:txBody>
      </p:sp>
      <p:pic>
        <p:nvPicPr>
          <p:cNvPr id="95243" name="Picture 11" descr="200907090733_Kalvaria-Banska-Stiavnica-UNESCO-DSC_8399-dobrovolni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38" y="2325688"/>
            <a:ext cx="5530850" cy="366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b="1" dirty="0" smtClean="0"/>
              <a:t>Dobrovolnictví v kultuře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Často </a:t>
            </a:r>
            <a:r>
              <a:rPr lang="cs-CZ" dirty="0" smtClean="0"/>
              <a:t>se sami ani za „dobrovolníky“ </a:t>
            </a:r>
            <a:r>
              <a:rPr lang="cs-CZ" dirty="0" smtClean="0"/>
              <a:t>nepovažují</a:t>
            </a:r>
          </a:p>
          <a:p>
            <a:r>
              <a:rPr lang="cs-CZ" dirty="0" smtClean="0"/>
              <a:t>Organizované </a:t>
            </a:r>
            <a:r>
              <a:rPr lang="cs-CZ" dirty="0"/>
              <a:t>občanské kulturní aktivity již od konce 18 </a:t>
            </a:r>
            <a:r>
              <a:rPr lang="cs-CZ" dirty="0" smtClean="0"/>
              <a:t>století</a:t>
            </a:r>
            <a:endParaRPr lang="cs-CZ" dirty="0" smtClean="0"/>
          </a:p>
          <a:p>
            <a:r>
              <a:rPr lang="cs-CZ" dirty="0" smtClean="0"/>
              <a:t>Kdo jsou </a:t>
            </a:r>
            <a:r>
              <a:rPr lang="cs-CZ" b="1" dirty="0" smtClean="0"/>
              <a:t>dobrovolníci v kultuře:</a:t>
            </a:r>
            <a:endParaRPr lang="cs-CZ" b="1" dirty="0" smtClean="0"/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členové neprofesionálních </a:t>
            </a:r>
            <a:r>
              <a:rPr lang="cs-CZ" b="1" dirty="0" smtClean="0">
                <a:solidFill>
                  <a:schemeClr val="tx1"/>
                </a:solidFill>
              </a:rPr>
              <a:t>uměleckých souborů a spolků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organizátoři</a:t>
            </a:r>
            <a:r>
              <a:rPr lang="cs-CZ" dirty="0" smtClean="0">
                <a:solidFill>
                  <a:schemeClr val="tx1"/>
                </a:solidFill>
              </a:rPr>
              <a:t> kulturních a společenských 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ti, kteří se zabývají </a:t>
            </a:r>
            <a:r>
              <a:rPr lang="cs-CZ" b="1" dirty="0" smtClean="0">
                <a:solidFill>
                  <a:schemeClr val="tx1"/>
                </a:solidFill>
              </a:rPr>
              <a:t>ochranou a revitalizací </a:t>
            </a:r>
            <a:r>
              <a:rPr lang="cs-CZ" dirty="0" smtClean="0">
                <a:solidFill>
                  <a:schemeClr val="tx1"/>
                </a:solidFill>
              </a:rPr>
              <a:t>místních kulturních památek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ti, kteří opatrují </a:t>
            </a:r>
            <a:r>
              <a:rPr lang="cs-CZ" b="1" dirty="0" smtClean="0">
                <a:solidFill>
                  <a:schemeClr val="tx1"/>
                </a:solidFill>
              </a:rPr>
              <a:t>kroniky a tradice</a:t>
            </a:r>
            <a:r>
              <a:rPr lang="cs-CZ" dirty="0" smtClean="0">
                <a:solidFill>
                  <a:schemeClr val="tx1"/>
                </a:solidFill>
              </a:rPr>
              <a:t> svých obcí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b="1" dirty="0" smtClean="0"/>
              <a:t>Dobrovolnictví v kultuře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12875"/>
            <a:ext cx="8447088" cy="5256213"/>
          </a:xfrm>
        </p:spPr>
        <p:txBody>
          <a:bodyPr/>
          <a:lstStyle/>
          <a:p>
            <a:r>
              <a:rPr lang="cs-CZ" sz="2300" b="1" dirty="0" smtClean="0"/>
              <a:t>Příklady sdružení uměleckých souborů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Volné sdružení východočeských divadelníků (VSVD), Sdružení pro tvořivou dramatiku (STD), Asociace neprofesionálních komorních a symfonických těles (ANKST), Sdružení dechových orchestrů České republiky (SDO ČR), Svaz českých fotografů (SČF), Unie českých pěveckých sborů (UČPS), Folklorní sdružení ČR či Plzeňská neprofesionální scéna a mnoho dalších</a:t>
            </a:r>
          </a:p>
          <a:p>
            <a:r>
              <a:rPr lang="cs-CZ" sz="2300" dirty="0" smtClean="0"/>
              <a:t>Často je také  činnost </a:t>
            </a:r>
            <a:r>
              <a:rPr lang="cs-CZ" sz="2300" b="1" dirty="0" smtClean="0"/>
              <a:t>spojena s konkrétní památkou </a:t>
            </a:r>
            <a:r>
              <a:rPr lang="cs-CZ" sz="2300" dirty="0" smtClean="0"/>
              <a:t>– hradem, zámkem, divadlem, kostelem, galerií či muzeem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Například Kampanila (občanské sdružení pro záchranu architektonických památek v severních Čechách), dále např. Sdružení pro ochranu kulturního dědictví – hrad Zlenice,, Nadační fond na opravu Kosteleckého kostela na Hané, Sdružení pro záchranu a využití historických objektů </a:t>
            </a:r>
            <a:r>
              <a:rPr lang="cs-CZ" sz="2000" dirty="0" err="1" smtClean="0">
                <a:solidFill>
                  <a:schemeClr val="tx1"/>
                </a:solidFill>
              </a:rPr>
              <a:t>Castellum</a:t>
            </a:r>
            <a:r>
              <a:rPr lang="cs-CZ" sz="2000" dirty="0" smtClean="0">
                <a:solidFill>
                  <a:schemeClr val="tx1"/>
                </a:solidFill>
              </a:rPr>
              <a:t>, Linhartova nadace Praha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b="1" dirty="0" smtClean="0"/>
              <a:t>Dobrovolnictví v kultuře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r>
              <a:rPr lang="cs-CZ" dirty="0" smtClean="0"/>
              <a:t>propojení s ostatními oblastmi: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Unijazz</a:t>
            </a:r>
            <a:r>
              <a:rPr lang="cs-CZ" dirty="0" smtClean="0">
                <a:solidFill>
                  <a:schemeClr val="tx1"/>
                </a:solidFill>
              </a:rPr>
              <a:t> pořádá umělecké akce, při kterých spojuje kulturu s humanitárními aktivitami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Dobrovolní hasiči </a:t>
            </a:r>
          </a:p>
          <a:p>
            <a:pPr lvl="2"/>
            <a:r>
              <a:rPr lang="cs-CZ" dirty="0" smtClean="0"/>
              <a:t>Zvláště </a:t>
            </a:r>
            <a:r>
              <a:rPr lang="cs-CZ" dirty="0" smtClean="0"/>
              <a:t>na vesnicích</a:t>
            </a:r>
            <a:endParaRPr lang="cs-CZ" dirty="0" smtClean="0"/>
          </a:p>
        </p:txBody>
      </p:sp>
      <p:pic>
        <p:nvPicPr>
          <p:cNvPr id="109573" name="Picture 5" descr="hasici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265" y="3212976"/>
            <a:ext cx="4870223" cy="3243833"/>
          </a:xfrm>
          <a:prstGeom prst="rect">
            <a:avLst/>
          </a:prstGeom>
          <a:noFill/>
        </p:spPr>
      </p:pic>
      <p:pic>
        <p:nvPicPr>
          <p:cNvPr id="109575" name="Picture 7" descr="plakat_ples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789040"/>
            <a:ext cx="3385985" cy="230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Struktura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Úvod do problematiky dobrovolnictví</a:t>
            </a:r>
          </a:p>
          <a:p>
            <a:r>
              <a:rPr lang="cs-CZ" dirty="0" smtClean="0"/>
              <a:t>Oceňování </a:t>
            </a:r>
            <a:r>
              <a:rPr lang="cs-CZ" dirty="0" smtClean="0"/>
              <a:t>dobrovolné </a:t>
            </a:r>
            <a:r>
              <a:rPr lang="cs-CZ" dirty="0" smtClean="0"/>
              <a:t>práce</a:t>
            </a:r>
          </a:p>
          <a:p>
            <a:r>
              <a:rPr lang="cs-CZ" dirty="0"/>
              <a:t>Právní pozadí dobrovolnictví v ČR </a:t>
            </a:r>
            <a:endParaRPr lang="cs-CZ" dirty="0" smtClean="0"/>
          </a:p>
          <a:p>
            <a:r>
              <a:rPr lang="cs-CZ" dirty="0" smtClean="0"/>
              <a:t>Druhy dobrovolnictví</a:t>
            </a:r>
          </a:p>
          <a:p>
            <a:r>
              <a:rPr lang="cs-CZ" dirty="0" smtClean="0"/>
              <a:t>Vedení dobrovolnické akce v praxi – </a:t>
            </a:r>
            <a:r>
              <a:rPr lang="cs-CZ" dirty="0" smtClean="0"/>
              <a:t>sociální služby</a:t>
            </a:r>
            <a:endParaRPr lang="cs-CZ" dirty="0" smtClean="0"/>
          </a:p>
          <a:p>
            <a:r>
              <a:rPr lang="cs-CZ" dirty="0" smtClean="0"/>
              <a:t>Dobrovolnictví při mimořádných událostech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106499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cs-CZ" sz="4200" b="1" smtClean="0">
                <a:solidFill>
                  <a:schemeClr val="accent1"/>
                </a:solidFill>
              </a:rPr>
              <a:t>Dobrovolnictví ve sportu</a:t>
            </a:r>
          </a:p>
        </p:txBody>
      </p:sp>
      <p:pic>
        <p:nvPicPr>
          <p:cNvPr id="106500" name="Picture 4" descr="672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2276475"/>
            <a:ext cx="3667125" cy="3609975"/>
          </a:xfrm>
          <a:prstGeom prst="rect">
            <a:avLst/>
          </a:prstGeom>
          <a:noFill/>
        </p:spPr>
      </p:pic>
      <p:pic>
        <p:nvPicPr>
          <p:cNvPr id="106501" name="Picture 5" descr="volunte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409825"/>
            <a:ext cx="4702175" cy="312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01625" y="357188"/>
            <a:ext cx="8534400" cy="758825"/>
          </a:xfrm>
        </p:spPr>
        <p:txBody>
          <a:bodyPr>
            <a:normAutofit/>
          </a:bodyPr>
          <a:lstStyle/>
          <a:p>
            <a:r>
              <a:rPr lang="cs-CZ" sz="3600" b="1" smtClean="0"/>
              <a:t>Dobrovolnictví ve sportu</a:t>
            </a:r>
            <a:endParaRPr lang="cs-CZ" sz="3600" smtClean="0"/>
          </a:p>
        </p:txBody>
      </p:sp>
      <p:sp>
        <p:nvSpPr>
          <p:cNvPr id="10240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412776"/>
            <a:ext cx="8504238" cy="4572000"/>
          </a:xfrm>
        </p:spPr>
        <p:txBody>
          <a:bodyPr/>
          <a:lstStyle/>
          <a:p>
            <a:r>
              <a:rPr lang="cs-CZ" sz="2400" dirty="0" smtClean="0"/>
              <a:t>Kdo je </a:t>
            </a:r>
            <a:r>
              <a:rPr lang="cs-CZ" sz="2400" b="1" dirty="0" smtClean="0"/>
              <a:t>dobrovolník ve sportu?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 ten kdo sportuje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Ten kdo </a:t>
            </a:r>
            <a:r>
              <a:rPr lang="cs-CZ" b="1" dirty="0" smtClean="0">
                <a:solidFill>
                  <a:schemeClr val="tx1"/>
                </a:solidFill>
              </a:rPr>
              <a:t>dobrovolně</a:t>
            </a:r>
            <a:r>
              <a:rPr lang="cs-CZ" dirty="0" smtClean="0">
                <a:solidFill>
                  <a:schemeClr val="tx1"/>
                </a:solidFill>
              </a:rPr>
              <a:t> ve svém volném čase umožňuje svou činností </a:t>
            </a:r>
            <a:r>
              <a:rPr lang="cs-CZ" b="1" dirty="0" smtClean="0">
                <a:solidFill>
                  <a:schemeClr val="tx1"/>
                </a:solidFill>
              </a:rPr>
              <a:t>ostatním</a:t>
            </a:r>
            <a:r>
              <a:rPr lang="cs-CZ" dirty="0" smtClean="0">
                <a:solidFill>
                  <a:schemeClr val="tx1"/>
                </a:solidFill>
              </a:rPr>
              <a:t>, aby se mohli do sportu zapojit</a:t>
            </a:r>
          </a:p>
          <a:p>
            <a:r>
              <a:rPr lang="cs-CZ" sz="2400" b="1" dirty="0" smtClean="0"/>
              <a:t>Forem </a:t>
            </a:r>
            <a:r>
              <a:rPr lang="cs-CZ" sz="2400" dirty="0" smtClean="0"/>
              <a:t>dobrovolnictví </a:t>
            </a:r>
            <a:r>
              <a:rPr lang="cs-CZ" sz="2400" dirty="0" smtClean="0"/>
              <a:t>v organizovaném sportu </a:t>
            </a:r>
            <a:r>
              <a:rPr lang="cs-CZ" sz="2400" b="1" dirty="0" smtClean="0"/>
              <a:t>je mnoho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Jednotliví dobrovolníci se liší mírou, pravidelností svého zapojení, odborností vykonávané práce a také tím, pro koho svou činnost vyvíjejí </a:t>
            </a:r>
          </a:p>
          <a:p>
            <a:r>
              <a:rPr lang="cs-CZ" sz="2400" b="1" dirty="0" smtClean="0"/>
              <a:t>Počet sportovních </a:t>
            </a:r>
            <a:r>
              <a:rPr lang="cs-CZ" sz="2400" b="1" dirty="0" smtClean="0"/>
              <a:t>oddílů, </a:t>
            </a:r>
            <a:r>
              <a:rPr lang="cs-CZ" sz="2400" b="1" dirty="0" smtClean="0"/>
              <a:t>členů?</a:t>
            </a:r>
          </a:p>
          <a:p>
            <a:pPr lvl="1"/>
            <a:r>
              <a:rPr lang="cs-CZ" sz="1900" b="1" dirty="0" smtClean="0">
                <a:solidFill>
                  <a:schemeClr val="tx1"/>
                </a:solidFill>
              </a:rPr>
              <a:t>25 </a:t>
            </a:r>
            <a:r>
              <a:rPr lang="cs-CZ" sz="1900" b="1" dirty="0">
                <a:solidFill>
                  <a:schemeClr val="tx1"/>
                </a:solidFill>
              </a:rPr>
              <a:t>000 </a:t>
            </a:r>
            <a:r>
              <a:rPr lang="cs-CZ" sz="1900" dirty="0" smtClean="0">
                <a:solidFill>
                  <a:schemeClr val="tx1"/>
                </a:solidFill>
              </a:rPr>
              <a:t>oddílů a </a:t>
            </a:r>
            <a:r>
              <a:rPr lang="cs-CZ" sz="1900" b="1" dirty="0">
                <a:solidFill>
                  <a:schemeClr val="tx1"/>
                </a:solidFill>
              </a:rPr>
              <a:t>2 000 000 </a:t>
            </a:r>
            <a:r>
              <a:rPr lang="cs-CZ" sz="1900" dirty="0" smtClean="0">
                <a:solidFill>
                  <a:schemeClr val="tx1"/>
                </a:solidFill>
              </a:rPr>
              <a:t>členů</a:t>
            </a:r>
            <a:endParaRPr lang="cs-CZ" sz="1900" dirty="0" smtClean="0">
              <a:solidFill>
                <a:schemeClr val="tx1"/>
              </a:solidFill>
            </a:endParaRPr>
          </a:p>
          <a:p>
            <a:r>
              <a:rPr lang="cs-CZ" sz="2400" dirty="0" smtClean="0"/>
              <a:t>Několik </a:t>
            </a:r>
            <a:r>
              <a:rPr lang="cs-CZ" sz="2400" b="1" dirty="0" smtClean="0"/>
              <a:t>zastřešujících organizací </a:t>
            </a:r>
            <a:r>
              <a:rPr lang="cs-CZ" sz="2400" dirty="0" smtClean="0"/>
              <a:t>(ČSTV, Česká obec sokolská, Sdružení sportovních svazů ČR, Orel…)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smtClean="0"/>
              <a:t>Dobrovolnictví ve sportu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Dobrovolníci zajišťují v menších klubech celý jejich chod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Starají se o rozvoj klubu o jeho účetnictví, evidenci členů, nutné pojištění…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V ČR je také poměrně běžné, že se kluby  starají o majetek (zejména sportoviště - fotbalová hřiště, tělocvičny atd. </a:t>
            </a:r>
          </a:p>
          <a:p>
            <a:r>
              <a:rPr lang="cs-CZ" smtClean="0"/>
              <a:t>Často i zde nutné odborné znalosti 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Ekonomická oblast, trenérská činnost, organizace soutěží a jednorázových sportovních akcí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Důležitost dobrovolnictví ve sportu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Klíčová element nekomerčního sportu</a:t>
            </a:r>
          </a:p>
          <a:p>
            <a:r>
              <a:rPr lang="cs-CZ" smtClean="0"/>
              <a:t>Prevence, ale i řešení nastalých problémů </a:t>
            </a:r>
          </a:p>
          <a:p>
            <a:r>
              <a:rPr lang="cs-CZ" smtClean="0"/>
              <a:t>prevencí, ale může pomáhat řešit také již nastalé problémy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Sport přináší zdraví, radost, pocit sounáležitosti, možnost začlenit se do společnosti, ale také učí přijímat pravidla a dodržovat je </a:t>
            </a:r>
          </a:p>
          <a:p>
            <a:r>
              <a:rPr lang="cs-CZ" smtClean="0"/>
              <a:t>Netýká se jen zdravých dětí nebo dospělých, ale i  seniorů, postižených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908050"/>
            <a:ext cx="7772400" cy="1752600"/>
          </a:xfrm>
        </p:spPr>
        <p:txBody>
          <a:bodyPr>
            <a:normAutofit/>
          </a:bodyPr>
          <a:lstStyle/>
          <a:p>
            <a:r>
              <a:rPr lang="cs-CZ" sz="3800" b="1" smtClean="0">
                <a:solidFill>
                  <a:schemeClr val="accent1"/>
                </a:solidFill>
              </a:rPr>
              <a:t>Dobrovolnictví s dětmi a mládeží</a:t>
            </a:r>
            <a:endParaRPr lang="cs-CZ" sz="3800" smtClean="0">
              <a:solidFill>
                <a:schemeClr val="accent1"/>
              </a:solidFill>
            </a:endParaRPr>
          </a:p>
        </p:txBody>
      </p:sp>
      <p:pic>
        <p:nvPicPr>
          <p:cNvPr id="80902" name="Picture 6" descr="work-with-children-in-tanz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997200"/>
            <a:ext cx="3600450" cy="2700338"/>
          </a:xfrm>
          <a:prstGeom prst="rect">
            <a:avLst/>
          </a:prstGeom>
          <a:noFill/>
        </p:spPr>
      </p:pic>
      <p:pic>
        <p:nvPicPr>
          <p:cNvPr id="80904" name="Picture 8" descr="work-with-children-in-moroc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2924175"/>
            <a:ext cx="3889375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Dobrovolnictví s dětmi a mládeží</a:t>
            </a:r>
          </a:p>
        </p:txBody>
      </p:sp>
      <p:sp>
        <p:nvSpPr>
          <p:cNvPr id="77830" name="Zástupný symbol pro obsah 2"/>
          <p:cNvSpPr>
            <a:spLocks/>
          </p:cNvSpPr>
          <p:nvPr/>
        </p:nvSpPr>
        <p:spPr bwMode="auto">
          <a:xfrm>
            <a:off x="34925" y="1341438"/>
            <a:ext cx="88566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>
                <a:latin typeface="Georgia" pitchFamily="18" charset="0"/>
              </a:rPr>
              <a:t>Široké téma, přesahuje i do ostatních oblastí</a:t>
            </a:r>
          </a:p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b="1" dirty="0">
                <a:latin typeface="Georgia" pitchFamily="18" charset="0"/>
              </a:rPr>
              <a:t>Organizace dětí a </a:t>
            </a:r>
            <a:r>
              <a:rPr lang="cs-CZ" sz="2400" b="1" dirty="0" smtClean="0">
                <a:latin typeface="Georgia" pitchFamily="18" charset="0"/>
              </a:rPr>
              <a:t>mládeže</a:t>
            </a:r>
            <a:endParaRPr lang="cs-CZ" sz="2400" b="1" dirty="0">
              <a:latin typeface="Georgia" pitchFamily="18" charset="0"/>
            </a:endParaRP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cs-CZ" sz="2400" dirty="0">
                <a:latin typeface="Georgia" pitchFamily="18" charset="0"/>
              </a:rPr>
              <a:t>více než </a:t>
            </a:r>
            <a:r>
              <a:rPr lang="cs-CZ" sz="2400" dirty="0" smtClean="0">
                <a:latin typeface="Georgia" pitchFamily="18" charset="0"/>
              </a:rPr>
              <a:t>75 % </a:t>
            </a:r>
            <a:r>
              <a:rPr lang="cs-CZ" sz="2400" dirty="0">
                <a:latin typeface="Georgia" pitchFamily="18" charset="0"/>
              </a:rPr>
              <a:t>členské základny mladší 26 </a:t>
            </a:r>
            <a:r>
              <a:rPr lang="cs-CZ" sz="2400" dirty="0">
                <a:latin typeface="Georgia" pitchFamily="18" charset="0"/>
              </a:rPr>
              <a:t>let (</a:t>
            </a:r>
            <a:r>
              <a:rPr lang="cs-CZ" sz="2400" dirty="0" smtClean="0">
                <a:latin typeface="Georgia" pitchFamily="18" charset="0"/>
              </a:rPr>
              <a:t>metodika MŠMT)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cs-CZ" sz="2400" dirty="0" smtClean="0">
                <a:latin typeface="Georgia" pitchFamily="18" charset="0"/>
              </a:rPr>
              <a:t>nejen </a:t>
            </a:r>
            <a:r>
              <a:rPr lang="cs-CZ" sz="2400" dirty="0">
                <a:latin typeface="Georgia" pitchFamily="18" charset="0"/>
              </a:rPr>
              <a:t>výchovná aktivitu směrem ke členské základně, také </a:t>
            </a:r>
            <a:r>
              <a:rPr lang="cs-CZ" sz="2400" b="1" dirty="0">
                <a:latin typeface="Georgia" pitchFamily="18" charset="0"/>
              </a:rPr>
              <a:t>práce s neorganizovanou mládeží, </a:t>
            </a:r>
            <a:r>
              <a:rPr lang="cs-CZ" sz="2400" dirty="0" smtClean="0">
                <a:latin typeface="Georgia" pitchFamily="18" charset="0"/>
              </a:rPr>
              <a:t>zajištění </a:t>
            </a:r>
            <a:r>
              <a:rPr lang="cs-CZ" sz="2400" dirty="0">
                <a:latin typeface="Georgia" pitchFamily="18" charset="0"/>
              </a:rPr>
              <a:t>příznivého prostředí pro děti a mládež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b="1" dirty="0">
                <a:latin typeface="Georgia" pitchFamily="18" charset="0"/>
              </a:rPr>
              <a:t>Česká rada dětí a mládeže </a:t>
            </a:r>
            <a:r>
              <a:rPr lang="cs-CZ" sz="2400" dirty="0">
                <a:latin typeface="Georgia" pitchFamily="18" charset="0"/>
              </a:rPr>
              <a:t>zastřešuje 100 organizací, </a:t>
            </a:r>
            <a:r>
              <a:rPr lang="cs-CZ" sz="2400" dirty="0">
                <a:latin typeface="Georgia" pitchFamily="18" charset="0"/>
              </a:rPr>
              <a:t>ve kterých je sdruženo více než </a:t>
            </a:r>
            <a:r>
              <a:rPr lang="cs-CZ" sz="2400" b="1" dirty="0">
                <a:latin typeface="Georgia" pitchFamily="18" charset="0"/>
              </a:rPr>
              <a:t>200 tisíc členů</a:t>
            </a:r>
            <a:r>
              <a:rPr lang="cs-CZ" sz="2400" dirty="0">
                <a:latin typeface="Georgia" pitchFamily="18" charset="0"/>
              </a:rPr>
              <a:t>, dětí a mládeže, účastnících se pravidelné celoroční činnosti. 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>
                <a:latin typeface="Georgia" pitchFamily="18" charset="0"/>
              </a:rPr>
              <a:t>Činnost těchto sdružení však dosahuje i k dalším téměř </a:t>
            </a:r>
            <a:r>
              <a:rPr lang="cs-CZ" sz="2400" b="1" dirty="0">
                <a:latin typeface="Georgia" pitchFamily="18" charset="0"/>
              </a:rPr>
              <a:t>200 tisícům mladých lidí</a:t>
            </a:r>
            <a:r>
              <a:rPr lang="cs-CZ" sz="2400" dirty="0">
                <a:latin typeface="Georgia" pitchFamily="18" charset="0"/>
              </a:rPr>
              <a:t>, kteří organizováni nejsou, ale přesto se aktivit sdružení účastní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000" b="1" dirty="0" smtClean="0"/>
              <a:t>Dobrovolnictví s dětmi a </a:t>
            </a:r>
            <a:r>
              <a:rPr lang="cs-CZ" sz="3000" b="1" dirty="0" smtClean="0"/>
              <a:t>mládeží - oddíly</a:t>
            </a:r>
            <a:endParaRPr lang="cs-CZ" sz="3000" b="1" dirty="0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dirty="0" smtClean="0"/>
              <a:t>Smysl dobrovolnictví s dětmi a mládeží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Často </a:t>
            </a:r>
            <a:r>
              <a:rPr lang="cs-CZ" dirty="0" smtClean="0">
                <a:solidFill>
                  <a:schemeClr val="tx1"/>
                </a:solidFill>
              </a:rPr>
              <a:t>nejen příjemně strávená léta, ale </a:t>
            </a:r>
            <a:r>
              <a:rPr lang="cs-CZ" b="1" dirty="0" smtClean="0">
                <a:solidFill>
                  <a:schemeClr val="tx1"/>
                </a:solidFill>
              </a:rPr>
              <a:t>nasměrování do dalšího života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nejde tedy jen </a:t>
            </a:r>
            <a:r>
              <a:rPr lang="cs-CZ" dirty="0" smtClean="0">
                <a:solidFill>
                  <a:schemeClr val="tx1"/>
                </a:solidFill>
              </a:rPr>
              <a:t>o to vyplnit volný čas, ale o vytvoření a </a:t>
            </a:r>
            <a:r>
              <a:rPr lang="cs-CZ" b="1" dirty="0" smtClean="0">
                <a:solidFill>
                  <a:schemeClr val="tx1"/>
                </a:solidFill>
              </a:rPr>
              <a:t>upevnění hodnotového základu jednotlivců</a:t>
            </a:r>
          </a:p>
          <a:p>
            <a:r>
              <a:rPr lang="cs-CZ" b="1" dirty="0" smtClean="0"/>
              <a:t>Tradiční sdružení mládeže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Skauti, mladí turisté, pionýři, táborníci, mladí ochránci přírody</a:t>
            </a:r>
          </a:p>
          <a:p>
            <a:r>
              <a:rPr lang="cs-CZ" b="1" dirty="0" smtClean="0"/>
              <a:t>Sdružení „nové vlny“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 roce 1990, jejich zaměření i styl činnosti mnohem více brali v úvahu </a:t>
            </a:r>
            <a:r>
              <a:rPr lang="cs-CZ" b="1" dirty="0" smtClean="0">
                <a:solidFill>
                  <a:schemeClr val="tx1"/>
                </a:solidFill>
              </a:rPr>
              <a:t>budoucí vývoj dětí</a:t>
            </a:r>
            <a:r>
              <a:rPr lang="cs-CZ" dirty="0" smtClean="0">
                <a:solidFill>
                  <a:schemeClr val="tx1"/>
                </a:solidFill>
              </a:rPr>
              <a:t>, společnosti i technických možností</a:t>
            </a:r>
          </a:p>
          <a:p>
            <a:pPr lvl="2"/>
            <a:r>
              <a:rPr lang="cs-CZ" dirty="0" smtClean="0"/>
              <a:t>Duha, Asociace malých </a:t>
            </a:r>
            <a:r>
              <a:rPr lang="cs-CZ" dirty="0" err="1" smtClean="0"/>
              <a:t>debrujárů</a:t>
            </a:r>
            <a:r>
              <a:rPr lang="cs-CZ" dirty="0" smtClean="0"/>
              <a:t>, Lata…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 idx="1"/>
          </p:nvPr>
        </p:nvSpPr>
        <p:spPr>
          <a:xfrm>
            <a:off x="685800" y="381000"/>
            <a:ext cx="7772400" cy="1752600"/>
          </a:xfrm>
        </p:spPr>
        <p:txBody>
          <a:bodyPr anchor="b">
            <a:normAutofit fontScale="90000"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4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Dobrovolnictví v církvích a náboženských společnostech</a:t>
            </a:r>
            <a:endParaRPr lang="cs-CZ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19375"/>
            <a:ext cx="2752725" cy="3762375"/>
          </a:xfrm>
          <a:prstGeom prst="rect">
            <a:avLst/>
          </a:prstGeom>
          <a:noFill/>
        </p:spPr>
      </p:pic>
      <p:pic>
        <p:nvPicPr>
          <p:cNvPr id="23561" name="Picture 9" descr="adra_vnah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141663"/>
            <a:ext cx="3527425" cy="26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5718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Dobrovolnictví v církvích a náboženských společnostech</a:t>
            </a:r>
            <a:endParaRPr lang="cs-CZ" dirty="0"/>
          </a:p>
        </p:txBody>
      </p:sp>
      <p:sp>
        <p:nvSpPr>
          <p:cNvPr id="245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dirty="0" smtClean="0"/>
              <a:t>V CŘ nejméně </a:t>
            </a:r>
            <a:r>
              <a:rPr lang="cs-CZ" b="1" dirty="0" smtClean="0"/>
              <a:t>35 církví a náboženských společností</a:t>
            </a:r>
            <a:endParaRPr lang="cs-CZ" b="1" dirty="0" smtClean="0"/>
          </a:p>
          <a:p>
            <a:r>
              <a:rPr lang="cs-CZ" dirty="0" smtClean="0"/>
              <a:t>Dva </a:t>
            </a:r>
            <a:r>
              <a:rPr lang="cs-CZ" dirty="0" smtClean="0"/>
              <a:t>rozměry:</a:t>
            </a:r>
            <a:endParaRPr lang="cs-CZ" dirty="0" smtClean="0"/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Účast věřících </a:t>
            </a:r>
            <a:r>
              <a:rPr lang="cs-CZ" dirty="0" smtClean="0">
                <a:solidFill>
                  <a:schemeClr val="tx1"/>
                </a:solidFill>
              </a:rPr>
              <a:t>na dobrovolnických činnostech v jiných oblastech</a:t>
            </a:r>
          </a:p>
          <a:p>
            <a:pPr lvl="2"/>
            <a:r>
              <a:rPr lang="cs-CZ" dirty="0" smtClean="0"/>
              <a:t>určitá zvláštnost: počáteční motivací je často impulz, který má význam pro </a:t>
            </a:r>
            <a:r>
              <a:rPr lang="cs-CZ" b="1" dirty="0" smtClean="0"/>
              <a:t>duchovní rozvoj jednotlivce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Dobrovolnictví uvnitř církve</a:t>
            </a:r>
          </a:p>
          <a:p>
            <a:pPr lvl="2"/>
            <a:r>
              <a:rPr lang="cs-CZ" dirty="0" smtClean="0"/>
              <a:t>Starání se o kostel, zpěv při bohoslužbách,  vykonávání různých služebností (tajemník, pokladní, laičtí kazatelé atd.)</a:t>
            </a:r>
          </a:p>
          <a:p>
            <a:pPr lvl="2"/>
            <a:r>
              <a:rPr lang="cs-CZ" dirty="0" smtClean="0"/>
              <a:t>I zde </a:t>
            </a:r>
            <a:r>
              <a:rPr lang="cs-CZ" dirty="0" smtClean="0"/>
              <a:t>často </a:t>
            </a:r>
            <a:r>
              <a:rPr lang="cs-CZ" dirty="0" smtClean="0"/>
              <a:t>důsledek víry jednotlivců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2"/>
          <p:cNvSpPr>
            <a:spLocks noGrp="1"/>
          </p:cNvSpPr>
          <p:nvPr>
            <p:ph type="ctrTitle" idx="1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3400" b="1" smtClean="0">
                <a:solidFill>
                  <a:schemeClr val="accent1"/>
                </a:solidFill>
              </a:rPr>
              <a:t>Dobrovolnictví ve zdravotnictví</a:t>
            </a:r>
          </a:p>
        </p:txBody>
      </p:sp>
      <p:pic>
        <p:nvPicPr>
          <p:cNvPr id="25603" name="Picture 2" descr="http://t3.gstatic.com/images?q=tbn:ANd9GcSZBe1rd3WCFdqrA1Gf80B1jhlsNidGChZHH2wuNueA-aGbHfE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27375"/>
            <a:ext cx="41036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Volunte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924175"/>
            <a:ext cx="3800475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Co je to dobrovolnictví?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Dobrovolnictví je veřejně prospěšná činnost konaná dobrovolníky svobodně a bez nároku na odměnu.“ (MVČR)</a:t>
            </a:r>
          </a:p>
          <a:p>
            <a:endParaRPr lang="cs-CZ" b="1" dirty="0" smtClean="0">
              <a:solidFill>
                <a:srgbClr val="993300"/>
              </a:solidFill>
            </a:endParaRPr>
          </a:p>
          <a:p>
            <a:endParaRPr lang="cs-CZ" dirty="0" smtClean="0"/>
          </a:p>
        </p:txBody>
      </p:sp>
      <p:pic>
        <p:nvPicPr>
          <p:cNvPr id="110597" name="Picture 5" descr="volunte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24175"/>
            <a:ext cx="4810125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B9899"/>
                </a:solidFill>
              </a:rPr>
              <a:t>Dobrovolnictví ve zdravotnictví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507017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Začátek v roce 2000 </a:t>
            </a: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Nemocnice ale i „zdravotně sociální terén“</a:t>
            </a:r>
          </a:p>
          <a:p>
            <a:pPr>
              <a:lnSpc>
                <a:spcPct val="90000"/>
              </a:lnSpc>
            </a:pPr>
            <a:r>
              <a:rPr lang="cs-CZ" b="1" dirty="0" smtClean="0"/>
              <a:t>Přínosy pro zdravotnictví: </a:t>
            </a:r>
            <a:endParaRPr lang="cs-CZ" b="1" dirty="0" smtClean="0"/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napomáhá </a:t>
            </a:r>
            <a:r>
              <a:rPr lang="cs-CZ" b="1" dirty="0" smtClean="0">
                <a:solidFill>
                  <a:schemeClr val="tx1"/>
                </a:solidFill>
              </a:rPr>
              <a:t>aktivizaci, motivaci a psychické podpoře </a:t>
            </a:r>
            <a:r>
              <a:rPr lang="cs-CZ" dirty="0" smtClean="0">
                <a:solidFill>
                  <a:schemeClr val="tx1"/>
                </a:solidFill>
              </a:rPr>
              <a:t>hospitalizovaných pacientů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přispívá k </a:t>
            </a:r>
            <a:r>
              <a:rPr lang="cs-CZ" b="1" dirty="0" smtClean="0">
                <a:solidFill>
                  <a:schemeClr val="tx1"/>
                </a:solidFill>
              </a:rPr>
              <a:t>efektivnější organizaci práce a času personálu </a:t>
            </a:r>
            <a:r>
              <a:rPr lang="cs-CZ" dirty="0" smtClean="0">
                <a:solidFill>
                  <a:schemeClr val="tx1"/>
                </a:solidFill>
              </a:rPr>
              <a:t>pro odbornou činnost i ke </a:t>
            </a:r>
            <a:r>
              <a:rPr lang="cs-CZ" b="1" dirty="0" smtClean="0">
                <a:solidFill>
                  <a:schemeClr val="tx1"/>
                </a:solidFill>
              </a:rPr>
              <a:t>zlepšení celkové atmosféry</a:t>
            </a:r>
            <a:r>
              <a:rPr lang="cs-CZ" dirty="0" smtClean="0">
                <a:solidFill>
                  <a:schemeClr val="tx1"/>
                </a:solidFill>
              </a:rPr>
              <a:t> nemocnice. 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tím vším se podílí na </a:t>
            </a:r>
            <a:r>
              <a:rPr lang="cs-CZ" b="1" dirty="0" smtClean="0">
                <a:solidFill>
                  <a:schemeClr val="tx1"/>
                </a:solidFill>
              </a:rPr>
              <a:t>zvyšování úrovně kvality péče </a:t>
            </a:r>
            <a:r>
              <a:rPr lang="cs-CZ" dirty="0" smtClean="0">
                <a:solidFill>
                  <a:schemeClr val="tx1"/>
                </a:solidFill>
              </a:rPr>
              <a:t>o pacienta</a:t>
            </a:r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chemeClr val="tx1"/>
                </a:solidFill>
              </a:rPr>
              <a:t>Přínosy pro </a:t>
            </a:r>
            <a:r>
              <a:rPr lang="cs-CZ" b="1" dirty="0" smtClean="0">
                <a:solidFill>
                  <a:schemeClr val="tx1"/>
                </a:solidFill>
              </a:rPr>
              <a:t>dobrovolníky: </a:t>
            </a:r>
            <a:endParaRPr lang="cs-CZ" b="1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jiný </a:t>
            </a:r>
            <a:r>
              <a:rPr lang="cs-CZ" dirty="0" smtClean="0">
                <a:solidFill>
                  <a:schemeClr val="tx1"/>
                </a:solidFill>
              </a:rPr>
              <a:t>pohled na </a:t>
            </a:r>
            <a:r>
              <a:rPr lang="cs-CZ" b="1" dirty="0" smtClean="0">
                <a:solidFill>
                  <a:schemeClr val="tx1"/>
                </a:solidFill>
              </a:rPr>
              <a:t>smysl a kvalitu života</a:t>
            </a:r>
            <a:r>
              <a:rPr lang="cs-CZ" dirty="0" smtClean="0">
                <a:solidFill>
                  <a:schemeClr val="tx1"/>
                </a:solidFill>
              </a:rPr>
              <a:t>, rychlý a </a:t>
            </a:r>
            <a:r>
              <a:rPr lang="cs-CZ" dirty="0" smtClean="0">
                <a:solidFill>
                  <a:schemeClr val="tx1"/>
                </a:solidFill>
              </a:rPr>
              <a:t>přirozený </a:t>
            </a:r>
            <a:r>
              <a:rPr lang="cs-CZ" b="1" dirty="0" smtClean="0">
                <a:solidFill>
                  <a:schemeClr val="tx1"/>
                </a:solidFill>
              </a:rPr>
              <a:t>nástroj </a:t>
            </a:r>
            <a:r>
              <a:rPr lang="cs-CZ" b="1" dirty="0" smtClean="0">
                <a:solidFill>
                  <a:schemeClr val="tx1"/>
                </a:solidFill>
              </a:rPr>
              <a:t>pro sebepoznání, učení </a:t>
            </a:r>
            <a:r>
              <a:rPr lang="cs-CZ" b="1" dirty="0" smtClean="0">
                <a:solidFill>
                  <a:schemeClr val="tx1"/>
                </a:solidFill>
              </a:rPr>
              <a:t>se,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změnu žebříčku hodnot </a:t>
            </a:r>
            <a:r>
              <a:rPr lang="cs-CZ" dirty="0" smtClean="0">
                <a:solidFill>
                  <a:schemeClr val="tx1"/>
                </a:solidFill>
              </a:rPr>
              <a:t>dobrovolníka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B9899"/>
                </a:solidFill>
              </a:rPr>
              <a:t>Dobrovolnictví ve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9981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Praktické zkušenosti se začleněním dobrovolnického programu má v ČR </a:t>
            </a:r>
            <a:r>
              <a:rPr lang="cs-CZ" b="1" dirty="0" smtClean="0"/>
              <a:t>řada státních i nestátních zdravotnických zařízení, </a:t>
            </a:r>
            <a:r>
              <a:rPr lang="cs-CZ" dirty="0" smtClean="0"/>
              <a:t>velkých fakultních, krajských i menších oblastních a městských nemocnic.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 některých případech </a:t>
            </a:r>
            <a:r>
              <a:rPr lang="cs-CZ" b="1" dirty="0" smtClean="0"/>
              <a:t>spolupráce s NNO</a:t>
            </a:r>
            <a:r>
              <a:rPr lang="cs-CZ" dirty="0" smtClean="0"/>
              <a:t>, jindy si nemocnice řídí celý </a:t>
            </a:r>
            <a:r>
              <a:rPr lang="cs-CZ" b="1" dirty="0" smtClean="0"/>
              <a:t>dobrovolnický program </a:t>
            </a:r>
            <a:r>
              <a:rPr lang="cs-CZ" dirty="0" smtClean="0"/>
              <a:t>sama. 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 dobrovolnickou činnost ve zdravotnictví je </a:t>
            </a:r>
            <a:r>
              <a:rPr lang="cs-CZ" b="1" dirty="0" smtClean="0"/>
              <a:t>trvale zájem </a:t>
            </a:r>
            <a:r>
              <a:rPr lang="cs-CZ" dirty="0" smtClean="0"/>
              <a:t>i ze strany dobrovolníků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akutní i dlouhodobé péči o pacienty dětského i dospělého věku, nevyjímaje péči o pacienty v terénních hospicích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Dobrovolnictví ve zdravotnictví – srovnání se zahraničím</a:t>
            </a:r>
            <a:endParaRPr lang="cs-CZ" b="1" dirty="0"/>
          </a:p>
        </p:txBody>
      </p:sp>
      <p:sp>
        <p:nvSpPr>
          <p:cNvPr id="2867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88" y="1428750"/>
            <a:ext cx="8504237" cy="4572000"/>
          </a:xfrm>
        </p:spPr>
        <p:txBody>
          <a:bodyPr/>
          <a:lstStyle/>
          <a:p>
            <a:r>
              <a:rPr lang="cs-CZ" dirty="0" smtClean="0"/>
              <a:t>ve vyspělých zemích světa </a:t>
            </a:r>
            <a:r>
              <a:rPr lang="cs-CZ" b="1" dirty="0" smtClean="0"/>
              <a:t>poměrně běžné </a:t>
            </a:r>
          </a:p>
          <a:p>
            <a:r>
              <a:rPr lang="cs-CZ" dirty="0" smtClean="0"/>
              <a:t>dobrovolnická činnost v této oblasti je často považována za </a:t>
            </a:r>
            <a:r>
              <a:rPr lang="cs-CZ" b="1" dirty="0" smtClean="0"/>
              <a:t>prestižní</a:t>
            </a:r>
          </a:p>
          <a:p>
            <a:r>
              <a:rPr lang="cs-CZ" dirty="0" smtClean="0"/>
              <a:t>Např. v USA, Holandsku, Německu, Velké Británii i jinde </a:t>
            </a:r>
            <a:r>
              <a:rPr lang="cs-CZ" dirty="0" smtClean="0"/>
              <a:t>jde o </a:t>
            </a:r>
            <a:r>
              <a:rPr lang="cs-CZ" b="1" dirty="0" smtClean="0"/>
              <a:t>přirozenou </a:t>
            </a:r>
            <a:r>
              <a:rPr lang="cs-CZ" b="1" dirty="0" smtClean="0"/>
              <a:t>součástí komplexní péče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dobrovolnická centra jsou proto začleněna do struktury zdravotnického zařízení. </a:t>
            </a:r>
          </a:p>
          <a:p>
            <a:r>
              <a:rPr lang="cs-CZ" dirty="0" smtClean="0"/>
              <a:t>Počty dobrovolníků pomáhajících v nemocnicích se pohybují </a:t>
            </a:r>
            <a:r>
              <a:rPr lang="cs-CZ" b="1" dirty="0" smtClean="0"/>
              <a:t>ve stovkách </a:t>
            </a:r>
            <a:r>
              <a:rPr lang="cs-CZ" dirty="0" smtClean="0"/>
              <a:t>a často tvoří </a:t>
            </a:r>
            <a:r>
              <a:rPr lang="cs-CZ" b="1" dirty="0" smtClean="0"/>
              <a:t>1/3 počtu zaměstnanců</a:t>
            </a:r>
            <a:r>
              <a:rPr lang="cs-CZ" dirty="0" smtClean="0"/>
              <a:t> daného zařízení. 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b="1" dirty="0" smtClean="0">
                <a:solidFill>
                  <a:srgbClr val="7B9899"/>
                </a:solidFill>
              </a:rPr>
              <a:t>Osvědčené typy dobrovolnických činností</a:t>
            </a:r>
            <a:br>
              <a:rPr lang="cs-CZ" sz="3000" b="1" dirty="0" smtClean="0">
                <a:solidFill>
                  <a:srgbClr val="7B9899"/>
                </a:solidFill>
              </a:rPr>
            </a:br>
            <a:r>
              <a:rPr lang="cs-CZ" sz="3000" b="1" dirty="0" smtClean="0">
                <a:solidFill>
                  <a:srgbClr val="7B9899"/>
                </a:solidFill>
              </a:rPr>
              <a:t>Ve zdravotnických zařízeních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dirty="0" smtClean="0"/>
              <a:t>dlouhodobých a pravidelných návštěv tak i formou jednorázových akcí</a:t>
            </a:r>
          </a:p>
          <a:p>
            <a:r>
              <a:rPr lang="cs-CZ" dirty="0" smtClean="0"/>
              <a:t>dlouhodobý nebo jednorázový průvodců a umožňují jim zapojit se jak do běžných životních, tak do nejrůznějších zájmových aktivit</a:t>
            </a:r>
          </a:p>
          <a:p>
            <a:r>
              <a:rPr lang="cs-CZ" dirty="0" smtClean="0"/>
              <a:t>Náplň: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Tvořivé volnočasové aktivity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Organizace a pomoc při kulturních </a:t>
            </a:r>
            <a:r>
              <a:rPr lang="cs-CZ" dirty="0" smtClean="0">
                <a:solidFill>
                  <a:schemeClr val="tx1"/>
                </a:solidFill>
              </a:rPr>
              <a:t>aktivitách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Canisterapie jako dobrovolnická činnost</a:t>
            </a: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b="1" dirty="0" smtClean="0">
                <a:solidFill>
                  <a:srgbClr val="7B9899"/>
                </a:solidFill>
              </a:rPr>
              <a:t>Tři principy bezpečné dobrovolnické činnosti ve zdravotnictví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 smtClean="0"/>
              <a:t>Dobrovolník </a:t>
            </a:r>
            <a:r>
              <a:rPr lang="cs-CZ" dirty="0" smtClean="0"/>
              <a:t>nemusí znát diagnosy, orientuje se na to, co i nemocný člověk může. 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Dobrovolník </a:t>
            </a:r>
            <a:r>
              <a:rPr lang="cs-CZ" dirty="0" smtClean="0"/>
              <a:t>sdílí s pacientem/klientem hlavně přítomný okamžik.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Optimální </a:t>
            </a:r>
            <a:r>
              <a:rPr lang="cs-CZ" dirty="0" smtClean="0"/>
              <a:t>motivací dobrovolníkovy pomoci je podpora a pacientova/klientova psychická pohoda v přítomném okamžiku, ne výsledek léčby</a:t>
            </a:r>
            <a:r>
              <a:rPr lang="cs-CZ" dirty="0" smtClean="0"/>
              <a:t>.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74755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cs-CZ" sz="4200" b="1" smtClean="0">
                <a:solidFill>
                  <a:schemeClr val="accent1"/>
                </a:solidFill>
              </a:rPr>
              <a:t>Dobrovolnictví v ekologii</a:t>
            </a:r>
            <a:endParaRPr lang="cs-CZ" sz="4200" smtClean="0">
              <a:solidFill>
                <a:schemeClr val="accent1"/>
              </a:solidFill>
            </a:endParaRPr>
          </a:p>
        </p:txBody>
      </p:sp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20975"/>
            <a:ext cx="3816350" cy="3228975"/>
          </a:xfrm>
          <a:prstGeom prst="rect">
            <a:avLst/>
          </a:prstGeom>
          <a:noFill/>
        </p:spPr>
      </p:pic>
      <p:pic>
        <p:nvPicPr>
          <p:cNvPr id="74762" name="Picture 10" descr="ready-for-first-sw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636838"/>
            <a:ext cx="4381500" cy="327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Dobrovolnictví v ekologii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Začátek na českém území od 19. století</a:t>
            </a:r>
          </a:p>
          <a:p>
            <a:r>
              <a:rPr lang="cs-CZ" dirty="0" smtClean="0"/>
              <a:t>Dnes </a:t>
            </a:r>
            <a:r>
              <a:rPr lang="cs-CZ" b="1" dirty="0" smtClean="0"/>
              <a:t>stovky větších i menších organizací </a:t>
            </a:r>
            <a:r>
              <a:rPr lang="cs-CZ" b="1" dirty="0" smtClean="0"/>
              <a:t>a</a:t>
            </a:r>
            <a:endParaRPr lang="cs-CZ" b="1" dirty="0" smtClean="0"/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desítky tisíc dobrovolníků </a:t>
            </a:r>
          </a:p>
          <a:p>
            <a:r>
              <a:rPr lang="cs-CZ" dirty="0" smtClean="0"/>
              <a:t>Druhy: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Výsadba zeleně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Úklidy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éče </a:t>
            </a:r>
            <a:r>
              <a:rPr lang="cs-CZ" dirty="0" smtClean="0">
                <a:solidFill>
                  <a:schemeClr val="tx1"/>
                </a:solidFill>
              </a:rPr>
              <a:t>o  významné přírodní lokality a ohrožená </a:t>
            </a:r>
            <a:r>
              <a:rPr lang="cs-CZ" dirty="0" smtClean="0">
                <a:solidFill>
                  <a:schemeClr val="tx1"/>
                </a:solidFill>
              </a:rPr>
              <a:t>zvířata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udování </a:t>
            </a:r>
            <a:r>
              <a:rPr lang="cs-CZ" dirty="0" smtClean="0">
                <a:solidFill>
                  <a:schemeClr val="tx1"/>
                </a:solidFill>
              </a:rPr>
              <a:t>naučných </a:t>
            </a:r>
            <a:r>
              <a:rPr lang="cs-CZ" dirty="0" smtClean="0">
                <a:solidFill>
                  <a:schemeClr val="tx1"/>
                </a:solidFill>
              </a:rPr>
              <a:t>stezek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rovádění </a:t>
            </a:r>
            <a:r>
              <a:rPr lang="cs-CZ" dirty="0" smtClean="0">
                <a:solidFill>
                  <a:schemeClr val="tx1"/>
                </a:solidFill>
              </a:rPr>
              <a:t>strážní </a:t>
            </a:r>
            <a:r>
              <a:rPr lang="cs-CZ" dirty="0" smtClean="0">
                <a:solidFill>
                  <a:schemeClr val="tx1"/>
                </a:solidFill>
              </a:rPr>
              <a:t>služby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kologická </a:t>
            </a:r>
            <a:r>
              <a:rPr lang="cs-CZ" dirty="0" smtClean="0">
                <a:solidFill>
                  <a:schemeClr val="tx1"/>
                </a:solidFill>
              </a:rPr>
              <a:t>výchova dětí a </a:t>
            </a:r>
            <a:r>
              <a:rPr lang="cs-CZ" dirty="0" smtClean="0">
                <a:solidFill>
                  <a:schemeClr val="tx1"/>
                </a:solidFill>
              </a:rPr>
              <a:t>mládeže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světa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2"/>
          <p:cNvSpPr>
            <a:spLocks noGrp="1"/>
          </p:cNvSpPr>
          <p:nvPr>
            <p:ph type="ctrTitle" idx="1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4200" b="1" smtClean="0">
                <a:solidFill>
                  <a:schemeClr val="accent1"/>
                </a:solidFill>
              </a:rPr>
              <a:t>Dobrovolnictví v sociálních službách</a:t>
            </a:r>
            <a:endParaRPr lang="cs-CZ" sz="4200" smtClean="0">
              <a:solidFill>
                <a:schemeClr val="accent1"/>
              </a:solidFill>
            </a:endParaRPr>
          </a:p>
        </p:txBody>
      </p:sp>
      <p:pic>
        <p:nvPicPr>
          <p:cNvPr id="32771" name="Picture 2" descr="http://www.dobrovolnik.cz/res/data/003/000550_03_005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2832100"/>
            <a:ext cx="370363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www.dobrovolnik.cz/res/data/001/000342_03_0035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88" y="2830513"/>
            <a:ext cx="36830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7B9899"/>
                </a:solidFill>
              </a:rPr>
              <a:t>Dobrovolnictví v sociálních službách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dirty="0" smtClean="0"/>
              <a:t>Dobrovolníci </a:t>
            </a:r>
            <a:r>
              <a:rPr lang="cs-CZ" dirty="0" smtClean="0"/>
              <a:t>vnáší do tét</a:t>
            </a:r>
            <a:r>
              <a:rPr lang="cs-CZ" dirty="0" smtClean="0"/>
              <a:t>o oblasti</a:t>
            </a:r>
            <a:r>
              <a:rPr lang="cs-CZ" dirty="0" smtClean="0"/>
              <a:t> </a:t>
            </a:r>
            <a:r>
              <a:rPr lang="cs-CZ" b="1" dirty="0" smtClean="0"/>
              <a:t>lidský prvek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stojí proti stereotypům, vnášejí do vztahů přátelství, zkvalitňují individuální přístup k uživateli a podílejí se na celkovém zkvalitnění sociální služby</a:t>
            </a:r>
          </a:p>
          <a:p>
            <a:r>
              <a:rPr lang="cs-CZ" dirty="0" smtClean="0"/>
              <a:t>Dobrovolníci </a:t>
            </a:r>
            <a:r>
              <a:rPr lang="cs-CZ" b="1" dirty="0" smtClean="0"/>
              <a:t>nenahrazují práci profesionálů</a:t>
            </a:r>
            <a:r>
              <a:rPr lang="cs-CZ" dirty="0" smtClean="0"/>
              <a:t>, neposkytují </a:t>
            </a:r>
            <a:r>
              <a:rPr lang="cs-CZ" b="1" dirty="0" smtClean="0"/>
              <a:t>přímo</a:t>
            </a:r>
            <a:r>
              <a:rPr lang="cs-CZ" dirty="0" smtClean="0"/>
              <a:t> </a:t>
            </a:r>
            <a:r>
              <a:rPr lang="cs-CZ" b="1" dirty="0" smtClean="0"/>
              <a:t>sociální službu</a:t>
            </a:r>
          </a:p>
          <a:p>
            <a:r>
              <a:rPr lang="cs-CZ" dirty="0" smtClean="0"/>
              <a:t>Příklady: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Domovy </a:t>
            </a:r>
            <a:r>
              <a:rPr lang="cs-CZ" dirty="0" smtClean="0">
                <a:solidFill>
                  <a:schemeClr val="tx1"/>
                </a:solidFill>
              </a:rPr>
              <a:t>pro seniory, někdy se sem řadí i hospice</a:t>
            </a:r>
          </a:p>
          <a:p>
            <a:pPr lvl="2"/>
            <a:r>
              <a:rPr lang="cs-CZ" dirty="0" smtClean="0"/>
              <a:t>Charakter pomoci podobný jako u zdravotnictví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Azylové domy  pro  matky s dětmi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K-centra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7109" cy="758825"/>
          </a:xfrm>
        </p:spPr>
        <p:txBody>
          <a:bodyPr/>
          <a:lstStyle/>
          <a:p>
            <a:r>
              <a:rPr lang="cs-CZ" sz="2600" b="1" dirty="0" smtClean="0">
                <a:solidFill>
                  <a:srgbClr val="7B9899"/>
                </a:solidFill>
              </a:rPr>
              <a:t>Příklad dobrovolnické akce v </a:t>
            </a:r>
            <a:r>
              <a:rPr lang="cs-CZ" sz="2600" b="1" dirty="0" smtClean="0">
                <a:solidFill>
                  <a:srgbClr val="7B9899"/>
                </a:solidFill>
              </a:rPr>
              <a:t>sociálních službách</a:t>
            </a:r>
            <a:endParaRPr lang="cs-CZ" sz="2600" b="1" dirty="0" smtClean="0">
              <a:solidFill>
                <a:srgbClr val="7B9899"/>
              </a:solidFill>
            </a:endParaRPr>
          </a:p>
        </p:txBody>
      </p:sp>
      <p:sp>
        <p:nvSpPr>
          <p:cNvPr id="3481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0013" y="1340768"/>
            <a:ext cx="8504237" cy="4572000"/>
          </a:xfrm>
        </p:spPr>
        <p:txBody>
          <a:bodyPr/>
          <a:lstStyle/>
          <a:p>
            <a:r>
              <a:rPr lang="cs-CZ" sz="2400" dirty="0" smtClean="0"/>
              <a:t>Hospic svaté Alžběty </a:t>
            </a:r>
            <a:r>
              <a:rPr lang="cs-CZ" sz="2400" dirty="0" smtClean="0"/>
              <a:t>a </a:t>
            </a:r>
            <a:r>
              <a:rPr lang="cs-CZ" sz="2400" dirty="0" smtClean="0"/>
              <a:t>Klokánek Brno</a:t>
            </a:r>
            <a:endParaRPr lang="cs-CZ" sz="2400" dirty="0" smtClean="0"/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Vlastní dobrovolnické programy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Dobrovolnické smlouvy , ne podle zákona o DS!</a:t>
            </a:r>
          </a:p>
          <a:p>
            <a:r>
              <a:rPr lang="cs-CZ" sz="2500" b="1" dirty="0" smtClean="0">
                <a:solidFill>
                  <a:schemeClr val="tx1"/>
                </a:solidFill>
              </a:rPr>
              <a:t>5</a:t>
            </a:r>
            <a:r>
              <a:rPr lang="cs-CZ" sz="2500" dirty="0" smtClean="0">
                <a:solidFill>
                  <a:schemeClr val="tx1"/>
                </a:solidFill>
              </a:rPr>
              <a:t> denní dobrovolnická akce:</a:t>
            </a:r>
            <a:endParaRPr lang="cs-CZ" sz="2500" dirty="0" smtClean="0"/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27</a:t>
            </a:r>
            <a:r>
              <a:rPr lang="cs-CZ" dirty="0" smtClean="0">
                <a:solidFill>
                  <a:schemeClr val="tx1"/>
                </a:solidFill>
              </a:rPr>
              <a:t> účastníků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775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odpracovaných hodin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110 127 </a:t>
            </a:r>
            <a:r>
              <a:rPr lang="cs-CZ" dirty="0">
                <a:solidFill>
                  <a:schemeClr val="tx1"/>
                </a:solidFill>
              </a:rPr>
              <a:t>Kč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přibližná hodnota práce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400" dirty="0" smtClean="0"/>
              <a:t>Zásady úspěšného průběhu akce?</a:t>
            </a:r>
          </a:p>
        </p:txBody>
      </p:sp>
      <p:pic>
        <p:nvPicPr>
          <p:cNvPr id="34820" name="Picture 4" descr="262992_212921675424705_100001206230065_656566_4811107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412875"/>
            <a:ext cx="2843213" cy="1887538"/>
          </a:xfrm>
          <a:prstGeom prst="rect">
            <a:avLst/>
          </a:prstGeom>
          <a:noFill/>
        </p:spPr>
      </p:pic>
      <p:pic>
        <p:nvPicPr>
          <p:cNvPr id="34824" name="Picture 8" descr="262427_212919832091556_100001206230065_656526_774832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06938"/>
            <a:ext cx="2952750" cy="1960562"/>
          </a:xfrm>
          <a:prstGeom prst="rect">
            <a:avLst/>
          </a:prstGeom>
          <a:noFill/>
        </p:spPr>
      </p:pic>
      <p:pic>
        <p:nvPicPr>
          <p:cNvPr id="34826" name="Picture 10" descr="222462_212919885424884_100001206230065_656527_2600430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743450"/>
            <a:ext cx="2808288" cy="1925638"/>
          </a:xfrm>
          <a:prstGeom prst="rect">
            <a:avLst/>
          </a:prstGeom>
          <a:noFill/>
        </p:spPr>
      </p:pic>
      <p:pic>
        <p:nvPicPr>
          <p:cNvPr id="34828" name="Picture 12" descr="224477_212920142091525_100001206230065_656534_1192369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4679950"/>
            <a:ext cx="1320800" cy="1989138"/>
          </a:xfrm>
          <a:prstGeom prst="rect">
            <a:avLst/>
          </a:prstGeom>
          <a:noFill/>
        </p:spPr>
      </p:pic>
      <p:pic>
        <p:nvPicPr>
          <p:cNvPr id="34830" name="Picture 14" descr="268712_212921852091354_100001206230065_656570_942708_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4388" y="4724400"/>
            <a:ext cx="1289050" cy="1944688"/>
          </a:xfrm>
          <a:prstGeom prst="rect">
            <a:avLst/>
          </a:prstGeom>
          <a:noFill/>
        </p:spPr>
      </p:pic>
      <p:pic>
        <p:nvPicPr>
          <p:cNvPr id="34832" name="Picture 16" descr="284032_212921988758007_100001206230065_656573_6932377_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284538"/>
            <a:ext cx="2851150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K čemu je dobrovolnictví?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b="1" dirty="0" smtClean="0">
              <a:solidFill>
                <a:srgbClr val="993300"/>
              </a:solidFill>
            </a:endParaRPr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50" y="1700808"/>
            <a:ext cx="470452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07704" y="5467290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 smtClean="0"/>
              <a:t>„A </a:t>
            </a:r>
            <a:r>
              <a:rPr lang="pl-PL" sz="3000" b="1" dirty="0"/>
              <a:t>komu tím prospějete, </a:t>
            </a:r>
            <a:r>
              <a:rPr lang="pl-PL" sz="3000" b="1" dirty="0" smtClean="0"/>
              <a:t>co?”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13472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2"/>
          <p:cNvSpPr>
            <a:spLocks noGrp="1"/>
          </p:cNvSpPr>
          <p:nvPr>
            <p:ph type="ctrTitle" idx="1"/>
          </p:nvPr>
        </p:nvSpPr>
        <p:spPr>
          <a:xfrm>
            <a:off x="685800" y="836613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3200" b="1" smtClean="0">
                <a:solidFill>
                  <a:schemeClr val="accent1"/>
                </a:solidFill>
              </a:rPr>
              <a:t>Dobrovolnictví při mimořádných událostech</a:t>
            </a:r>
            <a:endParaRPr lang="cs-CZ" sz="3200" smtClean="0">
              <a:solidFill>
                <a:schemeClr val="accent1"/>
              </a:solidFill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3141663"/>
            <a:ext cx="381793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097213"/>
            <a:ext cx="39608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Dobrovolnictví při mimořádných událostech</a:t>
            </a:r>
            <a:endParaRPr lang="cs-CZ" dirty="0"/>
          </a:p>
        </p:txBody>
      </p:sp>
      <p:sp>
        <p:nvSpPr>
          <p:cNvPr id="3686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V současné době předevšim povodně</a:t>
            </a:r>
          </a:p>
        </p:txBody>
      </p:sp>
      <p:pic>
        <p:nvPicPr>
          <p:cNvPr id="5" name="Picture 466" descr="a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214813"/>
            <a:ext cx="21082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7" descr="logo_diako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4643438"/>
            <a:ext cx="4198937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72" descr="logo_char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143125"/>
            <a:ext cx="1481138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74" descr="znakc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2000250"/>
            <a:ext cx="1917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76" descr="articles_7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2214563"/>
            <a:ext cx="1846263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8569325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Dobrovolnictví při mimořádných událostech</a:t>
            </a:r>
            <a:endParaRPr lang="cs-CZ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43888" cy="4953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A požáry</a:t>
            </a:r>
            <a:endParaRPr lang="cs-CZ" dirty="0" smtClean="0"/>
          </a:p>
        </p:txBody>
      </p:sp>
      <p:sp>
        <p:nvSpPr>
          <p:cNvPr id="4813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5788392-2707-4F6B-9572-0F7905EFCD34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4813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6568"/>
            <a:ext cx="381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3545"/>
            <a:ext cx="3528392" cy="25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6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8172450" cy="503237"/>
          </a:xfrm>
        </p:spPr>
        <p:txBody>
          <a:bodyPr/>
          <a:lstStyle/>
          <a:p>
            <a:r>
              <a:rPr lang="cs-CZ" sz="3400" b="1" smtClean="0">
                <a:solidFill>
                  <a:srgbClr val="7B9899"/>
                </a:solidFill>
              </a:rPr>
              <a:t>Povodně 1997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76363"/>
            <a:ext cx="8348663" cy="43561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První velké povodně </a:t>
            </a:r>
            <a:r>
              <a:rPr lang="cs-CZ" sz="2400" dirty="0" smtClean="0"/>
              <a:t>na území Československa od 60. let 20. století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Jediná NNO, která měla částečnou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/>
              <a:t>  </a:t>
            </a:r>
            <a:r>
              <a:rPr lang="cs-CZ" sz="2400" dirty="0" smtClean="0"/>
              <a:t>  zkušenost s povodněmi byl </a:t>
            </a:r>
            <a:r>
              <a:rPr lang="cs-CZ" sz="2400" b="1" dirty="0" smtClean="0"/>
              <a:t>ČČK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/>
              <a:t>I tato zkušenost byla ale </a:t>
            </a:r>
            <a:r>
              <a:rPr lang="cs-CZ" b="1" dirty="0" smtClean="0"/>
              <a:t>30.let</a:t>
            </a:r>
            <a:r>
              <a:rPr lang="cs-CZ" dirty="0" smtClean="0"/>
              <a:t> stará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b="1" dirty="0" smtClean="0"/>
          </a:p>
        </p:txBody>
      </p:sp>
      <p:sp>
        <p:nvSpPr>
          <p:cNvPr id="4710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06365391-CF19-4DEF-A4C5-72313A906D33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cs-CZ" sz="1200">
              <a:solidFill>
                <a:srgbClr val="FFFFFF"/>
              </a:solidFill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700213"/>
            <a:ext cx="244792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3706813"/>
            <a:ext cx="31956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6925" y="3846513"/>
            <a:ext cx="181768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706813"/>
            <a:ext cx="312737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8569325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Zapojení NNO při odstraňování následků povodní 1997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43888" cy="4953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b="1" dirty="0" smtClean="0"/>
              <a:t>Začátek nové éry v oblasti zapojování NNO do řešení následků povodní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Značné zapojení </a:t>
            </a:r>
            <a:r>
              <a:rPr lang="cs-CZ" sz="2800" b="1" dirty="0" smtClean="0">
                <a:solidFill>
                  <a:schemeClr val="tx1"/>
                </a:solidFill>
              </a:rPr>
              <a:t>dobrovolníků</a:t>
            </a:r>
            <a:r>
              <a:rPr lang="cs-CZ" sz="2800" dirty="0" smtClean="0">
                <a:solidFill>
                  <a:schemeClr val="tx1"/>
                </a:solidFill>
              </a:rPr>
              <a:t> a </a:t>
            </a:r>
            <a:r>
              <a:rPr lang="cs-CZ" sz="2800" b="1" dirty="0" smtClean="0">
                <a:solidFill>
                  <a:schemeClr val="tx1"/>
                </a:solidFill>
              </a:rPr>
              <a:t>NNO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vybrání </a:t>
            </a:r>
            <a:r>
              <a:rPr lang="cs-CZ" sz="2800" b="1" dirty="0" smtClean="0">
                <a:solidFill>
                  <a:schemeClr val="tx1"/>
                </a:solidFill>
              </a:rPr>
              <a:t>obrovských finančních příspěvků </a:t>
            </a:r>
            <a:r>
              <a:rPr lang="cs-CZ" sz="2800" dirty="0" smtClean="0">
                <a:solidFill>
                  <a:schemeClr val="tx1"/>
                </a:solidFill>
              </a:rPr>
              <a:t>skrze povodňové sbírky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Humanitární pomoc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b="1" dirty="0" smtClean="0"/>
              <a:t>Velké </a:t>
            </a:r>
            <a:r>
              <a:rPr lang="cs-CZ" sz="2800" dirty="0" smtClean="0"/>
              <a:t>rozdíly mezi zapojením jednotlivých NNO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b="1" dirty="0">
                <a:solidFill>
                  <a:schemeClr val="tx1"/>
                </a:solidFill>
              </a:rPr>
              <a:t>N</a:t>
            </a:r>
            <a:r>
              <a:rPr lang="cs-CZ" sz="2800" b="1" dirty="0" smtClean="0">
                <a:solidFill>
                  <a:schemeClr val="tx1"/>
                </a:solidFill>
              </a:rPr>
              <a:t>apř</a:t>
            </a:r>
            <a:r>
              <a:rPr lang="cs-CZ" sz="2800" b="1" dirty="0">
                <a:solidFill>
                  <a:schemeClr val="tx1"/>
                </a:solidFill>
              </a:rPr>
              <a:t>.</a:t>
            </a:r>
            <a:r>
              <a:rPr lang="cs-CZ" sz="2800" b="1" dirty="0" smtClean="0">
                <a:solidFill>
                  <a:schemeClr val="tx1"/>
                </a:solidFill>
              </a:rPr>
              <a:t> ČČK x Diakonie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</p:txBody>
      </p:sp>
      <p:sp>
        <p:nvSpPr>
          <p:cNvPr id="4813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5788392-2707-4F6B-9572-0F7905EFCD34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4813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57188"/>
            <a:ext cx="7772400" cy="503237"/>
          </a:xfrm>
        </p:spPr>
        <p:txBody>
          <a:bodyPr/>
          <a:lstStyle/>
          <a:p>
            <a:r>
              <a:rPr lang="cs-CZ" sz="3400" b="1" smtClean="0">
                <a:solidFill>
                  <a:srgbClr val="7B9899"/>
                </a:solidFill>
              </a:rPr>
              <a:t>Důsledky povodní 1997 na NNO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19238"/>
            <a:ext cx="8280400" cy="43576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Nepřímé dopady:</a:t>
            </a:r>
            <a:endParaRPr lang="cs-CZ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>
                <a:solidFill>
                  <a:schemeClr val="tx1"/>
                </a:solidFill>
              </a:rPr>
              <a:t>NNO se začínají </a:t>
            </a:r>
            <a:r>
              <a:rPr lang="cs-CZ" b="1" dirty="0" smtClean="0">
                <a:solidFill>
                  <a:schemeClr val="tx1"/>
                </a:solidFill>
              </a:rPr>
              <a:t>více zaměřovat na povodně </a:t>
            </a:r>
            <a:r>
              <a:rPr lang="cs-CZ" dirty="0" smtClean="0">
                <a:solidFill>
                  <a:schemeClr val="tx1"/>
                </a:solidFill>
              </a:rPr>
              <a:t>(např. </a:t>
            </a:r>
            <a:r>
              <a:rPr lang="cs-CZ" dirty="0" smtClean="0">
                <a:solidFill>
                  <a:schemeClr val="tx1"/>
                </a:solidFill>
              </a:rPr>
              <a:t>Diakonie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>
                <a:solidFill>
                  <a:schemeClr val="tx1"/>
                </a:solidFill>
              </a:rPr>
              <a:t>Některé kvůli nim </a:t>
            </a:r>
            <a:r>
              <a:rPr lang="cs-CZ" b="1" dirty="0" smtClean="0">
                <a:solidFill>
                  <a:schemeClr val="tx1"/>
                </a:solidFill>
              </a:rPr>
              <a:t>změnili svoji strukturu či způsob fungování </a:t>
            </a:r>
            <a:r>
              <a:rPr lang="cs-CZ" dirty="0" smtClean="0">
                <a:solidFill>
                  <a:schemeClr val="tx1"/>
                </a:solidFill>
              </a:rPr>
              <a:t>(ADRA)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>
                <a:solidFill>
                  <a:schemeClr val="tx1"/>
                </a:solidFill>
              </a:rPr>
              <a:t>Vytvořena půda pro vznik nových NNO v této </a:t>
            </a:r>
            <a:r>
              <a:rPr lang="cs-CZ" dirty="0" smtClean="0">
                <a:solidFill>
                  <a:schemeClr val="tx1"/>
                </a:solidFill>
              </a:rPr>
              <a:t>oblasti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b="1" dirty="0" smtClean="0">
                <a:solidFill>
                  <a:schemeClr val="tx1"/>
                </a:solidFill>
              </a:rPr>
              <a:t>Dramatická změna pohledu</a:t>
            </a:r>
            <a:r>
              <a:rPr lang="cs-CZ" b="1" dirty="0" smtClean="0">
                <a:solidFill>
                  <a:schemeClr val="tx1"/>
                </a:solidFill>
              </a:rPr>
              <a:t> společnosti na neziskový sektor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4676775"/>
            <a:ext cx="22939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676775"/>
            <a:ext cx="23034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749800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>
          <a:xfrm>
            <a:off x="250825" y="764704"/>
            <a:ext cx="8642350" cy="50323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7B9899"/>
                </a:solidFill>
              </a:rPr>
              <a:t>Další důležité body v oblasti zapojování NNO do řešení následků povodní – zákon o </a:t>
            </a:r>
            <a:r>
              <a:rPr lang="cs-CZ" sz="2800" b="1" dirty="0" smtClean="0">
                <a:solidFill>
                  <a:srgbClr val="7B9899"/>
                </a:solidFill>
              </a:rPr>
              <a:t>DS</a:t>
            </a:r>
            <a:endParaRPr lang="cs-CZ" sz="2800" dirty="0" smtClean="0">
              <a:solidFill>
                <a:srgbClr val="7B9899"/>
              </a:solidFill>
            </a:endParaRPr>
          </a:p>
        </p:txBody>
      </p:sp>
      <p:sp>
        <p:nvSpPr>
          <p:cNvPr id="5120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6405563"/>
            <a:ext cx="30448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  <p:sp>
        <p:nvSpPr>
          <p:cNvPr id="51203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C29C948-60D6-4CA3-8D0E-47A81878BDF8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51204" name="Rectangle 3"/>
          <p:cNvSpPr txBox="1">
            <a:spLocks noChangeArrowheads="1"/>
          </p:cNvSpPr>
          <p:nvPr/>
        </p:nvSpPr>
        <p:spPr bwMode="auto">
          <a:xfrm>
            <a:off x="357188" y="1643063"/>
            <a:ext cx="82804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zákon č. 198/2002 Sb., o </a:t>
            </a:r>
            <a:r>
              <a:rPr lang="cs-CZ" sz="2800" b="1" dirty="0">
                <a:latin typeface="Trebuchet MS" pitchFamily="34" charset="0"/>
              </a:rPr>
              <a:t>dobrovolnické službě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b="1" dirty="0">
                <a:latin typeface="Trebuchet MS" pitchFamily="34" charset="0"/>
              </a:rPr>
              <a:t>ne všichni dobrovolníci </a:t>
            </a:r>
            <a:r>
              <a:rPr lang="cs-CZ" sz="2800" dirty="0">
                <a:latin typeface="Trebuchet MS" pitchFamily="34" charset="0"/>
              </a:rPr>
              <a:t>zasahující při povodních se však řídí tímto zákonem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b="1" dirty="0">
                <a:latin typeface="Trebuchet MS" pitchFamily="34" charset="0"/>
              </a:rPr>
              <a:t>Vlastní (jiné) právní normy</a:t>
            </a:r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221163"/>
            <a:ext cx="29337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208463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2211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>
          <a:xfrm>
            <a:off x="285750" y="116632"/>
            <a:ext cx="8534400" cy="758825"/>
          </a:xfrm>
        </p:spPr>
        <p:txBody>
          <a:bodyPr/>
          <a:lstStyle/>
          <a:p>
            <a:r>
              <a:rPr lang="cs-CZ" sz="2700" b="1" dirty="0" smtClean="0">
                <a:solidFill>
                  <a:srgbClr val="7B9899"/>
                </a:solidFill>
              </a:rPr>
              <a:t>Důležitost dobrovolníků v oblasti MU</a:t>
            </a:r>
            <a:endParaRPr lang="cs-CZ" sz="2700" b="1" dirty="0" smtClean="0">
              <a:solidFill>
                <a:srgbClr val="7B9899"/>
              </a:solidFill>
            </a:endParaRPr>
          </a:p>
        </p:txBody>
      </p:sp>
      <p:sp>
        <p:nvSpPr>
          <p:cNvPr id="5325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Protipovodňové vzdělávací a výzkumné centrum</a:t>
            </a:r>
          </a:p>
        </p:txBody>
      </p:sp>
      <p:sp>
        <p:nvSpPr>
          <p:cNvPr id="53252" name="Rectangle 3"/>
          <p:cNvSpPr txBox="1">
            <a:spLocks noChangeArrowheads="1"/>
          </p:cNvSpPr>
          <p:nvPr/>
        </p:nvSpPr>
        <p:spPr bwMode="auto">
          <a:xfrm>
            <a:off x="34925" y="1484784"/>
            <a:ext cx="86407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dirty="0">
                <a:latin typeface="Trebuchet MS" pitchFamily="34" charset="0"/>
              </a:rPr>
              <a:t>Povodně 1997 jedinou státní institucí, která z těchto povodní vyšla s čistým štítem – </a:t>
            </a:r>
            <a:r>
              <a:rPr lang="cs-CZ" sz="2600" b="1" dirty="0">
                <a:latin typeface="Trebuchet MS" pitchFamily="34" charset="0"/>
              </a:rPr>
              <a:t>armáda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dirty="0">
                <a:latin typeface="Trebuchet MS" pitchFamily="34" charset="0"/>
              </a:rPr>
              <a:t>1997 – </a:t>
            </a:r>
            <a:r>
              <a:rPr lang="cs-CZ" sz="2400" b="1" dirty="0">
                <a:latin typeface="Trebuchet MS" pitchFamily="34" charset="0"/>
              </a:rPr>
              <a:t>základní vojenská služba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dirty="0">
                <a:latin typeface="Trebuchet MS" pitchFamily="34" charset="0"/>
              </a:rPr>
              <a:t>Ve službě cca </a:t>
            </a:r>
            <a:r>
              <a:rPr lang="cs-CZ" sz="2200" b="1" dirty="0">
                <a:latin typeface="Trebuchet MS" pitchFamily="34" charset="0"/>
              </a:rPr>
              <a:t>207 tisíc </a:t>
            </a:r>
            <a:r>
              <a:rPr lang="cs-CZ" sz="2200" dirty="0">
                <a:latin typeface="Trebuchet MS" pitchFamily="34" charset="0"/>
              </a:rPr>
              <a:t>vojáků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dirty="0">
                <a:latin typeface="Trebuchet MS" pitchFamily="34" charset="0"/>
              </a:rPr>
              <a:t>po r. 2004 cca </a:t>
            </a:r>
            <a:r>
              <a:rPr lang="cs-CZ" sz="2200" b="1" dirty="0">
                <a:latin typeface="Trebuchet MS" pitchFamily="34" charset="0"/>
              </a:rPr>
              <a:t>26 tisíc </a:t>
            </a:r>
            <a:r>
              <a:rPr lang="cs-CZ" sz="2200" dirty="0">
                <a:latin typeface="Trebuchet MS" pitchFamily="34" charset="0"/>
              </a:rPr>
              <a:t>vojáků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dirty="0">
                <a:latin typeface="Trebuchet MS" pitchFamily="34" charset="0"/>
              </a:rPr>
              <a:t>2004 – </a:t>
            </a:r>
            <a:r>
              <a:rPr lang="cs-CZ" sz="2600" b="1" dirty="0">
                <a:latin typeface="Trebuchet MS" pitchFamily="34" charset="0"/>
              </a:rPr>
              <a:t>profesionalizace armády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dirty="0">
                <a:latin typeface="Trebuchet MS" pitchFamily="34" charset="0"/>
              </a:rPr>
              <a:t>Omezení možností </a:t>
            </a:r>
            <a:r>
              <a:rPr lang="cs-CZ" sz="2400" b="1" dirty="0">
                <a:latin typeface="Trebuchet MS" pitchFamily="34" charset="0"/>
              </a:rPr>
              <a:t>AČR</a:t>
            </a:r>
            <a:r>
              <a:rPr lang="cs-CZ" sz="2400" dirty="0">
                <a:latin typeface="Trebuchet MS" pitchFamily="34" charset="0"/>
              </a:rPr>
              <a:t> zasahovat při povodních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dirty="0">
                <a:latin typeface="Trebuchet MS" pitchFamily="34" charset="0"/>
              </a:rPr>
              <a:t>Kde sehnat </a:t>
            </a:r>
            <a:r>
              <a:rPr lang="cs-CZ" sz="2400" b="1" dirty="0">
                <a:latin typeface="Trebuchet MS" pitchFamily="34" charset="0"/>
              </a:rPr>
              <a:t>další lidské zdroje</a:t>
            </a:r>
            <a:r>
              <a:rPr lang="cs-CZ" sz="2400" dirty="0">
                <a:latin typeface="Trebuchet MS" pitchFamily="34" charset="0"/>
              </a:rPr>
              <a:t>?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b="1" dirty="0">
                <a:latin typeface="Trebuchet MS" pitchFamily="34" charset="0"/>
              </a:rPr>
              <a:t>dobrovolníci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420938"/>
            <a:ext cx="31416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085184"/>
            <a:ext cx="26654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smtClean="0">
                <a:solidFill>
                  <a:srgbClr val="7B9899"/>
                </a:solidFill>
              </a:rPr>
              <a:t>Dobrovolnická pomoc při mú</a:t>
            </a:r>
          </a:p>
        </p:txBody>
      </p:sp>
      <p:sp>
        <p:nvSpPr>
          <p:cNvPr id="54274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Protipovodňové vzdělávací a výzkumné centrum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/>
          <a:p>
            <a:pPr>
              <a:defRPr/>
            </a:pPr>
            <a:fld id="{F6710516-9842-49BD-8636-A85EF2836E66}" type="slidenum">
              <a:rPr lang="cs-CZ"/>
              <a:pPr>
                <a:defRPr/>
              </a:pPr>
              <a:t>48</a:t>
            </a:fld>
            <a:endParaRPr lang="cs-CZ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1330085"/>
            <a:ext cx="8640763" cy="4357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b="1" dirty="0">
                <a:latin typeface="Trebuchet MS" pitchFamily="34" charset="0"/>
              </a:rPr>
              <a:t>Činnost dobrovolníků při povodních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dirty="0"/>
              <a:t>Bezprostřední </a:t>
            </a:r>
            <a:r>
              <a:rPr lang="cs-CZ" sz="2000" b="1" dirty="0"/>
              <a:t>odstraňování škod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vyklízení nábytku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odklízení naplavenin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úklidové práce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otloukání omítek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monitoring</a:t>
            </a:r>
            <a:r>
              <a:rPr lang="cs-CZ" sz="2000" dirty="0"/>
              <a:t> situace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dirty="0"/>
              <a:t>pomoc při </a:t>
            </a:r>
            <a:r>
              <a:rPr lang="cs-CZ" sz="2000" b="1" dirty="0"/>
              <a:t>distribuci materiální pomoci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dirty="0"/>
              <a:t>pomoc při </a:t>
            </a:r>
            <a:r>
              <a:rPr lang="cs-CZ" sz="2000" b="1" dirty="0"/>
              <a:t>organizace práce v dané obci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podpora zasažených </a:t>
            </a:r>
            <a:r>
              <a:rPr lang="cs-CZ" sz="2000" dirty="0"/>
              <a:t>(naslouchání</a:t>
            </a:r>
            <a:r>
              <a:rPr lang="cs-CZ" sz="2200" dirty="0"/>
              <a:t>)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dirty="0" smtClean="0"/>
              <a:t>Další</a:t>
            </a:r>
            <a:endParaRPr lang="cs-CZ" sz="2200" b="1" dirty="0" smtClean="0"/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b="1" dirty="0" smtClean="0">
                <a:latin typeface="Trebuchet MS" pitchFamily="34" charset="0"/>
              </a:rPr>
              <a:t>Dobrovolní záchranáři!</a:t>
            </a:r>
            <a:r>
              <a:rPr lang="cs-CZ" sz="2200" b="1" u="sng" dirty="0" smtClean="0">
                <a:latin typeface="Trebuchet MS" pitchFamily="34" charset="0"/>
              </a:rPr>
              <a:t> </a:t>
            </a:r>
          </a:p>
          <a:p>
            <a:pPr marL="800100" lvl="2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b="1" u="sng" dirty="0" smtClean="0">
                <a:latin typeface="Trebuchet MS" pitchFamily="34" charset="0"/>
              </a:rPr>
              <a:t>provádění záchranných prací</a:t>
            </a:r>
            <a:endParaRPr lang="cs-CZ" sz="2200" b="1" u="sng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600" b="1" dirty="0">
              <a:solidFill>
                <a:srgbClr val="993300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solidFill>
                <a:srgbClr val="993300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solidFill>
                <a:srgbClr val="993300"/>
              </a:solidFill>
              <a:latin typeface="Trebuchet MS" pitchFamily="34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9675" y="1844675"/>
            <a:ext cx="2459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5238" y="4421188"/>
            <a:ext cx="2403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 idx="4294967295"/>
          </p:nvPr>
        </p:nvSpPr>
        <p:spPr>
          <a:xfrm>
            <a:off x="323850" y="261938"/>
            <a:ext cx="8348663" cy="503237"/>
          </a:xfrm>
        </p:spPr>
        <p:txBody>
          <a:bodyPr lIns="0" tIns="0" rIns="0" bIns="0" anchor="t"/>
          <a:lstStyle/>
          <a:p>
            <a:r>
              <a:rPr lang="cs-CZ" b="1" dirty="0" smtClean="0"/>
              <a:t>Účast na </a:t>
            </a:r>
            <a:r>
              <a:rPr lang="cs-CZ" b="1" dirty="0" smtClean="0"/>
              <a:t>záchranných </a:t>
            </a:r>
            <a:r>
              <a:rPr lang="cs-CZ" b="1" dirty="0" smtClean="0"/>
              <a:t>operacích</a:t>
            </a:r>
          </a:p>
        </p:txBody>
      </p:sp>
      <p:sp>
        <p:nvSpPr>
          <p:cNvPr id="3" name="Zástupný symbol pro zápatí 2"/>
          <p:cNvSpPr txBox="1">
            <a:spLocks noGrp="1"/>
          </p:cNvSpPr>
          <p:nvPr/>
        </p:nvSpPr>
        <p:spPr bwMode="auto">
          <a:xfrm>
            <a:off x="2706688" y="6442075"/>
            <a:ext cx="452913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cs-CZ" sz="1000" b="1" cap="all">
                <a:solidFill>
                  <a:schemeClr val="bg1">
                    <a:lumMod val="50000"/>
                  </a:schemeClr>
                </a:solidFill>
                <a:latin typeface="+mn-lt"/>
              </a:rPr>
              <a:t>Protipovodňové vzdělávací a výzkumné centrum</a:t>
            </a: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 bwMode="auto">
          <a:xfrm>
            <a:off x="7885113" y="6438900"/>
            <a:ext cx="801687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fld id="{0786C6F0-A1D3-453A-85B0-8BD8C6EB7156}" type="slidenum">
              <a:rPr lang="cs-CZ" sz="1000" b="1">
                <a:solidFill>
                  <a:srgbClr val="7D1E1E"/>
                </a:solidFill>
                <a:latin typeface="+mn-lt"/>
              </a:rPr>
              <a:pPr algn="r">
                <a:defRPr/>
              </a:pPr>
              <a:t>49</a:t>
            </a:fld>
            <a:endParaRPr lang="cs-CZ" sz="1000" b="1">
              <a:solidFill>
                <a:srgbClr val="7D1E1E"/>
              </a:solidFill>
              <a:latin typeface="+mn-lt"/>
            </a:endParaRPr>
          </a:p>
        </p:txBody>
      </p:sp>
      <p:sp>
        <p:nvSpPr>
          <p:cNvPr id="125957" name="Rectangle 3"/>
          <p:cNvSpPr txBox="1">
            <a:spLocks noChangeArrowheads="1"/>
          </p:cNvSpPr>
          <p:nvPr/>
        </p:nvSpPr>
        <p:spPr bwMode="auto">
          <a:xfrm>
            <a:off x="179388" y="1557338"/>
            <a:ext cx="86407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b="1" dirty="0">
                <a:latin typeface="Trebuchet MS" pitchFamily="34" charset="0"/>
              </a:rPr>
              <a:t>Hand </a:t>
            </a:r>
            <a:r>
              <a:rPr lang="cs-CZ" sz="2400" b="1" dirty="0" err="1">
                <a:latin typeface="Trebuchet MS" pitchFamily="34" charset="0"/>
              </a:rPr>
              <a:t>for</a:t>
            </a:r>
            <a:r>
              <a:rPr lang="cs-CZ" sz="2400" b="1" dirty="0">
                <a:latin typeface="Trebuchet MS" pitchFamily="34" charset="0"/>
              </a:rPr>
              <a:t> </a:t>
            </a:r>
            <a:r>
              <a:rPr lang="cs-CZ" sz="2400" b="1" dirty="0" err="1">
                <a:latin typeface="Trebuchet MS" pitchFamily="34" charset="0"/>
              </a:rPr>
              <a:t>Help</a:t>
            </a:r>
            <a:endParaRPr lang="cs-CZ" sz="2400" b="1" dirty="0">
              <a:latin typeface="Trebuchet MS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>
                <a:latin typeface="Trebuchet MS" pitchFamily="34" charset="0"/>
              </a:rPr>
              <a:t>rozvážení dobrovolníků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 smtClean="0">
                <a:latin typeface="Trebuchet MS" pitchFamily="34" charset="0"/>
              </a:rPr>
              <a:t>humanitární </a:t>
            </a:r>
            <a:r>
              <a:rPr lang="cs-CZ" sz="2000" b="1" dirty="0">
                <a:latin typeface="Trebuchet MS" pitchFamily="34" charset="0"/>
              </a:rPr>
              <a:t>pomoc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>
                <a:latin typeface="Trebuchet MS" pitchFamily="34" charset="0"/>
              </a:rPr>
              <a:t>přímá finanční pomoc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dirty="0" smtClean="0">
                <a:latin typeface="Trebuchet MS" pitchFamily="34" charset="0"/>
              </a:rPr>
              <a:t>Řada různých sdružení, které ses na tuto pomoc </a:t>
            </a:r>
            <a:r>
              <a:rPr lang="cs-CZ" sz="2400" b="1" dirty="0" smtClean="0">
                <a:latin typeface="Trebuchet MS" pitchFamily="34" charset="0"/>
              </a:rPr>
              <a:t>specializují</a:t>
            </a:r>
            <a:r>
              <a:rPr lang="cs-CZ" sz="2400" dirty="0" smtClean="0">
                <a:latin typeface="Trebuchet MS" pitchFamily="34" charset="0"/>
              </a:rPr>
              <a:t> (</a:t>
            </a:r>
            <a:r>
              <a:rPr lang="cs-CZ" sz="2400" dirty="0" err="1" smtClean="0">
                <a:latin typeface="Trebuchet MS" pitchFamily="34" charset="0"/>
              </a:rPr>
              <a:t>dobr</a:t>
            </a:r>
            <a:r>
              <a:rPr lang="cs-CZ" sz="2400" dirty="0" smtClean="0">
                <a:latin typeface="Trebuchet MS" pitchFamily="34" charset="0"/>
              </a:rPr>
              <a:t>. Hasiči, záchranáři, horská služba </a:t>
            </a:r>
            <a:r>
              <a:rPr lang="cs-CZ" sz="2400" dirty="0" err="1" smtClean="0">
                <a:latin typeface="Trebuchet MS" pitchFamily="34" charset="0"/>
              </a:rPr>
              <a:t>at</a:t>
            </a:r>
            <a:r>
              <a:rPr lang="cs-CZ" sz="2400" dirty="0" smtClean="0">
                <a:latin typeface="Trebuchet MS" pitchFamily="34" charset="0"/>
              </a:rPr>
              <a:t>.)</a:t>
            </a:r>
            <a:endParaRPr lang="cs-CZ" sz="2400" b="1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400" b="1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</p:txBody>
      </p:sp>
      <p:pic>
        <p:nvPicPr>
          <p:cNvPr id="125958" name="Picture 3" descr="G:\P1020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984625"/>
            <a:ext cx="2843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4" descr="G:\P1020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05263"/>
            <a:ext cx="29019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5" descr="G:\P1020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933825"/>
            <a:ext cx="28448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4813" y="1430338"/>
            <a:ext cx="268763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333375"/>
            <a:ext cx="8534400" cy="758825"/>
          </a:xfrm>
        </p:spPr>
        <p:txBody>
          <a:bodyPr/>
          <a:lstStyle/>
          <a:p>
            <a:r>
              <a:rPr lang="cs-CZ" sz="2900" b="1" dirty="0" smtClean="0"/>
              <a:t>Dobrovolnictví podle Všeobecné deklarace o dobrovolnictví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073650"/>
          </a:xfrm>
        </p:spPr>
        <p:txBody>
          <a:bodyPr/>
          <a:lstStyle/>
          <a:p>
            <a:r>
              <a:rPr lang="cs-CZ" sz="2400" dirty="0" smtClean="0"/>
              <a:t>IAVE - Mezinárodní asociace pro dobrovolnické úsilí </a:t>
            </a:r>
          </a:p>
          <a:p>
            <a:r>
              <a:rPr lang="cs-CZ" sz="2400" dirty="0" smtClean="0"/>
              <a:t>„Dobrovolnictví je základním stavebním prvkem občanské společnosti. Uskutečňuje nejvznešenější aspirace lidstva - touhu po míru, svobodě, příležitostech, bezpečí a spravedlnosti pro všechny.“</a:t>
            </a:r>
          </a:p>
          <a:p>
            <a:r>
              <a:rPr lang="cs-CZ" sz="2400" b="1" dirty="0" smtClean="0"/>
              <a:t>Dobrovolnictví, individuální nebo skupinová činnost, umožňuje: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udržovat </a:t>
            </a:r>
            <a:r>
              <a:rPr lang="cs-CZ" dirty="0" smtClean="0">
                <a:solidFill>
                  <a:schemeClr val="tx1"/>
                </a:solidFill>
              </a:rPr>
              <a:t>a posilovat takové lidské hodnoty jako jsou družnost, zájem o druhé a služba jiným lidem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Napomáhání celoživotního rozvoje jednotlivců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Navzdory rozdílům napomáhání žití ve zdravých, udržitelných komunitách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6" y="1484784"/>
            <a:ext cx="1175561" cy="48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 smtClean="0">
                <a:solidFill>
                  <a:srgbClr val="7B9899"/>
                </a:solidFill>
              </a:rPr>
              <a:t>Dobrovolnická pomoc při </a:t>
            </a:r>
            <a:r>
              <a:rPr lang="cs-CZ" sz="3000" b="1" dirty="0" smtClean="0">
                <a:solidFill>
                  <a:srgbClr val="7B9899"/>
                </a:solidFill>
              </a:rPr>
              <a:t>MU- </a:t>
            </a:r>
            <a:r>
              <a:rPr lang="cs-CZ" sz="3000" b="1" dirty="0" smtClean="0">
                <a:solidFill>
                  <a:srgbClr val="7B9899"/>
                </a:solidFill>
              </a:rPr>
              <a:t>problémy</a:t>
            </a:r>
          </a:p>
        </p:txBody>
      </p:sp>
      <p:sp>
        <p:nvSpPr>
          <p:cNvPr id="55298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Protipovodňové vzdělávací a výzkumné centrum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/>
          <a:p>
            <a:pPr>
              <a:defRPr/>
            </a:pPr>
            <a:fld id="{BD9F69B8-7B16-4ED1-B45D-812CC36F0EC0}" type="slidenum">
              <a:rPr lang="cs-CZ"/>
              <a:pPr>
                <a:defRPr/>
              </a:pPr>
              <a:t>50</a:t>
            </a:fld>
            <a:endParaRPr lang="cs-CZ"/>
          </a:p>
        </p:txBody>
      </p:sp>
      <p:sp>
        <p:nvSpPr>
          <p:cNvPr id="55300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850" y="1519238"/>
            <a:ext cx="8640763" cy="4357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b="1" dirty="0">
                <a:latin typeface="Trebuchet MS" pitchFamily="34" charset="0"/>
              </a:rPr>
              <a:t>Nízká prestiž dobrovolnictví </a:t>
            </a:r>
            <a:r>
              <a:rPr lang="cs-CZ" sz="2600" dirty="0">
                <a:latin typeface="Trebuchet MS" pitchFamily="34" charset="0"/>
              </a:rPr>
              <a:t>ve společnosti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Vyskytuje se </a:t>
            </a:r>
            <a:r>
              <a:rPr lang="cs-CZ" sz="2800" b="1" dirty="0">
                <a:latin typeface="Trebuchet MS" pitchFamily="34" charset="0"/>
              </a:rPr>
              <a:t>neochota zaměstnavatelů k uvolňování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Dostatek „dobrovolníků na jedno použití“             x </a:t>
            </a:r>
            <a:r>
              <a:rPr lang="cs-CZ" sz="2800" b="1" dirty="0">
                <a:latin typeface="Trebuchet MS" pitchFamily="34" charset="0"/>
              </a:rPr>
              <a:t>nedostatek kvalifikovaných koordinátorů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Rozmach firemního dobrovolnictví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Problém?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Ne, ale…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404813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cs-CZ" sz="3000" dirty="0" smtClean="0">
                <a:solidFill>
                  <a:srgbClr val="7B9899"/>
                </a:solidFill>
              </a:rPr>
              <a:t>Literatura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47800"/>
            <a:ext cx="8856663" cy="4357688"/>
          </a:xfrm>
        </p:spPr>
        <p:txBody>
          <a:bodyPr/>
          <a:lstStyle/>
          <a:p>
            <a:r>
              <a:rPr lang="en-US" sz="1800" dirty="0"/>
              <a:t>Ironmonger, D. (2008), The economic value of volunteering in Queensland, Updated report – May 2008, Queensland Government, Department of Communities, </a:t>
            </a:r>
            <a:r>
              <a:rPr lang="en-US" sz="1800" dirty="0" smtClean="0"/>
              <a:t>Brisbane</a:t>
            </a:r>
            <a:r>
              <a:rPr lang="en-US" sz="1800" dirty="0" smtClean="0"/>
              <a:t>)</a:t>
            </a:r>
            <a:endParaRPr lang="cs-CZ" sz="1800" dirty="0" smtClean="0"/>
          </a:p>
          <a:p>
            <a:r>
              <a:rPr lang="cs-CZ" sz="1800" dirty="0"/>
              <a:t>SATELITNÍ ÚČET NEZISKOVÝCH </a:t>
            </a:r>
            <a:r>
              <a:rPr lang="cs-CZ" sz="1800" dirty="0" smtClean="0"/>
              <a:t>INSTITUCÍ</a:t>
            </a:r>
            <a:r>
              <a:rPr lang="cs-CZ" sz="1800" dirty="0"/>
              <a:t>. http://</a:t>
            </a:r>
            <a:r>
              <a:rPr lang="cs-CZ" sz="1800" dirty="0" smtClean="0"/>
              <a:t>apl.czso.cz/nufile/SUNI.pdf</a:t>
            </a:r>
          </a:p>
          <a:p>
            <a:r>
              <a:rPr lang="en-US" sz="1800" dirty="0"/>
              <a:t>On the Economics of </a:t>
            </a:r>
            <a:r>
              <a:rPr lang="cs-CZ" sz="1800" dirty="0" smtClean="0"/>
              <a:t> </a:t>
            </a:r>
            <a:r>
              <a:rPr lang="en-US" sz="1800" dirty="0" smtClean="0"/>
              <a:t>Volunteering</a:t>
            </a:r>
            <a:r>
              <a:rPr lang="cs-CZ" sz="1800" dirty="0"/>
              <a:t>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www.zef.de/fileadmin/webfiles/downloads/zef_dp/zef_dp31-00.pdf</a:t>
            </a:r>
            <a:endParaRPr lang="cs-CZ" sz="1800" dirty="0" smtClean="0"/>
          </a:p>
          <a:p>
            <a:r>
              <a:rPr lang="cs-CZ" sz="1800" dirty="0">
                <a:hlinkClick r:id="rId3"/>
              </a:rPr>
              <a:t>www.dobrovolnik.cz</a:t>
            </a:r>
            <a:endParaRPr lang="cs-CZ" sz="1800" dirty="0"/>
          </a:p>
          <a:p>
            <a:r>
              <a:rPr lang="cs-CZ" sz="1800" dirty="0"/>
              <a:t>Dobrovolnická služba – MVČR </a:t>
            </a:r>
            <a:r>
              <a:rPr lang="cs-CZ" sz="1800" dirty="0">
                <a:hlinkClick r:id="rId4"/>
              </a:rPr>
              <a:t>http://www.mvcr.cz/clanek/dobrovolnicka-sluzba-500539.aspx</a:t>
            </a:r>
            <a:endParaRPr lang="cs-CZ" sz="1800" dirty="0"/>
          </a:p>
          <a:p>
            <a:r>
              <a:rPr lang="cs-CZ" sz="1800" dirty="0" err="1"/>
              <a:t>European</a:t>
            </a:r>
            <a:r>
              <a:rPr lang="cs-CZ" sz="1800" dirty="0"/>
              <a:t> </a:t>
            </a:r>
            <a:r>
              <a:rPr lang="cs-CZ" sz="1800" dirty="0" err="1"/>
              <a:t>year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Volunteering</a:t>
            </a:r>
            <a:r>
              <a:rPr lang="cs-CZ" sz="1800" dirty="0"/>
              <a:t> </a:t>
            </a:r>
            <a:r>
              <a:rPr lang="cs-CZ" sz="1800" dirty="0">
                <a:hlinkClick r:id="rId5"/>
              </a:rPr>
              <a:t>http://europa.eu/volunteering/</a:t>
            </a:r>
            <a:endParaRPr lang="cs-CZ" sz="1800" dirty="0"/>
          </a:p>
          <a:p>
            <a:r>
              <a:rPr lang="cs-CZ" sz="1800" dirty="0" err="1"/>
              <a:t>World</a:t>
            </a:r>
            <a:r>
              <a:rPr lang="cs-CZ" sz="1800" dirty="0"/>
              <a:t> </a:t>
            </a:r>
            <a:r>
              <a:rPr lang="cs-CZ" sz="1800" dirty="0" err="1"/>
              <a:t>volunteer</a:t>
            </a:r>
            <a:r>
              <a:rPr lang="cs-CZ" sz="1800" dirty="0"/>
              <a:t> web </a:t>
            </a:r>
            <a:r>
              <a:rPr lang="cs-CZ" sz="1800" dirty="0">
                <a:hlinkClick r:id="rId6"/>
              </a:rPr>
              <a:t>http://www.worldvolunteerweb.org/</a:t>
            </a:r>
            <a:endParaRPr lang="cs-CZ" sz="1800" dirty="0"/>
          </a:p>
          <a:p>
            <a:r>
              <a:rPr lang="cs-CZ" sz="1800" dirty="0"/>
              <a:t>Jakou cenu má </a:t>
            </a:r>
            <a:r>
              <a:rPr lang="cs-CZ" sz="1800" dirty="0" err="1"/>
              <a:t>dobrovlník</a:t>
            </a:r>
            <a:r>
              <a:rPr lang="cs-CZ" sz="1800" dirty="0"/>
              <a:t>: </a:t>
            </a:r>
            <a:r>
              <a:rPr lang="cs-CZ" sz="1800" dirty="0">
                <a:hlinkClick r:id="rId7"/>
              </a:rPr>
              <a:t>http://www.neziskovky.cz/clanek/1165/511_559_565/fakta_legislativa-a-ucetnictvi_navody-legislativa/jakou-cenu-ma-dobrovolnik</a:t>
            </a:r>
            <a:endParaRPr lang="cs-CZ" sz="1800" dirty="0" smtClean="0"/>
          </a:p>
        </p:txBody>
      </p:sp>
      <p:sp>
        <p:nvSpPr>
          <p:cNvPr id="5939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7DEB9AB-96F5-4271-A293-2BDE9568A571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5939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404813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cs-CZ" sz="3000" smtClean="0">
                <a:solidFill>
                  <a:srgbClr val="7B9899"/>
                </a:solidFill>
              </a:rPr>
              <a:t>Zajímavé odkazy: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47800"/>
            <a:ext cx="8856663" cy="4357688"/>
          </a:xfrm>
        </p:spPr>
        <p:txBody>
          <a:bodyPr/>
          <a:lstStyle/>
          <a:p>
            <a:r>
              <a:rPr lang="cs-CZ" sz="1600" dirty="0" smtClean="0"/>
              <a:t>Česká </a:t>
            </a:r>
            <a:r>
              <a:rPr lang="cs-CZ" sz="1600" dirty="0" smtClean="0"/>
              <a:t>rada dětí a mládeže </a:t>
            </a:r>
            <a:r>
              <a:rPr lang="cs-CZ" sz="1600" dirty="0" smtClean="0">
                <a:hlinkClick r:id="rId2"/>
              </a:rPr>
              <a:t>http://www.crdm.cz/</a:t>
            </a:r>
            <a:endParaRPr lang="cs-CZ" sz="1600" dirty="0" smtClean="0"/>
          </a:p>
          <a:p>
            <a:r>
              <a:rPr lang="cs-CZ" sz="1600" dirty="0" smtClean="0"/>
              <a:t>Mládež ČR – brožura </a:t>
            </a:r>
            <a:r>
              <a:rPr lang="cs-CZ" sz="1600" dirty="0" smtClean="0">
                <a:hlinkClick r:id="rId3"/>
              </a:rPr>
              <a:t>http://www.crdm.cz/download/publikace/mladez-CR-web.pdf</a:t>
            </a:r>
            <a:endParaRPr lang="cs-CZ" sz="1600" dirty="0" smtClean="0"/>
          </a:p>
          <a:p>
            <a:r>
              <a:rPr lang="cs-CZ" sz="1600" dirty="0" smtClean="0"/>
              <a:t>Dobrovolně pro přírodu </a:t>
            </a:r>
            <a:r>
              <a:rPr lang="cs-CZ" sz="1600" dirty="0" smtClean="0">
                <a:hlinkClick r:id="rId4"/>
              </a:rPr>
              <a:t>http://www.dobrovolnik.cz/oblasti-dobrovolnictvi/dobrovolnictvi-v-ekologii/dobrovolne-pro-prirodu/</a:t>
            </a:r>
            <a:endParaRPr lang="cs-CZ" sz="1600" dirty="0" smtClean="0"/>
          </a:p>
          <a:p>
            <a:r>
              <a:rPr lang="cs-CZ" sz="1600" dirty="0" smtClean="0"/>
              <a:t>Asociace malých </a:t>
            </a:r>
            <a:r>
              <a:rPr lang="cs-CZ" sz="1600" dirty="0" err="1" smtClean="0"/>
              <a:t>debrujárů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5"/>
              </a:rPr>
              <a:t>http://www.debrujar.cz</a:t>
            </a:r>
            <a:r>
              <a:rPr lang="cs-CZ" sz="1600" dirty="0" smtClean="0">
                <a:hlinkClick r:id="rId5"/>
              </a:rPr>
              <a:t>/</a:t>
            </a:r>
            <a:endParaRPr lang="cs-CZ" sz="1600" dirty="0" smtClean="0"/>
          </a:p>
          <a:p>
            <a:r>
              <a:rPr lang="cs-CZ" sz="1600" dirty="0"/>
              <a:t>Mezinárodní asociace pro dobrovolnické úsilí </a:t>
            </a:r>
            <a:r>
              <a:rPr lang="cs-CZ" sz="1600" dirty="0">
                <a:hlinkClick r:id="rId6"/>
              </a:rPr>
              <a:t>http://www.iave.org/</a:t>
            </a:r>
            <a:endParaRPr lang="cs-CZ" sz="1600" dirty="0"/>
          </a:p>
          <a:p>
            <a:r>
              <a:rPr lang="cs-CZ" sz="1600" dirty="0"/>
              <a:t>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Economics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Volunteering</a:t>
            </a:r>
            <a:r>
              <a:rPr lang="cs-CZ" sz="1600" dirty="0"/>
              <a:t> </a:t>
            </a:r>
            <a:r>
              <a:rPr lang="cs-CZ" sz="1600" dirty="0">
                <a:hlinkClick r:id="rId7"/>
              </a:rPr>
              <a:t>http://www.zef.de/fileadmin/webfiles/downloads/zef_dp/zef_dp31-00.pdf</a:t>
            </a:r>
            <a:endParaRPr lang="cs-CZ" sz="1600" dirty="0"/>
          </a:p>
          <a:p>
            <a:r>
              <a:rPr lang="cs-CZ" sz="1600" dirty="0"/>
              <a:t>Zákon o dobrovolnické službě </a:t>
            </a:r>
            <a:r>
              <a:rPr lang="cs-CZ" sz="1600" dirty="0">
                <a:hlinkClick r:id="rId8"/>
              </a:rPr>
              <a:t>http://portal.gov.cz/wps/portal/_s.155/701/.cmd/ad/.c/313/.ce/10821/.p/8411/_s.155/701?PC_8411_number1=198&amp;PC_8411_l=198/2002&amp;PC_8411_ps=10#10821</a:t>
            </a:r>
            <a:endParaRPr lang="cs-CZ" sz="1600" dirty="0"/>
          </a:p>
          <a:p>
            <a:r>
              <a:rPr lang="cs-CZ" sz="1600" dirty="0"/>
              <a:t>ADRA </a:t>
            </a:r>
            <a:r>
              <a:rPr lang="cs-CZ" sz="1600" dirty="0">
                <a:hlinkClick r:id="rId9"/>
              </a:rPr>
              <a:t>www.adra.cz</a:t>
            </a:r>
            <a:endParaRPr lang="cs-CZ" sz="1600" dirty="0"/>
          </a:p>
          <a:p>
            <a:r>
              <a:rPr lang="cs-CZ" sz="1600" dirty="0"/>
              <a:t>Diakonie </a:t>
            </a:r>
            <a:r>
              <a:rPr lang="cs-CZ" sz="1600" dirty="0">
                <a:hlinkClick r:id="rId10"/>
              </a:rPr>
              <a:t>www.diakonie.cz</a:t>
            </a:r>
            <a:endParaRPr lang="cs-CZ" sz="1600" dirty="0"/>
          </a:p>
          <a:p>
            <a:r>
              <a:rPr lang="cs-CZ" sz="1600" dirty="0"/>
              <a:t>Charita </a:t>
            </a:r>
            <a:r>
              <a:rPr lang="cs-CZ" sz="1600" dirty="0">
                <a:hlinkClick r:id="rId11"/>
              </a:rPr>
              <a:t>www.charita.cz</a:t>
            </a:r>
            <a:endParaRPr lang="cs-CZ" sz="1600" dirty="0"/>
          </a:p>
          <a:p>
            <a:r>
              <a:rPr lang="cs-CZ" sz="1600" dirty="0"/>
              <a:t>Člověk v tísni </a:t>
            </a:r>
            <a:r>
              <a:rPr lang="cs-CZ" sz="1600" dirty="0">
                <a:hlinkClick r:id="rId12"/>
              </a:rPr>
              <a:t>www.clovekvtisni.cz</a:t>
            </a:r>
            <a:endParaRPr lang="cs-CZ" sz="1600" dirty="0"/>
          </a:p>
          <a:p>
            <a:r>
              <a:rPr lang="cs-CZ" sz="1600" dirty="0"/>
              <a:t>Český Červený kříž </a:t>
            </a:r>
            <a:r>
              <a:rPr lang="cs-CZ" sz="1600" dirty="0">
                <a:hlinkClick r:id="rId13"/>
              </a:rPr>
              <a:t>www.cck-cr.cz/</a:t>
            </a:r>
            <a:r>
              <a:rPr lang="cs-CZ" sz="1600" dirty="0"/>
              <a:t> </a:t>
            </a:r>
          </a:p>
          <a:p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</p:txBody>
      </p:sp>
      <p:sp>
        <p:nvSpPr>
          <p:cNvPr id="5939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7DEB9AB-96F5-4271-A293-2BDE9568A571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5939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  <p:extLst>
      <p:ext uri="{BB962C8B-B14F-4D97-AF65-F5344CB8AC3E}">
        <p14:creationId xmlns:p14="http://schemas.microsoft.com/office/powerpoint/2010/main" val="40845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2800" b="1" dirty="0" smtClean="0"/>
              <a:t>Oceňování dobrovolnické </a:t>
            </a:r>
            <a:r>
              <a:rPr lang="cs-CZ" sz="2800" b="1" dirty="0" smtClean="0"/>
              <a:t>práce – má smysl?</a:t>
            </a:r>
            <a:endParaRPr lang="cs-CZ" sz="2800" b="1" dirty="0" smtClean="0"/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Tlak na </a:t>
            </a:r>
            <a:r>
              <a:rPr lang="cs-CZ" b="1" dirty="0"/>
              <a:t>tvůrce politik</a:t>
            </a:r>
            <a:r>
              <a:rPr lang="cs-CZ" dirty="0"/>
              <a:t>, že dobrovolnická činnost vytváří pro společnost významný ekonomický přínos</a:t>
            </a:r>
          </a:p>
          <a:p>
            <a:r>
              <a:rPr lang="cs-CZ" dirty="0"/>
              <a:t>Podporovat </a:t>
            </a:r>
            <a:r>
              <a:rPr lang="cs-CZ" b="1" dirty="0"/>
              <a:t>účast na dobrovolnictví </a:t>
            </a:r>
            <a:endParaRPr lang="cs-CZ" b="1" dirty="0" smtClean="0"/>
          </a:p>
          <a:p>
            <a:r>
              <a:rPr lang="cs-CZ" dirty="0" smtClean="0"/>
              <a:t>Informovat </a:t>
            </a:r>
            <a:r>
              <a:rPr lang="cs-CZ" b="1" dirty="0"/>
              <a:t>společnost</a:t>
            </a:r>
            <a:r>
              <a:rPr lang="cs-CZ" dirty="0"/>
              <a:t> o přínosech, nákladech dobrovolnictví pro ekonomiku</a:t>
            </a:r>
          </a:p>
          <a:p>
            <a:r>
              <a:rPr lang="cs-CZ" b="1" dirty="0" smtClean="0"/>
              <a:t>Sledovat </a:t>
            </a:r>
            <a:r>
              <a:rPr lang="cs-CZ" b="1" dirty="0"/>
              <a:t>vývoj </a:t>
            </a:r>
            <a:r>
              <a:rPr lang="cs-CZ" dirty="0"/>
              <a:t>této činnosti v rámci ekonomiky</a:t>
            </a:r>
          </a:p>
        </p:txBody>
      </p:sp>
    </p:spTree>
    <p:extLst>
      <p:ext uri="{BB962C8B-B14F-4D97-AF65-F5344CB8AC3E}">
        <p14:creationId xmlns:p14="http://schemas.microsoft.com/office/powerpoint/2010/main" val="31454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Oceňování DP – jak na to?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90172" cy="4598988"/>
          </a:xfrm>
        </p:spPr>
        <p:txBody>
          <a:bodyPr/>
          <a:lstStyle/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153480" cy="386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3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Oceňování DP – jak na to?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35496" y="1566316"/>
            <a:ext cx="8590172" cy="4598988"/>
          </a:xfrm>
        </p:spPr>
        <p:txBody>
          <a:bodyPr/>
          <a:lstStyle/>
          <a:p>
            <a:r>
              <a:rPr lang="cs-CZ" b="1" dirty="0"/>
              <a:t>Imputovaná hodnota dobrovolnické </a:t>
            </a:r>
            <a:r>
              <a:rPr lang="cs-CZ" b="1" dirty="0" smtClean="0"/>
              <a:t>práce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Základní hodnoty</a:t>
            </a:r>
          </a:p>
          <a:p>
            <a:pPr lvl="2"/>
            <a:r>
              <a:rPr lang="cs-CZ" dirty="0" smtClean="0"/>
              <a:t>Medián </a:t>
            </a:r>
            <a:r>
              <a:rPr lang="cs-CZ" dirty="0"/>
              <a:t>hodinového výdělku v nepodnikatelské sféře </a:t>
            </a:r>
            <a:endParaRPr lang="cs-CZ" dirty="0" smtClean="0"/>
          </a:p>
          <a:p>
            <a:pPr lvl="3"/>
            <a:r>
              <a:rPr lang="cs-CZ" dirty="0">
                <a:solidFill>
                  <a:schemeClr val="tx1"/>
                </a:solidFill>
              </a:rPr>
              <a:t>Informační systém o průměrném výdělku (ISPV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/>
              <a:t>Počet odpracovaných hodin dobrovolníky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53928"/>
              </p:ext>
            </p:extLst>
          </p:nvPr>
        </p:nvGraphicFramePr>
        <p:xfrm>
          <a:off x="467543" y="3977075"/>
          <a:ext cx="8208913" cy="2764293"/>
        </p:xfrm>
        <a:graphic>
          <a:graphicData uri="http://schemas.openxmlformats.org/drawingml/2006/table">
            <a:tbl>
              <a:tblPr/>
              <a:tblGrid>
                <a:gridCol w="2067135"/>
                <a:gridCol w="1232331"/>
                <a:gridCol w="1232331"/>
                <a:gridCol w="1212454"/>
                <a:gridCol w="1232331"/>
                <a:gridCol w="1232331"/>
              </a:tblGrid>
              <a:tr h="503435"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993"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dobrovolníků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36 139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28 045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47 777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27 257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27 155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993"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hodin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62 988 839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48 884 067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83 225 952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47 208 939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47 194 363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872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Oceňená dobr. práce (mil Kč)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7 145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10 558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6 297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6 706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225256"/>
              </p:ext>
            </p:extLst>
          </p:nvPr>
        </p:nvGraphicFramePr>
        <p:xfrm>
          <a:off x="7208093" y="2132856"/>
          <a:ext cx="1756395" cy="1578958"/>
        </p:xfrm>
        <a:graphic>
          <a:graphicData uri="http://schemas.openxmlformats.org/drawingml/2006/table">
            <a:tbl>
              <a:tblPr/>
              <a:tblGrid>
                <a:gridCol w="731487"/>
                <a:gridCol w="1024908"/>
              </a:tblGrid>
              <a:tr h="32165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medián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6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Právní pozadí dobrovolnictví v ČR</a:t>
            </a:r>
          </a:p>
        </p:txBody>
      </p:sp>
      <p:pic>
        <p:nvPicPr>
          <p:cNvPr id="117767" name="Picture 7" descr="mk_zakon_za_volonterstvo_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060575"/>
            <a:ext cx="2941638" cy="3240088"/>
          </a:xfrm>
          <a:prstGeom prst="rect">
            <a:avLst/>
          </a:prstGeom>
          <a:noFill/>
        </p:spPr>
      </p:pic>
      <p:pic>
        <p:nvPicPr>
          <p:cNvPr id="117769" name="Picture 9" descr="law_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9138"/>
            <a:ext cx="2730500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695</TotalTime>
  <Words>2083</Words>
  <Application>Microsoft Office PowerPoint</Application>
  <PresentationFormat>Předvádění na obrazovce (4:3)</PresentationFormat>
  <Paragraphs>349</Paragraphs>
  <Slides>52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Administrativní</vt:lpstr>
      <vt:lpstr>Dobrovolnictví</vt:lpstr>
      <vt:lpstr>Struktura</vt:lpstr>
      <vt:lpstr>Co je to dobrovolnictví?</vt:lpstr>
      <vt:lpstr>K čemu je dobrovolnictví?</vt:lpstr>
      <vt:lpstr>Dobrovolnictví podle Všeobecné deklarace o dobrovolnictví</vt:lpstr>
      <vt:lpstr>Oceňování dobrovolnické práce – má smysl?</vt:lpstr>
      <vt:lpstr>Oceňování DP – jak na to?</vt:lpstr>
      <vt:lpstr>Oceňování DP – jak na to?</vt:lpstr>
      <vt:lpstr>Právní pozadí dobrovolnictví v ČR</vt:lpstr>
      <vt:lpstr>Právní pozadí dobrovolnictví v ČR</vt:lpstr>
      <vt:lpstr>Druhy dobrovolnictví dle české legislativy</vt:lpstr>
      <vt:lpstr>Zákon o dobrovolnické službě</vt:lpstr>
      <vt:lpstr>Právní pozadí - další pojmy</vt:lpstr>
      <vt:lpstr>Poskytování akreditací - smysl</vt:lpstr>
      <vt:lpstr>  Druhy dobrovolnictví podle činností</vt:lpstr>
      <vt:lpstr>Dobrovolnictví v kultuře</vt:lpstr>
      <vt:lpstr>Dobrovolnictví v kultuře</vt:lpstr>
      <vt:lpstr>Dobrovolnictví v kultuře</vt:lpstr>
      <vt:lpstr>Dobrovolnictví v kultuře</vt:lpstr>
      <vt:lpstr>Dobrovolnictví ve sportu</vt:lpstr>
      <vt:lpstr>Dobrovolnictví ve sportu</vt:lpstr>
      <vt:lpstr>Dobrovolnictví ve sportu</vt:lpstr>
      <vt:lpstr>Důležitost dobrovolnictví ve sportu</vt:lpstr>
      <vt:lpstr>Dobrovolnictví s dětmi a mládeží</vt:lpstr>
      <vt:lpstr>Dobrovolnictví s dětmi a mládeží</vt:lpstr>
      <vt:lpstr>Dobrovolnictví s dětmi a mládeží - oddíly</vt:lpstr>
      <vt:lpstr>Dobrovolnictví v církvích a náboženských společnostech</vt:lpstr>
      <vt:lpstr>Dobrovolnictví v církvích a náboženských společnostech</vt:lpstr>
      <vt:lpstr>Dobrovolnictví ve zdravotnictví</vt:lpstr>
      <vt:lpstr>Dobrovolnictví ve zdravotnictví</vt:lpstr>
      <vt:lpstr>Dobrovolnictví ve zdravotnictví</vt:lpstr>
      <vt:lpstr>Dobrovolnictví ve zdravotnictví – srovnání se zahraničím</vt:lpstr>
      <vt:lpstr>Osvědčené typy dobrovolnických činností Ve zdravotnických zařízeních</vt:lpstr>
      <vt:lpstr>Tři principy bezpečné dobrovolnické činnosti ve zdravotnictví</vt:lpstr>
      <vt:lpstr>Dobrovolnictví v ekologii</vt:lpstr>
      <vt:lpstr>Dobrovolnictví v ekologii</vt:lpstr>
      <vt:lpstr>Dobrovolnictví v sociálních službách</vt:lpstr>
      <vt:lpstr>Dobrovolnictví v sociálních službách</vt:lpstr>
      <vt:lpstr>Příklad dobrovolnické akce v sociálních službách</vt:lpstr>
      <vt:lpstr>Dobrovolnictví při mimořádných událostech</vt:lpstr>
      <vt:lpstr>Dobrovolnictví při mimořádných událostech</vt:lpstr>
      <vt:lpstr>Dobrovolnictví při mimořádných událostech</vt:lpstr>
      <vt:lpstr>Povodně 1997</vt:lpstr>
      <vt:lpstr>Zapojení NNO při odstraňování následků povodní 1997</vt:lpstr>
      <vt:lpstr>Důsledky povodní 1997 na NNO</vt:lpstr>
      <vt:lpstr>Další důležité body v oblasti zapojování NNO do řešení následků povodní – zákon o DS</vt:lpstr>
      <vt:lpstr>Důležitost dobrovolníků v oblasti MU</vt:lpstr>
      <vt:lpstr>Dobrovolnická pomoc při mú</vt:lpstr>
      <vt:lpstr>Účast na záchranných operacích</vt:lpstr>
      <vt:lpstr>Dobrovolnická pomoc při MU- problémy</vt:lpstr>
      <vt:lpstr>Literatura</vt:lpstr>
      <vt:lpstr>Zajímavé odkazy: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Nemo</dc:creator>
  <cp:lastModifiedBy>a</cp:lastModifiedBy>
  <cp:revision>166</cp:revision>
  <dcterms:created xsi:type="dcterms:W3CDTF">2011-11-23T15:33:06Z</dcterms:created>
  <dcterms:modified xsi:type="dcterms:W3CDTF">2012-10-11T13:14:10Z</dcterms:modified>
</cp:coreProperties>
</file>