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663E7-EB9C-49FD-AC53-6B91B713C79D}" type="datetimeFigureOut">
              <a:rPr lang="cs-CZ"/>
              <a:pPr>
                <a:defRPr/>
              </a:pPr>
              <a:t>27.9.2012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F2112-26DD-4B8B-B505-C5403FBE57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F2F8B-E8DB-49E2-921D-74521CBD8682}" type="datetimeFigureOut">
              <a:rPr lang="cs-CZ"/>
              <a:pPr>
                <a:defRPr/>
              </a:pPr>
              <a:t>27.9.2012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7DEFB-5D9E-410E-BB20-05E12C453A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524FB-6F46-4D80-ACB4-E9A6AE07C70C}" type="datetimeFigureOut">
              <a:rPr lang="cs-CZ"/>
              <a:pPr>
                <a:defRPr/>
              </a:pPr>
              <a:t>27.9.2012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3E668-3621-4E53-A1DA-77A14E34CF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8A6DD-2307-4C86-93A6-DB00D82EF59E}" type="datetimeFigureOut">
              <a:rPr lang="cs-CZ"/>
              <a:pPr>
                <a:defRPr/>
              </a:pPr>
              <a:t>27.9.2012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922CD-F612-40D2-9676-6D3E2755F2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DB7D3-E15F-4326-8549-F757AC557361}" type="datetimeFigureOut">
              <a:rPr lang="cs-CZ"/>
              <a:pPr>
                <a:defRPr/>
              </a:pPr>
              <a:t>27.9.2012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A0B05-88C8-4F91-8792-1716319BD1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F904F-1CE9-41A0-BA0C-006079E29AA1}" type="datetimeFigureOut">
              <a:rPr lang="cs-CZ"/>
              <a:pPr>
                <a:defRPr/>
              </a:pPr>
              <a:t>27.9.2012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CED33-8DD7-4934-9DB7-44A3B1A582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C64B3-7D25-4322-8636-AA17D9B9EC8C}" type="datetimeFigureOut">
              <a:rPr lang="cs-CZ"/>
              <a:pPr>
                <a:defRPr/>
              </a:pPr>
              <a:t>27.9.2012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0A560-EABB-4497-AE19-822A395D0B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90EF-B9F5-48ED-BC7B-86B0AEA8AE85}" type="datetimeFigureOut">
              <a:rPr lang="cs-CZ"/>
              <a:pPr>
                <a:defRPr/>
              </a:pPr>
              <a:t>27.9.2012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2C56D-3B6E-4960-8419-D83670E807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C76A3-C846-4CCD-BD3E-324BBE703287}" type="datetimeFigureOut">
              <a:rPr lang="cs-CZ"/>
              <a:pPr>
                <a:defRPr/>
              </a:pPr>
              <a:t>27.9.2012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D9DF5-2BCE-4EA2-B028-C9C2359362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6A647-5EF0-4B74-A881-E25B06870B54}" type="datetimeFigureOut">
              <a:rPr lang="cs-CZ"/>
              <a:pPr>
                <a:defRPr/>
              </a:pPr>
              <a:t>27.9.2012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884F6-4F59-44C6-876B-10015ECEA6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8F26A-591F-4B85-AADD-23EAB30B98C7}" type="datetimeFigureOut">
              <a:rPr lang="cs-CZ"/>
              <a:pPr>
                <a:defRPr/>
              </a:pPr>
              <a:t>27.9.2012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AD87A-5488-415C-9A72-7D72430CE2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DE0C9B-AD51-40A3-9F88-6D582A9699E3}" type="datetimeFigureOut">
              <a:rPr lang="cs-CZ"/>
              <a:pPr>
                <a:defRPr/>
              </a:pPr>
              <a:t>27.9.2012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67D03-E2F3-44B4-B569-3CC3CED410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11188" y="1844675"/>
            <a:ext cx="7772400" cy="1470025"/>
          </a:xfrm>
        </p:spPr>
        <p:txBody>
          <a:bodyPr/>
          <a:lstStyle/>
          <a:p>
            <a:r>
              <a:rPr lang="cs-CZ" b="1" smtClean="0"/>
              <a:t>Personální management </a:t>
            </a:r>
            <a:br>
              <a:rPr lang="cs-CZ" b="1" smtClean="0"/>
            </a:br>
            <a:r>
              <a:rPr lang="cs-CZ" b="1" smtClean="0"/>
              <a:t>ve státní správě a samosprávě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4284663" y="4149725"/>
            <a:ext cx="4103687" cy="10080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b="1" smtClean="0">
                <a:solidFill>
                  <a:schemeClr val="tx1"/>
                </a:solidFill>
              </a:rPr>
              <a:t>Bohuslav Binka</a:t>
            </a:r>
            <a:endParaRPr lang="cs-CZ" sz="2800" b="1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800" b="1" smtClean="0">
                <a:solidFill>
                  <a:schemeClr val="tx1"/>
                </a:solidFill>
                <a:latin typeface="Arial" charset="0"/>
              </a:rPr>
              <a:t>KES, FSS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Prehistorie a historie HRM IV. 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Nástupci a kritici F. W. Taylora </a:t>
            </a:r>
          </a:p>
          <a:p>
            <a:pPr>
              <a:lnSpc>
                <a:spcPct val="80000"/>
              </a:lnSpc>
            </a:pPr>
            <a:endParaRPr lang="cs-CZ" sz="5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	</a:t>
            </a:r>
            <a:r>
              <a:rPr lang="cs-CZ" sz="2400" smtClean="0"/>
              <a:t>- Frank Gilbreth, Elton Mayo, R. J. Roethlisberger, W. J. Dickson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	- taylorovské předpoklady zvyšování produktivity práce mají své trhliny (nejlepší zaměstnanci jsou dlouhodobě znevýhodnění, kromě ekonomické stimulace existují i jiné prostředky, které působí dlouhodoběji, mění se charakter práce i poměr typů zaměstnání)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	- namísto nahlížení na zaměstnance jako na „working animal“ či „draft animal“ (Taylorova slova) je potřeba hledání ad-hoc přístupu podle typu zaměstnance a zaměstnání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	- řešním je human relations přístup, jehož cílem je spokojenost zaměstnance a individuální přístup k němu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	- výkonný zaměstnanec je ten, který je spokojený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24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2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Prehistorie a historie HRM V.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Podle představ školy human relations je HR manager nikoliv „novodobým otrokářem třímajícím finanční bič i cukr“, ale spíše mediátorem/prostředníkem zájmu zaměstnanců a organizace. Nedohlíží, ale zprostředkovává a vyjednává. Zájem organizace je pro něj stejně důležitý jako zájem zaměstnanců. U některých autorů dokonce důraz na zaměstnance začal být silnější než důraz na organizaci.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Ovšem přístup human relations se ukázal být stejně problematickým jako taylorismus – nefungoval univerzálně.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Ani spokojený zaměstnanec totiž není automaticky výkonný zaměstnanec a důraz na dobré vztahy není univerzálním nástrojem na zvyšování efektivity.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Začíná se hledat v pořadí již třetí super-teorie HRM.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Všimněme si však, že stále jde o empirickou disciplínu.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765175"/>
          </a:xfrm>
        </p:spPr>
        <p:txBody>
          <a:bodyPr/>
          <a:lstStyle/>
          <a:p>
            <a:r>
              <a:rPr lang="cs-CZ" b="1" smtClean="0"/>
              <a:t>Prehistorie a historie HRM VII.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457200" y="836613"/>
            <a:ext cx="8229600" cy="5832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300" smtClean="0"/>
              <a:t>Nová syntéza (60. léta – současnost)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300" smtClean="0"/>
              <a:t>	- v obou větvích jde o hledání nové syntézy předešlého zkoumání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300" smtClean="0"/>
              <a:t>	- manažerská větev – Taylor i Mayo prokázali, že existují dobré nástroje na zvyšování produktivity práce prostřednictvím HR, ovšem žádný není univerzální a nefunguje jako zákon přírodních věd – vždy je nutné každý nástroj používat pouze ad-hoc dané situaci, organizaci, typu pozice, kultuře atp.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300" smtClean="0"/>
              <a:t>	- každý HR manager má k dispozici rezervoár metod a konkrétní organizaci a musí na základě zkušeností vytvořit takový mix konkrétních nástrojů, který bude v dané kultuře a organizaci funkční - - - jinými slovy neexistují úspěšné a neúspěšné metody, ale pouze správně a nesprávně použité metody vzhledem k určité situaci a organizaci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300" smtClean="0"/>
              <a:t>	- u některých společností budou taylorovy metody fungovat skvěle, někde nepovedou k žádným výsledkům, ovšem to samé platí i pro Maya a každý nástroj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cs-CZ" b="1" smtClean="0"/>
              <a:t>Prehistorie a historie HRM VIII.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Zcela jiným směrem jde sociologizující větev – ačkoliv M. Crozier či M. Foucault a Ch. Murray rozšiřují náš pohled na neefektivnost byrokratických organizací – předpoklady „druhé vlny“ vlastně ve všem důležitém přebírají 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Crozierovo „zneužívání byrokratických disfunkcí“, Murrayovo „selhání sociálního státu“ či Foucaultova „nádrž moci“ jsou jen rozšířením argumentace druhé vlny, nikoliv skutečnou syntézou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Prehistorie a historie HRM IX.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Kdo nám v otázce jak zvyšovat efektivitu byrokratických organizací pomůže? (je dobré znát sociologizující větev, ale použitelné nástroje nabízí mnohem více větev manažerská) 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Jaká metoda zkoumání v této oblasti se ukázala jako použitelná? (rozhodně empirická)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Historické poučení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	- V průběhu 20. století se faktická zaměstnanecká struktura tržních a státních subjektů přibližuje zůstávají její teorie oddělené a ta sociologizující nám neumožňuje zvyšovat efektivitu státních byrokratických organizací – spíše nám vysvětluje proč to nejde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	- Manažerská se však – díky změnám v charakteru tržních subjektů – naučila pracovat i s typem zaměstnanců a pozic, které právě nacházíme ve státních strukturách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	- To je naše veliká šance – pokusit se transformovat prokazatelně funkční mixy z tržních subjektů na ty státní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/>
              <a:t>Jak na poučení z historického vývoje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Nejdříve je nutné poznat roli a funkci HRM v tržních subjektech</a:t>
            </a:r>
          </a:p>
          <a:p>
            <a:r>
              <a:rPr lang="cs-CZ" smtClean="0"/>
              <a:t>Poté je dobré podrobně zmapovat fungování státních byrokratických organizací </a:t>
            </a:r>
          </a:p>
          <a:p>
            <a:r>
              <a:rPr lang="cs-CZ" smtClean="0"/>
              <a:t>Nakonec aplikovat 1 na 2 </a:t>
            </a:r>
          </a:p>
          <a:p>
            <a:r>
              <a:rPr lang="cs-CZ" smtClean="0"/>
              <a:t>Metodicky přitom vycházet z kontingenčního přístupu a důrazu na empirickou úspěšnost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HRM v tržních subjektech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smtClean="0"/>
              <a:t>Sendvičová pozice HRM</a:t>
            </a:r>
            <a:r>
              <a:rPr lang="cs-CZ" sz="240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Zájmy zaměstnanců a organizace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Ideální případ: vyšší motivace zaměstnanců vede k vyšší kvalitě a produktivitě práce ta k vyšším výnosům společnosti ta k možnosti pozitivní stimulace zaměstnanců a ta opět k vyšší motivaci ... tzv. pozitivní zpětná vazba.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Toho nejde dosáhnout protože v určitých směrech nejsou zaměstnanci a organizace „na stejné lodi“ jejich zájmy nejsou stejné, ale protikladné.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Je to však „ideálním cílem HRM“.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Sendvičová pozice se ovšem neomezuje pouze na konflikt zaměstnanci x organizace – to si ukážeme na příkladu HRM v organizační struktuře podniku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HRM v tržních subjektech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Kam s HRM v organizační struktuře společnosti? </a:t>
            </a:r>
          </a:p>
          <a:p>
            <a:pPr>
              <a:buFont typeface="Arial" charset="0"/>
              <a:buNone/>
            </a:pPr>
            <a:r>
              <a:rPr lang="cs-CZ" sz="2800" smtClean="0"/>
              <a:t>	- dosavadní zkušenost říká – co nejblíže vedení (tedy nikoliv samostatná buňka, ale buňka , které navazuje na nit vedoucí k pavoukům i Pavoukovi) </a:t>
            </a:r>
          </a:p>
          <a:p>
            <a:pPr>
              <a:buFont typeface="Arial" charset="0"/>
              <a:buNone/>
            </a:pPr>
            <a:r>
              <a:rPr lang="cs-CZ" sz="2800" smtClean="0"/>
              <a:t>	- přesto Vás čeká sendvič pozice i zde – pro mnoho oddělení je HRM vlastně (minimálně pokud ve společnosti již dlouho nefunguje) zpočátku takřka pouze zátěž – pro byrokratické organizace to platí čtyřnásobně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HRM v tržních subjektech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Úkoly HRM v tržních subjektech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	1. Zásadní a nejdůležitější je poskytovat zpětnou vazbu zaměstnancům a jejich nadřízeným.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	- „tělem práce HRM“ je proto zjišťování a analýza výkonu jednotlivých zaměstnanců a přednání informace (což není pouze sdělení) o tom zaměstnanci a jeho nadřízenému (to je ta nejzákladnější „zpětná vazba“)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	- na toto „tělo“ navazuje motivace, kariérní plánování, organizace tréningových programů a vzdělávání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	- přijímání a propouštění zaměstnanců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	- job analysis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	- další úkoly: mezinárodní HRM, HRM v malých a středních společnostech, HRM ve státní správě a samosprávě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Pravidla kurzu a jak na něj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89743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b="1" dirty="0" smtClean="0"/>
              <a:t>Struktura kurzu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Stručný, nicméně důležitý historický exkurz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HRM a tři principy vyplývající z pozice „sendvič“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Základní nástroje HRM managementu (5+1)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HRM ve sféře tržních organizací – proč ne ve státní sféře?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Zkušenosti s transferem HRM nástrojů do státní sféry (5+1)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Závěrečný test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Pravidla kurzu a jak na něj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b="1" dirty="0" smtClean="0"/>
              <a:t>Obsah kurzu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Pochopení teorií, na kterých stojí HRM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Pochopení základních nástrojů HRM a schopnosti je správně použít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Pochopení specifik v HRM v netržních organizacích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Zelený strom praxe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Zakončení kurzu a jak na něj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 smtClean="0"/>
              <a:t>Znalosti: 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2200" smtClean="0"/>
              <a:t>Základní učebnice kurzu, kapitoly z knih: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200" smtClean="0"/>
              <a:t>	ARMSTRONG, M. Personální management. Praha : Grada, 1999.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200" smtClean="0"/>
              <a:t>	MILKOVICH, G.T., BOUDREAU,</a:t>
            </a:r>
            <a:r>
              <a:rPr lang="cs-CZ" sz="2200" smtClean="0">
                <a:latin typeface="Arial" charset="0"/>
              </a:rPr>
              <a:t> </a:t>
            </a:r>
            <a:r>
              <a:rPr lang="cs-CZ" sz="2200" smtClean="0"/>
              <a:t>J.W. Řízení lidských zdrojů. Praha : Grada, 1993.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200" smtClean="0"/>
              <a:t>	CARRELL, M. R., KUZMITS, E. F. Personnel/Human Resource Management. 2002. </a:t>
            </a:r>
          </a:p>
          <a:p>
            <a:pPr>
              <a:lnSpc>
                <a:spcPct val="90000"/>
              </a:lnSpc>
              <a:buFont typeface="Arial" charset="0"/>
              <a:buAutoNum type="arabicPeriod" startAt="2"/>
            </a:pPr>
            <a:r>
              <a:rPr lang="cs-CZ" sz="2200" smtClean="0"/>
              <a:t>Doplňková literatura: vždy na hodinách. </a:t>
            </a:r>
          </a:p>
          <a:p>
            <a:pPr>
              <a:lnSpc>
                <a:spcPct val="90000"/>
              </a:lnSpc>
              <a:buFont typeface="Arial" charset="0"/>
              <a:buAutoNum type="arabicPeriod" startAt="2"/>
            </a:pPr>
            <a:r>
              <a:rPr lang="cs-CZ" sz="2200" smtClean="0"/>
              <a:t>Vše, co se probere v průběhu výuky. </a:t>
            </a:r>
          </a:p>
          <a:p>
            <a:pPr>
              <a:lnSpc>
                <a:spcPct val="90000"/>
              </a:lnSpc>
              <a:buFont typeface="Arial" charset="0"/>
              <a:buAutoNum type="arabicPeriod" startAt="2"/>
            </a:pPr>
            <a:r>
              <a:rPr lang="cs-CZ" sz="2200" smtClean="0"/>
              <a:t>Praktická znalost z hodin.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3000" smtClean="0"/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Zakončení kurzu a jak na něj</a:t>
            </a:r>
            <a:endParaRPr lang="cs-CZ" smtClean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Testování znalostí: </a:t>
            </a:r>
          </a:p>
          <a:p>
            <a:pPr>
              <a:buFont typeface="Arial" charset="0"/>
              <a:buNone/>
            </a:pPr>
            <a:r>
              <a:rPr lang="cs-CZ" sz="3000" smtClean="0"/>
              <a:t>	Písemná práce, multiple-choice, otevřené otázky, řešení zadaného úkolu.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Prehistorie a historie HRM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mtClean="0"/>
              <a:t>Kde a jak to začalo (mýtus versus realita)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mtClean="0"/>
              <a:t>- - - - - -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mtClean="0"/>
              <a:t>Pohled současné pravice a levice na problematiku efektivity byrokratických organizací (stát je zlo verz. strategie více státu)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mtClean="0"/>
              <a:t>Odpověď lze hledat ve vývoji efektivity tržních subjektů a v proměnách teorie HRM a teorie byrokracie ve 20. století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mtClean="0"/>
              <a:t>Trh není jen zlo, aneb využít</a:t>
            </a:r>
            <a:r>
              <a:rPr lang="cs-CZ" smtClean="0">
                <a:latin typeface="Arial" charset="0"/>
              </a:rPr>
              <a:t>,</a:t>
            </a:r>
            <a:r>
              <a:rPr lang="cs-CZ" smtClean="0"/>
              <a:t> co může pomoci</a:t>
            </a:r>
          </a:p>
          <a:p>
            <a:pPr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r>
              <a:rPr lang="cs-CZ" b="1" smtClean="0"/>
              <a:t>Prehistorie a historie HRM I.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000" smtClean="0"/>
              <a:t>Zdánlivě společný začátek teorie byrokracie a prvních fází HRM </a:t>
            </a:r>
            <a:r>
              <a:rPr lang="cs-CZ" sz="2000" b="1" smtClean="0"/>
              <a:t>M</a:t>
            </a:r>
            <a:r>
              <a:rPr lang="cs-CZ" sz="2000" b="1" smtClean="0">
                <a:latin typeface="Arial" charset="0"/>
              </a:rPr>
              <a:t>.</a:t>
            </a:r>
            <a:r>
              <a:rPr lang="cs-CZ" sz="2000" b="1" smtClean="0"/>
              <a:t> Weber x F. W. Taylor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	</a:t>
            </a:r>
            <a:r>
              <a:rPr lang="cs-CZ" sz="1900" smtClean="0"/>
              <a:t>- v této první fázi jsou východiska obou přístupů stejná, zvyšování efektivity je možné za předpokladu, že: </a:t>
            </a:r>
            <a:endParaRPr lang="cs-CZ" sz="1900" smtClean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cs-CZ" sz="2300" smtClean="0"/>
              <a:t>Vykonávanou práci odlidštíme a činnost člověka zmechanizujeme. (Prostředek – zavádění univerzálních pravidel, opakovatelných a konrolovatelných „aktů“ (Weber) atomizace práce na kvantitativně měřitelné části a odlidštění vztahu mezi zaměstnanci.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cs-CZ" sz="2300" smtClean="0"/>
              <a:t>Vytvoříme hierarchicky uspořádanou organizaci (stálý dohled, rozhodování na základě objektivních údajů (počet vyrobených kusů, počet vyřízených žádostí atd.), odlidštěné rozhodování nadřízených).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cs-CZ" sz="2300" smtClean="0"/>
              <a:t>Pravdivost konceptu homo economicus, tedy předpokladu, že člověk je výhradně racionální tvor, jehož základní motivací je finanční příjem a jistota zaměstnání (resp. zaměstnání a příjmu).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endParaRPr lang="cs-CZ" sz="2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Prehistorie a historie HRM II.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3000" smtClean="0"/>
              <a:t>Na první pohled tedy manažerská (scientific management) i sociologizující linie začínají ve stejném bodě. To ovšem není tak docela pravda, protože zatímco Taylor je empirik, který neustále v realitě ověřuje své předpoklady (a to bude platit o celé HRM), Weber postavil svoji analýzu na historickém bádání a spekulativní hermeneutice. Ačkoliv byl tedy Weber mnohem větší a významnější myslitel, Taylor založil mnohem praktičtější a z hlediska výsledků lepší směr zkoumání a popisu HRM.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Prehistorie a historie HRM III.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500" smtClean="0"/>
              <a:t>Důsledky rozdílu historicky-spekulativního přístupu se naplno projevily ve druhém „kritickém“ období manažerského a sociologizujícího směru zkoumání efektivity organizací.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500" smtClean="0"/>
              <a:t>	- zatímco nástupci Taylora (E. Mayo, W. J. Dickson) z určitého zklamání z taylorovských metod vyvozují nutnost hledat úspěšnější nástroje HR managementu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500" smtClean="0"/>
              <a:t>	- nástupci M. Webera na zjištění, že jím navrhované postupy zvyšování efektivity byrokratických organizací nefungují, reagují analýzou toho, proč byrokratické organizace nemohou fungovat efektivně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500" smtClean="0"/>
              <a:t>	(jejich analýza je opět intelektuálně brilantní, ovšem v praxi HRM nám příliš – samo o sobě – nepomůže)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1278</Words>
  <Application>Microsoft Office PowerPoint</Application>
  <PresentationFormat>On-screen Show (4:3)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Calibri</vt:lpstr>
      <vt:lpstr>Arial</vt:lpstr>
      <vt:lpstr>Motiv sady Office</vt:lpstr>
      <vt:lpstr>Personální management  ve státní správě a samosprávě</vt:lpstr>
      <vt:lpstr>Pravidla kurzu a jak na něj</vt:lpstr>
      <vt:lpstr>Pravidla kurzu a jak na něj</vt:lpstr>
      <vt:lpstr>Zakončení kurzu a jak na něj</vt:lpstr>
      <vt:lpstr>Zakončení kurzu a jak na něj</vt:lpstr>
      <vt:lpstr>Prehistorie a historie HRM</vt:lpstr>
      <vt:lpstr>Prehistorie a historie HRM I.</vt:lpstr>
      <vt:lpstr>Prehistorie a historie HRM II.</vt:lpstr>
      <vt:lpstr>Prehistorie a historie HRM III.</vt:lpstr>
      <vt:lpstr>Prehistorie a historie HRM IV. </vt:lpstr>
      <vt:lpstr>Prehistorie a historie HRM V.</vt:lpstr>
      <vt:lpstr>Prehistorie a historie HRM VII.</vt:lpstr>
      <vt:lpstr>Prehistorie a historie HRM VIII.</vt:lpstr>
      <vt:lpstr>Prehistorie a historie HRM IX.</vt:lpstr>
      <vt:lpstr>Jak na poučení z historického vývoje</vt:lpstr>
      <vt:lpstr>HRM v tržních subjektech</vt:lpstr>
      <vt:lpstr>HRM v tržních subjektech</vt:lpstr>
      <vt:lpstr>HRM v tržních subjektech</vt:lpstr>
    </vt:vector>
  </TitlesOfParts>
  <Company>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management  ve státní správě a samosprávě</dc:title>
  <dc:creator>CIKT</dc:creator>
  <cp:lastModifiedBy>binka</cp:lastModifiedBy>
  <cp:revision>20</cp:revision>
  <dcterms:created xsi:type="dcterms:W3CDTF">2012-09-26T19:56:59Z</dcterms:created>
  <dcterms:modified xsi:type="dcterms:W3CDTF">2012-09-27T07:58:48Z</dcterms:modified>
</cp:coreProperties>
</file>