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8"/>
  </p:notesMasterIdLst>
  <p:handoutMasterIdLst>
    <p:handoutMasterId r:id="rId39"/>
  </p:handoutMasterIdLst>
  <p:sldIdLst>
    <p:sldId id="256" r:id="rId4"/>
    <p:sldId id="261" r:id="rId5"/>
    <p:sldId id="268" r:id="rId6"/>
    <p:sldId id="269" r:id="rId7"/>
    <p:sldId id="271" r:id="rId8"/>
    <p:sldId id="272" r:id="rId9"/>
    <p:sldId id="283" r:id="rId10"/>
    <p:sldId id="273" r:id="rId11"/>
    <p:sldId id="299" r:id="rId12"/>
    <p:sldId id="300" r:id="rId13"/>
    <p:sldId id="284" r:id="rId14"/>
    <p:sldId id="281" r:id="rId15"/>
    <p:sldId id="282" r:id="rId16"/>
    <p:sldId id="280" r:id="rId17"/>
    <p:sldId id="301" r:id="rId18"/>
    <p:sldId id="302" r:id="rId19"/>
    <p:sldId id="303" r:id="rId20"/>
    <p:sldId id="279" r:id="rId21"/>
    <p:sldId id="275" r:id="rId22"/>
    <p:sldId id="276" r:id="rId23"/>
    <p:sldId id="277" r:id="rId24"/>
    <p:sldId id="278" r:id="rId25"/>
    <p:sldId id="286" r:id="rId26"/>
    <p:sldId id="287" r:id="rId27"/>
    <p:sldId id="288" r:id="rId28"/>
    <p:sldId id="289" r:id="rId29"/>
    <p:sldId id="290" r:id="rId30"/>
    <p:sldId id="291" r:id="rId31"/>
    <p:sldId id="292" r:id="rId32"/>
    <p:sldId id="293" r:id="rId33"/>
    <p:sldId id="298" r:id="rId34"/>
    <p:sldId id="294" r:id="rId35"/>
    <p:sldId id="296" r:id="rId36"/>
    <p:sldId id="297" r:id="rId37"/>
  </p:sldIdLst>
  <p:sldSz cx="9144000" cy="6858000" type="screen4x3"/>
  <p:notesSz cx="6669088" cy="9926638"/>
  <p:defaultTextStyle>
    <a:defPPr>
      <a:defRPr lang="en-GB"/>
    </a:defPPr>
    <a:lvl1pPr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1pPr>
    <a:lvl2pPr marL="4572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2pPr>
    <a:lvl3pPr marL="9144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3pPr>
    <a:lvl4pPr marL="13716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4pPr>
    <a:lvl5pPr marL="1828800" algn="l" rtl="0" fontAlgn="base">
      <a:spcBef>
        <a:spcPct val="0"/>
      </a:spcBef>
      <a:spcAft>
        <a:spcPct val="0"/>
      </a:spcAft>
      <a:defRPr sz="2400" kern="1200">
        <a:solidFill>
          <a:schemeClr val="tx1"/>
        </a:solidFill>
        <a:latin typeface="Times New Roman" pitchFamily="-105" charset="0"/>
        <a:ea typeface="Arial" pitchFamily="-105" charset="0"/>
        <a:cs typeface="Arial" pitchFamily="-105" charset="0"/>
      </a:defRPr>
    </a:lvl5pPr>
    <a:lvl6pPr marL="2286000" algn="l" defTabSz="457200" rtl="0" eaLnBrk="1" latinLnBrk="0" hangingPunct="1">
      <a:defRPr sz="2400" kern="1200">
        <a:solidFill>
          <a:schemeClr val="tx1"/>
        </a:solidFill>
        <a:latin typeface="Times New Roman" pitchFamily="-105" charset="0"/>
        <a:ea typeface="Arial" pitchFamily="-105" charset="0"/>
        <a:cs typeface="Arial" pitchFamily="-105" charset="0"/>
      </a:defRPr>
    </a:lvl6pPr>
    <a:lvl7pPr marL="2743200" algn="l" defTabSz="457200" rtl="0" eaLnBrk="1" latinLnBrk="0" hangingPunct="1">
      <a:defRPr sz="2400" kern="1200">
        <a:solidFill>
          <a:schemeClr val="tx1"/>
        </a:solidFill>
        <a:latin typeface="Times New Roman" pitchFamily="-105" charset="0"/>
        <a:ea typeface="Arial" pitchFamily="-105" charset="0"/>
        <a:cs typeface="Arial" pitchFamily="-105" charset="0"/>
      </a:defRPr>
    </a:lvl7pPr>
    <a:lvl8pPr marL="3200400" algn="l" defTabSz="457200" rtl="0" eaLnBrk="1" latinLnBrk="0" hangingPunct="1">
      <a:defRPr sz="2400" kern="1200">
        <a:solidFill>
          <a:schemeClr val="tx1"/>
        </a:solidFill>
        <a:latin typeface="Times New Roman" pitchFamily="-105" charset="0"/>
        <a:ea typeface="Arial" pitchFamily="-105" charset="0"/>
        <a:cs typeface="Arial" pitchFamily="-105" charset="0"/>
      </a:defRPr>
    </a:lvl8pPr>
    <a:lvl9pPr marL="3657600" algn="l" defTabSz="457200" rtl="0" eaLnBrk="1" latinLnBrk="0" hangingPunct="1">
      <a:defRPr sz="2400" kern="1200">
        <a:solidFill>
          <a:schemeClr val="tx1"/>
        </a:solidFill>
        <a:latin typeface="Times New Roman" pitchFamily="-105" charset="0"/>
        <a:ea typeface="Arial" pitchFamily="-105" charset="0"/>
        <a:cs typeface="Arial" pitchFamily="-10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3325" autoAdjust="0"/>
  </p:normalViewPr>
  <p:slideViewPr>
    <p:cSldViewPr>
      <p:cViewPr>
        <p:scale>
          <a:sx n="125" d="100"/>
          <a:sy n="125" d="100"/>
        </p:scale>
        <p:origin x="-1224"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p:cViewPr>
        <p:scale>
          <a:sx n="66" d="100"/>
          <a:sy n="66" d="100"/>
        </p:scale>
        <p:origin x="-2525" y="3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sz="quarter"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884E9284-CF1B-3347-85B3-27B288014616}" type="datetime1">
              <a:rPr lang="en-US"/>
              <a:pPr>
                <a:defRPr/>
              </a:pPr>
              <a:t>10/9/2013</a:t>
            </a:fld>
            <a:endParaRPr lang="en-GB"/>
          </a:p>
        </p:txBody>
      </p:sp>
      <p:sp>
        <p:nvSpPr>
          <p:cNvPr id="4" name="Footer Placeholder 3"/>
          <p:cNvSpPr>
            <a:spLocks noGrp="1"/>
          </p:cNvSpPr>
          <p:nvPr>
            <p:ph type="ftr" sz="quarter" idx="2"/>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E24226DC-7977-A541-B3AE-F1AA36380039}" type="slidenum">
              <a:rPr lang="en-GB"/>
              <a:pPr>
                <a:defRPr/>
              </a:pPr>
              <a:t>‹#›</a:t>
            </a:fld>
            <a:endParaRPr lang="en-GB"/>
          </a:p>
        </p:txBody>
      </p:sp>
    </p:spTree>
    <p:extLst>
      <p:ext uri="{BB962C8B-B14F-4D97-AF65-F5344CB8AC3E}">
        <p14:creationId xmlns:p14="http://schemas.microsoft.com/office/powerpoint/2010/main" val="71979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0694" tIns="45346" rIns="90694" bIns="45346" numCol="1" anchor="t"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3" name="Date Placeholder 2"/>
          <p:cNvSpPr>
            <a:spLocks noGrp="1"/>
          </p:cNvSpPr>
          <p:nvPr>
            <p:ph type="dt" idx="1"/>
          </p:nvPr>
        </p:nvSpPr>
        <p:spPr>
          <a:xfrm>
            <a:off x="3776663" y="0"/>
            <a:ext cx="2890837" cy="496888"/>
          </a:xfrm>
          <a:prstGeom prst="rect">
            <a:avLst/>
          </a:prstGeom>
        </p:spPr>
        <p:txBody>
          <a:bodyPr vert="horz" wrap="square" lIns="90694" tIns="45346" rIns="90694" bIns="45346" numCol="1" anchor="t"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3BDC3EC9-F459-B940-A971-6F0C63684DA6}" type="datetime1">
              <a:rPr lang="en-US"/>
              <a:pPr>
                <a:defRPr/>
              </a:pPr>
              <a:t>10/9/2013</a:t>
            </a:fld>
            <a:endParaRPr lang="en-GB"/>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0694" tIns="45346" rIns="90694" bIns="45346" rtlCol="0" anchor="ctr"/>
          <a:lstStyle/>
          <a:p>
            <a:pPr lvl="0"/>
            <a:endParaRPr lang="en-GB" noProof="0"/>
          </a:p>
        </p:txBody>
      </p:sp>
      <p:sp>
        <p:nvSpPr>
          <p:cNvPr id="5" name="Notes Placeholder 4"/>
          <p:cNvSpPr>
            <a:spLocks noGrp="1"/>
          </p:cNvSpPr>
          <p:nvPr>
            <p:ph type="body" sz="quarter" idx="3"/>
          </p:nvPr>
        </p:nvSpPr>
        <p:spPr>
          <a:xfrm>
            <a:off x="665163" y="4714875"/>
            <a:ext cx="5338762" cy="4467225"/>
          </a:xfrm>
          <a:prstGeom prst="rect">
            <a:avLst/>
          </a:prstGeom>
        </p:spPr>
        <p:txBody>
          <a:bodyPr vert="horz" wrap="square" lIns="90694" tIns="45346" rIns="90694" bIns="4534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890838" cy="496887"/>
          </a:xfrm>
          <a:prstGeom prst="rect">
            <a:avLst/>
          </a:prstGeom>
        </p:spPr>
        <p:txBody>
          <a:bodyPr vert="horz" wrap="square" lIns="90694" tIns="45346" rIns="90694" bIns="45346" numCol="1" anchor="b" anchorCtr="0" compatLnSpc="1">
            <a:prstTxWarp prst="textNoShape">
              <a:avLst/>
            </a:prstTxWarp>
          </a:bodyPr>
          <a:lstStyle>
            <a:lvl1pPr>
              <a:defRPr sz="1200">
                <a:latin typeface="Times New Roman" pitchFamily="-84" charset="0"/>
                <a:ea typeface="Arial" pitchFamily="-84" charset="0"/>
                <a:cs typeface="Arial" pitchFamily="-84" charset="0"/>
              </a:defRPr>
            </a:lvl1pPr>
          </a:lstStyle>
          <a:p>
            <a:pPr>
              <a:defRPr/>
            </a:pPr>
            <a:endParaRPr lang="en-US"/>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0694" tIns="45346" rIns="90694" bIns="45346" numCol="1" anchor="b" anchorCtr="0" compatLnSpc="1">
            <a:prstTxWarp prst="textNoShape">
              <a:avLst/>
            </a:prstTxWarp>
          </a:bodyPr>
          <a:lstStyle>
            <a:lvl1pPr algn="r">
              <a:defRPr sz="1200">
                <a:latin typeface="Times New Roman" pitchFamily="-84" charset="0"/>
                <a:ea typeface="Arial" pitchFamily="-84" charset="0"/>
                <a:cs typeface="Arial" pitchFamily="-84" charset="0"/>
              </a:defRPr>
            </a:lvl1pPr>
          </a:lstStyle>
          <a:p>
            <a:pPr>
              <a:defRPr/>
            </a:pPr>
            <a:fld id="{A9D69A7A-9140-484C-9779-8DFA29CA86AF}" type="slidenum">
              <a:rPr lang="en-GB"/>
              <a:pPr>
                <a:defRPr/>
              </a:pPr>
              <a:t>‹#›</a:t>
            </a:fld>
            <a:endParaRPr lang="en-GB"/>
          </a:p>
        </p:txBody>
      </p:sp>
    </p:spTree>
    <p:extLst>
      <p:ext uri="{BB962C8B-B14F-4D97-AF65-F5344CB8AC3E}">
        <p14:creationId xmlns:p14="http://schemas.microsoft.com/office/powerpoint/2010/main" val="84702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z="1400" dirty="0">
              <a:latin typeface="Calibri" pitchFamily="-105" charset="0"/>
              <a:ea typeface="Times New Roman" pitchFamily="-105" charset="0"/>
              <a:cs typeface="Times New Roman" pitchFamily="-105" charset="0"/>
            </a:endParaRPr>
          </a:p>
        </p:txBody>
      </p:sp>
      <p:sp>
        <p:nvSpPr>
          <p:cNvPr id="40964"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29428E7-4CA6-9941-925E-20383413AC51}" type="slidenum">
              <a:rPr lang="en-GB" sz="1200"/>
              <a:pPr algn="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12</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z="1400" dirty="0">
              <a:latin typeface="Calibri" pitchFamily="-105" charset="0"/>
              <a:ea typeface="Times New Roman" pitchFamily="-105" charset="0"/>
              <a:cs typeface="Times New Roman" pitchFamily="-105" charset="0"/>
            </a:endParaRPr>
          </a:p>
        </p:txBody>
      </p:sp>
      <p:sp>
        <p:nvSpPr>
          <p:cNvPr id="40964"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29428E7-4CA6-9941-925E-20383413AC51}" type="slidenum">
              <a:rPr lang="en-GB" sz="1200"/>
              <a:pPr algn="r"/>
              <a:t>13</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14</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15</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16</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17</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18</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19</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20</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21</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marL="171450" indent="-171450">
              <a:buFontTx/>
              <a:buChar char="•"/>
            </a:pPr>
            <a:endParaRPr lang="en-GB" sz="1400" dirty="0">
              <a:latin typeface="Calibri" pitchFamily="-105" charset="0"/>
            </a:endParaRPr>
          </a:p>
        </p:txBody>
      </p:sp>
      <p:sp>
        <p:nvSpPr>
          <p:cNvPr id="43012"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61994AB8-C9CB-7946-BE79-0BBBD4FE0FD5}" type="slidenum">
              <a:rPr lang="en-GB" sz="1200"/>
              <a:pPr algn="r"/>
              <a:t>2</a:t>
            </a:fld>
            <a:endParaRPr lang="en-GB"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22</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23</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24</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25</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26</a:t>
            </a:fld>
            <a:endParaRPr lang="en-GB"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27</a:t>
            </a:fld>
            <a:endParaRPr lang="en-GB"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28</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29</a:t>
            </a:fld>
            <a:endParaRPr lang="en-GB"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30</a:t>
            </a:fld>
            <a:endParaRPr lang="en-GB"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31</a:t>
            </a:fld>
            <a:endParaRPr lang="en-GB"/>
          </a:p>
        </p:txBody>
      </p:sp>
    </p:spTree>
    <p:extLst>
      <p:ext uri="{BB962C8B-B14F-4D97-AF65-F5344CB8AC3E}">
        <p14:creationId xmlns:p14="http://schemas.microsoft.com/office/powerpoint/2010/main" val="333212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5060"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4C493BED-435E-E04B-B6A8-1724E3CD2213}" type="slidenum">
              <a:rPr lang="en-GB" sz="1200"/>
              <a:pPr algn="r"/>
              <a:t>3</a:t>
            </a:fld>
            <a:endParaRPr lang="en-GB"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32</a:t>
            </a:fld>
            <a:endParaRPr lang="en-GB"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fld id="{7F517DE5-E2C9-4D42-80AD-6814B24E06EA}" type="slidenum">
              <a:rPr lang="en-US" altLang="en-US"/>
              <a:pPr eaLnBrk="1" hangingPunct="1"/>
              <a:t>33</a:t>
            </a:fld>
            <a:endParaRPr lang="en-US" altLang="en-US"/>
          </a:p>
        </p:txBody>
      </p:sp>
      <p:sp>
        <p:nvSpPr>
          <p:cNvPr id="61443" name="Rectangle 2"/>
          <p:cNvSpPr>
            <a:spLocks noGrp="1" noRot="1" noChangeAspect="1" noChangeArrowheads="1" noTextEdit="1"/>
          </p:cNvSpPr>
          <p:nvPr>
            <p:ph type="sldImg"/>
          </p:nvPr>
        </p:nvSpPr>
        <p:spPr>
          <a:xfrm>
            <a:off x="852488" y="744538"/>
            <a:ext cx="4964112" cy="3722687"/>
          </a:xfrm>
          <a:ln/>
        </p:spPr>
      </p:sp>
      <p:sp>
        <p:nvSpPr>
          <p:cNvPr id="61444" name="Rectangle 3"/>
          <p:cNvSpPr>
            <a:spLocks noGrp="1" noChangeArrowheads="1"/>
          </p:cNvSpPr>
          <p:nvPr>
            <p:ph type="body" idx="1"/>
          </p:nvPr>
        </p:nvSpPr>
        <p:spPr>
          <a:xfrm>
            <a:off x="665797" y="4714876"/>
            <a:ext cx="5337494"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charset="0"/>
              <a:ea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9D69A7A-9140-484C-9779-8DFA29CA86AF}" type="slidenum">
              <a:rPr lang="en-GB" smtClean="0"/>
              <a:pPr>
                <a:defRPr/>
              </a:pPr>
              <a:t>34</a:t>
            </a:fld>
            <a:endParaRPr lang="en-GB"/>
          </a:p>
        </p:txBody>
      </p:sp>
    </p:spTree>
    <p:extLst>
      <p:ext uri="{BB962C8B-B14F-4D97-AF65-F5344CB8AC3E}">
        <p14:creationId xmlns:p14="http://schemas.microsoft.com/office/powerpoint/2010/main" val="79837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smtClean="0">
                <a:latin typeface="Calibri" pitchFamily="-105" charset="0"/>
              </a:rPr>
              <a:t>The</a:t>
            </a:r>
            <a:r>
              <a:rPr lang="en-GB" sz="1400" baseline="0" dirty="0" smtClean="0">
                <a:latin typeface="Calibri" pitchFamily="-105" charset="0"/>
              </a:rPr>
              <a:t> purpose of this exercise is to get students to reflect on what social, cultural, political, ethical… values they attach to food in theory. On Friday we will recall this exercise when students present their diaries.</a:t>
            </a:r>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r>
              <a:rPr lang="en-GB" sz="1400" dirty="0" smtClean="0">
                <a:latin typeface="Calibri" pitchFamily="-105" charset="0"/>
              </a:rPr>
              <a:t>The exercise is</a:t>
            </a:r>
            <a:r>
              <a:rPr lang="en-GB" sz="1400" baseline="0" dirty="0" smtClean="0">
                <a:latin typeface="Calibri" pitchFamily="-105" charset="0"/>
              </a:rPr>
              <a:t> intended to reveal a number of influences on food intakes and purchasing decisions. In this case, fair-trade coffee displays ethical concern for distant commodity farmers; evening meal is likely to be high in fat and suggests familiarity with Italian foods (see lunch). Vegetarianism may be a political choice.</a:t>
            </a:r>
          </a:p>
          <a:p>
            <a:endParaRPr lang="en-GB" sz="1400" baseline="0" dirty="0" smtClean="0">
              <a:latin typeface="Calibri" pitchFamily="-105" charset="0"/>
            </a:endParaRPr>
          </a:p>
          <a:p>
            <a:r>
              <a:rPr lang="en-GB" sz="1400" baseline="0" dirty="0" smtClean="0">
                <a:latin typeface="Calibri" pitchFamily="-105" charset="0"/>
              </a:rPr>
              <a:t>Chocolate cake may carry guilt associations, unlike the coffee. Support for acquaintances shows social structures in some market situations. Tues is not a day for food hedonism, or perhaps reflects work-life balance issues.</a:t>
            </a:r>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GB" sz="1400" dirty="0">
              <a:latin typeface="Calibri" pitchFamily="-105" charset="0"/>
            </a:endParaRPr>
          </a:p>
        </p:txBody>
      </p:sp>
      <p:sp>
        <p:nvSpPr>
          <p:cNvPr id="47108" name="Slide Number Placeholder 3"/>
          <p:cNvSpPr txBox="1">
            <a:spLocks noGrp="1"/>
          </p:cNvSpPr>
          <p:nvPr/>
        </p:nvSpPr>
        <p:spPr bwMode="auto">
          <a:xfrm>
            <a:off x="3776663" y="9428163"/>
            <a:ext cx="2890837" cy="496887"/>
          </a:xfrm>
          <a:prstGeom prst="rect">
            <a:avLst/>
          </a:prstGeom>
          <a:noFill/>
          <a:ln w="9525">
            <a:noFill/>
            <a:miter lim="800000"/>
            <a:headEnd/>
            <a:tailEnd/>
          </a:ln>
        </p:spPr>
        <p:txBody>
          <a:bodyPr lIns="90694" tIns="45346" rIns="90694" bIns="45346" anchor="b">
            <a:prstTxWarp prst="textNoShape">
              <a:avLst/>
            </a:prstTxWarp>
          </a:bodyPr>
          <a:lstStyle/>
          <a:p>
            <a:pPr algn="r"/>
            <a:fld id="{257E2F13-210C-E146-9516-EEAFD096D6C4}" type="slidenum">
              <a:rPr lang="en-GB" sz="1200"/>
              <a:pPr algn="r"/>
              <a:t>11</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D501F-8ABB-874A-9C41-38022584FB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8CFB-78F3-B74F-835C-F330240E47C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1C139-4A11-E04F-95E2-AC22C58FA2D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789439-0171-9A4A-B6C9-57ADB79E2081}"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2"/>
          <p:cNvSpPr>
            <a:spLocks noGrp="1"/>
          </p:cNvSpPr>
          <p:nvPr>
            <p:ph type="dt" sz="half" idx="10"/>
          </p:nvPr>
        </p:nvSpPr>
        <p:spPr>
          <a:ln/>
        </p:spPr>
        <p:txBody>
          <a:bodyPr/>
          <a:lstStyle>
            <a:lvl1pPr>
              <a:defRPr/>
            </a:lvl1pPr>
          </a:lstStyle>
          <a:p>
            <a:pPr>
              <a:defRPr/>
            </a:pPr>
            <a:endParaRPr lang="en-US"/>
          </a:p>
        </p:txBody>
      </p:sp>
      <p:sp>
        <p:nvSpPr>
          <p:cNvPr id="8" name="Footer Placeholder 3"/>
          <p:cNvSpPr>
            <a:spLocks noGrp="1"/>
          </p:cNvSpPr>
          <p:nvPr>
            <p:ph type="ftr" sz="quarter" idx="11"/>
          </p:nvPr>
        </p:nvSpPr>
        <p:spPr>
          <a:ln/>
        </p:spPr>
        <p:txBody>
          <a:bodyPr/>
          <a:lstStyle>
            <a:lvl1pPr>
              <a:defRPr/>
            </a:lvl1pPr>
          </a:lstStyle>
          <a:p>
            <a:pPr>
              <a:defRPr/>
            </a:pPr>
            <a:endParaRPr lang="en-US"/>
          </a:p>
        </p:txBody>
      </p:sp>
      <p:sp>
        <p:nvSpPr>
          <p:cNvPr id="9"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ln/>
        </p:spPr>
        <p:txBody>
          <a:bodyPr/>
          <a:lstStyle>
            <a:lvl1pPr>
              <a:defRPr/>
            </a:lvl1pPr>
          </a:lstStyle>
          <a:p>
            <a:pPr>
              <a:defRPr/>
            </a:pPr>
            <a:endParaRPr lang="en-US"/>
          </a:p>
        </p:txBody>
      </p:sp>
      <p:sp>
        <p:nvSpPr>
          <p:cNvPr id="4" name="Footer Placeholder 3"/>
          <p:cNvSpPr>
            <a:spLocks noGrp="1"/>
          </p:cNvSpPr>
          <p:nvPr>
            <p:ph type="ftr" sz="quarter" idx="11"/>
          </p:nvPr>
        </p:nvSpPr>
        <p:spPr>
          <a:ln/>
        </p:spPr>
        <p:txBody>
          <a:bodyPr/>
          <a:lstStyle>
            <a:lvl1pPr>
              <a:defRPr/>
            </a:lvl1pPr>
          </a:lstStyle>
          <a:p>
            <a:pPr>
              <a:defRPr/>
            </a:pPr>
            <a:endParaRPr lang="en-US"/>
          </a:p>
        </p:txBody>
      </p:sp>
      <p:sp>
        <p:nvSpPr>
          <p:cNvPr id="5"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a:ln/>
        </p:spPr>
        <p:txBody>
          <a:bodyPr/>
          <a:lstStyle>
            <a:lvl1pPr>
              <a:defRPr/>
            </a:lvl1pPr>
          </a:lstStyle>
          <a:p>
            <a:pPr>
              <a:defRPr/>
            </a:pPr>
            <a:endParaRPr lang="en-US"/>
          </a:p>
        </p:txBody>
      </p:sp>
      <p:sp>
        <p:nvSpPr>
          <p:cNvPr id="3" name="Footer Placeholder 3"/>
          <p:cNvSpPr>
            <a:spLocks noGrp="1"/>
          </p:cNvSpPr>
          <p:nvPr>
            <p:ph type="ftr" sz="quarter" idx="11"/>
          </p:nvPr>
        </p:nvSpPr>
        <p:spPr>
          <a:ln/>
        </p:spPr>
        <p:txBody>
          <a:bodyPr/>
          <a:lstStyle>
            <a:lvl1pPr>
              <a:defRPr/>
            </a:lvl1pPr>
          </a:lstStyle>
          <a:p>
            <a:pPr>
              <a:defRPr/>
            </a:pPr>
            <a:endParaRPr lang="en-US"/>
          </a:p>
        </p:txBody>
      </p:sp>
      <p:sp>
        <p:nvSpPr>
          <p:cNvPr id="4"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C0983-52A3-E940-B803-8903CF42A4A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a:ln/>
        </p:spPr>
        <p:txBody>
          <a:bodyPr/>
          <a:lstStyle>
            <a:lvl1pPr>
              <a:defRPr/>
            </a:lvl1pPr>
          </a:lstStyle>
          <a:p>
            <a:pPr>
              <a:defRPr/>
            </a:pPr>
            <a:endParaRPr lang="en-US"/>
          </a:p>
        </p:txBody>
      </p:sp>
      <p:sp>
        <p:nvSpPr>
          <p:cNvPr id="6" name="Footer Placeholder 3"/>
          <p:cNvSpPr>
            <a:spLocks noGrp="1"/>
          </p:cNvSpPr>
          <p:nvPr>
            <p:ph type="ftr" sz="quarter" idx="11"/>
          </p:nvPr>
        </p:nvSpPr>
        <p:spPr>
          <a:ln/>
        </p:spPr>
        <p:txBody>
          <a:bodyPr/>
          <a:lstStyle>
            <a:lvl1pPr>
              <a:defRPr/>
            </a:lvl1pPr>
          </a:lstStyle>
          <a:p>
            <a:pPr>
              <a:defRPr/>
            </a:pPr>
            <a:endParaRPr lang="en-US"/>
          </a:p>
        </p:txBody>
      </p:sp>
      <p:sp>
        <p:nvSpPr>
          <p:cNvPr id="7"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2"/>
          <p:cNvSpPr>
            <a:spLocks noGrp="1"/>
          </p:cNvSpPr>
          <p:nvPr>
            <p:ph type="dt" sz="half" idx="10"/>
          </p:nvPr>
        </p:nvSpPr>
        <p:spPr>
          <a:ln/>
        </p:spPr>
        <p:txBody>
          <a:bodyPr/>
          <a:lstStyle>
            <a:lvl1pPr>
              <a:defRPr/>
            </a:lvl1pPr>
          </a:lstStyle>
          <a:p>
            <a:pPr>
              <a:defRPr/>
            </a:pPr>
            <a:endParaRPr lang="en-US"/>
          </a:p>
        </p:txBody>
      </p:sp>
      <p:sp>
        <p:nvSpPr>
          <p:cNvPr id="5" name="Footer Placeholder 3"/>
          <p:cNvSpPr>
            <a:spLocks noGrp="1"/>
          </p:cNvSpPr>
          <p:nvPr>
            <p:ph type="ftr" sz="quarter" idx="11"/>
          </p:nvPr>
        </p:nvSpPr>
        <p:spPr>
          <a:ln/>
        </p:spPr>
        <p:txBody>
          <a:bodyPr/>
          <a:lstStyle>
            <a:lvl1pPr>
              <a:defRPr/>
            </a:lvl1pPr>
          </a:lstStyle>
          <a:p>
            <a:pPr>
              <a:defRPr/>
            </a:pPr>
            <a:endParaRPr lang="en-US"/>
          </a:p>
        </p:txBody>
      </p:sp>
      <p:sp>
        <p:nvSpPr>
          <p:cNvPr id="6" name="Slide Number Placeholder 4"/>
          <p:cNvSpPr>
            <a:spLocks noGrp="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86F8E-2737-1A4F-BABD-6362A940EF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8C690-3089-1F4A-9DEC-2EB4C66162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268DA6-1336-B747-A427-B09672F9D53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07EA34-AE64-E148-B56D-1BEAA18A336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AAB9A-482E-1048-97F0-2E4450E0EA4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56F2B-4BFD-0C43-8DF3-F51A676C500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fld id="{BD041203-A41C-0444-A607-4309B391B6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2"/>
          <p:cNvSpPr>
            <a:spLocks noGrp="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New Roman" pitchFamily="-84" charset="0"/>
                <a:ea typeface="Arial" pitchFamily="-84" charset="0"/>
                <a:cs typeface="Arial" pitchFamily="-84" charset="0"/>
              </a:defRPr>
            </a:lvl1pPr>
          </a:lstStyle>
          <a:p>
            <a:pPr>
              <a:defRPr/>
            </a:pPr>
            <a:endParaRPr lang="en-US"/>
          </a:p>
        </p:txBody>
      </p:sp>
      <p:sp>
        <p:nvSpPr>
          <p:cNvPr id="8" name="Footer Placeholder 3"/>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New Roman" pitchFamily="-84" charset="0"/>
                <a:ea typeface="Arial" pitchFamily="-84" charset="0"/>
                <a:cs typeface="Arial" pitchFamily="-84" charset="0"/>
              </a:defRPr>
            </a:lvl1pPr>
          </a:lstStyle>
          <a:p>
            <a:pPr>
              <a:defRPr/>
            </a:pPr>
            <a:endParaRPr lang="en-US"/>
          </a:p>
        </p:txBody>
      </p:sp>
      <p:sp>
        <p:nvSpPr>
          <p:cNvPr id="9" name="Slide Number Placeholder 4"/>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Times New Roman" pitchFamily="-84" charset="0"/>
                <a:ea typeface="Arial" pitchFamily="-84" charset="0"/>
                <a:cs typeface="Arial" pitchFamily="-8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79388" y="876300"/>
            <a:ext cx="8786812" cy="4893647"/>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Alternative and local </a:t>
            </a: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food:</a:t>
            </a:r>
          </a:p>
          <a:p>
            <a:pPr algn="ctr">
              <a:defRPr/>
            </a:pP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concepts </a:t>
            </a:r>
            <a:r>
              <a:rPr lang="en-GB" sz="3600" b="1" dirty="0">
                <a:effectLst>
                  <a:outerShdw blurRad="38100" dist="38100" dir="2700000" algn="tl">
                    <a:srgbClr val="DDDDDD"/>
                  </a:outerShdw>
                </a:effectLst>
                <a:latin typeface="Calibri" pitchFamily="-84" charset="0"/>
                <a:ea typeface="Arial" pitchFamily="-84" charset="0"/>
                <a:cs typeface="Arial" pitchFamily="-84" charset="0"/>
              </a:rPr>
              <a:t>and </a:t>
            </a: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practices</a:t>
            </a:r>
          </a:p>
          <a:p>
            <a:pPr algn="ctr">
              <a:defRPr/>
            </a:pPr>
            <a:endParaRPr lang="en-US" sz="3600" b="1" dirty="0" smtClean="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Session 1 – Introduction</a:t>
            </a:r>
          </a:p>
          <a:p>
            <a:pPr algn="ctr">
              <a:defRPr/>
            </a:pPr>
            <a:endParaRPr lang="en-GB" b="1"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Daniel Keech</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Countryside and Community Research Institute</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 </a:t>
            </a:r>
            <a:r>
              <a:rPr lang="en-GB" dirty="0" smtClean="0">
                <a:effectLst>
                  <a:outerShdw blurRad="38100" dist="38100" dir="2700000" algn="tl">
                    <a:srgbClr val="DDDDDD"/>
                  </a:outerShdw>
                </a:effectLst>
                <a:latin typeface="Calibri" pitchFamily="-84" charset="0"/>
                <a:ea typeface="Arial" pitchFamily="-84" charset="0"/>
                <a:cs typeface="Arial" pitchFamily="-84" charset="0"/>
              </a:rPr>
              <a:t>UK</a:t>
            </a:r>
          </a:p>
          <a:p>
            <a:pPr algn="ctr">
              <a:defRPr/>
            </a:pPr>
            <a:r>
              <a:rPr lang="en-GB" dirty="0" err="1" smtClean="0">
                <a:effectLst>
                  <a:outerShdw blurRad="38100" dist="38100" dir="2700000" algn="tl">
                    <a:srgbClr val="DDDDDD"/>
                  </a:outerShdw>
                </a:effectLst>
                <a:latin typeface="Calibri" pitchFamily="-84" charset="0"/>
                <a:ea typeface="Arial" pitchFamily="-84" charset="0"/>
                <a:cs typeface="Arial" pitchFamily="-84" charset="0"/>
              </a:rPr>
              <a:t>dkeech@glos.ac.uk</a:t>
            </a:r>
            <a:endParaRPr lang="en-GB"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endParaRPr lang="en-GB" sz="3600" b="1" dirty="0">
              <a:latin typeface="Calibri" pitchFamily="-84" charset="0"/>
              <a:ea typeface="Arial" pitchFamily="-84" charset="0"/>
              <a:cs typeface="Arial" pitchFamily="-84" charset="0"/>
            </a:endParaRPr>
          </a:p>
          <a:p>
            <a:pPr algn="ctr">
              <a:spcAft>
                <a:spcPts val="600"/>
              </a:spcAft>
              <a:defRPr/>
            </a:pPr>
            <a:r>
              <a:rPr lang="en-GB" dirty="0">
                <a:effectLst>
                  <a:outerShdw blurRad="38100" dist="38100" dir="2700000" algn="tl">
                    <a:srgbClr val="DDDDDD"/>
                  </a:outerShdw>
                </a:effectLst>
                <a:latin typeface="Calibri" pitchFamily="-84" charset="0"/>
                <a:ea typeface="Arial" pitchFamily="-84" charset="0"/>
                <a:cs typeface="Arial" pitchFamily="-84" charset="0"/>
              </a:rPr>
              <a:t>Masaryk University, Brno, 1</a:t>
            </a:r>
            <a:r>
              <a:rPr lang="en-GB" baseline="30000" dirty="0">
                <a:effectLst>
                  <a:outerShdw blurRad="38100" dist="38100" dir="2700000" algn="tl">
                    <a:srgbClr val="DDDDDD"/>
                  </a:outerShdw>
                </a:effectLst>
                <a:latin typeface="Calibri" pitchFamily="-84" charset="0"/>
                <a:ea typeface="Arial" pitchFamily="-84" charset="0"/>
                <a:cs typeface="Arial" pitchFamily="-84" charset="0"/>
              </a:rPr>
              <a:t>st</a:t>
            </a:r>
            <a:r>
              <a:rPr lang="en-GB" dirty="0">
                <a:effectLst>
                  <a:outerShdw blurRad="38100" dist="38100" dir="2700000" algn="tl">
                    <a:srgbClr val="DDDDDD"/>
                  </a:outerShdw>
                </a:effectLst>
                <a:latin typeface="Calibri" pitchFamily="-84" charset="0"/>
                <a:ea typeface="Arial" pitchFamily="-84" charset="0"/>
                <a:cs typeface="Arial" pitchFamily="-84" charset="0"/>
              </a:rPr>
              <a:t> – 4</a:t>
            </a:r>
            <a:r>
              <a:rPr lang="en-GB" baseline="30000" dirty="0">
                <a:effectLst>
                  <a:outerShdw blurRad="38100" dist="38100" dir="2700000" algn="tl">
                    <a:srgbClr val="DDDDDD"/>
                  </a:outerShdw>
                </a:effectLst>
                <a:latin typeface="Calibri" pitchFamily="-84" charset="0"/>
                <a:ea typeface="Arial" pitchFamily="-84" charset="0"/>
                <a:cs typeface="Arial" pitchFamily="-84" charset="0"/>
              </a:rPr>
              <a:t>th</a:t>
            </a:r>
            <a:r>
              <a:rPr lang="en-GB" dirty="0">
                <a:effectLst>
                  <a:outerShdw blurRad="38100" dist="38100" dir="2700000" algn="tl">
                    <a:srgbClr val="DDDDDD"/>
                  </a:outerShdw>
                </a:effectLst>
                <a:latin typeface="Calibri" pitchFamily="-84" charset="0"/>
                <a:ea typeface="Arial" pitchFamily="-84" charset="0"/>
                <a:cs typeface="Arial" pitchFamily="-84" charset="0"/>
              </a:rPr>
              <a:t> October 2013</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39939" name="Picture 7" descr="C:\Documents and Settings\s2105196\Local Settings\Temporary Internet Files\Content.Word\Hartpury College SPOT POS.JPG"/>
          <p:cNvPicPr>
            <a:picLocks noChangeAspect="1" noChangeArrowheads="1"/>
          </p:cNvPicPr>
          <p:nvPr/>
        </p:nvPicPr>
        <p:blipFill>
          <a:blip r:embed="rId4"/>
          <a:srcRect/>
          <a:stretch>
            <a:fillRect/>
          </a:stretch>
        </p:blipFill>
        <p:spPr bwMode="auto">
          <a:xfrm>
            <a:off x="2786063" y="6011863"/>
            <a:ext cx="1165225" cy="7096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6336704" cy="584775"/>
          </a:xfrm>
          <a:prstGeom prst="rect">
            <a:avLst/>
          </a:prstGeom>
          <a:noFill/>
        </p:spPr>
        <p:txBody>
          <a:bodyPr wrap="square" rtlCol="0">
            <a:spAutoFit/>
          </a:bodyPr>
          <a:lstStyle/>
          <a:p>
            <a:r>
              <a:rPr lang="en-GB" sz="3200" dirty="0" smtClean="0">
                <a:latin typeface="+mn-lt"/>
              </a:rPr>
              <a:t>Food diary presentation</a:t>
            </a:r>
            <a:endParaRPr lang="en-US" sz="3200" dirty="0">
              <a:latin typeface="+mn-lt"/>
            </a:endParaRPr>
          </a:p>
        </p:txBody>
      </p:sp>
      <p:sp>
        <p:nvSpPr>
          <p:cNvPr id="3" name="TextBox 2"/>
          <p:cNvSpPr txBox="1"/>
          <p:nvPr/>
        </p:nvSpPr>
        <p:spPr>
          <a:xfrm>
            <a:off x="827584" y="1916832"/>
            <a:ext cx="7848872" cy="4893647"/>
          </a:xfrm>
          <a:prstGeom prst="rect">
            <a:avLst/>
          </a:prstGeom>
          <a:noFill/>
        </p:spPr>
        <p:txBody>
          <a:bodyPr wrap="square" rtlCol="0">
            <a:spAutoFit/>
          </a:bodyPr>
          <a:lstStyle/>
          <a:p>
            <a:r>
              <a:rPr lang="en-GB" dirty="0" smtClean="0">
                <a:latin typeface="+mj-lt"/>
              </a:rPr>
              <a:t>Don’t just describe what you bought/ate. Draw out critical reflections based on what we have discussed, for example:</a:t>
            </a:r>
          </a:p>
          <a:p>
            <a:pPr marL="342900" indent="-342900">
              <a:buFont typeface="Arial" pitchFamily="34" charset="0"/>
              <a:buChar char="•"/>
            </a:pPr>
            <a:r>
              <a:rPr lang="en-GB" dirty="0" smtClean="0">
                <a:latin typeface="+mj-lt"/>
              </a:rPr>
              <a:t>What social, ethical, economic, health, environmental factors inform your decisions?</a:t>
            </a:r>
          </a:p>
          <a:p>
            <a:pPr marL="342900" indent="-342900">
              <a:buFont typeface="Arial" pitchFamily="34" charset="0"/>
              <a:buChar char="•"/>
            </a:pPr>
            <a:r>
              <a:rPr lang="en-GB" dirty="0" smtClean="0">
                <a:latin typeface="+mj-lt"/>
              </a:rPr>
              <a:t>What are you trying to achieve, if anything (say why not)?</a:t>
            </a:r>
          </a:p>
          <a:p>
            <a:pPr marL="342900" indent="-342900">
              <a:buFont typeface="Arial" pitchFamily="34" charset="0"/>
              <a:buChar char="•"/>
            </a:pPr>
            <a:r>
              <a:rPr lang="en-GB" dirty="0" smtClean="0">
                <a:latin typeface="+mj-lt"/>
              </a:rPr>
              <a:t>Any </a:t>
            </a:r>
            <a:r>
              <a:rPr lang="en-GB" dirty="0">
                <a:latin typeface="+mj-lt"/>
              </a:rPr>
              <a:t>narratives from academic </a:t>
            </a:r>
            <a:r>
              <a:rPr lang="en-GB" dirty="0" smtClean="0">
                <a:latin typeface="+mj-lt"/>
              </a:rPr>
              <a:t>literatures?</a:t>
            </a:r>
            <a:endParaRPr lang="en-GB" dirty="0">
              <a:latin typeface="+mj-lt"/>
            </a:endParaRPr>
          </a:p>
          <a:p>
            <a:pPr marL="342900" indent="-342900">
              <a:buFont typeface="Arial" pitchFamily="34" charset="0"/>
              <a:buChar char="•"/>
            </a:pPr>
            <a:r>
              <a:rPr lang="en-GB" dirty="0" smtClean="0">
                <a:latin typeface="+mj-lt"/>
              </a:rPr>
              <a:t>Who are the people affected by your decisions?</a:t>
            </a:r>
          </a:p>
          <a:p>
            <a:pPr marL="342900" indent="-342900">
              <a:buFont typeface="Arial" pitchFamily="34" charset="0"/>
              <a:buChar char="•"/>
            </a:pPr>
            <a:r>
              <a:rPr lang="en-GB" dirty="0" smtClean="0">
                <a:latin typeface="+mj-lt"/>
              </a:rPr>
              <a:t>Possible conflicts and dilemmas you faced</a:t>
            </a:r>
          </a:p>
          <a:p>
            <a:pPr marL="342900" indent="-342900">
              <a:buFont typeface="Arial" pitchFamily="34" charset="0"/>
              <a:buChar char="•"/>
            </a:pPr>
            <a:r>
              <a:rPr lang="en-GB" dirty="0" smtClean="0">
                <a:latin typeface="+mj-lt"/>
              </a:rPr>
              <a:t>What needs to change to affect your behaviour? Who drives the change?</a:t>
            </a:r>
          </a:p>
          <a:p>
            <a:pPr marL="342900" indent="-342900">
              <a:buFont typeface="Arial" pitchFamily="34" charset="0"/>
              <a:buChar char="•"/>
            </a:pPr>
            <a:r>
              <a:rPr lang="en-GB" dirty="0" smtClean="0">
                <a:latin typeface="+mj-lt"/>
              </a:rPr>
              <a:t>Local food – how do they feature?</a:t>
            </a:r>
          </a:p>
          <a:p>
            <a:pPr marL="342900" indent="-342900">
              <a:buFont typeface="Arial" pitchFamily="34" charset="0"/>
              <a:buChar char="•"/>
            </a:pPr>
            <a:r>
              <a:rPr lang="en-GB" dirty="0" smtClean="0">
                <a:latin typeface="+mj-lt"/>
              </a:rPr>
              <a:t>Concluding summary remarks</a:t>
            </a:r>
          </a:p>
          <a:p>
            <a:endParaRPr lang="en-US" dirty="0"/>
          </a:p>
        </p:txBody>
      </p:sp>
    </p:spTree>
    <p:extLst>
      <p:ext uri="{BB962C8B-B14F-4D97-AF65-F5344CB8AC3E}">
        <p14:creationId xmlns:p14="http://schemas.microsoft.com/office/powerpoint/2010/main" val="11116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3754874"/>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3600" dirty="0" smtClean="0">
                <a:latin typeface="Calibri" pitchFamily="-105" charset="0"/>
              </a:rPr>
              <a:t>Any questions so far?</a:t>
            </a:r>
          </a:p>
          <a:p>
            <a:pPr eaLnBrk="0" hangingPunct="0">
              <a:spcAft>
                <a:spcPts val="1200"/>
              </a:spcAft>
            </a:pPr>
            <a:endParaRPr lang="en-GB" sz="800" dirty="0" smtClean="0">
              <a:latin typeface="Calibri" pitchFamily="-105" charset="0"/>
            </a:endParaRPr>
          </a:p>
          <a:p>
            <a:pPr eaLnBrk="0" hangingPunct="0">
              <a:spcAft>
                <a:spcPts val="1200"/>
              </a:spcAft>
            </a:pPr>
            <a:r>
              <a:rPr lang="en-GB" sz="3600" dirty="0" smtClean="0">
                <a:latin typeface="Calibri" pitchFamily="-105" charset="0"/>
              </a:rPr>
              <a:t>Introducing one another (2-3 </a:t>
            </a:r>
            <a:r>
              <a:rPr lang="en-GB" sz="3600" dirty="0" err="1" smtClean="0">
                <a:latin typeface="Calibri" pitchFamily="-105" charset="0"/>
              </a:rPr>
              <a:t>mins</a:t>
            </a:r>
            <a:r>
              <a:rPr lang="en-GB" sz="3600" dirty="0" smtClean="0">
                <a:latin typeface="Calibri" pitchFamily="-105" charset="0"/>
              </a:rPr>
              <a:t>)</a:t>
            </a:r>
            <a:endParaRPr lang="en-GB" sz="3600" dirty="0">
              <a:latin typeface="Calibri" pitchFamily="-105" charset="0"/>
            </a:endParaRPr>
          </a:p>
          <a:p>
            <a:pPr marL="342900" indent="-342900" eaLnBrk="0" hangingPunct="0">
              <a:spcAft>
                <a:spcPts val="1200"/>
              </a:spcAft>
              <a:buFont typeface="Arial" pitchFamily="34" charset="0"/>
              <a:buChar char="•"/>
            </a:pPr>
            <a:r>
              <a:rPr lang="en-GB" sz="3600" dirty="0" smtClean="0">
                <a:latin typeface="Calibri" pitchFamily="-105" charset="0"/>
              </a:rPr>
              <a:t>Your name</a:t>
            </a:r>
          </a:p>
          <a:p>
            <a:pPr marL="342900" indent="-342900" eaLnBrk="0" hangingPunct="0">
              <a:spcAft>
                <a:spcPts val="1200"/>
              </a:spcAft>
              <a:buFont typeface="Arial" pitchFamily="34" charset="0"/>
              <a:buChar char="•"/>
            </a:pPr>
            <a:r>
              <a:rPr lang="en-GB" sz="3600" dirty="0" smtClean="0">
                <a:latin typeface="Calibri" pitchFamily="-105" charset="0"/>
              </a:rPr>
              <a:t>What you study</a:t>
            </a:r>
          </a:p>
          <a:p>
            <a:pPr marL="342900" indent="-342900" eaLnBrk="0" hangingPunct="0">
              <a:spcAft>
                <a:spcPts val="1200"/>
              </a:spcAft>
              <a:buFont typeface="Arial" pitchFamily="34" charset="0"/>
              <a:buChar char="•"/>
            </a:pPr>
            <a:r>
              <a:rPr lang="en-GB" sz="3600" dirty="0" smtClean="0">
                <a:latin typeface="Calibri" pitchFamily="-105" charset="0"/>
              </a:rPr>
              <a:t>What you hope to learn in this module</a:t>
            </a:r>
          </a:p>
        </p:txBody>
      </p:sp>
    </p:spTree>
    <p:extLst>
      <p:ext uri="{BB962C8B-B14F-4D97-AF65-F5344CB8AC3E}">
        <p14:creationId xmlns:p14="http://schemas.microsoft.com/office/powerpoint/2010/main" val="53868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2062103"/>
          </a:xfrm>
          <a:prstGeom prst="rect">
            <a:avLst/>
          </a:prstGeom>
          <a:noFill/>
          <a:ln w="9525">
            <a:noFill/>
            <a:miter lim="800000"/>
            <a:headEnd/>
            <a:tailEnd/>
          </a:ln>
        </p:spPr>
        <p:txBody>
          <a:bodyPr wrap="square">
            <a:prstTxWarp prst="textNoShape">
              <a:avLst/>
            </a:prstTxWarp>
            <a:spAutoFit/>
          </a:bodyPr>
          <a:lstStyle/>
          <a:p>
            <a:pPr marL="342900" indent="-342900" algn="ctr" eaLnBrk="0" hangingPunct="0">
              <a:spcAft>
                <a:spcPts val="1200"/>
              </a:spcAft>
            </a:pPr>
            <a:r>
              <a:rPr lang="en-GB" sz="3600" dirty="0" smtClean="0">
                <a:latin typeface="Calibri" pitchFamily="-105" charset="0"/>
              </a:rPr>
              <a:t>Thank you for your attention.</a:t>
            </a:r>
          </a:p>
          <a:p>
            <a:pPr marL="342900" indent="-342900" algn="ctr" eaLnBrk="0" hangingPunct="0">
              <a:spcAft>
                <a:spcPts val="1200"/>
              </a:spcAft>
            </a:pPr>
            <a:endParaRPr lang="en-GB" sz="3600" dirty="0" smtClean="0">
              <a:latin typeface="Calibri" pitchFamily="-105" charset="0"/>
            </a:endParaRPr>
          </a:p>
          <a:p>
            <a:pPr marL="342900" indent="-342900" algn="ctr" eaLnBrk="0" hangingPunct="0">
              <a:spcAft>
                <a:spcPts val="1200"/>
              </a:spcAft>
            </a:pPr>
            <a:r>
              <a:rPr lang="en-GB" sz="3600" dirty="0" smtClean="0">
                <a:latin typeface="Calibri" pitchFamily="-105" charset="0"/>
              </a:rPr>
              <a:t>Next session today at 14.00.</a:t>
            </a:r>
            <a:endParaRPr lang="en-GB" sz="3600" dirty="0">
              <a:latin typeface="Calibri" pitchFamily="-105" charset="0"/>
            </a:endParaRPr>
          </a:p>
        </p:txBody>
      </p:sp>
    </p:spTree>
    <p:extLst>
      <p:ext uri="{BB962C8B-B14F-4D97-AF65-F5344CB8AC3E}">
        <p14:creationId xmlns:p14="http://schemas.microsoft.com/office/powerpoint/2010/main" val="77914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79388" y="876300"/>
            <a:ext cx="8786812" cy="5262979"/>
          </a:xfrm>
          <a:prstGeom prst="rect">
            <a:avLst/>
          </a:prstGeom>
          <a:noFill/>
          <a:ln w="9525">
            <a:noFill/>
            <a:miter lim="800000"/>
            <a:headEnd/>
            <a:tailEnd/>
          </a:ln>
          <a:effectLst/>
        </p:spPr>
        <p:txBody>
          <a:bodyPr>
            <a:prstTxWarp prst="textNoShape">
              <a:avLst/>
            </a:prstTxWarp>
            <a:spAutoFit/>
          </a:bodyPr>
          <a:lstStyle/>
          <a:p>
            <a:pPr algn="ctr">
              <a:defRPr/>
            </a:pPr>
            <a:r>
              <a:rPr lang="en-GB" sz="3600" b="1" dirty="0">
                <a:effectLst>
                  <a:outerShdw blurRad="38100" dist="38100" dir="2700000" algn="tl">
                    <a:srgbClr val="DDDDDD"/>
                  </a:outerShdw>
                </a:effectLst>
                <a:latin typeface="Calibri" pitchFamily="-84" charset="0"/>
                <a:ea typeface="Arial" pitchFamily="-84" charset="0"/>
                <a:cs typeface="Arial" pitchFamily="-84" charset="0"/>
              </a:rPr>
              <a:t>Alternative and local </a:t>
            </a: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food:</a:t>
            </a:r>
          </a:p>
          <a:p>
            <a:pPr algn="ctr">
              <a:defRPr/>
            </a:pP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concepts </a:t>
            </a:r>
            <a:r>
              <a:rPr lang="en-GB" sz="3600" b="1" dirty="0">
                <a:effectLst>
                  <a:outerShdw blurRad="38100" dist="38100" dir="2700000" algn="tl">
                    <a:srgbClr val="DDDDDD"/>
                  </a:outerShdw>
                </a:effectLst>
                <a:latin typeface="Calibri" pitchFamily="-84" charset="0"/>
                <a:ea typeface="Arial" pitchFamily="-84" charset="0"/>
                <a:cs typeface="Arial" pitchFamily="-84" charset="0"/>
              </a:rPr>
              <a:t>and </a:t>
            </a:r>
            <a:r>
              <a:rPr lang="en-GB" sz="3600" b="1" dirty="0" smtClean="0">
                <a:effectLst>
                  <a:outerShdw blurRad="38100" dist="38100" dir="2700000" algn="tl">
                    <a:srgbClr val="DDDDDD"/>
                  </a:outerShdw>
                </a:effectLst>
                <a:latin typeface="Calibri" pitchFamily="-84" charset="0"/>
                <a:ea typeface="Arial" pitchFamily="-84" charset="0"/>
                <a:cs typeface="Arial" pitchFamily="-84" charset="0"/>
              </a:rPr>
              <a:t>practices</a:t>
            </a:r>
          </a:p>
          <a:p>
            <a:pPr algn="ctr">
              <a:defRPr/>
            </a:pPr>
            <a:endParaRPr lang="en-US" sz="3600" b="1" dirty="0" smtClean="0">
              <a:effectLst>
                <a:outerShdw blurRad="38100" dist="38100" dir="2700000" algn="tl">
                  <a:srgbClr val="DDDDDD"/>
                </a:outerShdw>
              </a:effectLst>
              <a:latin typeface="Times New Roman" pitchFamily="-84" charset="0"/>
              <a:ea typeface="Times New Roman" pitchFamily="-84" charset="0"/>
              <a:cs typeface="Times New Roman" pitchFamily="-84" charset="0"/>
            </a:endParaRPr>
          </a:p>
          <a:p>
            <a:pPr algn="ctr">
              <a:defRPr/>
            </a:pPr>
            <a:r>
              <a:rPr lang="en-GB" b="1" dirty="0">
                <a:effectLst>
                  <a:outerShdw blurRad="38100" dist="38100" dir="2700000" algn="tl">
                    <a:srgbClr val="DDDDDD"/>
                  </a:outerShdw>
                </a:effectLst>
                <a:latin typeface="Calibri" pitchFamily="-84" charset="0"/>
                <a:ea typeface="Arial" pitchFamily="-84" charset="0"/>
                <a:cs typeface="Arial" pitchFamily="-84" charset="0"/>
              </a:rPr>
              <a:t>Session 2 - </a:t>
            </a:r>
            <a:r>
              <a:rPr lang="en-GB" b="1" dirty="0">
                <a:latin typeface="Calibri" pitchFamily="-105" charset="0"/>
              </a:rPr>
              <a:t>Changing </a:t>
            </a:r>
            <a:r>
              <a:rPr lang="en-GB" b="1" dirty="0" smtClean="0">
                <a:latin typeface="Calibri" pitchFamily="-105" charset="0"/>
              </a:rPr>
              <a:t>narratives:</a:t>
            </a:r>
          </a:p>
          <a:p>
            <a:pPr algn="ctr">
              <a:defRPr/>
            </a:pPr>
            <a:r>
              <a:rPr lang="en-GB" b="1" dirty="0" smtClean="0">
                <a:latin typeface="Calibri" pitchFamily="-105" charset="0"/>
              </a:rPr>
              <a:t>debates </a:t>
            </a:r>
            <a:r>
              <a:rPr lang="en-GB" b="1" dirty="0">
                <a:latin typeface="Calibri" pitchFamily="-105" charset="0"/>
              </a:rPr>
              <a:t>about sustainability and security</a:t>
            </a:r>
          </a:p>
          <a:p>
            <a:pPr algn="ctr">
              <a:defRPr/>
            </a:pPr>
            <a:endParaRPr lang="en-GB" b="1"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Daniel Keech</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Countryside and Community Research Institute</a:t>
            </a:r>
          </a:p>
          <a:p>
            <a:pPr algn="ctr">
              <a:defRPr/>
            </a:pPr>
            <a:r>
              <a:rPr lang="en-GB" dirty="0">
                <a:effectLst>
                  <a:outerShdw blurRad="38100" dist="38100" dir="2700000" algn="tl">
                    <a:srgbClr val="DDDDDD"/>
                  </a:outerShdw>
                </a:effectLst>
                <a:latin typeface="Calibri" pitchFamily="-84" charset="0"/>
                <a:ea typeface="Arial" pitchFamily="-84" charset="0"/>
                <a:cs typeface="Arial" pitchFamily="-84" charset="0"/>
              </a:rPr>
              <a:t>University of Gloucestershire, </a:t>
            </a:r>
            <a:r>
              <a:rPr lang="en-GB" dirty="0" smtClean="0">
                <a:effectLst>
                  <a:outerShdw blurRad="38100" dist="38100" dir="2700000" algn="tl">
                    <a:srgbClr val="DDDDDD"/>
                  </a:outerShdw>
                </a:effectLst>
                <a:latin typeface="Calibri" pitchFamily="-84" charset="0"/>
                <a:ea typeface="Arial" pitchFamily="-84" charset="0"/>
                <a:cs typeface="Arial" pitchFamily="-84" charset="0"/>
              </a:rPr>
              <a:t>UK</a:t>
            </a:r>
          </a:p>
          <a:p>
            <a:pPr algn="ctr">
              <a:defRPr/>
            </a:pPr>
            <a:r>
              <a:rPr lang="en-GB" dirty="0" err="1" smtClean="0">
                <a:effectLst>
                  <a:outerShdw blurRad="38100" dist="38100" dir="2700000" algn="tl">
                    <a:srgbClr val="DDDDDD"/>
                  </a:outerShdw>
                </a:effectLst>
                <a:latin typeface="Calibri" pitchFamily="-84" charset="0"/>
                <a:ea typeface="Arial" pitchFamily="-84" charset="0"/>
                <a:cs typeface="Arial" pitchFamily="-84" charset="0"/>
              </a:rPr>
              <a:t>dkeech@glos.ac.uk</a:t>
            </a:r>
            <a:endParaRPr lang="en-GB" dirty="0" smtClean="0">
              <a:effectLst>
                <a:outerShdw blurRad="38100" dist="38100" dir="2700000" algn="tl">
                  <a:srgbClr val="DDDDDD"/>
                </a:outerShdw>
              </a:effectLst>
              <a:latin typeface="Calibri" pitchFamily="-84" charset="0"/>
              <a:ea typeface="Arial" pitchFamily="-84" charset="0"/>
              <a:cs typeface="Arial" pitchFamily="-84" charset="0"/>
            </a:endParaRPr>
          </a:p>
          <a:p>
            <a:pPr algn="ctr">
              <a:defRPr/>
            </a:pPr>
            <a:endParaRPr lang="en-GB" sz="3600" b="1" dirty="0">
              <a:latin typeface="Calibri" pitchFamily="-84" charset="0"/>
              <a:ea typeface="Arial" pitchFamily="-84" charset="0"/>
              <a:cs typeface="Arial" pitchFamily="-84" charset="0"/>
            </a:endParaRPr>
          </a:p>
          <a:p>
            <a:pPr algn="ctr">
              <a:spcAft>
                <a:spcPts val="600"/>
              </a:spcAft>
              <a:defRPr/>
            </a:pPr>
            <a:r>
              <a:rPr lang="en-GB" dirty="0">
                <a:effectLst>
                  <a:outerShdw blurRad="38100" dist="38100" dir="2700000" algn="tl">
                    <a:srgbClr val="DDDDDD"/>
                  </a:outerShdw>
                </a:effectLst>
                <a:latin typeface="Calibri" pitchFamily="-84" charset="0"/>
                <a:ea typeface="Arial" pitchFamily="-84" charset="0"/>
                <a:cs typeface="Arial" pitchFamily="-84" charset="0"/>
              </a:rPr>
              <a:t>Masaryk University, Brno, 1</a:t>
            </a:r>
            <a:r>
              <a:rPr lang="en-GB" baseline="30000" dirty="0">
                <a:effectLst>
                  <a:outerShdw blurRad="38100" dist="38100" dir="2700000" algn="tl">
                    <a:srgbClr val="DDDDDD"/>
                  </a:outerShdw>
                </a:effectLst>
                <a:latin typeface="Calibri" pitchFamily="-84" charset="0"/>
                <a:ea typeface="Arial" pitchFamily="-84" charset="0"/>
                <a:cs typeface="Arial" pitchFamily="-84" charset="0"/>
              </a:rPr>
              <a:t>st</a:t>
            </a:r>
            <a:r>
              <a:rPr lang="en-GB" dirty="0">
                <a:effectLst>
                  <a:outerShdw blurRad="38100" dist="38100" dir="2700000" algn="tl">
                    <a:srgbClr val="DDDDDD"/>
                  </a:outerShdw>
                </a:effectLst>
                <a:latin typeface="Calibri" pitchFamily="-84" charset="0"/>
                <a:ea typeface="Arial" pitchFamily="-84" charset="0"/>
                <a:cs typeface="Arial" pitchFamily="-84" charset="0"/>
              </a:rPr>
              <a:t> </a:t>
            </a:r>
            <a:r>
              <a:rPr lang="en-GB" dirty="0" smtClean="0">
                <a:effectLst>
                  <a:outerShdw blurRad="38100" dist="38100" dir="2700000" algn="tl">
                    <a:srgbClr val="DDDDDD"/>
                  </a:outerShdw>
                </a:effectLst>
                <a:latin typeface="Calibri" pitchFamily="-84" charset="0"/>
                <a:ea typeface="Arial" pitchFamily="-84" charset="0"/>
                <a:cs typeface="Arial" pitchFamily="-84" charset="0"/>
              </a:rPr>
              <a:t>October </a:t>
            </a:r>
            <a:r>
              <a:rPr lang="en-GB" dirty="0">
                <a:effectLst>
                  <a:outerShdw blurRad="38100" dist="38100" dir="2700000" algn="tl">
                    <a:srgbClr val="DDDDDD"/>
                  </a:outerShdw>
                </a:effectLst>
                <a:latin typeface="Calibri" pitchFamily="-84" charset="0"/>
                <a:ea typeface="Arial" pitchFamily="-84" charset="0"/>
                <a:cs typeface="Arial" pitchFamily="-84" charset="0"/>
              </a:rPr>
              <a:t>2013</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39939" name="Picture 7" descr="C:\Documents and Settings\s2105196\Local Settings\Temporary Internet Files\Content.Word\Hartpury College SPOT POS.JPG"/>
          <p:cNvPicPr>
            <a:picLocks noChangeAspect="1" noChangeArrowheads="1"/>
          </p:cNvPicPr>
          <p:nvPr/>
        </p:nvPicPr>
        <p:blipFill>
          <a:blip r:embed="rId3"/>
          <a:srcRect/>
          <a:stretch>
            <a:fillRect/>
          </a:stretch>
        </p:blipFill>
        <p:spPr bwMode="auto">
          <a:xfrm>
            <a:off x="2786063" y="6011863"/>
            <a:ext cx="1165225" cy="70961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79902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06265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Calibri" pitchFamily="-105" charset="0"/>
              </a:rPr>
              <a:t>Some generalised key developments post 1945:</a:t>
            </a:r>
          </a:p>
          <a:p>
            <a:pPr marL="457200" indent="-457200" eaLnBrk="0" hangingPunct="0">
              <a:spcAft>
                <a:spcPts val="1200"/>
              </a:spcAft>
              <a:buFont typeface="Arial"/>
              <a:buChar char="•"/>
            </a:pPr>
            <a:r>
              <a:rPr lang="en-GB" sz="2200" dirty="0" smtClean="0">
                <a:latin typeface="Calibri" pitchFamily="-105" charset="0"/>
              </a:rPr>
              <a:t>‘Green revolution’ self-sufficiency and surplus for trade and aid</a:t>
            </a:r>
          </a:p>
          <a:p>
            <a:pPr marL="457200" indent="-457200" eaLnBrk="0" hangingPunct="0">
              <a:spcAft>
                <a:spcPts val="1200"/>
              </a:spcAft>
              <a:buFont typeface="Arial"/>
              <a:buChar char="•"/>
            </a:pPr>
            <a:r>
              <a:rPr lang="en-GB" sz="2200" dirty="0" smtClean="0">
                <a:latin typeface="Calibri" pitchFamily="-105" charset="0"/>
              </a:rPr>
              <a:t>Oil dependency highlighted in oil crisis of early 1970s (</a:t>
            </a:r>
            <a:r>
              <a:rPr lang="en-GB" sz="1800" i="1" dirty="0" smtClean="0">
                <a:latin typeface="Calibri" pitchFamily="-105" charset="0"/>
              </a:rPr>
              <a:t>see Jones, A. (2001) Eating Oil. Sustain, London; and AEA (2005) The Validity of Food Miles as an indicator of Sustainability.)</a:t>
            </a:r>
          </a:p>
          <a:p>
            <a:pPr marL="457200" indent="-457200" eaLnBrk="0" hangingPunct="0">
              <a:spcAft>
                <a:spcPts val="1200"/>
              </a:spcAft>
              <a:buFont typeface="Arial"/>
              <a:buChar char="•"/>
            </a:pPr>
            <a:r>
              <a:rPr lang="en-GB" sz="2200" dirty="0" smtClean="0">
                <a:latin typeface="Calibri" pitchFamily="-105" charset="0"/>
              </a:rPr>
              <a:t>CAP production subsidies until 2003 </a:t>
            </a:r>
            <a:r>
              <a:rPr lang="en-GB" sz="2200" dirty="0" smtClean="0">
                <a:latin typeface="Cambria"/>
              </a:rPr>
              <a:t>⟹ </a:t>
            </a:r>
            <a:r>
              <a:rPr lang="en-GB" sz="2200" dirty="0" smtClean="0">
                <a:latin typeface="Calibri" pitchFamily="-105" charset="0"/>
              </a:rPr>
              <a:t>surpluses, global dumping, falling food prices for consumers. </a:t>
            </a:r>
            <a:r>
              <a:rPr lang="en-GB" sz="2200" dirty="0">
                <a:latin typeface="Calibri" pitchFamily="-105" charset="0"/>
              </a:rPr>
              <a:t>S</a:t>
            </a:r>
            <a:r>
              <a:rPr lang="en-GB" sz="2200" dirty="0" smtClean="0">
                <a:latin typeface="Calibri" pitchFamily="-105" charset="0"/>
              </a:rPr>
              <a:t>upermarket dominance and foreign direct investment (FDI).</a:t>
            </a:r>
          </a:p>
          <a:p>
            <a:pPr marL="457200" indent="-457200" eaLnBrk="0" hangingPunct="0">
              <a:spcAft>
                <a:spcPts val="1200"/>
              </a:spcAft>
              <a:buFont typeface="Arial"/>
              <a:buChar char="•"/>
            </a:pPr>
            <a:r>
              <a:rPr lang="en-GB" sz="2200" dirty="0" smtClean="0">
                <a:latin typeface="Calibri" pitchFamily="-105" charset="0"/>
              </a:rPr>
              <a:t>CAP reform in 2003 </a:t>
            </a:r>
            <a:r>
              <a:rPr lang="en-GB" sz="2200" dirty="0" smtClean="0">
                <a:latin typeface="Cambria"/>
              </a:rPr>
              <a:t>⟹</a:t>
            </a:r>
            <a:r>
              <a:rPr lang="en-GB" dirty="0" smtClean="0">
                <a:latin typeface="Calibri" pitchFamily="34" charset="0"/>
              </a:rPr>
              <a:t> decoupling of subsidy from production and link to environmental stewardship</a:t>
            </a: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Plenty, healthy, quality?</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16335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247317"/>
          </a:xfrm>
          <a:prstGeom prst="rect">
            <a:avLst/>
          </a:prstGeom>
          <a:noFill/>
          <a:ln w="9525">
            <a:noFill/>
            <a:miter lim="800000"/>
            <a:headEnd/>
            <a:tailEnd/>
          </a:ln>
        </p:spPr>
        <p:txBody>
          <a:bodyPr wrap="square">
            <a:prstTxWarp prst="textNoShape">
              <a:avLst/>
            </a:prstTxWarp>
            <a:spAutoFit/>
          </a:bodyPr>
          <a:lstStyle/>
          <a:p>
            <a:pPr marL="457200" indent="-457200" eaLnBrk="0" hangingPunct="0">
              <a:spcAft>
                <a:spcPts val="1200"/>
              </a:spcAft>
              <a:buFont typeface="Arial"/>
              <a:buChar char="•"/>
            </a:pPr>
            <a:r>
              <a:rPr lang="en-GB" dirty="0">
                <a:latin typeface="Calibri" pitchFamily="-105" charset="0"/>
              </a:rPr>
              <a:t>Falling consumer prices until 2000s</a:t>
            </a:r>
          </a:p>
          <a:p>
            <a:pPr marL="457200" indent="-457200" eaLnBrk="0" hangingPunct="0">
              <a:spcAft>
                <a:spcPts val="1200"/>
              </a:spcAft>
              <a:buFont typeface="Arial"/>
              <a:buChar char="•"/>
            </a:pPr>
            <a:r>
              <a:rPr lang="en-GB" dirty="0">
                <a:latin typeface="Calibri" pitchFamily="-105" charset="0"/>
              </a:rPr>
              <a:t>Environmental degradation (Carson 1966), food safety scares, growth of organic movement from </a:t>
            </a:r>
            <a:r>
              <a:rPr lang="en-GB" dirty="0" smtClean="0">
                <a:latin typeface="Calibri" pitchFamily="-105" charset="0"/>
              </a:rPr>
              <a:t>1990s (see Julie </a:t>
            </a:r>
            <a:r>
              <a:rPr lang="en-GB" dirty="0" err="1" smtClean="0">
                <a:latin typeface="Calibri" pitchFamily="-105" charset="0"/>
              </a:rPr>
              <a:t>Guthman</a:t>
            </a:r>
            <a:r>
              <a:rPr lang="en-GB" dirty="0" smtClean="0">
                <a:latin typeface="Calibri" pitchFamily="-105" charset="0"/>
              </a:rPr>
              <a:t> 2002 and Gill </a:t>
            </a:r>
            <a:r>
              <a:rPr lang="en-GB" dirty="0" err="1" smtClean="0">
                <a:latin typeface="Calibri" pitchFamily="-105" charset="0"/>
              </a:rPr>
              <a:t>Seyfang</a:t>
            </a:r>
            <a:r>
              <a:rPr lang="en-GB" dirty="0" smtClean="0">
                <a:latin typeface="Calibri" pitchFamily="-105" charset="0"/>
              </a:rPr>
              <a:t> </a:t>
            </a:r>
            <a:r>
              <a:rPr lang="en-GB" dirty="0">
                <a:latin typeface="Calibri" pitchFamily="-105" charset="0"/>
              </a:rPr>
              <a:t>2006</a:t>
            </a:r>
            <a:r>
              <a:rPr lang="en-GB" dirty="0" smtClean="0">
                <a:latin typeface="Calibri" pitchFamily="-105" charset="0"/>
              </a:rPr>
              <a:t>…) </a:t>
            </a:r>
            <a:endParaRPr lang="en-GB" dirty="0">
              <a:latin typeface="Calibri" pitchFamily="-105" charset="0"/>
            </a:endParaRPr>
          </a:p>
          <a:p>
            <a:pPr marL="457200" indent="-457200" eaLnBrk="0" hangingPunct="0">
              <a:spcAft>
                <a:spcPts val="1200"/>
              </a:spcAft>
              <a:buFont typeface="Arial"/>
              <a:buChar char="•"/>
            </a:pPr>
            <a:r>
              <a:rPr lang="en-GB" dirty="0">
                <a:latin typeface="Calibri" pitchFamily="-105" charset="0"/>
              </a:rPr>
              <a:t>‘Quality turn’ and shift from public to individualised concerns in 2000s – health, lifestyle, </a:t>
            </a:r>
            <a:r>
              <a:rPr lang="en-GB" dirty="0" smtClean="0">
                <a:latin typeface="Calibri" pitchFamily="-105" charset="0"/>
              </a:rPr>
              <a:t>‘alternative hedonism’ (</a:t>
            </a:r>
            <a:r>
              <a:rPr lang="en-GB" dirty="0" err="1" smtClean="0">
                <a:latin typeface="Calibri" pitchFamily="-105" charset="0"/>
              </a:rPr>
              <a:t>Soper</a:t>
            </a:r>
            <a:r>
              <a:rPr lang="en-GB" dirty="0" smtClean="0">
                <a:latin typeface="Calibri" pitchFamily="-105" charset="0"/>
              </a:rPr>
              <a:t> 2004)</a:t>
            </a:r>
          </a:p>
          <a:p>
            <a:pPr marL="457200" indent="-457200" eaLnBrk="0" hangingPunct="0">
              <a:spcAft>
                <a:spcPts val="1200"/>
              </a:spcAft>
              <a:buFont typeface="Arial"/>
              <a:buChar char="•"/>
            </a:pPr>
            <a:r>
              <a:rPr lang="en-GB" dirty="0" smtClean="0">
                <a:latin typeface="Calibri" pitchFamily="-105" charset="0"/>
              </a:rPr>
              <a:t>Obesity/famine paradox, the rise of social food co-ops in the absence of policy (see work by Elizabeth </a:t>
            </a:r>
            <a:r>
              <a:rPr lang="en-GB" dirty="0" err="1" smtClean="0">
                <a:latin typeface="Calibri" pitchFamily="-105" charset="0"/>
              </a:rPr>
              <a:t>Dowler</a:t>
            </a:r>
            <a:r>
              <a:rPr lang="en-GB" dirty="0" smtClean="0">
                <a:latin typeface="Calibri" pitchFamily="-105" charset="0"/>
              </a:rPr>
              <a:t> and Martin </a:t>
            </a:r>
            <a:r>
              <a:rPr lang="en-GB" dirty="0" err="1" smtClean="0">
                <a:latin typeface="Calibri" pitchFamily="-105" charset="0"/>
              </a:rPr>
              <a:t>Caraher</a:t>
            </a:r>
            <a:r>
              <a:rPr lang="en-GB" dirty="0" smtClean="0">
                <a:latin typeface="Calibri" pitchFamily="-105" charset="0"/>
              </a:rPr>
              <a:t> et </a:t>
            </a:r>
            <a:r>
              <a:rPr lang="en-GB" dirty="0">
                <a:latin typeface="Calibri" pitchFamily="-105" charset="0"/>
              </a:rPr>
              <a:t>al. </a:t>
            </a:r>
            <a:r>
              <a:rPr lang="en-GB" dirty="0" smtClean="0">
                <a:latin typeface="Calibri" pitchFamily="-105" charset="0"/>
              </a:rPr>
              <a:t>2001 onwards)</a:t>
            </a:r>
            <a:endParaRPr lang="en-GB"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Plenty, healthy, quality? (2)</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1334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484784"/>
            <a:ext cx="7776864" cy="4585871"/>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mj-lt"/>
              </a:rPr>
              <a:t>Public health concerns around dietary intake affected by structural and social changes:</a:t>
            </a:r>
          </a:p>
          <a:p>
            <a:pPr marL="342900" indent="-342900" eaLnBrk="0" hangingPunct="0">
              <a:spcAft>
                <a:spcPts val="1200"/>
              </a:spcAft>
              <a:buFont typeface="Arial" pitchFamily="34" charset="0"/>
              <a:buChar char="•"/>
            </a:pPr>
            <a:r>
              <a:rPr lang="en-GB" sz="2200" dirty="0" smtClean="0">
                <a:latin typeface="+mj-lt"/>
              </a:rPr>
              <a:t>Fewer people work in agriculture, industrial settings, traditional family structures. Post-modern cities and working arrangements. ‘On the hoof dining, convenience shopping’.</a:t>
            </a:r>
          </a:p>
          <a:p>
            <a:pPr eaLnBrk="0" hangingPunct="0">
              <a:spcAft>
                <a:spcPts val="1200"/>
              </a:spcAft>
            </a:pPr>
            <a:endParaRPr lang="en-GB" sz="800" dirty="0">
              <a:latin typeface="+mj-lt"/>
            </a:endParaRPr>
          </a:p>
          <a:p>
            <a:pPr marL="342900" indent="-342900" eaLnBrk="0" hangingPunct="0">
              <a:spcAft>
                <a:spcPts val="1200"/>
              </a:spcAft>
              <a:buFont typeface="Arial" pitchFamily="34" charset="0"/>
              <a:buChar char="•"/>
            </a:pPr>
            <a:r>
              <a:rPr lang="en-GB" sz="2200" dirty="0" smtClean="0">
                <a:latin typeface="+mj-lt"/>
              </a:rPr>
              <a:t>Move in 1980s (in UK) away from institutionalised public catering to consumer choice, lowest price tendering and de-skilling kitchen labour. School cooks ⟹ food assembly.</a:t>
            </a:r>
          </a:p>
          <a:p>
            <a:pPr eaLnBrk="0" hangingPunct="0">
              <a:spcAft>
                <a:spcPts val="1200"/>
              </a:spcAft>
            </a:pPr>
            <a:endParaRPr lang="en-GB" sz="800" dirty="0" smtClean="0">
              <a:latin typeface="+mj-lt"/>
            </a:endParaRPr>
          </a:p>
          <a:p>
            <a:pPr marL="342900" indent="-342900" eaLnBrk="0" hangingPunct="0">
              <a:spcAft>
                <a:spcPts val="1200"/>
              </a:spcAft>
              <a:buFont typeface="Arial" pitchFamily="34" charset="0"/>
              <a:buChar char="•"/>
            </a:pPr>
            <a:r>
              <a:rPr lang="en-GB" sz="2200" dirty="0" smtClean="0">
                <a:latin typeface="+mj-lt"/>
              </a:rPr>
              <a:t>State abrogates public health to the private domain.</a:t>
            </a:r>
          </a:p>
          <a:p>
            <a:pPr eaLnBrk="0" hangingPunct="0">
              <a:spcAft>
                <a:spcPts val="1200"/>
              </a:spcAft>
            </a:pPr>
            <a:endParaRPr lang="en-GB" sz="800" dirty="0">
              <a:latin typeface="+mj-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Food in the public arena</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17138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484784"/>
            <a:ext cx="7776864" cy="5816977"/>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mj-lt"/>
              </a:rPr>
              <a:t>Increased awareness of spatial health inequalities:</a:t>
            </a:r>
          </a:p>
          <a:p>
            <a:pPr eaLnBrk="0" hangingPunct="0">
              <a:spcAft>
                <a:spcPts val="1200"/>
              </a:spcAft>
            </a:pPr>
            <a:r>
              <a:rPr lang="en-GB" dirty="0" smtClean="0">
                <a:latin typeface="+mj-lt"/>
              </a:rPr>
              <a:t>Jubilee line Westminster to Canning Town – a year less of life expectancy as you travel east</a:t>
            </a:r>
            <a:r>
              <a:rPr lang="en-GB" dirty="0">
                <a:latin typeface="+mj-lt"/>
              </a:rPr>
              <a:t> </a:t>
            </a:r>
            <a:r>
              <a:rPr lang="en-GB" dirty="0" smtClean="0">
                <a:latin typeface="+mj-lt"/>
              </a:rPr>
              <a:t>nine stops. In other words, your average life expectancy in Westminster is 73/6 or 64/67 in Canning Town. DIET IS A CONTRIBUTORY FACTOR.</a:t>
            </a:r>
          </a:p>
          <a:p>
            <a:pPr eaLnBrk="0" hangingPunct="0">
              <a:spcAft>
                <a:spcPts val="1200"/>
              </a:spcAft>
            </a:pPr>
            <a:endParaRPr lang="en-GB" sz="800" dirty="0">
              <a:latin typeface="+mj-lt"/>
            </a:endParaRPr>
          </a:p>
          <a:p>
            <a:pPr eaLnBrk="0" hangingPunct="0">
              <a:spcAft>
                <a:spcPts val="1200"/>
              </a:spcAft>
            </a:pPr>
            <a:r>
              <a:rPr lang="en-GB" dirty="0" smtClean="0">
                <a:latin typeface="+mj-lt"/>
              </a:rPr>
              <a:t>This led in the early 2000s to the establishment of food distribution co-ops. Opens up debates about physical access, the attractiveness of poor areas to supermarkets and the stigmatisation of food co-ops.</a:t>
            </a:r>
          </a:p>
          <a:p>
            <a:pPr eaLnBrk="0" hangingPunct="0">
              <a:spcAft>
                <a:spcPts val="1200"/>
              </a:spcAft>
            </a:pPr>
            <a:endParaRPr lang="en-GB" sz="800" dirty="0">
              <a:latin typeface="+mj-lt"/>
            </a:endParaRPr>
          </a:p>
          <a:p>
            <a:pPr eaLnBrk="0" hangingPunct="0">
              <a:spcAft>
                <a:spcPts val="1200"/>
              </a:spcAft>
            </a:pPr>
            <a:r>
              <a:rPr lang="en-GB" dirty="0" smtClean="0">
                <a:latin typeface="+mj-lt"/>
              </a:rPr>
              <a:t>In 2013 new research (Oxfam 2013) links food poverty and the rise of food donation projects (often church-led) to welfare reform.</a:t>
            </a:r>
            <a:endParaRPr lang="en-GB" sz="800" dirty="0">
              <a:latin typeface="+mj-lt"/>
            </a:endParaRPr>
          </a:p>
          <a:p>
            <a:pPr eaLnBrk="0" hangingPunct="0">
              <a:spcAft>
                <a:spcPts val="1200"/>
              </a:spcAft>
            </a:pPr>
            <a:r>
              <a:rPr lang="en-GB" sz="800" dirty="0" smtClean="0">
                <a:latin typeface="+mj-lt"/>
              </a:rPr>
              <a:t> </a:t>
            </a:r>
            <a:endParaRPr lang="en-GB" sz="800" dirty="0">
              <a:latin typeface="+mj-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Food and social exclusion</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8130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862870"/>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buFont typeface="Arial"/>
              <a:buChar char="•"/>
            </a:pPr>
            <a:r>
              <a:rPr lang="en-GB" dirty="0" smtClean="0">
                <a:latin typeface="Calibri" pitchFamily="-105" charset="0"/>
              </a:rPr>
              <a:t> Agriculture in the ‘global north’ depends on fossil fuels and accounts for 40% of CO2 emissions, produces fewer calories than it consumes and depletes biodiversity.</a:t>
            </a:r>
          </a:p>
          <a:p>
            <a:pPr eaLnBrk="0" hangingPunct="0">
              <a:spcAft>
                <a:spcPts val="1200"/>
              </a:spcAft>
              <a:buFont typeface="Arial"/>
              <a:buChar char="•"/>
            </a:pPr>
            <a:endParaRPr lang="en-GB" sz="800" dirty="0" smtClean="0">
              <a:latin typeface="Calibri" pitchFamily="-105" charset="0"/>
            </a:endParaRPr>
          </a:p>
          <a:p>
            <a:pPr eaLnBrk="0" hangingPunct="0">
              <a:spcAft>
                <a:spcPts val="1200"/>
              </a:spcAft>
              <a:buFont typeface="Arial"/>
              <a:buChar char="•"/>
            </a:pPr>
            <a:r>
              <a:rPr lang="en-GB" dirty="0" smtClean="0">
                <a:latin typeface="Calibri" pitchFamily="-105" charset="0"/>
              </a:rPr>
              <a:t> C. 1bn people are starving while another 1bn suffer from diet-related ill health (acquired diabetes, CHD…) and obesity.</a:t>
            </a:r>
          </a:p>
          <a:p>
            <a:pPr eaLnBrk="0" hangingPunct="0">
              <a:spcAft>
                <a:spcPts val="1200"/>
              </a:spcAft>
              <a:buFont typeface="Arial"/>
              <a:buChar char="•"/>
            </a:pPr>
            <a:endParaRPr lang="en-GB" sz="800" dirty="0" smtClean="0">
              <a:latin typeface="Calibri" pitchFamily="-105" charset="0"/>
            </a:endParaRPr>
          </a:p>
          <a:p>
            <a:pPr eaLnBrk="0" hangingPunct="0">
              <a:spcAft>
                <a:spcPts val="1200"/>
              </a:spcAft>
              <a:buFont typeface="Arial"/>
              <a:buChar char="•"/>
            </a:pPr>
            <a:r>
              <a:rPr lang="en-GB" dirty="0" smtClean="0">
                <a:latin typeface="Calibri" pitchFamily="-105" charset="0"/>
              </a:rPr>
              <a:t> Peak oil, gas, phosphorous, water, price volatility and social unrest linked to price increases…</a:t>
            </a:r>
          </a:p>
          <a:p>
            <a:pPr eaLnBrk="0" hangingPunct="0">
              <a:spcAft>
                <a:spcPts val="1200"/>
              </a:spcAft>
              <a:buFont typeface="Arial"/>
              <a:buChar char="•"/>
            </a:pPr>
            <a:endParaRPr lang="en-GB" sz="800" dirty="0" smtClean="0">
              <a:latin typeface="Calibri" pitchFamily="-105" charset="0"/>
            </a:endParaRPr>
          </a:p>
          <a:p>
            <a:pPr eaLnBrk="0" hangingPunct="0">
              <a:spcAft>
                <a:spcPts val="1200"/>
              </a:spcAft>
              <a:buFont typeface="Arial"/>
              <a:buChar char="•"/>
            </a:pPr>
            <a:r>
              <a:rPr lang="en-GB" dirty="0" smtClean="0">
                <a:latin typeface="Calibri" pitchFamily="-105" charset="0"/>
              </a:rPr>
              <a:t> Population increases and urbanisation/rural migration.</a:t>
            </a:r>
          </a:p>
          <a:p>
            <a:pPr eaLnBrk="0" hangingPunct="0">
              <a:spcAft>
                <a:spcPts val="1200"/>
              </a:spcAft>
            </a:pPr>
            <a:endParaRPr lang="en-GB" dirty="0">
              <a:latin typeface="Calibri" pitchFamily="-105" charset="0"/>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Is food in crisis?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1633551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Some theories linked to sustainable food - sociology</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43711542"/>
              </p:ext>
            </p:extLst>
          </p:nvPr>
        </p:nvGraphicFramePr>
        <p:xfrm>
          <a:off x="1547813" y="1988840"/>
          <a:ext cx="6096000" cy="3893819"/>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solidFill>
                            <a:schemeClr val="tx1"/>
                          </a:solidFill>
                        </a:rPr>
                        <a:t>Anthony</a:t>
                      </a:r>
                      <a:r>
                        <a:rPr lang="en-GB" baseline="0" dirty="0" smtClean="0">
                          <a:solidFill>
                            <a:schemeClr val="tx1"/>
                          </a:solidFill>
                        </a:rPr>
                        <a:t> </a:t>
                      </a:r>
                      <a:r>
                        <a:rPr lang="en-GB" baseline="0" dirty="0" err="1" smtClean="0">
                          <a:solidFill>
                            <a:schemeClr val="tx1"/>
                          </a:solidFill>
                        </a:rPr>
                        <a:t>Giddens</a:t>
                      </a:r>
                      <a:endParaRPr lang="en-GB" dirty="0">
                        <a:solidFill>
                          <a:schemeClr val="tx1"/>
                        </a:solidFill>
                      </a:endParaRPr>
                    </a:p>
                  </a:txBody>
                  <a:tcPr/>
                </a:tc>
                <a:tc>
                  <a:txBody>
                    <a:bodyPr/>
                    <a:lstStyle/>
                    <a:p>
                      <a:r>
                        <a:rPr lang="en-GB" b="1" dirty="0" smtClean="0">
                          <a:solidFill>
                            <a:schemeClr val="tx1"/>
                          </a:solidFill>
                        </a:rPr>
                        <a:t>Reflexivity</a:t>
                      </a:r>
                    </a:p>
                    <a:p>
                      <a:r>
                        <a:rPr lang="en-GB" b="0" dirty="0" smtClean="0">
                          <a:solidFill>
                            <a:schemeClr val="tx1"/>
                          </a:solidFill>
                          <a:latin typeface="Calibri" pitchFamily="-105" charset="0"/>
                        </a:rPr>
                        <a:t>Speed of change and profundity of consequences is unprecedented. Work out</a:t>
                      </a:r>
                      <a:r>
                        <a:rPr lang="en-GB" b="0" baseline="0" dirty="0" smtClean="0">
                          <a:solidFill>
                            <a:schemeClr val="tx1"/>
                          </a:solidFill>
                          <a:latin typeface="Calibri" pitchFamily="-105" charset="0"/>
                        </a:rPr>
                        <a:t> </a:t>
                      </a:r>
                      <a:r>
                        <a:rPr lang="en-GB" b="0" dirty="0" smtClean="0">
                          <a:solidFill>
                            <a:schemeClr val="tx1"/>
                          </a:solidFill>
                          <a:latin typeface="Calibri" pitchFamily="-105" charset="0"/>
                        </a:rPr>
                        <a:t> solutions together.</a:t>
                      </a:r>
                    </a:p>
                  </a:txBody>
                  <a:tcPr/>
                </a:tc>
              </a:tr>
              <a:tr h="370840">
                <a:tc>
                  <a:txBody>
                    <a:bodyPr/>
                    <a:lstStyle/>
                    <a:p>
                      <a:r>
                        <a:rPr lang="en-GB" b="1" dirty="0" smtClean="0"/>
                        <a:t>Thomas </a:t>
                      </a:r>
                      <a:r>
                        <a:rPr lang="en-GB" b="1" dirty="0" err="1" smtClean="0"/>
                        <a:t>Lyson</a:t>
                      </a:r>
                      <a:endParaRPr lang="en-GB" b="1" dirty="0"/>
                    </a:p>
                  </a:txBody>
                  <a:tcPr/>
                </a:tc>
                <a:tc>
                  <a:txBody>
                    <a:bodyPr/>
                    <a:lstStyle/>
                    <a:p>
                      <a:r>
                        <a:rPr lang="en-GB" b="1" dirty="0" smtClean="0"/>
                        <a:t>Social structuration</a:t>
                      </a:r>
                    </a:p>
                    <a:p>
                      <a:r>
                        <a:rPr lang="en-GB" dirty="0" smtClean="0"/>
                        <a:t>Scale</a:t>
                      </a:r>
                      <a:r>
                        <a:rPr lang="en-GB" baseline="0" dirty="0" smtClean="0"/>
                        <a:t> and structure of farms affects social structure of settlements.</a:t>
                      </a:r>
                      <a:endParaRPr lang="en-GB" dirty="0"/>
                    </a:p>
                  </a:txBody>
                  <a:tcPr/>
                </a:tc>
              </a:tr>
              <a:tr h="370840">
                <a:tc>
                  <a:txBody>
                    <a:bodyPr/>
                    <a:lstStyle/>
                    <a:p>
                      <a:r>
                        <a:rPr lang="en-GB" b="1" dirty="0" smtClean="0"/>
                        <a:t>Manuel</a:t>
                      </a:r>
                      <a:r>
                        <a:rPr lang="en-GB" b="1" baseline="0" dirty="0" smtClean="0"/>
                        <a:t> Castells</a:t>
                      </a:r>
                      <a:endParaRPr lang="en-GB" b="1" dirty="0"/>
                    </a:p>
                  </a:txBody>
                  <a:tcPr/>
                </a:tc>
                <a:tc>
                  <a:txBody>
                    <a:bodyPr/>
                    <a:lstStyle/>
                    <a:p>
                      <a:r>
                        <a:rPr lang="en-GB" b="1" dirty="0" smtClean="0"/>
                        <a:t>Social movements</a:t>
                      </a:r>
                    </a:p>
                    <a:p>
                      <a:r>
                        <a:rPr lang="en-GB" dirty="0" smtClean="0"/>
                        <a:t>Typography of civil groups;</a:t>
                      </a:r>
                      <a:r>
                        <a:rPr lang="en-GB" baseline="0" dirty="0" smtClean="0"/>
                        <a:t> use of new communications to organise.</a:t>
                      </a:r>
                      <a:endParaRPr lang="en-GB" dirty="0"/>
                    </a:p>
                  </a:txBody>
                  <a:tcPr/>
                </a:tc>
              </a:tr>
            </a:tbl>
          </a:graphicData>
        </a:graphic>
      </p:graphicFrame>
    </p:spTree>
    <p:extLst>
      <p:ext uri="{BB962C8B-B14F-4D97-AF65-F5344CB8AC3E}">
        <p14:creationId xmlns:p14="http://schemas.microsoft.com/office/powerpoint/2010/main" val="186834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79388" y="1412875"/>
            <a:ext cx="8713787" cy="5186035"/>
          </a:xfrm>
          <a:prstGeom prst="rect">
            <a:avLst/>
          </a:prstGeom>
          <a:noFill/>
          <a:ln w="9525">
            <a:noFill/>
            <a:miter lim="800000"/>
            <a:headEnd/>
            <a:tailEnd/>
          </a:ln>
        </p:spPr>
        <p:txBody>
          <a:bodyPr>
            <a:prstTxWarp prst="textNoShape">
              <a:avLst/>
            </a:prstTxWarp>
            <a:spAutoFit/>
          </a:bodyPr>
          <a:lstStyle/>
          <a:p>
            <a:pPr eaLnBrk="0" hangingPunct="0">
              <a:spcAft>
                <a:spcPts val="600"/>
              </a:spcAft>
            </a:pPr>
            <a:r>
              <a:rPr lang="en-GB" dirty="0" smtClean="0">
                <a:latin typeface="Calibri" pitchFamily="-105" charset="0"/>
              </a:rPr>
              <a:t>Together we will:</a:t>
            </a:r>
          </a:p>
          <a:p>
            <a:pPr eaLnBrk="0" hangingPunct="0">
              <a:spcAft>
                <a:spcPts val="600"/>
              </a:spcAft>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a:latin typeface="Calibri" pitchFamily="-105" charset="0"/>
              </a:rPr>
              <a:t>E</a:t>
            </a:r>
            <a:r>
              <a:rPr lang="en-GB" dirty="0" smtClean="0">
                <a:latin typeface="Calibri" pitchFamily="-105" charset="0"/>
              </a:rPr>
              <a:t>xplore the changing role of food in society over the last 2-3 decades, with particular emphasis on local food alternatives.</a:t>
            </a:r>
          </a:p>
          <a:p>
            <a:pPr marL="342900" indent="-342900" eaLnBrk="0" hangingPunct="0">
              <a:spcAft>
                <a:spcPts val="600"/>
              </a:spcAft>
              <a:buFont typeface="Arial" pitchFamily="34" charset="0"/>
              <a:buChar char="•"/>
            </a:pPr>
            <a:endParaRPr lang="en-GB" sz="800" dirty="0" smtClean="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Critically consider the main narratives and policy debates around food supply, production and consumption, including the complexities and inter-connectedness of local and non-local food.</a:t>
            </a:r>
          </a:p>
          <a:p>
            <a:pPr eaLnBrk="0" hangingPunct="0">
              <a:spcAft>
                <a:spcPts val="600"/>
              </a:spcAft>
            </a:pPr>
            <a:endParaRPr lang="en-GB" sz="800" dirty="0">
              <a:latin typeface="Calibri" pitchFamily="-105" charset="0"/>
            </a:endParaRPr>
          </a:p>
          <a:p>
            <a:pPr marL="342900" indent="-342900" eaLnBrk="0" hangingPunct="0">
              <a:spcAft>
                <a:spcPts val="600"/>
              </a:spcAft>
              <a:buFont typeface="Arial" pitchFamily="34" charset="0"/>
              <a:buChar char="•"/>
            </a:pPr>
            <a:r>
              <a:rPr lang="en-GB" dirty="0" smtClean="0">
                <a:latin typeface="Calibri" pitchFamily="-105" charset="0"/>
              </a:rPr>
              <a:t>Use a small number of local case studies from the UK and Germany to introduce some potential local food analysis methods.</a:t>
            </a:r>
          </a:p>
          <a:p>
            <a:pPr marL="342900" indent="-342900" eaLnBrk="0" hangingPunct="0">
              <a:buFont typeface="Arial" pitchFamily="34" charset="0"/>
              <a:buChar char="•"/>
            </a:pPr>
            <a:endParaRPr lang="en-GB" sz="800" dirty="0" smtClean="0">
              <a:latin typeface="Calibri" pitchFamily="-105" charset="0"/>
            </a:endParaRPr>
          </a:p>
          <a:p>
            <a:pPr marL="342900" indent="-342900" eaLnBrk="0" hangingPunct="0">
              <a:buFont typeface="Arial" pitchFamily="34" charset="0"/>
              <a:buChar char="•"/>
            </a:pPr>
            <a:r>
              <a:rPr lang="en-GB" dirty="0" smtClean="0">
                <a:latin typeface="Calibri" pitchFamily="-105" charset="0"/>
              </a:rPr>
              <a:t>Carry out independent research which aims to help students demonstrate and communicate their grasp of the issues covered.</a:t>
            </a: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Overview of the course</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Some theories linked to sustainable food - economics</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12627417"/>
              </p:ext>
            </p:extLst>
          </p:nvPr>
        </p:nvGraphicFramePr>
        <p:xfrm>
          <a:off x="1547813" y="1988840"/>
          <a:ext cx="6096000" cy="4442459"/>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err="1" smtClean="0">
                          <a:solidFill>
                            <a:schemeClr val="tx1"/>
                          </a:solidFill>
                        </a:rPr>
                        <a:t>Leyshon</a:t>
                      </a:r>
                      <a:r>
                        <a:rPr lang="en-GB" dirty="0" smtClean="0">
                          <a:solidFill>
                            <a:schemeClr val="tx1"/>
                          </a:solidFill>
                        </a:rPr>
                        <a:t> et al., Gibson-Graham</a:t>
                      </a:r>
                      <a:endParaRPr lang="en-GB" dirty="0">
                        <a:solidFill>
                          <a:schemeClr val="tx1"/>
                        </a:solidFill>
                      </a:endParaRPr>
                    </a:p>
                  </a:txBody>
                  <a:tcPr/>
                </a:tc>
                <a:tc>
                  <a:txBody>
                    <a:bodyPr/>
                    <a:lstStyle/>
                    <a:p>
                      <a:r>
                        <a:rPr lang="en-GB" b="1" dirty="0" smtClean="0">
                          <a:solidFill>
                            <a:schemeClr val="tx1"/>
                          </a:solidFill>
                        </a:rPr>
                        <a:t>Alternative/feminist economics</a:t>
                      </a:r>
                    </a:p>
                    <a:p>
                      <a:r>
                        <a:rPr lang="en-GB" b="0" dirty="0" smtClean="0">
                          <a:solidFill>
                            <a:schemeClr val="tx1"/>
                          </a:solidFill>
                          <a:latin typeface="Calibri" pitchFamily="-105" charset="0"/>
                        </a:rPr>
                        <a:t>Change from the margins; experimental models can be expanded; role of women as reproducers</a:t>
                      </a:r>
                      <a:r>
                        <a:rPr lang="en-GB" b="0" baseline="0" dirty="0" smtClean="0">
                          <a:solidFill>
                            <a:schemeClr val="tx1"/>
                          </a:solidFill>
                          <a:latin typeface="Calibri" pitchFamily="-105" charset="0"/>
                        </a:rPr>
                        <a:t> of social life.</a:t>
                      </a:r>
                      <a:endParaRPr lang="en-GB" b="0" dirty="0" smtClean="0">
                        <a:solidFill>
                          <a:schemeClr val="tx1"/>
                        </a:solidFill>
                        <a:latin typeface="Calibri" pitchFamily="-105" charset="0"/>
                      </a:endParaRPr>
                    </a:p>
                  </a:txBody>
                  <a:tcPr/>
                </a:tc>
              </a:tr>
              <a:tr h="370840">
                <a:tc>
                  <a:txBody>
                    <a:bodyPr/>
                    <a:lstStyle/>
                    <a:p>
                      <a:r>
                        <a:rPr lang="en-GB" b="1" dirty="0" smtClean="0"/>
                        <a:t>Jackson</a:t>
                      </a:r>
                      <a:endParaRPr lang="en-GB" b="1" dirty="0"/>
                    </a:p>
                  </a:txBody>
                  <a:tcPr/>
                </a:tc>
                <a:tc>
                  <a:txBody>
                    <a:bodyPr/>
                    <a:lstStyle/>
                    <a:p>
                      <a:r>
                        <a:rPr lang="en-GB" b="1" dirty="0" smtClean="0"/>
                        <a:t>Limits to growth</a:t>
                      </a:r>
                    </a:p>
                    <a:p>
                      <a:r>
                        <a:rPr lang="en-GB" dirty="0" smtClean="0"/>
                        <a:t>Current</a:t>
                      </a:r>
                      <a:r>
                        <a:rPr lang="en-GB" baseline="0" dirty="0" smtClean="0"/>
                        <a:t> model of capitalist growth assumes endless natural resources. (‘One planet living’ – </a:t>
                      </a:r>
                      <a:r>
                        <a:rPr lang="en-GB" baseline="0" dirty="0" err="1" smtClean="0"/>
                        <a:t>nef</a:t>
                      </a:r>
                      <a:r>
                        <a:rPr lang="en-GB" baseline="0" dirty="0" smtClean="0"/>
                        <a:t>).</a:t>
                      </a:r>
                      <a:endParaRPr lang="en-GB" dirty="0"/>
                    </a:p>
                  </a:txBody>
                  <a:tcPr/>
                </a:tc>
              </a:tr>
              <a:tr h="370840">
                <a:tc>
                  <a:txBody>
                    <a:bodyPr/>
                    <a:lstStyle/>
                    <a:p>
                      <a:r>
                        <a:rPr lang="en-GB" b="1" dirty="0" err="1" smtClean="0"/>
                        <a:t>Beddington</a:t>
                      </a:r>
                      <a:r>
                        <a:rPr lang="en-GB" b="1" dirty="0" smtClean="0"/>
                        <a:t>,</a:t>
                      </a:r>
                      <a:r>
                        <a:rPr lang="en-GB" b="1" baseline="0" dirty="0" smtClean="0"/>
                        <a:t> </a:t>
                      </a:r>
                      <a:r>
                        <a:rPr lang="en-GB" b="1" baseline="0" smtClean="0"/>
                        <a:t>Royal Society</a:t>
                      </a:r>
                      <a:endParaRPr lang="en-GB" b="1" dirty="0"/>
                    </a:p>
                  </a:txBody>
                  <a:tcPr/>
                </a:tc>
                <a:tc>
                  <a:txBody>
                    <a:bodyPr/>
                    <a:lstStyle/>
                    <a:p>
                      <a:r>
                        <a:rPr lang="en-GB" b="1" dirty="0" smtClean="0"/>
                        <a:t>Sustainable intensification</a:t>
                      </a:r>
                    </a:p>
                    <a:p>
                      <a:r>
                        <a:rPr lang="en-GB" dirty="0" smtClean="0"/>
                        <a:t>Mobilisation of technology and resource efficiency to feed growing and urbanising world.</a:t>
                      </a:r>
                      <a:endParaRPr lang="en-GB" dirty="0"/>
                    </a:p>
                  </a:txBody>
                  <a:tcPr/>
                </a:tc>
              </a:tr>
            </a:tbl>
          </a:graphicData>
        </a:graphic>
      </p:graphicFrame>
    </p:spTree>
    <p:extLst>
      <p:ext uri="{BB962C8B-B14F-4D97-AF65-F5344CB8AC3E}">
        <p14:creationId xmlns:p14="http://schemas.microsoft.com/office/powerpoint/2010/main" val="1555272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Some theories linked to sustainable food - geography</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60427421"/>
              </p:ext>
            </p:extLst>
          </p:nvPr>
        </p:nvGraphicFramePr>
        <p:xfrm>
          <a:off x="1547813" y="1988840"/>
          <a:ext cx="6096000" cy="4168139"/>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solidFill>
                            <a:schemeClr val="tx1"/>
                          </a:solidFill>
                        </a:rPr>
                        <a:t>Van den </a:t>
                      </a:r>
                      <a:r>
                        <a:rPr lang="en-GB" dirty="0" err="1" smtClean="0">
                          <a:solidFill>
                            <a:schemeClr val="tx1"/>
                          </a:solidFill>
                        </a:rPr>
                        <a:t>Ploeg</a:t>
                      </a:r>
                      <a:r>
                        <a:rPr lang="en-GB" dirty="0" smtClean="0">
                          <a:solidFill>
                            <a:schemeClr val="tx1"/>
                          </a:solidFill>
                        </a:rPr>
                        <a:t>, Marsden</a:t>
                      </a:r>
                      <a:r>
                        <a:rPr lang="en-GB" baseline="0" dirty="0" smtClean="0">
                          <a:solidFill>
                            <a:schemeClr val="tx1"/>
                          </a:solidFill>
                        </a:rPr>
                        <a:t> et al.</a:t>
                      </a:r>
                      <a:endParaRPr lang="en-GB" dirty="0">
                        <a:solidFill>
                          <a:schemeClr val="tx1"/>
                        </a:solidFill>
                      </a:endParaRPr>
                    </a:p>
                  </a:txBody>
                  <a:tcPr/>
                </a:tc>
                <a:tc>
                  <a:txBody>
                    <a:bodyPr/>
                    <a:lstStyle/>
                    <a:p>
                      <a:r>
                        <a:rPr lang="en-GB" b="1" dirty="0" smtClean="0">
                          <a:solidFill>
                            <a:schemeClr val="tx1"/>
                          </a:solidFill>
                        </a:rPr>
                        <a:t>Local as rural development</a:t>
                      </a:r>
                    </a:p>
                    <a:p>
                      <a:r>
                        <a:rPr lang="en-GB" b="0" dirty="0" smtClean="0">
                          <a:solidFill>
                            <a:schemeClr val="tx1"/>
                          </a:solidFill>
                          <a:latin typeface="Calibri" pitchFamily="-105" charset="0"/>
                        </a:rPr>
                        <a:t>Articulating</a:t>
                      </a:r>
                      <a:r>
                        <a:rPr lang="en-GB" b="0" baseline="0" dirty="0" smtClean="0">
                          <a:solidFill>
                            <a:schemeClr val="tx1"/>
                          </a:solidFill>
                          <a:latin typeface="Calibri" pitchFamily="-105" charset="0"/>
                        </a:rPr>
                        <a:t> values embedded in local foods and releasing value to farmers.</a:t>
                      </a:r>
                      <a:endParaRPr lang="en-GB" b="0" dirty="0" smtClean="0">
                        <a:solidFill>
                          <a:schemeClr val="tx1"/>
                        </a:solidFill>
                        <a:latin typeface="Calibri" pitchFamily="-105" charset="0"/>
                      </a:endParaRPr>
                    </a:p>
                  </a:txBody>
                  <a:tcPr/>
                </a:tc>
              </a:tr>
              <a:tr h="370840">
                <a:tc>
                  <a:txBody>
                    <a:bodyPr/>
                    <a:lstStyle/>
                    <a:p>
                      <a:r>
                        <a:rPr lang="en-GB" b="1" dirty="0" smtClean="0"/>
                        <a:t>Winter;</a:t>
                      </a:r>
                      <a:r>
                        <a:rPr lang="en-GB" b="1" baseline="0" dirty="0" smtClean="0"/>
                        <a:t> Edward-Jones; Garnett; Born and Purcell</a:t>
                      </a:r>
                      <a:endParaRPr lang="en-GB" b="1" dirty="0"/>
                    </a:p>
                  </a:txBody>
                  <a:tcPr/>
                </a:tc>
                <a:tc>
                  <a:txBody>
                    <a:bodyPr/>
                    <a:lstStyle/>
                    <a:p>
                      <a:r>
                        <a:rPr lang="en-GB" b="1" dirty="0" smtClean="0"/>
                        <a:t>Critiques</a:t>
                      </a:r>
                      <a:r>
                        <a:rPr lang="en-GB" b="1" baseline="0" dirty="0" smtClean="0"/>
                        <a:t> of food miles</a:t>
                      </a:r>
                    </a:p>
                    <a:p>
                      <a:r>
                        <a:rPr lang="en-GB" b="0" baseline="0" dirty="0" smtClean="0"/>
                        <a:t>Defensive localism; CO2 fetish; contexts of environmental performance metrics; the ‘local trap’.</a:t>
                      </a:r>
                      <a:endParaRPr lang="en-GB" b="0" dirty="0"/>
                    </a:p>
                  </a:txBody>
                  <a:tcPr/>
                </a:tc>
              </a:tr>
              <a:tr h="370840">
                <a:tc>
                  <a:txBody>
                    <a:bodyPr/>
                    <a:lstStyle/>
                    <a:p>
                      <a:r>
                        <a:rPr lang="en-GB" b="1" dirty="0" smtClean="0"/>
                        <a:t>Morgan</a:t>
                      </a:r>
                      <a:endParaRPr lang="en-GB" b="1" dirty="0"/>
                    </a:p>
                  </a:txBody>
                  <a:tcPr/>
                </a:tc>
                <a:tc>
                  <a:txBody>
                    <a:bodyPr/>
                    <a:lstStyle/>
                    <a:p>
                      <a:r>
                        <a:rPr lang="en-GB" b="1" dirty="0" smtClean="0"/>
                        <a:t>Politics of care</a:t>
                      </a:r>
                    </a:p>
                    <a:p>
                      <a:r>
                        <a:rPr lang="en-GB" dirty="0" smtClean="0"/>
                        <a:t>Local green and global fair – cosmopolitan, mixed food systems build around city-regions.</a:t>
                      </a:r>
                      <a:endParaRPr lang="en-GB" dirty="0"/>
                    </a:p>
                  </a:txBody>
                  <a:tcPr/>
                </a:tc>
              </a:tr>
            </a:tbl>
          </a:graphicData>
        </a:graphic>
      </p:graphicFrame>
    </p:spTree>
    <p:extLst>
      <p:ext uri="{BB962C8B-B14F-4D97-AF65-F5344CB8AC3E}">
        <p14:creationId xmlns:p14="http://schemas.microsoft.com/office/powerpoint/2010/main" val="32594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2569934"/>
          </a:xfrm>
          <a:prstGeom prst="rect">
            <a:avLst/>
          </a:prstGeom>
          <a:noFill/>
          <a:ln w="9525">
            <a:noFill/>
            <a:miter lim="800000"/>
            <a:headEnd/>
            <a:tailEnd/>
          </a:ln>
        </p:spPr>
        <p:txBody>
          <a:bodyPr wrap="square">
            <a:prstTxWarp prst="textNoShape">
              <a:avLst/>
            </a:prstTxWarp>
            <a:spAutoFit/>
          </a:bodyPr>
          <a:lstStyle/>
          <a:p>
            <a:pPr marL="357188" indent="-357188"/>
            <a:endParaRPr lang="en-GB" sz="1000" dirty="0"/>
          </a:p>
          <a:p>
            <a:pPr marL="357188" indent="-357188">
              <a:buFont typeface="Arial" pitchFamily="34" charset="0"/>
              <a:buChar char="•"/>
            </a:pPr>
            <a:r>
              <a:rPr lang="en-GB" dirty="0">
                <a:latin typeface="+mn-lt"/>
              </a:rPr>
              <a:t>Sustainable food is associated with </a:t>
            </a:r>
            <a:r>
              <a:rPr lang="en-GB" dirty="0" smtClean="0">
                <a:latin typeface="+mn-lt"/>
              </a:rPr>
              <a:t>well-being, environmental </a:t>
            </a:r>
            <a:r>
              <a:rPr lang="en-GB" dirty="0">
                <a:latin typeface="+mn-lt"/>
              </a:rPr>
              <a:t>sustainability, social justice and resilience. (</a:t>
            </a:r>
            <a:r>
              <a:rPr lang="en-GB" dirty="0" err="1">
                <a:latin typeface="+mn-lt"/>
              </a:rPr>
              <a:t>nef</a:t>
            </a:r>
            <a:r>
              <a:rPr lang="en-GB" dirty="0">
                <a:latin typeface="+mn-lt"/>
              </a:rPr>
              <a:t>, 2007)*</a:t>
            </a:r>
          </a:p>
          <a:p>
            <a:pPr marL="357188" indent="-357188"/>
            <a:endParaRPr lang="en-GB" sz="1000" dirty="0">
              <a:latin typeface="+mn-lt"/>
            </a:endParaRPr>
          </a:p>
          <a:p>
            <a:pPr marL="357188" indent="-357188">
              <a:buFont typeface="Arial" pitchFamily="34" charset="0"/>
              <a:buChar char="•"/>
            </a:pPr>
            <a:r>
              <a:rPr lang="en-GB" dirty="0">
                <a:latin typeface="+mn-lt"/>
              </a:rPr>
              <a:t>In other words sustainable food is healthy, green, fair </a:t>
            </a:r>
            <a:r>
              <a:rPr lang="en-GB" dirty="0" smtClean="0">
                <a:latin typeface="+mn-lt"/>
              </a:rPr>
              <a:t>(Morgan 2010) </a:t>
            </a:r>
            <a:r>
              <a:rPr lang="en-GB" dirty="0">
                <a:latin typeface="+mn-lt"/>
              </a:rPr>
              <a:t>and able to withstand shocks.</a:t>
            </a:r>
          </a:p>
          <a:p>
            <a:pPr marL="357188" indent="-357188"/>
            <a:endParaRPr lang="en-GB" sz="900" dirty="0">
              <a:latin typeface="+mn-lt"/>
            </a:endParaRPr>
          </a:p>
          <a:p>
            <a:pPr marL="357188" indent="-357188"/>
            <a:r>
              <a:rPr lang="en-GB" sz="1200" dirty="0">
                <a:latin typeface="+mn-lt"/>
              </a:rPr>
              <a:t>*</a:t>
            </a:r>
            <a:r>
              <a:rPr lang="en-GB" sz="1200" dirty="0" err="1">
                <a:latin typeface="+mn-lt"/>
              </a:rPr>
              <a:t>Sumberg</a:t>
            </a:r>
            <a:r>
              <a:rPr lang="en-GB" sz="1200" dirty="0">
                <a:latin typeface="+mn-lt"/>
              </a:rPr>
              <a:t>, J. (2009) </a:t>
            </a:r>
            <a:r>
              <a:rPr lang="en-GB" sz="1200" i="1" dirty="0">
                <a:latin typeface="+mn-lt"/>
              </a:rPr>
              <a:t>Reframing the Great Food Debate: the case for sustainable food</a:t>
            </a:r>
            <a:r>
              <a:rPr lang="en-GB" sz="1200" dirty="0">
                <a:latin typeface="+mn-lt"/>
              </a:rPr>
              <a:t>. New Economics Foundation, London.</a:t>
            </a:r>
            <a:endParaRPr lang="en-GB" dirty="0">
              <a:latin typeface="+mn-lt"/>
            </a:endParaRPr>
          </a:p>
        </p:txBody>
      </p:sp>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What do we mean by sustainable food?</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35162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615553"/>
          </a:xfrm>
          <a:prstGeom prst="rect">
            <a:avLst/>
          </a:prstGeom>
          <a:noFill/>
          <a:ln w="9525">
            <a:noFill/>
            <a:miter lim="800000"/>
            <a:headEnd/>
            <a:tailEnd/>
          </a:ln>
        </p:spPr>
        <p:txBody>
          <a:bodyPr wrap="square">
            <a:prstTxWarp prst="textNoShape">
              <a:avLst/>
            </a:prstTxWarp>
            <a:spAutoFit/>
          </a:bodyPr>
          <a:lstStyle/>
          <a:p>
            <a:pPr marL="357188" indent="-357188"/>
            <a:endParaRPr lang="en-GB" sz="1000" dirty="0"/>
          </a:p>
          <a:p>
            <a:endParaRPr lang="en-GB" dirty="0">
              <a:latin typeface="+mn-lt"/>
            </a:endParaRPr>
          </a:p>
        </p:txBody>
      </p:sp>
      <p:sp>
        <p:nvSpPr>
          <p:cNvPr id="3" name="TextBox 2"/>
          <p:cNvSpPr txBox="1"/>
          <p:nvPr/>
        </p:nvSpPr>
        <p:spPr>
          <a:xfrm>
            <a:off x="1547813" y="549275"/>
            <a:ext cx="5616575" cy="584775"/>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CO2 vs. social justice</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4" name="Picture 4" descr="Gaurdian 8th Feb 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639888" y="1268760"/>
            <a:ext cx="5864225" cy="4525963"/>
          </a:xfrm>
          <a:prstGeom prst="rect">
            <a:avLst/>
          </a:prstGeom>
          <a:noFill/>
        </p:spPr>
      </p:pic>
      <p:sp>
        <p:nvSpPr>
          <p:cNvPr id="2" name="TextBox 1"/>
          <p:cNvSpPr txBox="1"/>
          <p:nvPr/>
        </p:nvSpPr>
        <p:spPr>
          <a:xfrm>
            <a:off x="4788024" y="6021288"/>
            <a:ext cx="3816424" cy="369332"/>
          </a:xfrm>
          <a:prstGeom prst="rect">
            <a:avLst/>
          </a:prstGeom>
          <a:noFill/>
        </p:spPr>
        <p:txBody>
          <a:bodyPr wrap="square" rtlCol="0">
            <a:spAutoFit/>
          </a:bodyPr>
          <a:lstStyle/>
          <a:p>
            <a:r>
              <a:rPr lang="en-GB" sz="1800" dirty="0" smtClean="0">
                <a:latin typeface="+mj-lt"/>
              </a:rPr>
              <a:t>Source: </a:t>
            </a:r>
            <a:r>
              <a:rPr lang="en-GB" sz="1800" i="1" dirty="0" smtClean="0">
                <a:latin typeface="+mj-lt"/>
              </a:rPr>
              <a:t>The Guardian </a:t>
            </a:r>
            <a:r>
              <a:rPr lang="en-GB" sz="1800" dirty="0" smtClean="0">
                <a:latin typeface="+mj-lt"/>
              </a:rPr>
              <a:t>8</a:t>
            </a:r>
            <a:r>
              <a:rPr lang="en-GB" sz="1800" baseline="30000" dirty="0" smtClean="0">
                <a:latin typeface="+mj-lt"/>
              </a:rPr>
              <a:t>th</a:t>
            </a:r>
            <a:r>
              <a:rPr lang="en-GB" sz="1800" dirty="0" smtClean="0">
                <a:latin typeface="+mj-lt"/>
              </a:rPr>
              <a:t> Feb ‘11</a:t>
            </a:r>
            <a:endParaRPr lang="en-GB" sz="1800" dirty="0">
              <a:latin typeface="+mj-lt"/>
            </a:endParaRPr>
          </a:p>
        </p:txBody>
      </p:sp>
    </p:spTree>
    <p:extLst>
      <p:ext uri="{BB962C8B-B14F-4D97-AF65-F5344CB8AC3E}">
        <p14:creationId xmlns:p14="http://schemas.microsoft.com/office/powerpoint/2010/main" val="419379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615553"/>
          </a:xfrm>
          <a:prstGeom prst="rect">
            <a:avLst/>
          </a:prstGeom>
          <a:noFill/>
          <a:ln w="9525">
            <a:noFill/>
            <a:miter lim="800000"/>
            <a:headEnd/>
            <a:tailEnd/>
          </a:ln>
        </p:spPr>
        <p:txBody>
          <a:bodyPr wrap="square">
            <a:prstTxWarp prst="textNoShape">
              <a:avLst/>
            </a:prstTxWarp>
            <a:spAutoFit/>
          </a:bodyPr>
          <a:lstStyle/>
          <a:p>
            <a:pPr marL="357188" indent="-357188"/>
            <a:endParaRPr lang="en-GB" sz="1000" dirty="0"/>
          </a:p>
          <a:p>
            <a:endParaRPr lang="en-GB" dirty="0">
              <a:latin typeface="+mn-lt"/>
            </a:endParaRPr>
          </a:p>
        </p:txBody>
      </p:sp>
      <p:sp>
        <p:nvSpPr>
          <p:cNvPr id="3" name="TextBox 2"/>
          <p:cNvSpPr txBox="1"/>
          <p:nvPr/>
        </p:nvSpPr>
        <p:spPr>
          <a:xfrm>
            <a:off x="1547813" y="549275"/>
            <a:ext cx="5616575" cy="1077218"/>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The interdependence of food system and food culture</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916113"/>
            <a:ext cx="61198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767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615553"/>
          </a:xfrm>
          <a:prstGeom prst="rect">
            <a:avLst/>
          </a:prstGeom>
          <a:noFill/>
          <a:ln w="9525">
            <a:noFill/>
            <a:miter lim="800000"/>
            <a:headEnd/>
            <a:tailEnd/>
          </a:ln>
        </p:spPr>
        <p:txBody>
          <a:bodyPr wrap="square">
            <a:prstTxWarp prst="textNoShape">
              <a:avLst/>
            </a:prstTxWarp>
            <a:spAutoFit/>
          </a:bodyPr>
          <a:lstStyle/>
          <a:p>
            <a:pPr marL="357188" indent="-357188"/>
            <a:endParaRPr lang="en-GB" sz="1000" dirty="0"/>
          </a:p>
          <a:p>
            <a:endParaRPr lang="en-GB" dirty="0">
              <a:latin typeface="+mn-lt"/>
            </a:endParaRPr>
          </a:p>
        </p:txBody>
      </p:sp>
      <p:sp>
        <p:nvSpPr>
          <p:cNvPr id="2" name="TextBox 1"/>
          <p:cNvSpPr txBox="1"/>
          <p:nvPr/>
        </p:nvSpPr>
        <p:spPr>
          <a:xfrm>
            <a:off x="4788024" y="6021288"/>
            <a:ext cx="3816424" cy="369332"/>
          </a:xfrm>
          <a:prstGeom prst="rect">
            <a:avLst/>
          </a:prstGeom>
          <a:noFill/>
        </p:spPr>
        <p:txBody>
          <a:bodyPr wrap="square" rtlCol="0">
            <a:spAutoFit/>
          </a:bodyPr>
          <a:lstStyle/>
          <a:p>
            <a:r>
              <a:rPr lang="en-GB" sz="1800" dirty="0" smtClean="0">
                <a:latin typeface="+mj-lt"/>
              </a:rPr>
              <a:t>Source: </a:t>
            </a:r>
            <a:r>
              <a:rPr lang="en-GB" sz="1800" i="1" dirty="0" smtClean="0">
                <a:latin typeface="+mj-lt"/>
              </a:rPr>
              <a:t>The Guardian </a:t>
            </a:r>
            <a:r>
              <a:rPr lang="en-GB" sz="1800" dirty="0" smtClean="0">
                <a:latin typeface="+mj-lt"/>
              </a:rPr>
              <a:t>8</a:t>
            </a:r>
            <a:r>
              <a:rPr lang="en-GB" sz="1800" baseline="30000" dirty="0" smtClean="0">
                <a:latin typeface="+mj-lt"/>
              </a:rPr>
              <a:t>th</a:t>
            </a:r>
            <a:r>
              <a:rPr lang="en-GB" sz="1800" dirty="0" smtClean="0">
                <a:latin typeface="+mj-lt"/>
              </a:rPr>
              <a:t> Feb ‘11</a:t>
            </a:r>
            <a:endParaRPr lang="en-GB" sz="1800" dirty="0">
              <a:latin typeface="+mj-lt"/>
            </a:endParaRPr>
          </a:p>
        </p:txBody>
      </p:sp>
      <p:sp>
        <p:nvSpPr>
          <p:cNvPr id="6" name="Text Box 48"/>
          <p:cNvSpPr txBox="1">
            <a:spLocks noChangeArrowheads="1"/>
          </p:cNvSpPr>
          <p:nvPr/>
        </p:nvSpPr>
        <p:spPr bwMode="auto">
          <a:xfrm>
            <a:off x="323850" y="0"/>
            <a:ext cx="6769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4400" b="1" dirty="0">
                <a:cs typeface="Arial" charset="0"/>
              </a:rPr>
              <a:t>Food </a:t>
            </a:r>
            <a:r>
              <a:rPr lang="en-GB" altLang="en-US" sz="4400" b="1" u="sng" dirty="0">
                <a:cs typeface="Arial" charset="0"/>
              </a:rPr>
              <a:t>system</a:t>
            </a:r>
            <a:r>
              <a:rPr lang="en-GB" altLang="en-US" sz="4400" b="1" dirty="0">
                <a:cs typeface="Arial" charset="0"/>
              </a:rPr>
              <a:t> issues</a:t>
            </a:r>
          </a:p>
        </p:txBody>
      </p:sp>
      <p:sp>
        <p:nvSpPr>
          <p:cNvPr id="7" name="Text Box 2"/>
          <p:cNvSpPr txBox="1">
            <a:spLocks noChangeArrowheads="1"/>
          </p:cNvSpPr>
          <p:nvPr/>
        </p:nvSpPr>
        <p:spPr bwMode="auto">
          <a:xfrm>
            <a:off x="982663" y="2781300"/>
            <a:ext cx="1223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Production</a:t>
            </a:r>
          </a:p>
        </p:txBody>
      </p:sp>
      <p:sp>
        <p:nvSpPr>
          <p:cNvPr id="8" name="Text Box 3"/>
          <p:cNvSpPr txBox="1">
            <a:spLocks noChangeArrowheads="1"/>
          </p:cNvSpPr>
          <p:nvPr/>
        </p:nvSpPr>
        <p:spPr bwMode="auto">
          <a:xfrm>
            <a:off x="827088" y="3573463"/>
            <a:ext cx="13176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Processing &amp;</a:t>
            </a:r>
          </a:p>
          <a:p>
            <a:pPr eaLnBrk="1" hangingPunct="1"/>
            <a:r>
              <a:rPr lang="en-GB" altLang="en-US" sz="1400" b="1">
                <a:cs typeface="Arial" charset="0"/>
              </a:rPr>
              <a:t>manufacture</a:t>
            </a:r>
          </a:p>
        </p:txBody>
      </p:sp>
      <p:sp>
        <p:nvSpPr>
          <p:cNvPr id="9" name="Text Box 4"/>
          <p:cNvSpPr txBox="1">
            <a:spLocks noChangeArrowheads="1"/>
          </p:cNvSpPr>
          <p:nvPr/>
        </p:nvSpPr>
        <p:spPr bwMode="auto">
          <a:xfrm>
            <a:off x="971550" y="4508500"/>
            <a:ext cx="1177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Distribution</a:t>
            </a:r>
          </a:p>
        </p:txBody>
      </p:sp>
      <p:sp>
        <p:nvSpPr>
          <p:cNvPr id="10" name="Text Box 5"/>
          <p:cNvSpPr txBox="1">
            <a:spLocks noChangeArrowheads="1"/>
          </p:cNvSpPr>
          <p:nvPr/>
        </p:nvSpPr>
        <p:spPr bwMode="auto">
          <a:xfrm>
            <a:off x="815975" y="5084763"/>
            <a:ext cx="1336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Advertising &amp;</a:t>
            </a:r>
          </a:p>
          <a:p>
            <a:pPr eaLnBrk="1" hangingPunct="1"/>
            <a:r>
              <a:rPr lang="en-GB" altLang="en-US" sz="1400" b="1">
                <a:cs typeface="Arial" charset="0"/>
              </a:rPr>
              <a:t>marketing</a:t>
            </a:r>
          </a:p>
        </p:txBody>
      </p:sp>
      <p:graphicFrame>
        <p:nvGraphicFramePr>
          <p:cNvPr id="11" name="Group 6"/>
          <p:cNvGraphicFramePr>
            <a:graphicFrameLocks noGrp="1"/>
          </p:cNvGraphicFramePr>
          <p:nvPr/>
        </p:nvGraphicFramePr>
        <p:xfrm>
          <a:off x="2411413" y="1700213"/>
          <a:ext cx="6191250" cy="4679951"/>
        </p:xfrm>
        <a:graphic>
          <a:graphicData uri="http://schemas.openxmlformats.org/drawingml/2006/table">
            <a:tbl>
              <a:tblPr/>
              <a:tblGrid>
                <a:gridCol w="1582737"/>
                <a:gridCol w="1484313"/>
                <a:gridCol w="1584325"/>
                <a:gridCol w="1539875"/>
              </a:tblGrid>
              <a:tr h="644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ＭＳ Ｐゴシック" pitchFamily="-84" charset="-128"/>
                          <a:cs typeface="Times New Roman" pitchFamily="18" charset="0"/>
                        </a:rPr>
                        <a:t>Well-being</a:t>
                      </a:r>
                      <a:endParaRPr kumimoji="0" lang="en-GB" sz="2000" b="0" i="0" u="none" strike="noStrike" cap="none" normalizeH="0" baseline="0" dirty="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ＭＳ Ｐゴシック" pitchFamily="-84" charset="-128"/>
                          <a:cs typeface="Times New Roman" pitchFamily="18" charset="0"/>
                        </a:rPr>
                        <a:t>Social justice</a:t>
                      </a:r>
                      <a:endParaRPr kumimoji="0" lang="en-GB" sz="1400" b="0" i="0" u="none" strike="noStrike" cap="none" normalizeH="0" baseline="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ＭＳ Ｐゴシック" pitchFamily="-84" charset="-128"/>
                          <a:cs typeface="Times New Roman" pitchFamily="18" charset="0"/>
                        </a:rPr>
                        <a:t>Environ. Sust.</a:t>
                      </a:r>
                      <a:endParaRPr kumimoji="0" lang="en-GB" sz="1400" b="0" i="0" u="none" strike="noStrike" cap="none" normalizeH="0" baseline="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ＭＳ Ｐゴシック" pitchFamily="-84" charset="-128"/>
                          <a:cs typeface="Times New Roman" pitchFamily="18" charset="0"/>
                        </a:rPr>
                        <a:t>Resilience</a:t>
                      </a:r>
                      <a:endParaRPr kumimoji="0" lang="en-GB" sz="1400" b="0" i="0" u="none" strike="noStrike" cap="none" normalizeH="0" baseline="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Impact of pesticides on nearby residents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Poor labour conditions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Dependence on gang-masters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Degradation (soil, water, over-fishing)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Habitat destruct’n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Highly energy intensive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Dependence on migrant labour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3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ea typeface="ＭＳ Ｐゴシック" pitchFamily="-84" charset="-128"/>
                        </a:rPr>
                        <a:t>More processing = harder to control salt fat sugar consumption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Dependence on global trade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Road intensive = noise, pollution, traffic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Power balance against producers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Carbon intensive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Fuel cost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Junk food adverts target children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Power balance against small or indep. shops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Consolidation of retail sector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High levels of waste &amp; packing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 name="Rectangle 49"/>
          <p:cNvSpPr>
            <a:spLocks noChangeArrowheads="1"/>
          </p:cNvSpPr>
          <p:nvPr/>
        </p:nvSpPr>
        <p:spPr bwMode="auto">
          <a:xfrm>
            <a:off x="1190625" y="59436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r"/>
            <a:r>
              <a:rPr lang="en-GB" altLang="en-US" sz="1400" b="1"/>
              <a:t>Disposal</a:t>
            </a:r>
          </a:p>
        </p:txBody>
      </p:sp>
      <p:grpSp>
        <p:nvGrpSpPr>
          <p:cNvPr id="13" name="Group 50"/>
          <p:cNvGrpSpPr>
            <a:grpSpLocks/>
          </p:cNvGrpSpPr>
          <p:nvPr/>
        </p:nvGrpSpPr>
        <p:grpSpPr bwMode="auto">
          <a:xfrm>
            <a:off x="3059113" y="868363"/>
            <a:ext cx="4684712" cy="904875"/>
            <a:chOff x="1927" y="953"/>
            <a:chExt cx="2951" cy="570"/>
          </a:xfrm>
        </p:grpSpPr>
        <p:sp>
          <p:nvSpPr>
            <p:cNvPr id="14" name="Text Box 51"/>
            <p:cNvSpPr txBox="1">
              <a:spLocks noChangeArrowheads="1"/>
            </p:cNvSpPr>
            <p:nvPr/>
          </p:nvSpPr>
          <p:spPr bwMode="auto">
            <a:xfrm>
              <a:off x="2624" y="953"/>
              <a:ext cx="1328" cy="24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b="1">
                  <a:cs typeface="Arial" charset="0"/>
                </a:rPr>
                <a:t>Sustainable Food</a:t>
              </a:r>
            </a:p>
          </p:txBody>
        </p:sp>
        <p:sp>
          <p:nvSpPr>
            <p:cNvPr id="15" name="Line 52"/>
            <p:cNvSpPr>
              <a:spLocks noChangeShapeType="1"/>
            </p:cNvSpPr>
            <p:nvPr/>
          </p:nvSpPr>
          <p:spPr bwMode="auto">
            <a:xfrm>
              <a:off x="1930" y="1389"/>
              <a:ext cx="29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53"/>
            <p:cNvSpPr>
              <a:spLocks noChangeShapeType="1"/>
            </p:cNvSpPr>
            <p:nvPr/>
          </p:nvSpPr>
          <p:spPr bwMode="auto">
            <a:xfrm>
              <a:off x="3291" y="1207"/>
              <a:ext cx="0" cy="18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54"/>
            <p:cNvSpPr>
              <a:spLocks noChangeShapeType="1"/>
            </p:cNvSpPr>
            <p:nvPr/>
          </p:nvSpPr>
          <p:spPr bwMode="auto">
            <a:xfrm flipH="1">
              <a:off x="1927" y="1389"/>
              <a:ext cx="3" cy="1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55"/>
            <p:cNvSpPr>
              <a:spLocks noChangeShapeType="1"/>
            </p:cNvSpPr>
            <p:nvPr/>
          </p:nvSpPr>
          <p:spPr bwMode="auto">
            <a:xfrm flipH="1">
              <a:off x="3926" y="1389"/>
              <a:ext cx="5"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56"/>
            <p:cNvSpPr>
              <a:spLocks noChangeShapeType="1"/>
            </p:cNvSpPr>
            <p:nvPr/>
          </p:nvSpPr>
          <p:spPr bwMode="auto">
            <a:xfrm flipH="1">
              <a:off x="2968" y="1389"/>
              <a:ext cx="5"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57"/>
            <p:cNvSpPr>
              <a:spLocks noChangeShapeType="1"/>
            </p:cNvSpPr>
            <p:nvPr/>
          </p:nvSpPr>
          <p:spPr bwMode="auto">
            <a:xfrm flipH="1">
              <a:off x="4873" y="1389"/>
              <a:ext cx="5"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2830819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58728"/>
            <a:ext cx="5517857" cy="769441"/>
          </a:xfrm>
          <a:prstGeom prst="rect">
            <a:avLst/>
          </a:prstGeom>
        </p:spPr>
        <p:txBody>
          <a:bodyPr wrap="none">
            <a:spAutoFit/>
          </a:bodyPr>
          <a:lstStyle/>
          <a:p>
            <a:pPr eaLnBrk="1" hangingPunct="1"/>
            <a:r>
              <a:rPr lang="en-GB" altLang="en-US" sz="4400" b="1" dirty="0">
                <a:latin typeface="Arial" panose="020B0604020202020204" pitchFamily="34" charset="0"/>
                <a:cs typeface="Arial" panose="020B0604020202020204" pitchFamily="34" charset="0"/>
              </a:rPr>
              <a:t>Food </a:t>
            </a:r>
            <a:r>
              <a:rPr lang="en-GB" altLang="en-US" sz="4400" b="1" u="sng" dirty="0">
                <a:latin typeface="Arial" panose="020B0604020202020204" pitchFamily="34" charset="0"/>
                <a:cs typeface="Arial" panose="020B0604020202020204" pitchFamily="34" charset="0"/>
              </a:rPr>
              <a:t>culture</a:t>
            </a:r>
            <a:r>
              <a:rPr lang="en-GB" altLang="en-US" sz="4400" b="1" dirty="0">
                <a:latin typeface="Arial" panose="020B0604020202020204" pitchFamily="34" charset="0"/>
                <a:cs typeface="Arial" panose="020B0604020202020204" pitchFamily="34" charset="0"/>
              </a:rPr>
              <a:t> issues</a:t>
            </a:r>
          </a:p>
        </p:txBody>
      </p:sp>
      <p:sp>
        <p:nvSpPr>
          <p:cNvPr id="21" name="Text Box 3"/>
          <p:cNvSpPr txBox="1">
            <a:spLocks noChangeArrowheads="1"/>
          </p:cNvSpPr>
          <p:nvPr/>
        </p:nvSpPr>
        <p:spPr bwMode="auto">
          <a:xfrm>
            <a:off x="644525" y="4137025"/>
            <a:ext cx="892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algn="r" eaLnBrk="1" hangingPunct="1"/>
            <a:r>
              <a:rPr lang="en-GB" altLang="en-US" sz="1400" b="1">
                <a:cs typeface="Arial" charset="0"/>
              </a:rPr>
              <a:t>Cooking</a:t>
            </a:r>
          </a:p>
        </p:txBody>
      </p:sp>
      <p:sp>
        <p:nvSpPr>
          <p:cNvPr id="22" name="Text Box 4"/>
          <p:cNvSpPr txBox="1">
            <a:spLocks noChangeArrowheads="1"/>
          </p:cNvSpPr>
          <p:nvPr/>
        </p:nvSpPr>
        <p:spPr bwMode="auto">
          <a:xfrm>
            <a:off x="815975" y="4918075"/>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Eating</a:t>
            </a:r>
          </a:p>
        </p:txBody>
      </p:sp>
      <p:sp>
        <p:nvSpPr>
          <p:cNvPr id="23" name="Text Box 5"/>
          <p:cNvSpPr txBox="1">
            <a:spLocks noChangeArrowheads="1"/>
          </p:cNvSpPr>
          <p:nvPr/>
        </p:nvSpPr>
        <p:spPr bwMode="auto">
          <a:xfrm>
            <a:off x="615950" y="5627688"/>
            <a:ext cx="90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sz="1400" b="1">
                <a:cs typeface="Arial" charset="0"/>
              </a:rPr>
              <a:t>Meaning</a:t>
            </a:r>
          </a:p>
        </p:txBody>
      </p:sp>
      <p:sp>
        <p:nvSpPr>
          <p:cNvPr id="24" name="Text Box 6"/>
          <p:cNvSpPr txBox="1">
            <a:spLocks noChangeArrowheads="1"/>
          </p:cNvSpPr>
          <p:nvPr/>
        </p:nvSpPr>
        <p:spPr bwMode="auto">
          <a:xfrm>
            <a:off x="4040188" y="908050"/>
            <a:ext cx="2764060" cy="46166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pitchFamily="-84" charset="-128"/>
              </a:defRPr>
            </a:lvl1pPr>
            <a:lvl2pPr marL="742950" indent="-285750" eaLnBrk="0" hangingPunct="0">
              <a:defRPr>
                <a:solidFill>
                  <a:schemeClr val="tx1"/>
                </a:solidFill>
                <a:latin typeface="Arial" charset="0"/>
                <a:ea typeface="ＭＳ Ｐゴシック" pitchFamily="-84" charset="-128"/>
              </a:defRPr>
            </a:lvl2pPr>
            <a:lvl3pPr marL="1143000" indent="-228600" eaLnBrk="0" hangingPunct="0">
              <a:defRPr>
                <a:solidFill>
                  <a:schemeClr val="tx1"/>
                </a:solidFill>
                <a:latin typeface="Arial" charset="0"/>
                <a:ea typeface="ＭＳ Ｐゴシック" pitchFamily="-84" charset="-128"/>
              </a:defRPr>
            </a:lvl3pPr>
            <a:lvl4pPr marL="1600200" indent="-228600" eaLnBrk="0" hangingPunct="0">
              <a:defRPr>
                <a:solidFill>
                  <a:schemeClr val="tx1"/>
                </a:solidFill>
                <a:latin typeface="Arial" charset="0"/>
                <a:ea typeface="ＭＳ Ｐゴシック" pitchFamily="-84" charset="-128"/>
              </a:defRPr>
            </a:lvl4pPr>
            <a:lvl5pPr marL="2057400" indent="-228600" eaLnBrk="0" hangingPunct="0">
              <a:defRPr>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84" charset="-128"/>
              </a:defRPr>
            </a:lvl9pPr>
          </a:lstStyle>
          <a:p>
            <a:pPr eaLnBrk="1" hangingPunct="1"/>
            <a:r>
              <a:rPr lang="en-GB" altLang="en-US" b="1" dirty="0">
                <a:cs typeface="Arial" charset="0"/>
              </a:rPr>
              <a:t>Sustainable Food</a:t>
            </a:r>
          </a:p>
        </p:txBody>
      </p:sp>
      <p:sp>
        <p:nvSpPr>
          <p:cNvPr id="25" name="Line 7"/>
          <p:cNvSpPr>
            <a:spLocks noChangeShapeType="1"/>
          </p:cNvSpPr>
          <p:nvPr/>
        </p:nvSpPr>
        <p:spPr bwMode="auto">
          <a:xfrm>
            <a:off x="2627313" y="1600200"/>
            <a:ext cx="46815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a:off x="5076825" y="1311275"/>
            <a:ext cx="0" cy="288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9"/>
          <p:cNvSpPr>
            <a:spLocks noChangeShapeType="1"/>
          </p:cNvSpPr>
          <p:nvPr/>
        </p:nvSpPr>
        <p:spPr bwMode="auto">
          <a:xfrm flipH="1">
            <a:off x="2633663" y="1600200"/>
            <a:ext cx="4762" cy="20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10"/>
          <p:cNvSpPr>
            <a:spLocks noChangeShapeType="1"/>
          </p:cNvSpPr>
          <p:nvPr/>
        </p:nvSpPr>
        <p:spPr bwMode="auto">
          <a:xfrm flipH="1">
            <a:off x="5788025" y="1600200"/>
            <a:ext cx="7938" cy="212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29" name="Group 11"/>
          <p:cNvGraphicFramePr>
            <a:graphicFrameLocks noGrp="1"/>
          </p:cNvGraphicFramePr>
          <p:nvPr/>
        </p:nvGraphicFramePr>
        <p:xfrm>
          <a:off x="1685925" y="1762125"/>
          <a:ext cx="6553200" cy="4392614"/>
        </p:xfrm>
        <a:graphic>
          <a:graphicData uri="http://schemas.openxmlformats.org/drawingml/2006/table">
            <a:tbl>
              <a:tblPr/>
              <a:tblGrid>
                <a:gridCol w="1770063"/>
                <a:gridCol w="1749425"/>
                <a:gridCol w="1538287"/>
                <a:gridCol w="1495425"/>
              </a:tblGrid>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ＭＳ Ｐゴシック" pitchFamily="-84" charset="-128"/>
                          <a:cs typeface="Times New Roman" pitchFamily="18" charset="0"/>
                        </a:rPr>
                        <a:t>Well-being</a:t>
                      </a:r>
                      <a:endParaRPr kumimoji="0" lang="en-GB" sz="2000" b="0" i="0" u="none" strike="noStrike" cap="none" normalizeH="0" baseline="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ＭＳ Ｐゴシック" pitchFamily="-84" charset="-128"/>
                          <a:cs typeface="Times New Roman" pitchFamily="18" charset="0"/>
                        </a:rPr>
                        <a:t>Social justice</a:t>
                      </a:r>
                      <a:endParaRPr kumimoji="0" lang="en-GB" sz="1400" b="0" i="0" u="none" strike="noStrike" cap="none" normalizeH="0" baseline="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ＭＳ Ｐゴシック" pitchFamily="-84" charset="-128"/>
                          <a:cs typeface="Times New Roman" pitchFamily="18" charset="0"/>
                        </a:rPr>
                        <a:t>Environ. Sust.</a:t>
                      </a:r>
                      <a:endParaRPr kumimoji="0" lang="en-GB" sz="1400" b="0" i="0" u="none" strike="noStrike" cap="none" normalizeH="0" baseline="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ＭＳ Ｐゴシック" pitchFamily="-84" charset="-128"/>
                          <a:cs typeface="Times New Roman" pitchFamily="18" charset="0"/>
                        </a:rPr>
                        <a:t>Resilience</a:t>
                      </a:r>
                      <a:endParaRPr kumimoji="0" lang="en-GB" sz="1400" b="0" i="0" u="none" strike="noStrike" cap="none" normalizeH="0" baseline="0" smtClean="0">
                        <a:ln>
                          <a:noFill/>
                        </a:ln>
                        <a:solidFill>
                          <a:schemeClr val="tx1"/>
                        </a:solidFill>
                        <a:effectLst/>
                        <a:latin typeface="Arial" charset="0"/>
                        <a:ea typeface="ＭＳ Ｐゴシック" pitchFamily="-84" charset="-128"/>
                        <a:cs typeface="Times New Roman" pitchFamily="18" charset="0"/>
                      </a:endParaRP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401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Poor avail. of healthy food in disadvantaged areas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Low income = inadequate for healthy diet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Expectation of year-round avail. of all products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0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Time poverty = more consumption of prepared foods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Falling levels of food ‘literacy’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Loss of eating together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Fuel cost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Disconnection to rural and farming issues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pitchFamily="-84" charset="-128"/>
                        </a:rPr>
                        <a:t>Homogenisation of food &amp; places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a typeface="ＭＳ Ｐゴシック" pitchFamily="-8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 name="Line 49"/>
          <p:cNvSpPr>
            <a:spLocks noChangeShapeType="1"/>
          </p:cNvSpPr>
          <p:nvPr/>
        </p:nvSpPr>
        <p:spPr bwMode="auto">
          <a:xfrm flipH="1">
            <a:off x="4273550" y="1604963"/>
            <a:ext cx="7938" cy="212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50"/>
          <p:cNvSpPr>
            <a:spLocks noChangeShapeType="1"/>
          </p:cNvSpPr>
          <p:nvPr/>
        </p:nvSpPr>
        <p:spPr bwMode="auto">
          <a:xfrm flipH="1">
            <a:off x="7302500" y="1593850"/>
            <a:ext cx="7938" cy="212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806921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1969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r>
              <a:rPr lang="en-GB" altLang="en-US" b="1" kern="0" smtClean="0">
                <a:latin typeface="Frutiger 57Cn" pitchFamily="34" charset="0"/>
                <a:ea typeface="ＭＳ Ｐゴシック" pitchFamily="-84" charset="-128"/>
              </a:rPr>
              <a:t>Changing narrative - resilience?</a:t>
            </a:r>
            <a:endParaRPr lang="en-GB" altLang="en-US" sz="2400" kern="0" dirty="0" smtClean="0">
              <a:ea typeface="ＭＳ Ｐゴシック" pitchFamily="-84" charset="-128"/>
            </a:endParaRPr>
          </a:p>
        </p:txBody>
      </p:sp>
      <p:graphicFrame>
        <p:nvGraphicFramePr>
          <p:cNvPr id="2" name="Table 1"/>
          <p:cNvGraphicFramePr>
            <a:graphicFrameLocks noGrp="1"/>
          </p:cNvGraphicFramePr>
          <p:nvPr/>
        </p:nvGraphicFramePr>
        <p:xfrm>
          <a:off x="685800" y="1981200"/>
          <a:ext cx="7632700" cy="2285432"/>
        </p:xfrm>
        <a:graphic>
          <a:graphicData uri="http://schemas.openxmlformats.org/drawingml/2006/table">
            <a:tbl>
              <a:tblPr/>
              <a:tblGrid>
                <a:gridCol w="3816350"/>
                <a:gridCol w="3816350"/>
              </a:tblGrid>
              <a:tr h="457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err="1" smtClean="0">
                          <a:ln>
                            <a:noFill/>
                          </a:ln>
                          <a:solidFill>
                            <a:schemeClr val="tx1"/>
                          </a:solidFill>
                          <a:effectLst/>
                          <a:latin typeface="Arial" charset="0"/>
                          <a:ea typeface="ＭＳ Ｐゴシック" pitchFamily="-84" charset="-128"/>
                        </a:rPr>
                        <a:t>Defra</a:t>
                      </a:r>
                      <a:r>
                        <a:rPr kumimoji="0" lang="en-GB" sz="2400" b="1" i="0" u="none" strike="noStrike" cap="none" normalizeH="0" baseline="0" dirty="0" smtClean="0">
                          <a:ln>
                            <a:noFill/>
                          </a:ln>
                          <a:solidFill>
                            <a:schemeClr val="tx1"/>
                          </a:solidFill>
                          <a:effectLst/>
                          <a:latin typeface="Arial" charset="0"/>
                          <a:ea typeface="ＭＳ Ｐゴシック" pitchFamily="-84" charset="-128"/>
                        </a:rPr>
                        <a:t> Narrative 2004</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err="1" smtClean="0">
                          <a:ln>
                            <a:noFill/>
                          </a:ln>
                          <a:solidFill>
                            <a:schemeClr val="tx1"/>
                          </a:solidFill>
                          <a:effectLst/>
                          <a:latin typeface="Arial" charset="0"/>
                          <a:ea typeface="ＭＳ Ｐゴシック" pitchFamily="-84" charset="-128"/>
                        </a:rPr>
                        <a:t>Defra</a:t>
                      </a:r>
                      <a:r>
                        <a:rPr kumimoji="0" lang="en-GB" sz="2400" b="1" i="0" u="none" strike="noStrike" cap="none" normalizeH="0" baseline="0" dirty="0" smtClean="0">
                          <a:ln>
                            <a:noFill/>
                          </a:ln>
                          <a:solidFill>
                            <a:schemeClr val="tx1"/>
                          </a:solidFill>
                          <a:effectLst/>
                          <a:latin typeface="Arial" charset="0"/>
                          <a:ea typeface="ＭＳ Ｐゴシック" pitchFamily="-84" charset="-128"/>
                        </a:rPr>
                        <a:t> Narrative 2010</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ＭＳ Ｐゴシック" pitchFamily="-84" charset="-128"/>
                        </a:rPr>
                        <a:t>‘National self-sufficiency is neither necessary nor desirable.’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pitchFamily="-84" charset="-128"/>
                        </a:rPr>
                        <a:t>(Ministerial letter)</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ea typeface="ＭＳ Ｐゴシック" pitchFamily="-84" charset="-128"/>
                        </a:rPr>
                        <a:t>‘Our food system needs to be prepared for shocks and to be able to manage risk.’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ＭＳ Ｐゴシック" pitchFamily="-84" charset="-128"/>
                        </a:rPr>
                        <a:t>(Food 2030: How we get there, </a:t>
                      </a:r>
                      <a:r>
                        <a:rPr kumimoji="0" lang="en-GB" sz="1400" b="0" i="0" u="none" strike="noStrike" cap="none" normalizeH="0" baseline="0" dirty="0" err="1" smtClean="0">
                          <a:ln>
                            <a:noFill/>
                          </a:ln>
                          <a:solidFill>
                            <a:schemeClr val="tx1"/>
                          </a:solidFill>
                          <a:effectLst/>
                          <a:latin typeface="Arial" charset="0"/>
                          <a:ea typeface="ＭＳ Ｐゴシック" pitchFamily="-84" charset="-128"/>
                        </a:rPr>
                        <a:t>Defra</a:t>
                      </a:r>
                      <a:r>
                        <a:rPr kumimoji="0" lang="en-GB" sz="1400" b="0" i="0" u="none" strike="noStrike" cap="none" normalizeH="0" baseline="0" dirty="0" smtClean="0">
                          <a:ln>
                            <a:noFill/>
                          </a:ln>
                          <a:solidFill>
                            <a:schemeClr val="tx1"/>
                          </a:solidFill>
                          <a:effectLst/>
                          <a:latin typeface="Arial" charset="0"/>
                          <a:ea typeface="ＭＳ Ｐゴシック" pitchFamily="-84" charset="-128"/>
                        </a:rPr>
                        <a:t> 2010.) </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0417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1969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endParaRPr lang="en-GB" altLang="en-US" sz="2400" kern="0" dirty="0" smtClean="0">
              <a:ea typeface="ＭＳ Ｐゴシック" pitchFamily="-84" charset="-128"/>
            </a:endParaRPr>
          </a:p>
        </p:txBody>
      </p:sp>
      <p:sp>
        <p:nvSpPr>
          <p:cNvPr id="3" name="Rectangle 2"/>
          <p:cNvSpPr/>
          <p:nvPr/>
        </p:nvSpPr>
        <p:spPr>
          <a:xfrm>
            <a:off x="251520" y="260648"/>
            <a:ext cx="8568952" cy="6297108"/>
          </a:xfrm>
          <a:prstGeom prst="rect">
            <a:avLst/>
          </a:prstGeom>
        </p:spPr>
        <p:txBody>
          <a:bodyPr wrap="square">
            <a:spAutoFit/>
          </a:bodyPr>
          <a:lstStyle/>
          <a:p>
            <a:pPr>
              <a:lnSpc>
                <a:spcPct val="80000"/>
              </a:lnSpc>
            </a:pPr>
            <a:r>
              <a:rPr lang="en-GB" altLang="en-US" b="1" dirty="0">
                <a:latin typeface="Arial" panose="020B0604020202020204" pitchFamily="34" charset="0"/>
                <a:ea typeface="ＭＳ Ｐゴシック" pitchFamily="-84" charset="-128"/>
                <a:cs typeface="Arial" panose="020B0604020202020204" pitchFamily="34" charset="0"/>
              </a:rPr>
              <a:t>Key beliefs in local and sustainable </a:t>
            </a:r>
            <a:r>
              <a:rPr lang="en-GB" altLang="en-US" b="1" dirty="0" smtClean="0">
                <a:latin typeface="Arial" panose="020B0604020202020204" pitchFamily="34" charset="0"/>
                <a:ea typeface="ＭＳ Ｐゴシック" pitchFamily="-84" charset="-128"/>
                <a:cs typeface="Arial" panose="020B0604020202020204" pitchFamily="34" charset="0"/>
              </a:rPr>
              <a:t>food</a:t>
            </a:r>
          </a:p>
          <a:p>
            <a:pPr>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a:lnSpc>
                <a:spcPct val="80000"/>
              </a:lnSpc>
            </a:pPr>
            <a:endParaRPr lang="en-GB" altLang="en-US" sz="800" b="1"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(healthier) to eat a more rather than a less diversified diet</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(healthier) to eat fresh food rather than preserved/prepared food</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(less environ. damaging, &amp; food chain </a:t>
            </a:r>
            <a:r>
              <a:rPr lang="en-US" altLang="en-US" dirty="0">
                <a:solidFill>
                  <a:srgbClr val="FF0000"/>
                </a:solidFill>
                <a:latin typeface="Arial" panose="020B0604020202020204" pitchFamily="34" charset="0"/>
                <a:ea typeface="ＭＳ Ｐゴシック" pitchFamily="-84" charset="-128"/>
                <a:cs typeface="Arial" panose="020B0604020202020204" pitchFamily="34" charset="0"/>
              </a:rPr>
              <a:t>more transparent</a:t>
            </a:r>
            <a:r>
              <a:rPr lang="en-US" altLang="en-US" dirty="0">
                <a:latin typeface="Arial" panose="020B0604020202020204" pitchFamily="34" charset="0"/>
                <a:ea typeface="ＭＳ Ｐゴシック" pitchFamily="-84" charset="-128"/>
                <a:cs typeface="Arial" panose="020B0604020202020204" pitchFamily="34" charset="0"/>
              </a:rPr>
              <a:t>) to eat food produced closer to rather than further from the point of consumption</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(healthier, and less environmentally damaging) to eat food produced with a minimum of pesticides</a:t>
            </a: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(less environmentally damaging) to eat food produced with a minimum of inorganic </a:t>
            </a:r>
            <a:r>
              <a:rPr lang="en-US" altLang="en-US" dirty="0" err="1">
                <a:latin typeface="Arial" panose="020B0604020202020204" pitchFamily="34" charset="0"/>
                <a:ea typeface="ＭＳ Ｐゴシック" pitchFamily="-84" charset="-128"/>
                <a:cs typeface="Arial" panose="020B0604020202020204" pitchFamily="34" charset="0"/>
              </a:rPr>
              <a:t>fertilisers</a:t>
            </a:r>
            <a:endParaRPr lang="en-US" altLang="en-US"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endParaRPr lang="en-US" altLang="en-US" sz="800" dirty="0">
              <a:latin typeface="Arial" panose="020B0604020202020204" pitchFamily="34" charset="0"/>
              <a:ea typeface="ＭＳ Ｐゴシック" pitchFamily="-84" charset="-128"/>
              <a:cs typeface="Arial" panose="020B0604020202020204" pitchFamily="34" charset="0"/>
            </a:endParaRPr>
          </a:p>
          <a:p>
            <a:pPr marL="342900" indent="-342900">
              <a:lnSpc>
                <a:spcPct val="80000"/>
              </a:lnSpc>
              <a:buFont typeface="Arial" panose="020B0604020202020204" pitchFamily="34" charset="0"/>
              <a:buChar char="•"/>
            </a:pPr>
            <a:r>
              <a:rPr lang="en-US" altLang="en-US" dirty="0">
                <a:latin typeface="Arial" panose="020B0604020202020204" pitchFamily="34" charset="0"/>
                <a:ea typeface="ＭＳ Ｐゴシック" pitchFamily="-84" charset="-128"/>
                <a:cs typeface="Arial" panose="020B0604020202020204" pitchFamily="34" charset="0"/>
              </a:rPr>
              <a:t>It is better (more socially just) to eat food produced, processed and/or marketed by smaller-local rather than larger-international </a:t>
            </a:r>
            <a:r>
              <a:rPr lang="en-US" altLang="en-US" dirty="0" smtClean="0">
                <a:latin typeface="Arial" panose="020B0604020202020204" pitchFamily="34" charset="0"/>
                <a:ea typeface="ＭＳ Ｐゴシック" pitchFamily="-84" charset="-128"/>
                <a:cs typeface="Arial" panose="020B0604020202020204" pitchFamily="34" charset="0"/>
              </a:rPr>
              <a:t>operations</a:t>
            </a:r>
          </a:p>
          <a:p>
            <a:pPr marL="342900" indent="-342900">
              <a:lnSpc>
                <a:spcPct val="80000"/>
              </a:lnSpc>
              <a:buFont typeface="Arial" panose="020B0604020202020204" pitchFamily="34" charset="0"/>
              <a:buChar char="•"/>
            </a:pPr>
            <a:endParaRPr lang="en-US" altLang="en-US" dirty="0">
              <a:latin typeface="Arial" panose="020B0604020202020204" pitchFamily="34" charset="0"/>
              <a:ea typeface="ＭＳ Ｐゴシック" pitchFamily="-84" charset="-128"/>
              <a:cs typeface="Arial" panose="020B0604020202020204" pitchFamily="34" charset="0"/>
            </a:endParaRPr>
          </a:p>
          <a:p>
            <a:pPr>
              <a:lnSpc>
                <a:spcPct val="80000"/>
              </a:lnSpc>
            </a:pPr>
            <a:r>
              <a:rPr lang="en-US" altLang="en-US" sz="1400" i="1" dirty="0" smtClean="0">
                <a:latin typeface="Arial" panose="020B0604020202020204" pitchFamily="34" charset="0"/>
                <a:ea typeface="ＭＳ Ｐゴシック" pitchFamily="-84" charset="-128"/>
                <a:cs typeface="Arial" panose="020B0604020202020204" pitchFamily="34" charset="0"/>
              </a:rPr>
              <a:t>(Sustain: the alliance for better food and farming, London.)</a:t>
            </a:r>
            <a:endParaRPr lang="en-US" altLang="en-US" sz="1400" i="1" dirty="0">
              <a:latin typeface="Arial" panose="020B0604020202020204" pitchFamily="34" charset="0"/>
              <a:ea typeface="ＭＳ Ｐゴシック" pitchFamily="-84" charset="-128"/>
              <a:cs typeface="Arial" panose="020B0604020202020204" pitchFamily="34" charset="0"/>
            </a:endParaRPr>
          </a:p>
        </p:txBody>
      </p:sp>
    </p:spTree>
    <p:extLst>
      <p:ext uri="{BB962C8B-B14F-4D97-AF65-F5344CB8AC3E}">
        <p14:creationId xmlns:p14="http://schemas.microsoft.com/office/powerpoint/2010/main" val="130453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1969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endParaRPr lang="en-GB" altLang="en-US" sz="2400" kern="0" dirty="0" smtClean="0">
              <a:ea typeface="ＭＳ Ｐゴシック" pitchFamily="-84" charset="-128"/>
            </a:endParaRPr>
          </a:p>
        </p:txBody>
      </p:sp>
      <p:sp>
        <p:nvSpPr>
          <p:cNvPr id="3" name="Rectangle 2"/>
          <p:cNvSpPr/>
          <p:nvPr/>
        </p:nvSpPr>
        <p:spPr>
          <a:xfrm>
            <a:off x="251520" y="260648"/>
            <a:ext cx="8568952" cy="5706177"/>
          </a:xfrm>
          <a:prstGeom prst="rect">
            <a:avLst/>
          </a:prstGeom>
        </p:spPr>
        <p:txBody>
          <a:bodyPr wrap="square">
            <a:spAutoFit/>
          </a:bodyPr>
          <a:lstStyle/>
          <a:p>
            <a:pPr marL="534988" indent="-534988">
              <a:lnSpc>
                <a:spcPct val="80000"/>
              </a:lnSpc>
            </a:pPr>
            <a:r>
              <a:rPr lang="en-GB" altLang="en-US" b="1" dirty="0">
                <a:latin typeface="Arial" panose="020B0604020202020204" pitchFamily="34" charset="0"/>
                <a:ea typeface="ＭＳ Ｐゴシック" pitchFamily="-84" charset="-128"/>
                <a:cs typeface="Arial" panose="020B0604020202020204" pitchFamily="34" charset="0"/>
              </a:rPr>
              <a:t>NGO and market </a:t>
            </a:r>
            <a:r>
              <a:rPr lang="en-GB" altLang="en-US" b="1" dirty="0" smtClean="0">
                <a:latin typeface="Arial" panose="020B0604020202020204" pitchFamily="34" charset="0"/>
                <a:ea typeface="ＭＳ Ｐゴシック" pitchFamily="-84" charset="-128"/>
                <a:cs typeface="Arial" panose="020B0604020202020204" pitchFamily="34" charset="0"/>
              </a:rPr>
              <a:t>innovations</a:t>
            </a:r>
          </a:p>
          <a:p>
            <a:pPr marL="534988" indent="-534988">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pPr>
            <a:endParaRPr lang="en-GB" altLang="en-US" b="1"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Farmers’ markets</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Hyperbolic organic sales (mainstreaming) </a:t>
            </a:r>
            <a:r>
              <a:rPr lang="en-GB" altLang="en-US" dirty="0">
                <a:solidFill>
                  <a:srgbClr val="FF0000"/>
                </a:solidFill>
                <a:latin typeface="Arial" panose="020B0604020202020204" pitchFamily="34" charset="0"/>
                <a:ea typeface="ＭＳ Ｐゴシック" pitchFamily="-84" charset="-128"/>
                <a:cs typeface="Arial" panose="020B0604020202020204" pitchFamily="34" charset="0"/>
              </a:rPr>
              <a:t>(until 2008)</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Box schemes</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CSA and buying groups </a:t>
            </a:r>
            <a:r>
              <a:rPr lang="en-GB" altLang="en-US" dirty="0">
                <a:solidFill>
                  <a:srgbClr val="FF0000"/>
                </a:solidFill>
                <a:latin typeface="Arial" panose="020B0604020202020204" pitchFamily="34" charset="0"/>
                <a:ea typeface="ＭＳ Ｐゴシック" pitchFamily="-84" charset="-128"/>
                <a:cs typeface="Arial" panose="020B0604020202020204" pitchFamily="34" charset="0"/>
              </a:rPr>
              <a:t>(growth since 2008: MLFW/LFF)</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Food Links </a:t>
            </a:r>
            <a:r>
              <a:rPr lang="en-GB" altLang="en-US" dirty="0" smtClean="0">
                <a:latin typeface="Arial" panose="020B0604020202020204" pitchFamily="34" charset="0"/>
                <a:ea typeface="ＭＳ Ｐゴシック" pitchFamily="-84" charset="-128"/>
                <a:cs typeface="Arial" panose="020B0604020202020204" pitchFamily="34" charset="0"/>
              </a:rPr>
              <a:t>UK/</a:t>
            </a:r>
            <a:r>
              <a:rPr lang="en-GB" altLang="en-US" dirty="0" err="1" smtClean="0">
                <a:latin typeface="Arial" panose="020B0604020202020204" pitchFamily="34" charset="0"/>
                <a:ea typeface="ＭＳ Ｐゴシック" pitchFamily="-84" charset="-128"/>
                <a:cs typeface="Arial" panose="020B0604020202020204" pitchFamily="34" charset="0"/>
              </a:rPr>
              <a:t>Alimenterra</a:t>
            </a:r>
            <a:endParaRPr lang="en-GB" altLang="en-US" dirty="0" smtClean="0">
              <a:latin typeface="Arial" panose="020B0604020202020204" pitchFamily="34" charset="0"/>
              <a:ea typeface="ＭＳ Ｐゴシック" pitchFamily="-84" charset="-128"/>
              <a:cs typeface="Arial" panose="020B0604020202020204" pitchFamily="34" charset="0"/>
            </a:endParaRPr>
          </a:p>
          <a:p>
            <a:pPr>
              <a:lnSpc>
                <a:spcPct val="80000"/>
              </a:lnSpc>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Public food procurement (</a:t>
            </a:r>
            <a:r>
              <a:rPr lang="en-GB" altLang="en-US" dirty="0" smtClean="0">
                <a:latin typeface="Arial" panose="020B0604020202020204" pitchFamily="34" charset="0"/>
                <a:ea typeface="ＭＳ Ｐゴシック" pitchFamily="-84" charset="-128"/>
                <a:cs typeface="Arial" panose="020B0604020202020204" pitchFamily="34" charset="0"/>
              </a:rPr>
              <a:t>FFL, SFT, free school meals)</a:t>
            </a: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Food access co-ops</a:t>
            </a: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eaLnBrk="1" hangingPunct="1">
              <a:lnSpc>
                <a:spcPct val="80000"/>
              </a:lnSpc>
            </a:pPr>
            <a:r>
              <a:rPr lang="en-GB" altLang="en-US" b="1" u="sng" dirty="0">
                <a:latin typeface="Arial" panose="020B0604020202020204" pitchFamily="34" charset="0"/>
                <a:ea typeface="ＭＳ Ｐゴシック" pitchFamily="-84" charset="-128"/>
                <a:cs typeface="Arial" panose="020B0604020202020204" pitchFamily="34" charset="0"/>
              </a:rPr>
              <a:t>NGOs as civil society agitators → under-paid market innovators?</a:t>
            </a:r>
          </a:p>
        </p:txBody>
      </p:sp>
    </p:spTree>
    <p:extLst>
      <p:ext uri="{BB962C8B-B14F-4D97-AF65-F5344CB8AC3E}">
        <p14:creationId xmlns:p14="http://schemas.microsoft.com/office/powerpoint/2010/main" val="212695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813" y="538163"/>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Course progression (1)</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
        <p:nvSpPr>
          <p:cNvPr id="44035" name="TextBox 1"/>
          <p:cNvSpPr txBox="1">
            <a:spLocks noChangeArrowheads="1"/>
          </p:cNvSpPr>
          <p:nvPr/>
        </p:nvSpPr>
        <p:spPr bwMode="auto">
          <a:xfrm>
            <a:off x="541338" y="1844675"/>
            <a:ext cx="8064500" cy="5878531"/>
          </a:xfrm>
          <a:prstGeom prst="rect">
            <a:avLst/>
          </a:prstGeom>
          <a:noFill/>
          <a:ln w="9525">
            <a:noFill/>
            <a:miter lim="800000"/>
            <a:headEnd/>
            <a:tailEnd/>
          </a:ln>
        </p:spPr>
        <p:txBody>
          <a:bodyPr>
            <a:prstTxWarp prst="textNoShape">
              <a:avLst/>
            </a:prstTxWarp>
            <a:spAutoFit/>
          </a:bodyPr>
          <a:lstStyle/>
          <a:p>
            <a:pPr>
              <a:lnSpc>
                <a:spcPct val="150000"/>
              </a:lnSpc>
            </a:pPr>
            <a:r>
              <a:rPr lang="en-GB" b="1" dirty="0" smtClean="0">
                <a:latin typeface="Calibri" pitchFamily="-105" charset="0"/>
              </a:rPr>
              <a:t>Session 1: Tues 1</a:t>
            </a:r>
            <a:r>
              <a:rPr lang="en-GB" b="1" baseline="30000" dirty="0" smtClean="0">
                <a:latin typeface="Calibri" pitchFamily="-105" charset="0"/>
              </a:rPr>
              <a:t>st</a:t>
            </a:r>
            <a:r>
              <a:rPr lang="en-GB" b="1" dirty="0" smtClean="0">
                <a:latin typeface="Calibri" pitchFamily="-105" charset="0"/>
              </a:rPr>
              <a:t> October, 10.00 – 11.40</a:t>
            </a:r>
          </a:p>
          <a:p>
            <a:pPr>
              <a:lnSpc>
                <a:spcPct val="150000"/>
              </a:lnSpc>
            </a:pPr>
            <a:r>
              <a:rPr lang="en-GB" dirty="0" smtClean="0">
                <a:latin typeface="Calibri" pitchFamily="-105" charset="0"/>
              </a:rPr>
              <a:t>Introductions, overview, research exercise</a:t>
            </a:r>
          </a:p>
          <a:p>
            <a:pPr>
              <a:lnSpc>
                <a:spcPct val="150000"/>
              </a:lnSpc>
            </a:pPr>
            <a:endParaRPr lang="en-GB" sz="1800" dirty="0" smtClean="0">
              <a:latin typeface="Calibri" pitchFamily="-105" charset="0"/>
            </a:endParaRPr>
          </a:p>
          <a:p>
            <a:pPr>
              <a:lnSpc>
                <a:spcPct val="150000"/>
              </a:lnSpc>
            </a:pPr>
            <a:r>
              <a:rPr lang="en-GB" b="1" dirty="0" smtClean="0">
                <a:latin typeface="Calibri" pitchFamily="-105" charset="0"/>
              </a:rPr>
              <a:t>Session 2: Tues 1</a:t>
            </a:r>
            <a:r>
              <a:rPr lang="en-GB" b="1" baseline="30000" dirty="0" smtClean="0">
                <a:latin typeface="Calibri" pitchFamily="-105" charset="0"/>
              </a:rPr>
              <a:t>st</a:t>
            </a:r>
            <a:r>
              <a:rPr lang="en-GB" b="1" dirty="0" smtClean="0">
                <a:latin typeface="Calibri" pitchFamily="-105" charset="0"/>
              </a:rPr>
              <a:t> Oct, 14.00 – 15.40</a:t>
            </a:r>
          </a:p>
          <a:p>
            <a:pPr>
              <a:lnSpc>
                <a:spcPct val="150000"/>
              </a:lnSpc>
            </a:pPr>
            <a:r>
              <a:rPr lang="en-GB" dirty="0">
                <a:latin typeface="Calibri" pitchFamily="-105" charset="0"/>
              </a:rPr>
              <a:t>C</a:t>
            </a:r>
            <a:r>
              <a:rPr lang="en-GB" dirty="0" smtClean="0">
                <a:latin typeface="Calibri" pitchFamily="-105" charset="0"/>
              </a:rPr>
              <a:t>hanging narratives: debates about sustainability and security</a:t>
            </a:r>
          </a:p>
          <a:p>
            <a:pPr>
              <a:lnSpc>
                <a:spcPct val="150000"/>
              </a:lnSpc>
            </a:pPr>
            <a:endParaRPr lang="en-GB" sz="1800" dirty="0" smtClean="0">
              <a:latin typeface="Calibri" pitchFamily="-105" charset="0"/>
            </a:endParaRPr>
          </a:p>
          <a:p>
            <a:pPr>
              <a:lnSpc>
                <a:spcPct val="150000"/>
              </a:lnSpc>
            </a:pPr>
            <a:r>
              <a:rPr lang="en-GB" b="1" dirty="0" smtClean="0">
                <a:latin typeface="Calibri" pitchFamily="-105" charset="0"/>
              </a:rPr>
              <a:t>Session 3: Wed 2</a:t>
            </a:r>
            <a:r>
              <a:rPr lang="en-GB" b="1" baseline="30000" dirty="0" smtClean="0">
                <a:latin typeface="Calibri" pitchFamily="-105" charset="0"/>
              </a:rPr>
              <a:t>nd</a:t>
            </a:r>
            <a:r>
              <a:rPr lang="en-GB" b="1" dirty="0" smtClean="0">
                <a:latin typeface="Calibri" pitchFamily="-105" charset="0"/>
              </a:rPr>
              <a:t> Oct, 14.00 – 15.40</a:t>
            </a:r>
          </a:p>
          <a:p>
            <a:pPr>
              <a:lnSpc>
                <a:spcPct val="150000"/>
              </a:lnSpc>
            </a:pPr>
            <a:r>
              <a:rPr lang="en-GB" dirty="0" smtClean="0">
                <a:latin typeface="Calibri" pitchFamily="-105" charset="0"/>
              </a:rPr>
              <a:t>Responses from civil society; case study 1 – Community Supported Agriculture</a:t>
            </a:r>
          </a:p>
          <a:p>
            <a:pPr>
              <a:lnSpc>
                <a:spcPct val="150000"/>
              </a:lnSpc>
            </a:pPr>
            <a:endParaRPr lang="en-GB" dirty="0" smtClean="0">
              <a:latin typeface="Calibri" pitchFamily="-105" charset="0"/>
            </a:endParaRPr>
          </a:p>
          <a:p>
            <a:pPr>
              <a:lnSpc>
                <a:spcPct val="150000"/>
              </a:lnSpc>
            </a:pPr>
            <a:endParaRPr lang="en-GB" dirty="0" smtClean="0">
              <a:latin typeface="Calibri" pitchFamily="-105" charset="0"/>
            </a:endParaRPr>
          </a:p>
          <a:p>
            <a:pPr>
              <a:lnSpc>
                <a:spcPct val="150000"/>
              </a:lnSpc>
            </a:pPr>
            <a:endParaRPr lang="en-GB" sz="2800" dirty="0" smtClean="0">
              <a:latin typeface="Calibri" pitchFamily="-10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1969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endParaRPr lang="en-GB" altLang="en-US" sz="2400" kern="0" dirty="0" smtClean="0">
              <a:ea typeface="ＭＳ Ｐゴシック" pitchFamily="-84" charset="-128"/>
            </a:endParaRPr>
          </a:p>
        </p:txBody>
      </p:sp>
      <p:sp>
        <p:nvSpPr>
          <p:cNvPr id="3" name="Rectangle 2"/>
          <p:cNvSpPr/>
          <p:nvPr/>
        </p:nvSpPr>
        <p:spPr>
          <a:xfrm>
            <a:off x="265232" y="993146"/>
            <a:ext cx="8568952" cy="5336846"/>
          </a:xfrm>
          <a:prstGeom prst="rect">
            <a:avLst/>
          </a:prstGeom>
        </p:spPr>
        <p:txBody>
          <a:bodyPr wrap="square">
            <a:spAutoFit/>
          </a:bodyPr>
          <a:lstStyle/>
          <a:p>
            <a:pPr marL="534988" indent="-534988">
              <a:lnSpc>
                <a:spcPct val="80000"/>
              </a:lnSpc>
            </a:pPr>
            <a:r>
              <a:rPr lang="en-GB" altLang="en-US" b="1" dirty="0">
                <a:latin typeface="Frutiger 57Cn" pitchFamily="34" charset="0"/>
                <a:ea typeface="ＭＳ Ｐゴシック" pitchFamily="-84" charset="-128"/>
              </a:rPr>
              <a:t>Possible questions </a:t>
            </a:r>
            <a:r>
              <a:rPr lang="en-GB" altLang="en-US" b="1" dirty="0" smtClean="0">
                <a:latin typeface="Frutiger 57Cn" pitchFamily="34" charset="0"/>
                <a:ea typeface="ＭＳ Ｐゴシック" pitchFamily="-84" charset="-128"/>
              </a:rPr>
              <a:t>emerging</a:t>
            </a:r>
          </a:p>
          <a:p>
            <a:pPr marL="534988" indent="-534988">
              <a:lnSpc>
                <a:spcPct val="80000"/>
              </a:lnSpc>
            </a:pPr>
            <a:endParaRPr lang="en-GB" altLang="en-US" b="1" dirty="0">
              <a:latin typeface="Frutiger 57Cn" pitchFamily="34" charset="0"/>
              <a:ea typeface="ＭＳ Ｐゴシック" pitchFamily="-84" charset="-128"/>
            </a:endParaRPr>
          </a:p>
          <a:p>
            <a:pPr marL="534988" indent="-534988">
              <a:lnSpc>
                <a:spcPct val="80000"/>
              </a:lnSpc>
            </a:pPr>
            <a:endParaRPr lang="en-GB" altLang="en-US" sz="1000" b="1" dirty="0">
              <a:latin typeface="Frutiger 57Cn" pitchFamily="34" charset="0"/>
              <a:ea typeface="ＭＳ Ｐゴシック" pitchFamily="-84" charset="-128"/>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How can the ethical motivations of the alternative food movement underpin, the development of a greener, fairer and healthier system/culture? Who </a:t>
            </a:r>
            <a:r>
              <a:rPr lang="en-GB" altLang="en-US" dirty="0" smtClean="0">
                <a:latin typeface="Arial" panose="020B0604020202020204" pitchFamily="34" charset="0"/>
                <a:ea typeface="ＭＳ Ｐゴシック" pitchFamily="-84" charset="-128"/>
                <a:cs typeface="Arial" panose="020B0604020202020204" pitchFamily="34" charset="0"/>
              </a:rPr>
              <a:t>decides?</a:t>
            </a:r>
          </a:p>
          <a:p>
            <a:pPr marL="534988" indent="-534988">
              <a:lnSpc>
                <a:spcPct val="80000"/>
              </a:lnSpc>
              <a:buFontTx/>
              <a:buChar char="•"/>
            </a:pPr>
            <a:endParaRPr lang="en-GB" altLang="en-US" dirty="0" smtClean="0">
              <a:latin typeface="Arial" panose="020B0604020202020204" pitchFamily="34" charset="0"/>
              <a:ea typeface="ＭＳ Ｐゴシック" pitchFamily="-84" charset="-128"/>
              <a:cs typeface="Arial" panose="020B0604020202020204" pitchFamily="34" charset="0"/>
            </a:endParaRPr>
          </a:p>
          <a:p>
            <a:pPr>
              <a:lnSpc>
                <a:spcPct val="80000"/>
              </a:lnSpc>
            </a:pPr>
            <a:endParaRPr lang="en-GB" altLang="en-US" sz="800"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How can the claims made for local food be substantiated? What implications have they got for a serious move to carbon-reduced and ‘cellular economy’ (Hardin </a:t>
            </a:r>
            <a:r>
              <a:rPr lang="en-GB" altLang="en-US" dirty="0" err="1">
                <a:latin typeface="Arial" panose="020B0604020202020204" pitchFamily="34" charset="0"/>
                <a:ea typeface="ＭＳ Ｐゴシック" pitchFamily="-84" charset="-128"/>
                <a:cs typeface="Arial" panose="020B0604020202020204" pitchFamily="34" charset="0"/>
              </a:rPr>
              <a:t>Tibbs</a:t>
            </a:r>
            <a:r>
              <a:rPr lang="en-GB" altLang="en-US" dirty="0">
                <a:latin typeface="Arial" panose="020B0604020202020204" pitchFamily="34" charset="0"/>
                <a:ea typeface="ＭＳ Ｐゴシック" pitchFamily="-84" charset="-128"/>
                <a:cs typeface="Arial" panose="020B0604020202020204" pitchFamily="34" charset="0"/>
              </a:rPr>
              <a:t>, BRASS 2011</a:t>
            </a:r>
            <a:r>
              <a:rPr lang="en-GB" altLang="en-US" dirty="0" smtClean="0">
                <a:latin typeface="Arial" panose="020B0604020202020204" pitchFamily="34" charset="0"/>
                <a:ea typeface="ＭＳ Ｐゴシック" pitchFamily="-84" charset="-128"/>
                <a:cs typeface="Arial" panose="020B0604020202020204" pitchFamily="34" charset="0"/>
              </a:rPr>
              <a:t>)?</a:t>
            </a:r>
          </a:p>
          <a:p>
            <a:pPr>
              <a:lnSpc>
                <a:spcPct val="80000"/>
              </a:lnSpc>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What (infra-)structures are needed to make sustainable food viable? (distribution, finance, governance</a:t>
            </a:r>
            <a:r>
              <a:rPr lang="en-GB" altLang="en-US" dirty="0" smtClean="0">
                <a:latin typeface="Arial" panose="020B0604020202020204" pitchFamily="34" charset="0"/>
                <a:ea typeface="ＭＳ Ｐゴシック" pitchFamily="-84" charset="-128"/>
                <a:cs typeface="Arial" panose="020B0604020202020204" pitchFamily="34" charset="0"/>
              </a:rPr>
              <a:t>…)</a:t>
            </a: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endParaRPr lang="en-GB" altLang="en-US" dirty="0">
              <a:latin typeface="Arial" panose="020B0604020202020204" pitchFamily="34" charset="0"/>
              <a:ea typeface="ＭＳ Ｐゴシック" pitchFamily="-84" charset="-128"/>
              <a:cs typeface="Arial" panose="020B0604020202020204" pitchFamily="34" charset="0"/>
            </a:endParaRPr>
          </a:p>
          <a:p>
            <a:pPr marL="534988" indent="-534988">
              <a:lnSpc>
                <a:spcPct val="80000"/>
              </a:lnSpc>
              <a:buFontTx/>
              <a:buChar char="•"/>
            </a:pPr>
            <a:r>
              <a:rPr lang="en-GB" altLang="en-US" dirty="0">
                <a:latin typeface="Arial" panose="020B0604020202020204" pitchFamily="34" charset="0"/>
                <a:ea typeface="ＭＳ Ｐゴシック" pitchFamily="-84" charset="-128"/>
                <a:cs typeface="Arial" panose="020B0604020202020204" pitchFamily="34" charset="0"/>
              </a:rPr>
              <a:t>Can the demand for ethical food be the basis for global solidarity, rather than nationalism, protectionism and stale local vs. global arguments?</a:t>
            </a:r>
            <a:endParaRPr lang="en-GB" altLang="en-US" u="sng" dirty="0">
              <a:latin typeface="Arial" panose="020B0604020202020204" pitchFamily="34" charset="0"/>
              <a:ea typeface="ＭＳ Ｐゴシック" pitchFamily="-84" charset="-128"/>
              <a:cs typeface="Arial" panose="020B0604020202020204" pitchFamily="34" charset="0"/>
            </a:endParaRPr>
          </a:p>
        </p:txBody>
      </p:sp>
    </p:spTree>
    <p:extLst>
      <p:ext uri="{BB962C8B-B14F-4D97-AF65-F5344CB8AC3E}">
        <p14:creationId xmlns:p14="http://schemas.microsoft.com/office/powerpoint/2010/main" val="18344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6192688" cy="769441"/>
          </a:xfrm>
          <a:prstGeom prst="rect">
            <a:avLst/>
          </a:prstGeom>
          <a:noFill/>
        </p:spPr>
        <p:txBody>
          <a:bodyPr wrap="square" rtlCol="0">
            <a:spAutoFit/>
          </a:bodyPr>
          <a:lstStyle/>
          <a:p>
            <a:r>
              <a:rPr lang="en-GB" sz="4400" b="1" dirty="0" smtClean="0">
                <a:latin typeface="Arial" panose="020B0604020202020204" pitchFamily="34" charset="0"/>
                <a:cs typeface="Arial" panose="020B0604020202020204" pitchFamily="34" charset="0"/>
              </a:rPr>
              <a:t>Changing narratives</a:t>
            </a:r>
            <a:endParaRPr lang="en-GB" sz="4400" b="1" dirty="0">
              <a:latin typeface="Arial" panose="020B0604020202020204" pitchFamily="34" charset="0"/>
              <a:cs typeface="Arial" panose="020B0604020202020204" pitchFamily="34" charset="0"/>
            </a:endParaRPr>
          </a:p>
        </p:txBody>
      </p:sp>
      <p:sp>
        <p:nvSpPr>
          <p:cNvPr id="3" name="TextBox 2"/>
          <p:cNvSpPr txBox="1"/>
          <p:nvPr/>
        </p:nvSpPr>
        <p:spPr>
          <a:xfrm>
            <a:off x="683568" y="1556792"/>
            <a:ext cx="8064896" cy="4893647"/>
          </a:xfrm>
          <a:prstGeom prst="rect">
            <a:avLst/>
          </a:prstGeom>
          <a:noFill/>
        </p:spPr>
        <p:txBody>
          <a:bodyPr wrap="square" rtlCol="0">
            <a:spAutoFit/>
          </a:bodyPr>
          <a:lstStyle/>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Policy: Self-sufficiency ⟹ surplus ⟹ food security</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Politics: Sufficiency/price ⟹ environmentalism/common concerns ⟹ quality/personal concerns (e.g. health and taste)</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Retail power: Supermarkets as progressive ⟹ oppressive ⟹ appropriators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latin typeface="Arial" panose="020B0604020202020204" pitchFamily="34" charset="0"/>
                <a:cs typeface="Arial" panose="020B0604020202020204" pitchFamily="34" charset="0"/>
              </a:rPr>
              <a:t>Third sector: Oppositional ⟹ entrepreneurial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technical specialists</a:t>
            </a:r>
          </a:p>
          <a:p>
            <a:endParaRPr lang="en-GB" dirty="0">
              <a:latin typeface="Cambria"/>
            </a:endParaRPr>
          </a:p>
          <a:p>
            <a:endParaRPr lang="en-GB" dirty="0"/>
          </a:p>
        </p:txBody>
      </p:sp>
    </p:spTree>
    <p:extLst>
      <p:ext uri="{BB962C8B-B14F-4D97-AF65-F5344CB8AC3E}">
        <p14:creationId xmlns:p14="http://schemas.microsoft.com/office/powerpoint/2010/main" val="3674998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457200" y="1196975"/>
            <a:ext cx="8002588" cy="49291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FontTx/>
              <a:buNone/>
            </a:pPr>
            <a:endParaRPr lang="en-GB" altLang="en-US" sz="2400" kern="0" dirty="0" smtClean="0">
              <a:ea typeface="ＭＳ Ｐゴシック" pitchFamily="-84" charset="-128"/>
            </a:endParaRPr>
          </a:p>
        </p:txBody>
      </p:sp>
      <p:sp>
        <p:nvSpPr>
          <p:cNvPr id="3" name="Rectangle 2"/>
          <p:cNvSpPr/>
          <p:nvPr/>
        </p:nvSpPr>
        <p:spPr>
          <a:xfrm>
            <a:off x="265232" y="993146"/>
            <a:ext cx="8568952" cy="4524315"/>
          </a:xfrm>
          <a:prstGeom prst="rect">
            <a:avLst/>
          </a:prstGeom>
        </p:spPr>
        <p:txBody>
          <a:bodyPr wrap="square">
            <a:spAutoFit/>
          </a:bodyPr>
          <a:lstStyle/>
          <a:p>
            <a:r>
              <a:rPr lang="en-GB" altLang="en-US" sz="3000" b="1" dirty="0">
                <a:latin typeface="Frutiger 57Cn" pitchFamily="34" charset="0"/>
                <a:ea typeface="ＭＳ Ｐゴシック" pitchFamily="-84" charset="-128"/>
              </a:rPr>
              <a:t>In summary…</a:t>
            </a:r>
          </a:p>
          <a:p>
            <a:endParaRPr lang="en-GB" altLang="en-US" sz="1000" b="1" dirty="0">
              <a:latin typeface="Frutiger 57Cn" pitchFamily="34" charset="0"/>
              <a:ea typeface="ＭＳ Ｐゴシック" pitchFamily="-84" charset="-128"/>
            </a:endParaRPr>
          </a:p>
          <a:p>
            <a:r>
              <a:rPr lang="en-GB" altLang="en-US" dirty="0">
                <a:latin typeface="Frutiger 57Cn" pitchFamily="34" charset="0"/>
                <a:ea typeface="ＭＳ Ｐゴシック" pitchFamily="-84" charset="-128"/>
              </a:rPr>
              <a:t>Food is complex – farming, nutrition, education, consumption, industry, diet, culture, shopping, politics, income, planning, waste, political activism…</a:t>
            </a:r>
          </a:p>
          <a:p>
            <a:endParaRPr lang="en-GB" altLang="en-US" sz="1000" b="1" dirty="0">
              <a:latin typeface="Frutiger 57Cn" pitchFamily="34" charset="0"/>
              <a:ea typeface="ＭＳ Ｐゴシック" pitchFamily="-84" charset="-128"/>
            </a:endParaRPr>
          </a:p>
          <a:p>
            <a:r>
              <a:rPr lang="en-US" altLang="en-US" i="1" dirty="0">
                <a:latin typeface="Arial" panose="020B0604020202020204" pitchFamily="34" charset="0"/>
                <a:ea typeface="ＭＳ Ｐゴシック" pitchFamily="-84" charset="-128"/>
                <a:cs typeface="Arial" panose="020B0604020202020204" pitchFamily="34" charset="0"/>
              </a:rPr>
              <a:t>"...the concept of a base-line sustainability standard is non-sense, as sustainability is an aspirational open-ended agenda involving trade-offs and a range of potentially conflicting priorities...”</a:t>
            </a:r>
            <a:r>
              <a:rPr lang="en-US" altLang="en-US" dirty="0">
                <a:ea typeface="ＭＳ Ｐゴシック" pitchFamily="-84" charset="-128"/>
              </a:rPr>
              <a:t> </a:t>
            </a:r>
            <a:r>
              <a:rPr lang="en-US" altLang="en-US" sz="1200" dirty="0">
                <a:ea typeface="ＭＳ Ｐゴシック" pitchFamily="-84" charset="-128"/>
              </a:rPr>
              <a:t>Smith, B. (2008) </a:t>
            </a:r>
            <a:r>
              <a:rPr lang="en-US" altLang="en-US" sz="1200" i="1" dirty="0">
                <a:ea typeface="ＭＳ Ｐゴシック" pitchFamily="-84" charset="-128"/>
              </a:rPr>
              <a:t>Developing Sustainable Food Supply Chains</a:t>
            </a:r>
            <a:r>
              <a:rPr lang="en-US" altLang="en-US" sz="1200" dirty="0">
                <a:ea typeface="ＭＳ Ｐゴシック" pitchFamily="-84" charset="-128"/>
              </a:rPr>
              <a:t>. Philosophical Transactions of the Royal Society for Biological Sciences. 363, pp. 849-861.</a:t>
            </a:r>
            <a:endParaRPr lang="en-GB" altLang="en-US" sz="1200" b="1" dirty="0">
              <a:latin typeface="Frutiger 57Cn" pitchFamily="34" charset="0"/>
              <a:ea typeface="ＭＳ Ｐゴシック" pitchFamily="-84" charset="-128"/>
            </a:endParaRPr>
          </a:p>
          <a:p>
            <a:endParaRPr lang="en-GB" altLang="en-US" sz="1000" b="1" dirty="0">
              <a:latin typeface="Frutiger 57Cn" pitchFamily="34" charset="0"/>
              <a:ea typeface="ＭＳ Ｐゴシック" pitchFamily="-84" charset="-128"/>
            </a:endParaRPr>
          </a:p>
          <a:p>
            <a:r>
              <a:rPr lang="en-GB" altLang="en-US" dirty="0">
                <a:latin typeface="Frutiger 57Cn" pitchFamily="34" charset="0"/>
                <a:ea typeface="ＭＳ Ｐゴシック" pitchFamily="-84" charset="-128"/>
              </a:rPr>
              <a:t>Organic, fresh, seasonal, local, fair-trade, affordable, safe…</a:t>
            </a:r>
          </a:p>
          <a:p>
            <a:r>
              <a:rPr lang="en-GB" altLang="en-US" dirty="0">
                <a:latin typeface="Frutiger 57Cn" pitchFamily="34" charset="0"/>
                <a:ea typeface="ＭＳ Ｐゴシック" pitchFamily="-84" charset="-128"/>
              </a:rPr>
              <a:t>How do we choose?</a:t>
            </a:r>
          </a:p>
        </p:txBody>
      </p:sp>
    </p:spTree>
    <p:extLst>
      <p:ext uri="{BB962C8B-B14F-4D97-AF65-F5344CB8AC3E}">
        <p14:creationId xmlns:p14="http://schemas.microsoft.com/office/powerpoint/2010/main" val="17385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r="2835"/>
          <a:stretch>
            <a:fillRect/>
          </a:stretch>
        </p:blipFill>
        <p:spPr bwMode="auto">
          <a:xfrm>
            <a:off x="1217613" y="1284288"/>
            <a:ext cx="6710362" cy="596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2198688"/>
            <a:ext cx="2101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325" y="417195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5" y="260350"/>
            <a:ext cx="2101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8" y="2392363"/>
            <a:ext cx="2101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4367213"/>
            <a:ext cx="2101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63538"/>
            <a:ext cx="21018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4968875"/>
            <a:ext cx="4905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3138" y="879475"/>
            <a:ext cx="676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50" y="3059113"/>
            <a:ext cx="10604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9988" y="968375"/>
            <a:ext cx="7207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4913" y="2889250"/>
            <a:ext cx="11493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p:cNvPicPr>
            <a:picLocks noChangeAspect="1" noChangeArrowheads="1"/>
          </p:cNvPicPr>
          <p:nvPr/>
        </p:nvPicPr>
        <p:blipFill>
          <a:blip r:embed="rId10">
            <a:extLst>
              <a:ext uri="{28A0092B-C50C-407E-A947-70E740481C1C}">
                <a14:useLocalDpi xmlns:a14="http://schemas.microsoft.com/office/drawing/2010/main" val="0"/>
              </a:ext>
            </a:extLst>
          </a:blip>
          <a:srcRect l="17036" t="11337" r="18585" b="11337"/>
          <a:stretch>
            <a:fillRect/>
          </a:stretch>
        </p:blipFill>
        <p:spPr bwMode="auto">
          <a:xfrm>
            <a:off x="7735888" y="4864100"/>
            <a:ext cx="7921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6988"/>
            <a:ext cx="2232025" cy="223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p:cNvPicPr>
            <a:picLocks noChangeAspect="1" noChangeArrowheads="1"/>
          </p:cNvPicPr>
          <p:nvPr/>
        </p:nvPicPr>
        <p:blipFill>
          <a:blip r:embed="rId11">
            <a:extLst>
              <a:ext uri="{28A0092B-C50C-407E-A947-70E740481C1C}">
                <a14:useLocalDpi xmlns:a14="http://schemas.microsoft.com/office/drawing/2010/main" val="0"/>
              </a:ext>
            </a:extLst>
          </a:blip>
          <a:srcRect l="10860" t="9793" r="10860" b="11751"/>
          <a:stretch>
            <a:fillRect/>
          </a:stretch>
        </p:blipFill>
        <p:spPr bwMode="auto">
          <a:xfrm>
            <a:off x="3181350" y="606425"/>
            <a:ext cx="6746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MCj04348030000[1]"/>
          <p:cNvPicPr>
            <a:picLocks noChangeAspect="1" noChangeArrowheads="1"/>
          </p:cNvPicPr>
          <p:nvPr/>
        </p:nvPicPr>
        <p:blipFill>
          <a:blip r:embed="rId4">
            <a:extLst>
              <a:ext uri="{28A0092B-C50C-407E-A947-70E740481C1C}">
                <a14:useLocalDpi xmlns:a14="http://schemas.microsoft.com/office/drawing/2010/main" val="0"/>
              </a:ext>
            </a:extLst>
          </a:blip>
          <a:srcRect b="27562"/>
          <a:stretch>
            <a:fillRect/>
          </a:stretch>
        </p:blipFill>
        <p:spPr bwMode="auto">
          <a:xfrm>
            <a:off x="4572000" y="-28575"/>
            <a:ext cx="1944688"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p:cNvPicPr>
            <a:picLocks noChangeAspect="1" noChangeArrowheads="1"/>
          </p:cNvPicPr>
          <p:nvPr/>
        </p:nvPicPr>
        <p:blipFill>
          <a:blip r:embed="rId12">
            <a:extLst>
              <a:ext uri="{28A0092B-C50C-407E-A947-70E740481C1C}">
                <a14:useLocalDpi xmlns:a14="http://schemas.microsoft.com/office/drawing/2010/main" val="0"/>
              </a:ext>
            </a:extLst>
          </a:blip>
          <a:srcRect r="2953" b="2953"/>
          <a:stretch>
            <a:fillRect/>
          </a:stretch>
        </p:blipFill>
        <p:spPr bwMode="auto">
          <a:xfrm>
            <a:off x="5359400" y="533400"/>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43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smtClean="0"/>
              <a:t/>
            </a:r>
            <a:br>
              <a:rPr lang="en-GB" dirty="0" smtClean="0"/>
            </a:br>
            <a:r>
              <a:rPr lang="en-GB" b="1" dirty="0" smtClean="0"/>
              <a:t>Questions?</a:t>
            </a:r>
            <a:r>
              <a:rPr lang="en-GB" dirty="0"/>
              <a:t/>
            </a:r>
            <a:br>
              <a:rPr lang="en-GB" dirty="0"/>
            </a:br>
            <a:endParaRPr lang="en-GB" dirty="0"/>
          </a:p>
        </p:txBody>
      </p:sp>
      <p:sp>
        <p:nvSpPr>
          <p:cNvPr id="3" name="Rectangle 2"/>
          <p:cNvSpPr/>
          <p:nvPr/>
        </p:nvSpPr>
        <p:spPr>
          <a:xfrm>
            <a:off x="1619672" y="2274838"/>
            <a:ext cx="6120680" cy="2677656"/>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Next session</a:t>
            </a:r>
            <a:r>
              <a:rPr lang="en-GB" dirty="0"/>
              <a:t/>
            </a:r>
            <a:br>
              <a:rPr lang="en-GB" dirty="0"/>
            </a:br>
            <a:endParaRPr lang="en-GB" dirty="0" smtClean="0"/>
          </a:p>
          <a:p>
            <a:r>
              <a:rPr lang="en-GB" b="1" dirty="0" smtClean="0">
                <a:latin typeface="Calibri" pitchFamily="-105" charset="0"/>
              </a:rPr>
              <a:t>Wed </a:t>
            </a:r>
            <a:r>
              <a:rPr lang="en-GB" b="1" dirty="0">
                <a:latin typeface="Calibri" pitchFamily="-105" charset="0"/>
              </a:rPr>
              <a:t>2</a:t>
            </a:r>
            <a:r>
              <a:rPr lang="en-GB" b="1" baseline="30000" dirty="0">
                <a:latin typeface="Calibri" pitchFamily="-105" charset="0"/>
              </a:rPr>
              <a:t>nd</a:t>
            </a:r>
            <a:r>
              <a:rPr lang="en-GB" b="1" dirty="0">
                <a:latin typeface="Calibri" pitchFamily="-105" charset="0"/>
              </a:rPr>
              <a:t> Oct, 14.00 – 15.40</a:t>
            </a:r>
            <a:br>
              <a:rPr lang="en-GB" b="1" dirty="0">
                <a:latin typeface="Calibri" pitchFamily="-105" charset="0"/>
              </a:rPr>
            </a:br>
            <a:endParaRPr lang="en-GB" b="1" dirty="0" smtClean="0">
              <a:latin typeface="Calibri" pitchFamily="-105" charset="0"/>
            </a:endParaRPr>
          </a:p>
          <a:p>
            <a:r>
              <a:rPr lang="en-GB" dirty="0" smtClean="0">
                <a:latin typeface="Calibri" pitchFamily="-105" charset="0"/>
              </a:rPr>
              <a:t>Responses </a:t>
            </a:r>
            <a:r>
              <a:rPr lang="en-GB" dirty="0">
                <a:latin typeface="Calibri" pitchFamily="-105" charset="0"/>
              </a:rPr>
              <a:t>from civil society; case study 1 – Community Supported Agriculture</a:t>
            </a:r>
            <a:br>
              <a:rPr lang="en-GB" dirty="0">
                <a:latin typeface="Calibri" pitchFamily="-105" charset="0"/>
              </a:rPr>
            </a:b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4" y="4869160"/>
            <a:ext cx="7142163"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062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001095"/>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b="1" dirty="0" smtClean="0">
                <a:latin typeface="Calibri" pitchFamily="-105" charset="0"/>
              </a:rPr>
              <a:t>Session 4 – Thurs 3</a:t>
            </a:r>
            <a:r>
              <a:rPr lang="en-GB" b="1" baseline="30000" dirty="0" smtClean="0">
                <a:latin typeface="Calibri" pitchFamily="-105" charset="0"/>
              </a:rPr>
              <a:t>rd</a:t>
            </a:r>
            <a:r>
              <a:rPr lang="en-GB" b="1" dirty="0" smtClean="0">
                <a:latin typeface="Calibri" pitchFamily="-105" charset="0"/>
              </a:rPr>
              <a:t> Oct, 8.00 – 9.40</a:t>
            </a:r>
          </a:p>
          <a:p>
            <a:pPr eaLnBrk="0" hangingPunct="0">
              <a:spcAft>
                <a:spcPts val="1200"/>
              </a:spcAft>
            </a:pPr>
            <a:r>
              <a:rPr lang="en-GB" dirty="0" smtClean="0">
                <a:latin typeface="Calibri" pitchFamily="-105" charset="0"/>
              </a:rPr>
              <a:t>Case study 2 – Farmers’ markets in the UK</a:t>
            </a:r>
          </a:p>
          <a:p>
            <a:pPr eaLnBrk="0" hangingPunct="0">
              <a:spcAft>
                <a:spcPts val="1200"/>
              </a:spcAft>
            </a:pPr>
            <a:endParaRPr lang="en-GB" sz="800" dirty="0">
              <a:latin typeface="Calibri" pitchFamily="-105" charset="0"/>
            </a:endParaRPr>
          </a:p>
          <a:p>
            <a:pPr eaLnBrk="0" hangingPunct="0">
              <a:spcAft>
                <a:spcPts val="1200"/>
              </a:spcAft>
            </a:pPr>
            <a:r>
              <a:rPr lang="en-GB" b="1" dirty="0" smtClean="0">
                <a:latin typeface="Calibri" pitchFamily="-105" charset="0"/>
              </a:rPr>
              <a:t>Session 5 – Thurs 3rd Oct, 16.00 – 17.40</a:t>
            </a:r>
          </a:p>
          <a:p>
            <a:pPr eaLnBrk="0" hangingPunct="0">
              <a:spcAft>
                <a:spcPts val="1200"/>
              </a:spcAft>
            </a:pPr>
            <a:r>
              <a:rPr lang="en-GB" dirty="0" smtClean="0">
                <a:latin typeface="Calibri" pitchFamily="-105" charset="0"/>
              </a:rPr>
              <a:t>Case study 3 – Third sector juice schemes in Germany. Preparations for session 6.</a:t>
            </a:r>
          </a:p>
          <a:p>
            <a:pPr eaLnBrk="0" hangingPunct="0">
              <a:spcAft>
                <a:spcPts val="1200"/>
              </a:spcAft>
            </a:pPr>
            <a:endParaRPr lang="en-GB" sz="800" dirty="0">
              <a:latin typeface="Calibri" pitchFamily="-105" charset="0"/>
            </a:endParaRPr>
          </a:p>
          <a:p>
            <a:pPr eaLnBrk="0" hangingPunct="0">
              <a:spcAft>
                <a:spcPts val="1200"/>
              </a:spcAft>
            </a:pPr>
            <a:r>
              <a:rPr lang="en-GB" b="1" dirty="0" smtClean="0">
                <a:latin typeface="Calibri" pitchFamily="-105" charset="0"/>
              </a:rPr>
              <a:t>Session 6 – Fri 4</a:t>
            </a:r>
            <a:r>
              <a:rPr lang="en-GB" b="1" baseline="30000" dirty="0" smtClean="0">
                <a:latin typeface="Calibri" pitchFamily="-105" charset="0"/>
              </a:rPr>
              <a:t>th</a:t>
            </a:r>
            <a:r>
              <a:rPr lang="en-GB" b="1" dirty="0" smtClean="0">
                <a:latin typeface="Calibri" pitchFamily="-105" charset="0"/>
              </a:rPr>
              <a:t> Oct, 12.00 – 13.30</a:t>
            </a:r>
          </a:p>
          <a:p>
            <a:pPr eaLnBrk="0" hangingPunct="0">
              <a:spcAft>
                <a:spcPts val="1200"/>
              </a:spcAft>
            </a:pPr>
            <a:r>
              <a:rPr lang="en-GB" dirty="0" smtClean="0">
                <a:latin typeface="Calibri" pitchFamily="-105" charset="0"/>
              </a:rPr>
              <a:t>Report back on diaries in groups. Summary. Close.</a:t>
            </a: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Course progression (2)</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4339650"/>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Calibri" pitchFamily="-105" charset="0"/>
              </a:rPr>
              <a:t>Small group: allows flexibility and informality</a:t>
            </a:r>
          </a:p>
          <a:p>
            <a:pPr eaLnBrk="0" hangingPunct="0">
              <a:spcAft>
                <a:spcPts val="1200"/>
              </a:spcAft>
            </a:pPr>
            <a:endParaRPr lang="en-GB" sz="800" dirty="0">
              <a:latin typeface="Calibri" pitchFamily="-105" charset="0"/>
            </a:endParaRPr>
          </a:p>
          <a:p>
            <a:pPr eaLnBrk="0" hangingPunct="0">
              <a:spcAft>
                <a:spcPts val="1200"/>
              </a:spcAft>
            </a:pPr>
            <a:r>
              <a:rPr lang="en-GB" dirty="0" smtClean="0">
                <a:latin typeface="Calibri" pitchFamily="-105" charset="0"/>
              </a:rPr>
              <a:t>Questions can be asked as they arise; discussions may develop and be pursued where time allows.</a:t>
            </a:r>
          </a:p>
          <a:p>
            <a:pPr eaLnBrk="0" hangingPunct="0">
              <a:spcAft>
                <a:spcPts val="1200"/>
              </a:spcAft>
            </a:pPr>
            <a:endParaRPr lang="en-GB" sz="800" dirty="0" smtClean="0">
              <a:latin typeface="Calibri" pitchFamily="-105" charset="0"/>
            </a:endParaRPr>
          </a:p>
          <a:p>
            <a:pPr eaLnBrk="0" hangingPunct="0">
              <a:spcAft>
                <a:spcPts val="1200"/>
              </a:spcAft>
            </a:pPr>
            <a:r>
              <a:rPr lang="en-GB" dirty="0" smtClean="0">
                <a:latin typeface="Calibri" pitchFamily="-105" charset="0"/>
              </a:rPr>
              <a:t>However, a course outline has been provided and I will try to stick to this so that you know what to expect</a:t>
            </a:r>
          </a:p>
          <a:p>
            <a:pPr eaLnBrk="0" hangingPunct="0">
              <a:spcAft>
                <a:spcPts val="1200"/>
              </a:spcAft>
            </a:pPr>
            <a:endParaRPr lang="en-GB" sz="800" dirty="0">
              <a:latin typeface="Calibri" pitchFamily="-105" charset="0"/>
            </a:endParaRPr>
          </a:p>
          <a:p>
            <a:pPr eaLnBrk="0" hangingPunct="0">
              <a:spcAft>
                <a:spcPts val="1200"/>
              </a:spcAft>
            </a:pPr>
            <a:r>
              <a:rPr lang="en-GB" dirty="0" smtClean="0">
                <a:latin typeface="Calibri" pitchFamily="-105" charset="0"/>
              </a:rPr>
              <a:t>I appreciate that English is not your first language. Please ask for clarifications where necessary. If there are problems talk to me, or to your course leader.</a:t>
            </a:r>
            <a:endParaRPr lang="en-GB" dirty="0">
              <a:latin typeface="Calibri" pitchFamily="-105" charset="0"/>
            </a:endParaRPr>
          </a:p>
        </p:txBody>
      </p:sp>
      <p:sp>
        <p:nvSpPr>
          <p:cNvPr id="3" name="TextBox 2"/>
          <p:cNvSpPr txBox="1"/>
          <p:nvPr/>
        </p:nvSpPr>
        <p:spPr>
          <a:xfrm>
            <a:off x="1547813" y="549275"/>
            <a:ext cx="5616575" cy="584200"/>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Working together</a:t>
            </a:r>
            <a:endParaRPr lang="en-GB" sz="3200"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2080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2369880"/>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dirty="0" smtClean="0">
                <a:latin typeface="Calibri" pitchFamily="-105" charset="0"/>
              </a:rPr>
              <a:t>Get into pairs. Keep </a:t>
            </a:r>
            <a:r>
              <a:rPr lang="en-GB" dirty="0">
                <a:latin typeface="Calibri" pitchFamily="-105" charset="0"/>
              </a:rPr>
              <a:t>a </a:t>
            </a:r>
            <a:r>
              <a:rPr lang="en-GB" dirty="0" smtClean="0">
                <a:latin typeface="Calibri" pitchFamily="-105" charset="0"/>
              </a:rPr>
              <a:t>diary keep </a:t>
            </a:r>
            <a:r>
              <a:rPr lang="en-GB" dirty="0">
                <a:latin typeface="Calibri" pitchFamily="-105" charset="0"/>
              </a:rPr>
              <a:t>of what you eat each day this week (from Tues – Thurs</a:t>
            </a:r>
            <a:r>
              <a:rPr lang="en-GB" dirty="0" smtClean="0">
                <a:latin typeface="Calibri" pitchFamily="-105" charset="0"/>
              </a:rPr>
              <a:t>). </a:t>
            </a:r>
            <a:r>
              <a:rPr lang="en-GB" b="1" dirty="0" smtClean="0">
                <a:latin typeface="Calibri" pitchFamily="-105" charset="0"/>
              </a:rPr>
              <a:t>Discuss: </a:t>
            </a:r>
            <a:r>
              <a:rPr lang="en-GB" dirty="0" smtClean="0">
                <a:latin typeface="Calibri" pitchFamily="-105" charset="0"/>
              </a:rPr>
              <a:t>When you are buying food, what things do you look for and why?</a:t>
            </a:r>
          </a:p>
          <a:p>
            <a:pPr eaLnBrk="0" hangingPunct="0">
              <a:spcAft>
                <a:spcPts val="1200"/>
              </a:spcAft>
            </a:pPr>
            <a:endParaRPr lang="en-GB" sz="800" dirty="0">
              <a:latin typeface="Calibri" pitchFamily="-105" charset="0"/>
            </a:endParaRPr>
          </a:p>
          <a:p>
            <a:pPr eaLnBrk="0" hangingPunct="0">
              <a:spcAft>
                <a:spcPts val="1200"/>
              </a:spcAft>
            </a:pPr>
            <a:r>
              <a:rPr lang="en-GB" dirty="0" smtClean="0">
                <a:latin typeface="Calibri" pitchFamily="-105" charset="0"/>
              </a:rPr>
              <a:t>When you have finished you can present your discussions to the rest of the group. See below:</a:t>
            </a:r>
          </a:p>
        </p:txBody>
      </p:sp>
      <p:sp>
        <p:nvSpPr>
          <p:cNvPr id="3" name="TextBox 2"/>
          <p:cNvSpPr txBox="1"/>
          <p:nvPr/>
        </p:nvSpPr>
        <p:spPr>
          <a:xfrm>
            <a:off x="1547813" y="549275"/>
            <a:ext cx="5616575" cy="954107"/>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Research exercise (1) </a:t>
            </a: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(feedback in session 6)</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2409558"/>
              </p:ext>
            </p:extLst>
          </p:nvPr>
        </p:nvGraphicFramePr>
        <p:xfrm>
          <a:off x="1403648" y="4293096"/>
          <a:ext cx="6096000" cy="2357120"/>
        </p:xfrm>
        <a:graphic>
          <a:graphicData uri="http://schemas.openxmlformats.org/drawingml/2006/table">
            <a:tbl>
              <a:tblPr firstRow="1" bandRow="1">
                <a:tableStyleId>{5C22544A-7EE6-4342-B048-85BDC9FD1C3A}</a:tableStyleId>
              </a:tblPr>
              <a:tblGrid>
                <a:gridCol w="2032000"/>
                <a:gridCol w="2141579"/>
                <a:gridCol w="1922421"/>
              </a:tblGrid>
              <a:tr h="370840">
                <a:tc>
                  <a:txBody>
                    <a:bodyPr/>
                    <a:lstStyle/>
                    <a:p>
                      <a:r>
                        <a:rPr lang="en-GB" dirty="0" smtClean="0"/>
                        <a:t>Preference</a:t>
                      </a:r>
                      <a:endParaRPr lang="en-GB" dirty="0"/>
                    </a:p>
                  </a:txBody>
                  <a:tcPr/>
                </a:tc>
                <a:tc>
                  <a:txBody>
                    <a:bodyPr/>
                    <a:lstStyle/>
                    <a:p>
                      <a:r>
                        <a:rPr lang="en-GB" dirty="0" smtClean="0"/>
                        <a:t>Reason</a:t>
                      </a:r>
                      <a:endParaRPr lang="en-GB" dirty="0"/>
                    </a:p>
                  </a:txBody>
                  <a:tcPr/>
                </a:tc>
                <a:tc>
                  <a:txBody>
                    <a:bodyPr/>
                    <a:lstStyle/>
                    <a:p>
                      <a:r>
                        <a:rPr lang="en-GB" dirty="0" smtClean="0"/>
                        <a:t>Indicator</a:t>
                      </a:r>
                      <a:endParaRPr lang="en-GB" dirty="0"/>
                    </a:p>
                  </a:txBody>
                  <a:tcPr/>
                </a:tc>
              </a:tr>
              <a:tr h="370840">
                <a:tc>
                  <a:txBody>
                    <a:bodyPr/>
                    <a:lstStyle/>
                    <a:p>
                      <a:r>
                        <a:rPr lang="en-GB" dirty="0" smtClean="0"/>
                        <a:t>I buy ready</a:t>
                      </a:r>
                      <a:r>
                        <a:rPr lang="en-GB" baseline="0" dirty="0" smtClean="0"/>
                        <a:t>-meals.</a:t>
                      </a:r>
                      <a:endParaRPr lang="en-GB" dirty="0"/>
                    </a:p>
                  </a:txBody>
                  <a:tcPr/>
                </a:tc>
                <a:tc>
                  <a:txBody>
                    <a:bodyPr/>
                    <a:lstStyle/>
                    <a:p>
                      <a:r>
                        <a:rPr lang="en-GB" baseline="0" dirty="0" smtClean="0"/>
                        <a:t>I don’t enjoy cooking.</a:t>
                      </a:r>
                      <a:endParaRPr lang="en-GB" dirty="0"/>
                    </a:p>
                  </a:txBody>
                  <a:tcPr/>
                </a:tc>
                <a:tc>
                  <a:txBody>
                    <a:bodyPr/>
                    <a:lstStyle/>
                    <a:p>
                      <a:r>
                        <a:rPr lang="en-GB" dirty="0" smtClean="0"/>
                        <a:t>Cooking</a:t>
                      </a:r>
                      <a:r>
                        <a:rPr lang="en-GB" baseline="0" dirty="0" smtClean="0"/>
                        <a:t> instructions</a:t>
                      </a:r>
                      <a:endParaRPr lang="en-GB" dirty="0"/>
                    </a:p>
                  </a:txBody>
                  <a:tcPr/>
                </a:tc>
              </a:tr>
              <a:tr h="370840">
                <a:tc>
                  <a:txBody>
                    <a:bodyPr/>
                    <a:lstStyle/>
                    <a:p>
                      <a:r>
                        <a:rPr lang="en-GB" dirty="0" smtClean="0"/>
                        <a:t>I buy the cheapest food available.</a:t>
                      </a:r>
                      <a:endParaRPr lang="en-GB" dirty="0"/>
                    </a:p>
                  </a:txBody>
                  <a:tcPr/>
                </a:tc>
                <a:tc>
                  <a:txBody>
                    <a:bodyPr/>
                    <a:lstStyle/>
                    <a:p>
                      <a:r>
                        <a:rPr lang="en-GB" dirty="0" smtClean="0"/>
                        <a:t>I am a student with not much money.</a:t>
                      </a:r>
                      <a:endParaRPr lang="en-GB" dirty="0"/>
                    </a:p>
                  </a:txBody>
                  <a:tcPr/>
                </a:tc>
                <a:tc>
                  <a:txBody>
                    <a:bodyPr/>
                    <a:lstStyle/>
                    <a:p>
                      <a:r>
                        <a:rPr lang="en-GB" dirty="0" smtClean="0"/>
                        <a:t>Price</a:t>
                      </a:r>
                      <a:endParaRPr lang="en-GB" dirty="0"/>
                    </a:p>
                  </a:txBody>
                  <a:tcPr/>
                </a:tc>
              </a:tr>
              <a:tr h="370840">
                <a:tc>
                  <a:txBody>
                    <a:bodyPr/>
                    <a:lstStyle/>
                    <a:p>
                      <a:r>
                        <a:rPr lang="en-GB" dirty="0" smtClean="0"/>
                        <a:t>I try to buy organic food.</a:t>
                      </a:r>
                      <a:endParaRPr lang="en-GB" dirty="0"/>
                    </a:p>
                  </a:txBody>
                  <a:tcPr/>
                </a:tc>
                <a:tc>
                  <a:txBody>
                    <a:bodyPr/>
                    <a:lstStyle/>
                    <a:p>
                      <a:r>
                        <a:rPr lang="en-GB" dirty="0" smtClean="0"/>
                        <a:t>I believe it’s better for your health.</a:t>
                      </a:r>
                      <a:endParaRPr lang="en-GB" dirty="0"/>
                    </a:p>
                  </a:txBody>
                  <a:tcPr/>
                </a:tc>
                <a:tc>
                  <a:txBody>
                    <a:bodyPr/>
                    <a:lstStyle/>
                    <a:p>
                      <a:r>
                        <a:rPr lang="en-GB" dirty="0" smtClean="0"/>
                        <a:t>Certification</a:t>
                      </a:r>
                      <a:r>
                        <a:rPr lang="en-GB" baseline="0" dirty="0" smtClean="0"/>
                        <a:t> l</a:t>
                      </a:r>
                      <a:r>
                        <a:rPr lang="en-GB" dirty="0" smtClean="0"/>
                        <a:t>abel</a:t>
                      </a:r>
                      <a:endParaRPr lang="en-GB" dirty="0"/>
                    </a:p>
                  </a:txBody>
                  <a:tcPr/>
                </a:tc>
              </a:tr>
            </a:tbl>
          </a:graphicData>
        </a:graphic>
      </p:graphicFrame>
    </p:spTree>
    <p:extLst>
      <p:ext uri="{BB962C8B-B14F-4D97-AF65-F5344CB8AC3E}">
        <p14:creationId xmlns:p14="http://schemas.microsoft.com/office/powerpoint/2010/main" val="89659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83569" y="1700213"/>
            <a:ext cx="7776864" cy="3877985"/>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b="1" dirty="0" smtClean="0">
                <a:latin typeface="Calibri" pitchFamily="-105" charset="0"/>
              </a:rPr>
              <a:t>Buying</a:t>
            </a:r>
            <a:r>
              <a:rPr lang="en-GB" dirty="0" smtClean="0">
                <a:latin typeface="Calibri" pitchFamily="-105" charset="0"/>
              </a:rPr>
              <a:t>: What decisions were involved in making your purchases? Did you make any compromises?</a:t>
            </a:r>
          </a:p>
          <a:p>
            <a:pPr eaLnBrk="0" hangingPunct="0">
              <a:spcAft>
                <a:spcPts val="1200"/>
              </a:spcAft>
            </a:pPr>
            <a:r>
              <a:rPr lang="en-GB" b="1" dirty="0" smtClean="0">
                <a:latin typeface="Calibri" pitchFamily="-105" charset="0"/>
              </a:rPr>
              <a:t>Menu</a:t>
            </a:r>
            <a:r>
              <a:rPr lang="en-GB" dirty="0" smtClean="0">
                <a:latin typeface="Calibri" pitchFamily="-105" charset="0"/>
              </a:rPr>
              <a:t>: What did you cook and eat and what decisions were linked to this?</a:t>
            </a:r>
          </a:p>
          <a:p>
            <a:pPr eaLnBrk="0" hangingPunct="0">
              <a:spcAft>
                <a:spcPts val="1200"/>
              </a:spcAft>
            </a:pPr>
            <a:r>
              <a:rPr lang="en-GB" b="1" dirty="0" smtClean="0">
                <a:latin typeface="Calibri" pitchFamily="-105" charset="0"/>
              </a:rPr>
              <a:t>Consequences</a:t>
            </a:r>
            <a:r>
              <a:rPr lang="en-GB" dirty="0" smtClean="0">
                <a:latin typeface="Calibri" pitchFamily="-105" charset="0"/>
              </a:rPr>
              <a:t>: consider the sustainability issues of your meals and purchasing in this period (food chains; human and non-human actors; areas of tension etc…).</a:t>
            </a:r>
          </a:p>
          <a:p>
            <a:pPr eaLnBrk="0" hangingPunct="0">
              <a:spcAft>
                <a:spcPts val="1200"/>
              </a:spcAft>
            </a:pPr>
            <a:r>
              <a:rPr lang="en-GB" b="1" dirty="0" smtClean="0">
                <a:latin typeface="Calibri" pitchFamily="-105" charset="0"/>
              </a:rPr>
              <a:t>Changes</a:t>
            </a:r>
            <a:r>
              <a:rPr lang="en-GB" dirty="0" smtClean="0">
                <a:latin typeface="Calibri" pitchFamily="-105" charset="0"/>
              </a:rPr>
              <a:t>: What would you change? What would you need to achieve that? Did local food help with any of these issues?</a:t>
            </a:r>
            <a:endParaRPr lang="en-GB" dirty="0">
              <a:latin typeface="Calibri" pitchFamily="-105" charset="0"/>
            </a:endParaRPr>
          </a:p>
        </p:txBody>
      </p:sp>
      <p:sp>
        <p:nvSpPr>
          <p:cNvPr id="3" name="TextBox 2"/>
          <p:cNvSpPr txBox="1"/>
          <p:nvPr/>
        </p:nvSpPr>
        <p:spPr>
          <a:xfrm>
            <a:off x="1547813" y="549275"/>
            <a:ext cx="5616575" cy="954107"/>
          </a:xfrm>
          <a:prstGeom prst="rect">
            <a:avLst/>
          </a:prstGeom>
          <a:noFill/>
        </p:spPr>
        <p:txBody>
          <a:bodyPr>
            <a:prstTxWarp prst="textNoShape">
              <a:avLst/>
            </a:prstTxWarp>
            <a:spAutoFit/>
          </a:bodyPr>
          <a:lstStyle/>
          <a:p>
            <a:pPr algn="ctr">
              <a:defRPr/>
            </a:pPr>
            <a:r>
              <a:rPr lang="en-GB" sz="3200" b="1" dirty="0" smtClean="0">
                <a:effectLst>
                  <a:outerShdw blurRad="38100" dist="38100" dir="2700000" algn="tl">
                    <a:srgbClr val="DDDDDD"/>
                  </a:outerShdw>
                </a:effectLst>
                <a:latin typeface="Calibri" pitchFamily="-84" charset="0"/>
                <a:ea typeface="Arial" pitchFamily="-84" charset="0"/>
                <a:cs typeface="Arial" pitchFamily="-84" charset="0"/>
              </a:rPr>
              <a:t>Research exercise (2) </a:t>
            </a:r>
          </a:p>
          <a:p>
            <a:pPr algn="ctr">
              <a:defRPr/>
            </a:pPr>
            <a:r>
              <a:rPr lang="en-GB" b="1" dirty="0" smtClean="0">
                <a:effectLst>
                  <a:outerShdw blurRad="38100" dist="38100" dir="2700000" algn="tl">
                    <a:srgbClr val="DDDDDD"/>
                  </a:outerShdw>
                </a:effectLst>
                <a:latin typeface="Calibri" pitchFamily="-84" charset="0"/>
                <a:ea typeface="Arial" pitchFamily="-84" charset="0"/>
                <a:cs typeface="Arial" pitchFamily="-84" charset="0"/>
              </a:rPr>
              <a:t>(feedback in session 6)</a:t>
            </a:r>
            <a:endParaRPr lang="en-GB" b="1" dirty="0">
              <a:effectLst>
                <a:outerShdw blurRad="38100" dist="38100" dir="2700000" algn="tl">
                  <a:srgbClr val="DDDDDD"/>
                </a:outerShdw>
              </a:effectLst>
              <a:latin typeface="Calibri" pitchFamily="-84" charset="0"/>
              <a:ea typeface="Arial" pitchFamily="-84" charset="0"/>
              <a:cs typeface="Arial" pitchFamily="-84" charset="0"/>
            </a:endParaRPr>
          </a:p>
        </p:txBody>
      </p:sp>
    </p:spTree>
    <p:extLst>
      <p:ext uri="{BB962C8B-B14F-4D97-AF65-F5344CB8AC3E}">
        <p14:creationId xmlns:p14="http://schemas.microsoft.com/office/powerpoint/2010/main" val="8217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678498" y="980728"/>
            <a:ext cx="7776864" cy="6093976"/>
          </a:xfrm>
          <a:prstGeom prst="rect">
            <a:avLst/>
          </a:prstGeom>
          <a:noFill/>
          <a:ln w="9525">
            <a:noFill/>
            <a:miter lim="800000"/>
            <a:headEnd/>
            <a:tailEnd/>
          </a:ln>
        </p:spPr>
        <p:txBody>
          <a:bodyPr wrap="square">
            <a:prstTxWarp prst="textNoShape">
              <a:avLst/>
            </a:prstTxWarp>
            <a:spAutoFit/>
          </a:bodyPr>
          <a:lstStyle/>
          <a:p>
            <a:pPr eaLnBrk="0" hangingPunct="0">
              <a:spcAft>
                <a:spcPts val="1200"/>
              </a:spcAft>
            </a:pPr>
            <a:r>
              <a:rPr lang="en-GB" sz="3600" b="1" dirty="0" smtClean="0">
                <a:latin typeface="Calibri" pitchFamily="-105" charset="0"/>
              </a:rPr>
              <a:t>Example layout</a:t>
            </a:r>
          </a:p>
          <a:p>
            <a:pPr eaLnBrk="0" hangingPunct="0">
              <a:spcAft>
                <a:spcPts val="1200"/>
              </a:spcAft>
            </a:pPr>
            <a:endParaRPr lang="en-GB" sz="800" dirty="0">
              <a:latin typeface="Calibri" pitchFamily="-105" charset="0"/>
            </a:endParaRPr>
          </a:p>
          <a:p>
            <a:pPr eaLnBrk="0" hangingPunct="0">
              <a:spcAft>
                <a:spcPts val="1200"/>
              </a:spcAft>
            </a:pPr>
            <a:r>
              <a:rPr lang="en-GB" u="sng" dirty="0" smtClean="0">
                <a:latin typeface="Calibri" pitchFamily="-105" charset="0"/>
              </a:rPr>
              <a:t>Tuesday 1</a:t>
            </a:r>
            <a:r>
              <a:rPr lang="en-GB" u="sng" baseline="30000" dirty="0" smtClean="0">
                <a:latin typeface="Calibri" pitchFamily="-105" charset="0"/>
              </a:rPr>
              <a:t>st</a:t>
            </a:r>
            <a:r>
              <a:rPr lang="en-GB" u="sng" dirty="0" smtClean="0">
                <a:latin typeface="Calibri" pitchFamily="-105" charset="0"/>
              </a:rPr>
              <a:t> Oct</a:t>
            </a:r>
          </a:p>
          <a:p>
            <a:pPr eaLnBrk="0" hangingPunct="0">
              <a:spcAft>
                <a:spcPts val="1200"/>
              </a:spcAft>
            </a:pPr>
            <a:r>
              <a:rPr lang="en-GB" dirty="0" smtClean="0">
                <a:latin typeface="Calibri" pitchFamily="-105" charset="0"/>
              </a:rPr>
              <a:t>Breakfast – Orange juice, toast and honey, coffee.</a:t>
            </a:r>
          </a:p>
          <a:p>
            <a:pPr eaLnBrk="0" hangingPunct="0">
              <a:spcAft>
                <a:spcPts val="1200"/>
              </a:spcAft>
            </a:pPr>
            <a:r>
              <a:rPr lang="en-GB" dirty="0" smtClean="0">
                <a:latin typeface="Calibri" pitchFamily="-105" charset="0"/>
              </a:rPr>
              <a:t>Lunch – Vegetarian meal from university canteen, pasta with tomato sauce. Chocolate bar.</a:t>
            </a:r>
          </a:p>
          <a:p>
            <a:pPr eaLnBrk="0" hangingPunct="0">
              <a:spcAft>
                <a:spcPts val="1200"/>
              </a:spcAft>
            </a:pPr>
            <a:r>
              <a:rPr lang="en-GB" dirty="0" smtClean="0">
                <a:latin typeface="Calibri" pitchFamily="-105" charset="0"/>
              </a:rPr>
              <a:t>Evening meal – Frozen pizza and frozen chips with salad from the supermarket.</a:t>
            </a:r>
          </a:p>
          <a:p>
            <a:pPr eaLnBrk="0" hangingPunct="0">
              <a:spcAft>
                <a:spcPts val="1200"/>
              </a:spcAft>
            </a:pPr>
            <a:r>
              <a:rPr lang="en-GB" dirty="0" smtClean="0">
                <a:latin typeface="Calibri" pitchFamily="-105" charset="0"/>
              </a:rPr>
              <a:t>Comments – Always buy fair-trade coffee. Am a vegetarian. Just </a:t>
            </a:r>
            <a:r>
              <a:rPr lang="en-GB" u="sng" dirty="0" smtClean="0">
                <a:latin typeface="Calibri" pitchFamily="-105" charset="0"/>
              </a:rPr>
              <a:t>can’t</a:t>
            </a:r>
            <a:r>
              <a:rPr lang="en-GB" dirty="0" smtClean="0">
                <a:latin typeface="Calibri" pitchFamily="-105" charset="0"/>
              </a:rPr>
              <a:t> resist chocolate! Quick evening meal, it’s only Tuesday and have work to do. Second coffee plus apple cake at new local produce café run by people I know. </a:t>
            </a:r>
          </a:p>
          <a:p>
            <a:pPr eaLnBrk="0" hangingPunct="0">
              <a:spcAft>
                <a:spcPts val="1200"/>
              </a:spcAft>
            </a:pPr>
            <a:endParaRPr lang="en-GB" sz="3600" dirty="0">
              <a:latin typeface="Calibri" pitchFamily="-105" charset="0"/>
            </a:endParaRPr>
          </a:p>
        </p:txBody>
      </p:sp>
    </p:spTree>
    <p:extLst>
      <p:ext uri="{BB962C8B-B14F-4D97-AF65-F5344CB8AC3E}">
        <p14:creationId xmlns:p14="http://schemas.microsoft.com/office/powerpoint/2010/main" val="7791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6480720" cy="584775"/>
          </a:xfrm>
          <a:prstGeom prst="rect">
            <a:avLst/>
          </a:prstGeom>
          <a:noFill/>
        </p:spPr>
        <p:txBody>
          <a:bodyPr wrap="square" rtlCol="0">
            <a:spAutoFit/>
          </a:bodyPr>
          <a:lstStyle/>
          <a:p>
            <a:r>
              <a:rPr lang="en-GB" sz="3200" dirty="0" smtClean="0">
                <a:latin typeface="Calibri" pitchFamily="34" charset="0"/>
              </a:rPr>
              <a:t>Assessment of the module</a:t>
            </a:r>
            <a:endParaRPr lang="en-US" sz="3200" dirty="0">
              <a:latin typeface="Calibri" pitchFamily="34" charset="0"/>
            </a:endParaRPr>
          </a:p>
        </p:txBody>
      </p:sp>
      <p:sp>
        <p:nvSpPr>
          <p:cNvPr id="3" name="TextBox 2"/>
          <p:cNvSpPr txBox="1"/>
          <p:nvPr/>
        </p:nvSpPr>
        <p:spPr>
          <a:xfrm>
            <a:off x="899592" y="1484784"/>
            <a:ext cx="7632848" cy="2923877"/>
          </a:xfrm>
          <a:prstGeom prst="rect">
            <a:avLst/>
          </a:prstGeom>
          <a:noFill/>
        </p:spPr>
        <p:txBody>
          <a:bodyPr wrap="square" rtlCol="0">
            <a:spAutoFit/>
          </a:bodyPr>
          <a:lstStyle/>
          <a:p>
            <a:r>
              <a:rPr lang="en-GB" dirty="0" smtClean="0">
                <a:latin typeface="+mj-lt"/>
              </a:rPr>
              <a:t>To successfully fulfil the requirement of the module you will need to:</a:t>
            </a:r>
          </a:p>
          <a:p>
            <a:endParaRPr lang="en-GB" dirty="0">
              <a:latin typeface="+mj-lt"/>
            </a:endParaRPr>
          </a:p>
          <a:p>
            <a:r>
              <a:rPr lang="en-GB" dirty="0" smtClean="0">
                <a:latin typeface="+mj-lt"/>
              </a:rPr>
              <a:t>Attend 5 out of the 6 sessions</a:t>
            </a:r>
          </a:p>
          <a:p>
            <a:endParaRPr lang="en-GB" sz="800" dirty="0" smtClean="0">
              <a:latin typeface="+mj-lt"/>
            </a:endParaRPr>
          </a:p>
          <a:p>
            <a:r>
              <a:rPr lang="en-GB" dirty="0" smtClean="0">
                <a:latin typeface="+mj-lt"/>
              </a:rPr>
              <a:t>Present your food diary discussion in session 6 (in pairs, 10 minutes each.</a:t>
            </a:r>
          </a:p>
          <a:p>
            <a:endParaRPr lang="en-GB" sz="800" dirty="0" smtClean="0">
              <a:latin typeface="+mj-lt"/>
            </a:endParaRPr>
          </a:p>
          <a:p>
            <a:endParaRPr lang="en-US" dirty="0">
              <a:latin typeface="+mj-lt"/>
            </a:endParaRPr>
          </a:p>
        </p:txBody>
      </p:sp>
    </p:spTree>
    <p:extLst>
      <p:ext uri="{BB962C8B-B14F-4D97-AF65-F5344CB8AC3E}">
        <p14:creationId xmlns:p14="http://schemas.microsoft.com/office/powerpoint/2010/main" val="94747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5919</TotalTime>
  <Words>2538</Words>
  <Application>Microsoft Office PowerPoint</Application>
  <PresentationFormat>Předvádění na obrazovce (4:3)</PresentationFormat>
  <Paragraphs>347</Paragraphs>
  <Slides>34</Slides>
  <Notes>32</Notes>
  <HiddenSlides>0</HiddenSlides>
  <MMClips>0</MMClips>
  <ScaleCrop>false</ScaleCrop>
  <HeadingPairs>
    <vt:vector size="4" baseType="variant">
      <vt:variant>
        <vt:lpstr>Motiv</vt:lpstr>
      </vt:variant>
      <vt:variant>
        <vt:i4>3</vt:i4>
      </vt:variant>
      <vt:variant>
        <vt:lpstr>Nadpisy snímků</vt:lpstr>
      </vt:variant>
      <vt:variant>
        <vt:i4>34</vt:i4>
      </vt:variant>
    </vt:vector>
  </HeadingPairs>
  <TitlesOfParts>
    <vt:vector size="37" baseType="lpstr">
      <vt:lpstr>Default Design</vt:lpstr>
      <vt:lpstr>1_Default Design</vt:lpstr>
      <vt:lpstr>2_Default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Questions? </vt:lpstr>
    </vt:vector>
  </TitlesOfParts>
  <Company>UoG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CCRI</dc:creator>
  <cp:lastModifiedBy>Zdeňka Lechnerová</cp:lastModifiedBy>
  <cp:revision>475</cp:revision>
  <cp:lastPrinted>2013-02-11T12:21:21Z</cp:lastPrinted>
  <dcterms:created xsi:type="dcterms:W3CDTF">2013-10-07T10:44:23Z</dcterms:created>
  <dcterms:modified xsi:type="dcterms:W3CDTF">2013-10-09T15:49:36Z</dcterms:modified>
</cp:coreProperties>
</file>