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2" r:id="rId3"/>
  </p:sldMasterIdLst>
  <p:notesMasterIdLst>
    <p:notesMasterId r:id="rId21"/>
  </p:notesMasterIdLst>
  <p:handoutMasterIdLst>
    <p:handoutMasterId r:id="rId22"/>
  </p:handoutMasterIdLst>
  <p:sldIdLst>
    <p:sldId id="256" r:id="rId4"/>
    <p:sldId id="261" r:id="rId5"/>
    <p:sldId id="281" r:id="rId6"/>
    <p:sldId id="282" r:id="rId7"/>
    <p:sldId id="280" r:id="rId8"/>
    <p:sldId id="284" r:id="rId9"/>
    <p:sldId id="286" r:id="rId10"/>
    <p:sldId id="288" r:id="rId11"/>
    <p:sldId id="289" r:id="rId12"/>
    <p:sldId id="290" r:id="rId13"/>
    <p:sldId id="291" r:id="rId14"/>
    <p:sldId id="294" r:id="rId15"/>
    <p:sldId id="268" r:id="rId16"/>
    <p:sldId id="293" r:id="rId17"/>
    <p:sldId id="269" r:id="rId18"/>
    <p:sldId id="295" r:id="rId19"/>
    <p:sldId id="271" r:id="rId20"/>
  </p:sldIdLst>
  <p:sldSz cx="9144000" cy="6858000" type="screen4x3"/>
  <p:notesSz cx="6669088" cy="9926638"/>
  <p:defaultTextStyle>
    <a:defPPr>
      <a:defRPr lang="en-GB"/>
    </a:defPPr>
    <a:lvl1pPr algn="l" rtl="0" fontAlgn="base">
      <a:spcBef>
        <a:spcPct val="0"/>
      </a:spcBef>
      <a:spcAft>
        <a:spcPct val="0"/>
      </a:spcAft>
      <a:defRPr sz="2400" kern="1200">
        <a:solidFill>
          <a:schemeClr val="tx1"/>
        </a:solidFill>
        <a:latin typeface="Times New Roman" pitchFamily="-105" charset="0"/>
        <a:ea typeface="Arial" pitchFamily="-105" charset="0"/>
        <a:cs typeface="Arial" pitchFamily="-105" charset="0"/>
      </a:defRPr>
    </a:lvl1pPr>
    <a:lvl2pPr marL="457200" algn="l" rtl="0" fontAlgn="base">
      <a:spcBef>
        <a:spcPct val="0"/>
      </a:spcBef>
      <a:spcAft>
        <a:spcPct val="0"/>
      </a:spcAft>
      <a:defRPr sz="2400" kern="1200">
        <a:solidFill>
          <a:schemeClr val="tx1"/>
        </a:solidFill>
        <a:latin typeface="Times New Roman" pitchFamily="-105" charset="0"/>
        <a:ea typeface="Arial" pitchFamily="-105" charset="0"/>
        <a:cs typeface="Arial" pitchFamily="-105" charset="0"/>
      </a:defRPr>
    </a:lvl2pPr>
    <a:lvl3pPr marL="914400" algn="l" rtl="0" fontAlgn="base">
      <a:spcBef>
        <a:spcPct val="0"/>
      </a:spcBef>
      <a:spcAft>
        <a:spcPct val="0"/>
      </a:spcAft>
      <a:defRPr sz="2400" kern="1200">
        <a:solidFill>
          <a:schemeClr val="tx1"/>
        </a:solidFill>
        <a:latin typeface="Times New Roman" pitchFamily="-105" charset="0"/>
        <a:ea typeface="Arial" pitchFamily="-105" charset="0"/>
        <a:cs typeface="Arial" pitchFamily="-105" charset="0"/>
      </a:defRPr>
    </a:lvl3pPr>
    <a:lvl4pPr marL="1371600" algn="l" rtl="0" fontAlgn="base">
      <a:spcBef>
        <a:spcPct val="0"/>
      </a:spcBef>
      <a:spcAft>
        <a:spcPct val="0"/>
      </a:spcAft>
      <a:defRPr sz="2400" kern="1200">
        <a:solidFill>
          <a:schemeClr val="tx1"/>
        </a:solidFill>
        <a:latin typeface="Times New Roman" pitchFamily="-105" charset="0"/>
        <a:ea typeface="Arial" pitchFamily="-105" charset="0"/>
        <a:cs typeface="Arial" pitchFamily="-105" charset="0"/>
      </a:defRPr>
    </a:lvl4pPr>
    <a:lvl5pPr marL="1828800" algn="l" rtl="0" fontAlgn="base">
      <a:spcBef>
        <a:spcPct val="0"/>
      </a:spcBef>
      <a:spcAft>
        <a:spcPct val="0"/>
      </a:spcAft>
      <a:defRPr sz="2400" kern="1200">
        <a:solidFill>
          <a:schemeClr val="tx1"/>
        </a:solidFill>
        <a:latin typeface="Times New Roman" pitchFamily="-105" charset="0"/>
        <a:ea typeface="Arial" pitchFamily="-105" charset="0"/>
        <a:cs typeface="Arial" pitchFamily="-105" charset="0"/>
      </a:defRPr>
    </a:lvl5pPr>
    <a:lvl6pPr marL="2286000" algn="l" defTabSz="457200" rtl="0" eaLnBrk="1" latinLnBrk="0" hangingPunct="1">
      <a:defRPr sz="2400" kern="1200">
        <a:solidFill>
          <a:schemeClr val="tx1"/>
        </a:solidFill>
        <a:latin typeface="Times New Roman" pitchFamily="-105" charset="0"/>
        <a:ea typeface="Arial" pitchFamily="-105" charset="0"/>
        <a:cs typeface="Arial" pitchFamily="-105" charset="0"/>
      </a:defRPr>
    </a:lvl6pPr>
    <a:lvl7pPr marL="2743200" algn="l" defTabSz="457200" rtl="0" eaLnBrk="1" latinLnBrk="0" hangingPunct="1">
      <a:defRPr sz="2400" kern="1200">
        <a:solidFill>
          <a:schemeClr val="tx1"/>
        </a:solidFill>
        <a:latin typeface="Times New Roman" pitchFamily="-105" charset="0"/>
        <a:ea typeface="Arial" pitchFamily="-105" charset="0"/>
        <a:cs typeface="Arial" pitchFamily="-105" charset="0"/>
      </a:defRPr>
    </a:lvl7pPr>
    <a:lvl8pPr marL="3200400" algn="l" defTabSz="457200" rtl="0" eaLnBrk="1" latinLnBrk="0" hangingPunct="1">
      <a:defRPr sz="2400" kern="1200">
        <a:solidFill>
          <a:schemeClr val="tx1"/>
        </a:solidFill>
        <a:latin typeface="Times New Roman" pitchFamily="-105" charset="0"/>
        <a:ea typeface="Arial" pitchFamily="-105" charset="0"/>
        <a:cs typeface="Arial" pitchFamily="-105" charset="0"/>
      </a:defRPr>
    </a:lvl8pPr>
    <a:lvl9pPr marL="3657600" algn="l" defTabSz="457200" rtl="0" eaLnBrk="1" latinLnBrk="0" hangingPunct="1">
      <a:defRPr sz="2400" kern="1200">
        <a:solidFill>
          <a:schemeClr val="tx1"/>
        </a:solidFill>
        <a:latin typeface="Times New Roman" pitchFamily="-105" charset="0"/>
        <a:ea typeface="Arial" pitchFamily="-105" charset="0"/>
        <a:cs typeface="Arial" pitchFamily="-105" charset="0"/>
      </a:defRPr>
    </a:lvl9pPr>
  </p:defaultTextStyle>
  <p:extLst>
    <p:ext uri="{EFAFB233-063F-42B5-8137-9DF3F51BA10A}">
      <p15:sldGuideLst xmlns="" xmlns:p15="http://schemas.microsoft.com/office/powerpoint/2012/main" xmlns:mv="urn:schemas-microsoft-com:mac:vml" xmlns:mc="http://schemas.openxmlformats.org/markup-compatibility/2006">
        <p15:guide id="1" orient="horz" pos="2160">
          <p15:clr>
            <a:srgbClr val="A4A3A4"/>
          </p15:clr>
        </p15:guide>
        <p15:guide id="2" pos="2880">
          <p15:clr>
            <a:srgbClr val="A4A3A4"/>
          </p15:clr>
        </p15:guide>
      </p15:sldGuideLst>
    </p:ext>
    <p:ext uri="{2D200454-40CA-4A62-9FC3-DE9A4176ACB9}">
      <p15:notesGuideLst xmlns="" xmlns:p15="http://schemas.microsoft.com/office/powerpoint/2012/main" xmlns:mv="urn:schemas-microsoft-com:mac:vml" xmlns:mc="http://schemas.openxmlformats.org/markup-compatibility/2006">
        <p15:guide id="1" orient="horz" pos="3127">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714" autoAdjust="0"/>
  </p:normalViewPr>
  <p:slideViewPr>
    <p:cSldViewPr>
      <p:cViewPr>
        <p:scale>
          <a:sx n="79" d="100"/>
          <a:sy n="79" d="100"/>
        </p:scale>
        <p:origin x="-2544" y="-8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50" d="100"/>
        <a:sy n="150" d="100"/>
      </p:scale>
      <p:origin x="0" y="0"/>
    </p:cViewPr>
  </p:sorterViewPr>
  <p:notesViewPr>
    <p:cSldViewPr>
      <p:cViewPr>
        <p:scale>
          <a:sx n="66" d="100"/>
          <a:sy n="66" d="100"/>
        </p:scale>
        <p:origin x="-2525" y="302"/>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838" cy="496888"/>
          </a:xfrm>
          <a:prstGeom prst="rect">
            <a:avLst/>
          </a:prstGeom>
        </p:spPr>
        <p:txBody>
          <a:bodyPr vert="horz" wrap="square" lIns="90694" tIns="45346" rIns="90694" bIns="45346" numCol="1" anchor="t" anchorCtr="0" compatLnSpc="1">
            <a:prstTxWarp prst="textNoShape">
              <a:avLst/>
            </a:prstTxWarp>
          </a:bodyPr>
          <a:lstStyle>
            <a:lvl1pPr>
              <a:defRPr sz="1200">
                <a:latin typeface="Times New Roman" pitchFamily="-84" charset="0"/>
                <a:ea typeface="Arial" pitchFamily="-84" charset="0"/>
                <a:cs typeface="Arial" pitchFamily="-84" charset="0"/>
              </a:defRPr>
            </a:lvl1pPr>
          </a:lstStyle>
          <a:p>
            <a:pPr>
              <a:defRPr/>
            </a:pPr>
            <a:endParaRPr lang="en-US"/>
          </a:p>
        </p:txBody>
      </p:sp>
      <p:sp>
        <p:nvSpPr>
          <p:cNvPr id="3" name="Date Placeholder 2"/>
          <p:cNvSpPr>
            <a:spLocks noGrp="1"/>
          </p:cNvSpPr>
          <p:nvPr>
            <p:ph type="dt" sz="quarter" idx="1"/>
          </p:nvPr>
        </p:nvSpPr>
        <p:spPr>
          <a:xfrm>
            <a:off x="3776663" y="0"/>
            <a:ext cx="2890837" cy="496888"/>
          </a:xfrm>
          <a:prstGeom prst="rect">
            <a:avLst/>
          </a:prstGeom>
        </p:spPr>
        <p:txBody>
          <a:bodyPr vert="horz" wrap="square" lIns="90694" tIns="45346" rIns="90694" bIns="45346" numCol="1" anchor="t" anchorCtr="0" compatLnSpc="1">
            <a:prstTxWarp prst="textNoShape">
              <a:avLst/>
            </a:prstTxWarp>
          </a:bodyPr>
          <a:lstStyle>
            <a:lvl1pPr algn="r">
              <a:defRPr sz="1200">
                <a:latin typeface="Times New Roman" pitchFamily="-84" charset="0"/>
                <a:ea typeface="Arial" pitchFamily="-84" charset="0"/>
                <a:cs typeface="Arial" pitchFamily="-84" charset="0"/>
              </a:defRPr>
            </a:lvl1pPr>
          </a:lstStyle>
          <a:p>
            <a:pPr>
              <a:defRPr/>
            </a:pPr>
            <a:fld id="{884E9284-CF1B-3347-85B3-27B288014616}" type="datetime1">
              <a:rPr lang="en-US"/>
              <a:pPr>
                <a:defRPr/>
              </a:pPr>
              <a:t>10/9/2013</a:t>
            </a:fld>
            <a:endParaRPr lang="en-GB"/>
          </a:p>
        </p:txBody>
      </p:sp>
      <p:sp>
        <p:nvSpPr>
          <p:cNvPr id="4" name="Footer Placeholder 3"/>
          <p:cNvSpPr>
            <a:spLocks noGrp="1"/>
          </p:cNvSpPr>
          <p:nvPr>
            <p:ph type="ftr" sz="quarter" idx="2"/>
          </p:nvPr>
        </p:nvSpPr>
        <p:spPr>
          <a:xfrm>
            <a:off x="0" y="9428163"/>
            <a:ext cx="2890838" cy="496887"/>
          </a:xfrm>
          <a:prstGeom prst="rect">
            <a:avLst/>
          </a:prstGeom>
        </p:spPr>
        <p:txBody>
          <a:bodyPr vert="horz" wrap="square" lIns="90694" tIns="45346" rIns="90694" bIns="45346" numCol="1" anchor="b" anchorCtr="0" compatLnSpc="1">
            <a:prstTxWarp prst="textNoShape">
              <a:avLst/>
            </a:prstTxWarp>
          </a:bodyPr>
          <a:lstStyle>
            <a:lvl1pPr>
              <a:defRPr sz="1200">
                <a:latin typeface="Times New Roman" pitchFamily="-84" charset="0"/>
                <a:ea typeface="Arial" pitchFamily="-84" charset="0"/>
                <a:cs typeface="Arial" pitchFamily="-84" charset="0"/>
              </a:defRPr>
            </a:lvl1pPr>
          </a:lstStyle>
          <a:p>
            <a:pPr>
              <a:defRPr/>
            </a:pPr>
            <a:endParaRPr lang="en-US"/>
          </a:p>
        </p:txBody>
      </p:sp>
      <p:sp>
        <p:nvSpPr>
          <p:cNvPr id="5" name="Slide Number Placeholder 4"/>
          <p:cNvSpPr>
            <a:spLocks noGrp="1"/>
          </p:cNvSpPr>
          <p:nvPr>
            <p:ph type="sldNum" sz="quarter" idx="3"/>
          </p:nvPr>
        </p:nvSpPr>
        <p:spPr>
          <a:xfrm>
            <a:off x="3776663" y="9428163"/>
            <a:ext cx="2890837" cy="496887"/>
          </a:xfrm>
          <a:prstGeom prst="rect">
            <a:avLst/>
          </a:prstGeom>
        </p:spPr>
        <p:txBody>
          <a:bodyPr vert="horz" wrap="square" lIns="90694" tIns="45346" rIns="90694" bIns="45346" numCol="1" anchor="b" anchorCtr="0" compatLnSpc="1">
            <a:prstTxWarp prst="textNoShape">
              <a:avLst/>
            </a:prstTxWarp>
          </a:bodyPr>
          <a:lstStyle>
            <a:lvl1pPr algn="r">
              <a:defRPr sz="1200">
                <a:latin typeface="Times New Roman" pitchFamily="-84" charset="0"/>
                <a:ea typeface="Arial" pitchFamily="-84" charset="0"/>
                <a:cs typeface="Arial" pitchFamily="-84" charset="0"/>
              </a:defRPr>
            </a:lvl1pPr>
          </a:lstStyle>
          <a:p>
            <a:pPr>
              <a:defRPr/>
            </a:pPr>
            <a:fld id="{E24226DC-7977-A541-B3AE-F1AA36380039}" type="slidenum">
              <a:rPr lang="en-GB"/>
              <a:pPr>
                <a:defRPr/>
              </a:pPr>
              <a:t>‹#›</a:t>
            </a:fld>
            <a:endParaRPr lang="en-GB"/>
          </a:p>
        </p:txBody>
      </p:sp>
    </p:spTree>
    <p:extLst>
      <p:ext uri="{BB962C8B-B14F-4D97-AF65-F5344CB8AC3E}">
        <p14:creationId xmlns:p14="http://schemas.microsoft.com/office/powerpoint/2010/main" val="719796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838" cy="496888"/>
          </a:xfrm>
          <a:prstGeom prst="rect">
            <a:avLst/>
          </a:prstGeom>
        </p:spPr>
        <p:txBody>
          <a:bodyPr vert="horz" wrap="square" lIns="90694" tIns="45346" rIns="90694" bIns="45346" numCol="1" anchor="t" anchorCtr="0" compatLnSpc="1">
            <a:prstTxWarp prst="textNoShape">
              <a:avLst/>
            </a:prstTxWarp>
          </a:bodyPr>
          <a:lstStyle>
            <a:lvl1pPr>
              <a:defRPr sz="1200">
                <a:latin typeface="Times New Roman" pitchFamily="-84" charset="0"/>
                <a:ea typeface="Arial" pitchFamily="-84" charset="0"/>
                <a:cs typeface="Arial" pitchFamily="-84" charset="0"/>
              </a:defRPr>
            </a:lvl1pPr>
          </a:lstStyle>
          <a:p>
            <a:pPr>
              <a:defRPr/>
            </a:pPr>
            <a:endParaRPr lang="en-US"/>
          </a:p>
        </p:txBody>
      </p:sp>
      <p:sp>
        <p:nvSpPr>
          <p:cNvPr id="3" name="Date Placeholder 2"/>
          <p:cNvSpPr>
            <a:spLocks noGrp="1"/>
          </p:cNvSpPr>
          <p:nvPr>
            <p:ph type="dt" idx="1"/>
          </p:nvPr>
        </p:nvSpPr>
        <p:spPr>
          <a:xfrm>
            <a:off x="3776663" y="0"/>
            <a:ext cx="2890837" cy="496888"/>
          </a:xfrm>
          <a:prstGeom prst="rect">
            <a:avLst/>
          </a:prstGeom>
        </p:spPr>
        <p:txBody>
          <a:bodyPr vert="horz" wrap="square" lIns="90694" tIns="45346" rIns="90694" bIns="45346" numCol="1" anchor="t" anchorCtr="0" compatLnSpc="1">
            <a:prstTxWarp prst="textNoShape">
              <a:avLst/>
            </a:prstTxWarp>
          </a:bodyPr>
          <a:lstStyle>
            <a:lvl1pPr algn="r">
              <a:defRPr sz="1200">
                <a:latin typeface="Times New Roman" pitchFamily="-84" charset="0"/>
                <a:ea typeface="Arial" pitchFamily="-84" charset="0"/>
                <a:cs typeface="Arial" pitchFamily="-84" charset="0"/>
              </a:defRPr>
            </a:lvl1pPr>
          </a:lstStyle>
          <a:p>
            <a:pPr>
              <a:defRPr/>
            </a:pPr>
            <a:fld id="{3BDC3EC9-F459-B940-A971-6F0C63684DA6}" type="datetime1">
              <a:rPr lang="en-US"/>
              <a:pPr>
                <a:defRPr/>
              </a:pPr>
              <a:t>10/9/2013</a:t>
            </a:fld>
            <a:endParaRPr lang="en-GB"/>
          </a:p>
        </p:txBody>
      </p:sp>
      <p:sp>
        <p:nvSpPr>
          <p:cNvPr id="4" name="Slide Image Placeholder 3"/>
          <p:cNvSpPr>
            <a:spLocks noGrp="1" noRot="1" noChangeAspect="1"/>
          </p:cNvSpPr>
          <p:nvPr>
            <p:ph type="sldImg" idx="2"/>
          </p:nvPr>
        </p:nvSpPr>
        <p:spPr>
          <a:xfrm>
            <a:off x="854075" y="746125"/>
            <a:ext cx="4960938" cy="3721100"/>
          </a:xfrm>
          <a:prstGeom prst="rect">
            <a:avLst/>
          </a:prstGeom>
          <a:noFill/>
          <a:ln w="12700">
            <a:solidFill>
              <a:prstClr val="black"/>
            </a:solidFill>
          </a:ln>
        </p:spPr>
        <p:txBody>
          <a:bodyPr vert="horz" lIns="90694" tIns="45346" rIns="90694" bIns="45346" rtlCol="0" anchor="ctr"/>
          <a:lstStyle/>
          <a:p>
            <a:pPr lvl="0"/>
            <a:endParaRPr lang="en-GB" noProof="0"/>
          </a:p>
        </p:txBody>
      </p:sp>
      <p:sp>
        <p:nvSpPr>
          <p:cNvPr id="5" name="Notes Placeholder 4"/>
          <p:cNvSpPr>
            <a:spLocks noGrp="1"/>
          </p:cNvSpPr>
          <p:nvPr>
            <p:ph type="body" sz="quarter" idx="3"/>
          </p:nvPr>
        </p:nvSpPr>
        <p:spPr>
          <a:xfrm>
            <a:off x="665163" y="4714875"/>
            <a:ext cx="5338762" cy="4467225"/>
          </a:xfrm>
          <a:prstGeom prst="rect">
            <a:avLst/>
          </a:prstGeom>
        </p:spPr>
        <p:txBody>
          <a:bodyPr vert="horz" wrap="square" lIns="90694" tIns="45346" rIns="90694" bIns="45346"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8163"/>
            <a:ext cx="2890838" cy="496887"/>
          </a:xfrm>
          <a:prstGeom prst="rect">
            <a:avLst/>
          </a:prstGeom>
        </p:spPr>
        <p:txBody>
          <a:bodyPr vert="horz" wrap="square" lIns="90694" tIns="45346" rIns="90694" bIns="45346" numCol="1" anchor="b" anchorCtr="0" compatLnSpc="1">
            <a:prstTxWarp prst="textNoShape">
              <a:avLst/>
            </a:prstTxWarp>
          </a:bodyPr>
          <a:lstStyle>
            <a:lvl1pPr>
              <a:defRPr sz="1200">
                <a:latin typeface="Times New Roman" pitchFamily="-84" charset="0"/>
                <a:ea typeface="Arial" pitchFamily="-84" charset="0"/>
                <a:cs typeface="Arial" pitchFamily="-84" charset="0"/>
              </a:defRPr>
            </a:lvl1pPr>
          </a:lstStyle>
          <a:p>
            <a:pPr>
              <a:defRPr/>
            </a:pPr>
            <a:endParaRPr lang="en-US"/>
          </a:p>
        </p:txBody>
      </p:sp>
      <p:sp>
        <p:nvSpPr>
          <p:cNvPr id="7" name="Slide Number Placeholder 6"/>
          <p:cNvSpPr>
            <a:spLocks noGrp="1"/>
          </p:cNvSpPr>
          <p:nvPr>
            <p:ph type="sldNum" sz="quarter" idx="5"/>
          </p:nvPr>
        </p:nvSpPr>
        <p:spPr>
          <a:xfrm>
            <a:off x="3776663" y="9428163"/>
            <a:ext cx="2890837" cy="496887"/>
          </a:xfrm>
          <a:prstGeom prst="rect">
            <a:avLst/>
          </a:prstGeom>
        </p:spPr>
        <p:txBody>
          <a:bodyPr vert="horz" wrap="square" lIns="90694" tIns="45346" rIns="90694" bIns="45346" numCol="1" anchor="b" anchorCtr="0" compatLnSpc="1">
            <a:prstTxWarp prst="textNoShape">
              <a:avLst/>
            </a:prstTxWarp>
          </a:bodyPr>
          <a:lstStyle>
            <a:lvl1pPr algn="r">
              <a:defRPr sz="1200">
                <a:latin typeface="Times New Roman" pitchFamily="-84" charset="0"/>
                <a:ea typeface="Arial" pitchFamily="-84" charset="0"/>
                <a:cs typeface="Arial" pitchFamily="-84" charset="0"/>
              </a:defRPr>
            </a:lvl1pPr>
          </a:lstStyle>
          <a:p>
            <a:pPr>
              <a:defRPr/>
            </a:pPr>
            <a:fld id="{A9D69A7A-9140-484C-9779-8DFA29CA86AF}" type="slidenum">
              <a:rPr lang="en-GB"/>
              <a:pPr>
                <a:defRPr/>
              </a:pPr>
              <a:t>‹#›</a:t>
            </a:fld>
            <a:endParaRPr lang="en-GB"/>
          </a:p>
        </p:txBody>
      </p:sp>
    </p:spTree>
    <p:extLst>
      <p:ext uri="{BB962C8B-B14F-4D97-AF65-F5344CB8AC3E}">
        <p14:creationId xmlns:p14="http://schemas.microsoft.com/office/powerpoint/2010/main" val="84702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pitchFamily="-105"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pitchFamily="-84" charset="-128"/>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pitchFamily="-84" charset="-128"/>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pitchFamily="-84" charset="-128"/>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a:lstStyle/>
          <a:p>
            <a:endParaRPr lang="en-US" sz="1400" dirty="0">
              <a:latin typeface="Calibri" pitchFamily="-105" charset="0"/>
              <a:ea typeface="Times New Roman" pitchFamily="-105" charset="0"/>
              <a:cs typeface="Times New Roman" pitchFamily="-105" charset="0"/>
            </a:endParaRPr>
          </a:p>
        </p:txBody>
      </p:sp>
      <p:sp>
        <p:nvSpPr>
          <p:cNvPr id="40964" name="Slide Number Placeholder 3"/>
          <p:cNvSpPr txBox="1">
            <a:spLocks noGrp="1"/>
          </p:cNvSpPr>
          <p:nvPr/>
        </p:nvSpPr>
        <p:spPr bwMode="auto">
          <a:xfrm>
            <a:off x="3776663" y="9428163"/>
            <a:ext cx="2890837" cy="496887"/>
          </a:xfrm>
          <a:prstGeom prst="rect">
            <a:avLst/>
          </a:prstGeom>
          <a:noFill/>
          <a:ln w="9525">
            <a:noFill/>
            <a:miter lim="800000"/>
            <a:headEnd/>
            <a:tailEnd/>
          </a:ln>
        </p:spPr>
        <p:txBody>
          <a:bodyPr lIns="90694" tIns="45346" rIns="90694" bIns="45346" anchor="b">
            <a:prstTxWarp prst="textNoShape">
              <a:avLst/>
            </a:prstTxWarp>
          </a:bodyPr>
          <a:lstStyle/>
          <a:p>
            <a:pPr algn="r"/>
            <a:fld id="{429428E7-4CA6-9941-925E-20383413AC51}" type="slidenum">
              <a:rPr lang="en-GB" sz="1200"/>
              <a:pPr algn="r"/>
              <a:t>1</a:t>
            </a:fld>
            <a:endParaRPr lang="en-GB" sz="1200"/>
          </a:p>
        </p:txBody>
      </p:sp>
    </p:spTree>
    <p:extLst>
      <p:ext uri="{BB962C8B-B14F-4D97-AF65-F5344CB8AC3E}">
        <p14:creationId xmlns:p14="http://schemas.microsoft.com/office/powerpoint/2010/main" val="26289916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a:lstStyle/>
          <a:p>
            <a:endParaRPr lang="en-GB" sz="1400" dirty="0">
              <a:latin typeface="Calibri" pitchFamily="-105" charset="0"/>
            </a:endParaRPr>
          </a:p>
        </p:txBody>
      </p:sp>
      <p:sp>
        <p:nvSpPr>
          <p:cNvPr id="45060" name="Slide Number Placeholder 3"/>
          <p:cNvSpPr txBox="1">
            <a:spLocks noGrp="1"/>
          </p:cNvSpPr>
          <p:nvPr/>
        </p:nvSpPr>
        <p:spPr bwMode="auto">
          <a:xfrm>
            <a:off x="3776663" y="9428163"/>
            <a:ext cx="2890837" cy="496887"/>
          </a:xfrm>
          <a:prstGeom prst="rect">
            <a:avLst/>
          </a:prstGeom>
          <a:noFill/>
          <a:ln w="9525">
            <a:noFill/>
            <a:miter lim="800000"/>
            <a:headEnd/>
            <a:tailEnd/>
          </a:ln>
        </p:spPr>
        <p:txBody>
          <a:bodyPr lIns="90694" tIns="45346" rIns="90694" bIns="45346" anchor="b">
            <a:prstTxWarp prst="textNoShape">
              <a:avLst/>
            </a:prstTxWarp>
          </a:bodyPr>
          <a:lstStyle/>
          <a:p>
            <a:pPr algn="r"/>
            <a:fld id="{4C493BED-435E-E04B-B6A8-1724E3CD2213}" type="slidenum">
              <a:rPr lang="en-GB" sz="1200"/>
              <a:pPr algn="r"/>
              <a:t>13</a:t>
            </a:fld>
            <a:endParaRPr lang="en-GB" sz="1200"/>
          </a:p>
        </p:txBody>
      </p:sp>
    </p:spTree>
    <p:extLst>
      <p:ext uri="{BB962C8B-B14F-4D97-AF65-F5344CB8AC3E}">
        <p14:creationId xmlns:p14="http://schemas.microsoft.com/office/powerpoint/2010/main" val="8194027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endParaRPr lang="en-GB" sz="1400" dirty="0">
              <a:latin typeface="Calibri" pitchFamily="-105" charset="0"/>
            </a:endParaRPr>
          </a:p>
        </p:txBody>
      </p:sp>
      <p:sp>
        <p:nvSpPr>
          <p:cNvPr id="47108" name="Slide Number Placeholder 3"/>
          <p:cNvSpPr txBox="1">
            <a:spLocks noGrp="1"/>
          </p:cNvSpPr>
          <p:nvPr/>
        </p:nvSpPr>
        <p:spPr bwMode="auto">
          <a:xfrm>
            <a:off x="3776663" y="9428163"/>
            <a:ext cx="2890837" cy="496887"/>
          </a:xfrm>
          <a:prstGeom prst="rect">
            <a:avLst/>
          </a:prstGeom>
          <a:noFill/>
          <a:ln w="9525">
            <a:noFill/>
            <a:miter lim="800000"/>
            <a:headEnd/>
            <a:tailEnd/>
          </a:ln>
        </p:spPr>
        <p:txBody>
          <a:bodyPr lIns="90694" tIns="45346" rIns="90694" bIns="45346" anchor="b">
            <a:prstTxWarp prst="textNoShape">
              <a:avLst/>
            </a:prstTxWarp>
          </a:bodyPr>
          <a:lstStyle/>
          <a:p>
            <a:pPr algn="r"/>
            <a:fld id="{257E2F13-210C-E146-9516-EEAFD096D6C4}" type="slidenum">
              <a:rPr lang="en-GB" sz="1200"/>
              <a:pPr algn="r"/>
              <a:t>15</a:t>
            </a:fld>
            <a:endParaRPr lang="en-GB" sz="1200"/>
          </a:p>
        </p:txBody>
      </p:sp>
    </p:spTree>
    <p:extLst>
      <p:ext uri="{BB962C8B-B14F-4D97-AF65-F5344CB8AC3E}">
        <p14:creationId xmlns:p14="http://schemas.microsoft.com/office/powerpoint/2010/main" val="1064132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endParaRPr lang="en-GB" sz="1400" dirty="0">
              <a:latin typeface="Calibri" pitchFamily="-105" charset="0"/>
            </a:endParaRPr>
          </a:p>
        </p:txBody>
      </p:sp>
      <p:sp>
        <p:nvSpPr>
          <p:cNvPr id="47108" name="Slide Number Placeholder 3"/>
          <p:cNvSpPr txBox="1">
            <a:spLocks noGrp="1"/>
          </p:cNvSpPr>
          <p:nvPr/>
        </p:nvSpPr>
        <p:spPr bwMode="auto">
          <a:xfrm>
            <a:off x="3776663" y="9428163"/>
            <a:ext cx="2890837" cy="496887"/>
          </a:xfrm>
          <a:prstGeom prst="rect">
            <a:avLst/>
          </a:prstGeom>
          <a:noFill/>
          <a:ln w="9525">
            <a:noFill/>
            <a:miter lim="800000"/>
            <a:headEnd/>
            <a:tailEnd/>
          </a:ln>
        </p:spPr>
        <p:txBody>
          <a:bodyPr lIns="90694" tIns="45346" rIns="90694" bIns="45346" anchor="b">
            <a:prstTxWarp prst="textNoShape">
              <a:avLst/>
            </a:prstTxWarp>
          </a:bodyPr>
          <a:lstStyle/>
          <a:p>
            <a:pPr algn="r"/>
            <a:fld id="{257E2F13-210C-E146-9516-EEAFD096D6C4}" type="slidenum">
              <a:rPr lang="en-GB" sz="1200"/>
              <a:pPr algn="r"/>
              <a:t>17</a:t>
            </a:fld>
            <a:endParaRPr lang="en-GB" sz="1200"/>
          </a:p>
        </p:txBody>
      </p:sp>
    </p:spTree>
    <p:extLst>
      <p:ext uri="{BB962C8B-B14F-4D97-AF65-F5344CB8AC3E}">
        <p14:creationId xmlns:p14="http://schemas.microsoft.com/office/powerpoint/2010/main" val="494060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a:lstStyle/>
          <a:p>
            <a:pPr marL="171450" indent="-171450">
              <a:buFontTx/>
              <a:buChar char="•"/>
            </a:pPr>
            <a:endParaRPr lang="en-GB" sz="1400" dirty="0">
              <a:latin typeface="Calibri" pitchFamily="-105" charset="0"/>
            </a:endParaRPr>
          </a:p>
        </p:txBody>
      </p:sp>
      <p:sp>
        <p:nvSpPr>
          <p:cNvPr id="43012" name="Slide Number Placeholder 3"/>
          <p:cNvSpPr txBox="1">
            <a:spLocks noGrp="1"/>
          </p:cNvSpPr>
          <p:nvPr/>
        </p:nvSpPr>
        <p:spPr bwMode="auto">
          <a:xfrm>
            <a:off x="3776663" y="9428163"/>
            <a:ext cx="2890837" cy="496887"/>
          </a:xfrm>
          <a:prstGeom prst="rect">
            <a:avLst/>
          </a:prstGeom>
          <a:noFill/>
          <a:ln w="9525">
            <a:noFill/>
            <a:miter lim="800000"/>
            <a:headEnd/>
            <a:tailEnd/>
          </a:ln>
        </p:spPr>
        <p:txBody>
          <a:bodyPr lIns="90694" tIns="45346" rIns="90694" bIns="45346" anchor="b">
            <a:prstTxWarp prst="textNoShape">
              <a:avLst/>
            </a:prstTxWarp>
          </a:bodyPr>
          <a:lstStyle/>
          <a:p>
            <a:pPr algn="r"/>
            <a:fld id="{61994AB8-C9CB-7946-BE79-0BBBD4FE0FD5}" type="slidenum">
              <a:rPr lang="en-GB" sz="1200"/>
              <a:pPr algn="r"/>
              <a:t>2</a:t>
            </a:fld>
            <a:endParaRPr lang="en-GB" sz="1200"/>
          </a:p>
        </p:txBody>
      </p:sp>
    </p:spTree>
    <p:extLst>
      <p:ext uri="{BB962C8B-B14F-4D97-AF65-F5344CB8AC3E}">
        <p14:creationId xmlns:p14="http://schemas.microsoft.com/office/powerpoint/2010/main" val="1453233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a:lstStyle/>
          <a:p>
            <a:pPr marL="171450" indent="-171450">
              <a:buFontTx/>
              <a:buChar char="•"/>
            </a:pPr>
            <a:endParaRPr lang="en-GB" sz="1400" dirty="0">
              <a:latin typeface="Calibri" pitchFamily="-105" charset="0"/>
            </a:endParaRPr>
          </a:p>
        </p:txBody>
      </p:sp>
      <p:sp>
        <p:nvSpPr>
          <p:cNvPr id="43012" name="Slide Number Placeholder 3"/>
          <p:cNvSpPr txBox="1">
            <a:spLocks noGrp="1"/>
          </p:cNvSpPr>
          <p:nvPr/>
        </p:nvSpPr>
        <p:spPr bwMode="auto">
          <a:xfrm>
            <a:off x="3776663" y="9428163"/>
            <a:ext cx="2890837" cy="496887"/>
          </a:xfrm>
          <a:prstGeom prst="rect">
            <a:avLst/>
          </a:prstGeom>
          <a:noFill/>
          <a:ln w="9525">
            <a:noFill/>
            <a:miter lim="800000"/>
            <a:headEnd/>
            <a:tailEnd/>
          </a:ln>
        </p:spPr>
        <p:txBody>
          <a:bodyPr lIns="90694" tIns="45346" rIns="90694" bIns="45346" anchor="b">
            <a:prstTxWarp prst="textNoShape">
              <a:avLst/>
            </a:prstTxWarp>
          </a:bodyPr>
          <a:lstStyle/>
          <a:p>
            <a:pPr algn="r"/>
            <a:fld id="{61994AB8-C9CB-7946-BE79-0BBBD4FE0FD5}" type="slidenum">
              <a:rPr lang="en-GB" sz="1200"/>
              <a:pPr algn="r"/>
              <a:t>5</a:t>
            </a:fld>
            <a:endParaRPr lang="en-GB" sz="1200"/>
          </a:p>
        </p:txBody>
      </p:sp>
    </p:spTree>
    <p:extLst>
      <p:ext uri="{BB962C8B-B14F-4D97-AF65-F5344CB8AC3E}">
        <p14:creationId xmlns:p14="http://schemas.microsoft.com/office/powerpoint/2010/main" val="1429488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571C369B-6FF7-484F-AD9B-E96E527B97A2}" type="slidenum">
              <a:rPr lang="en-US"/>
              <a:pPr/>
              <a:t>6</a:t>
            </a:fld>
            <a:endParaRPr lang="en-US"/>
          </a:p>
        </p:txBody>
      </p:sp>
      <p:sp>
        <p:nvSpPr>
          <p:cNvPr id="71683" name="Rectangle 2"/>
          <p:cNvSpPr>
            <a:spLocks noGrp="1" noRot="1" noChangeAspect="1" noChangeArrowheads="1" noTextEdit="1"/>
          </p:cNvSpPr>
          <p:nvPr>
            <p:ph type="sldImg"/>
          </p:nvPr>
        </p:nvSpPr>
        <p:spPr>
          <a:xfrm>
            <a:off x="854075" y="744538"/>
            <a:ext cx="4962525" cy="3722687"/>
          </a:xfrm>
          <a:ln/>
        </p:spPr>
      </p:sp>
      <p:sp>
        <p:nvSpPr>
          <p:cNvPr id="71684" name="Rectangle 3"/>
          <p:cNvSpPr>
            <a:spLocks noGrp="1" noChangeArrowheads="1"/>
          </p:cNvSpPr>
          <p:nvPr>
            <p:ph type="body" idx="1"/>
          </p:nvPr>
        </p:nvSpPr>
        <p:spPr>
          <a:noFill/>
          <a:ln/>
        </p:spPr>
        <p:txBody>
          <a:bodyPr/>
          <a:lstStyle/>
          <a:p>
            <a:pPr eaLnBrk="1" hangingPunct="1"/>
            <a:endParaRPr lang="en-GB">
              <a:latin typeface="Arial"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925885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551B0906-5386-574F-A96E-E87585158523}" type="slidenum">
              <a:rPr lang="en-US"/>
              <a:pPr/>
              <a:t>7</a:t>
            </a:fld>
            <a:endParaRPr lang="en-US"/>
          </a:p>
        </p:txBody>
      </p:sp>
      <p:sp>
        <p:nvSpPr>
          <p:cNvPr id="72707" name="Rectangle 2"/>
          <p:cNvSpPr>
            <a:spLocks noGrp="1" noRot="1" noChangeAspect="1" noChangeArrowheads="1" noTextEdit="1"/>
          </p:cNvSpPr>
          <p:nvPr>
            <p:ph type="sldImg"/>
          </p:nvPr>
        </p:nvSpPr>
        <p:spPr>
          <a:xfrm>
            <a:off x="854075" y="744538"/>
            <a:ext cx="4962525" cy="3722687"/>
          </a:xfrm>
          <a:ln/>
        </p:spPr>
      </p:sp>
      <p:sp>
        <p:nvSpPr>
          <p:cNvPr id="72708" name="Rectangle 3"/>
          <p:cNvSpPr>
            <a:spLocks noGrp="1" noChangeArrowheads="1"/>
          </p:cNvSpPr>
          <p:nvPr>
            <p:ph type="body" idx="1"/>
          </p:nvPr>
        </p:nvSpPr>
        <p:spPr>
          <a:noFill/>
          <a:ln/>
        </p:spPr>
        <p:txBody>
          <a:bodyPr/>
          <a:lstStyle/>
          <a:p>
            <a:pPr eaLnBrk="1" hangingPunct="1"/>
            <a:endParaRPr lang="en-GB">
              <a:latin typeface="Arial"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535302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244023C8-B559-C940-B6F1-B305650F596F}" type="slidenum">
              <a:rPr lang="en-US"/>
              <a:pPr/>
              <a:t>8</a:t>
            </a:fld>
            <a:endParaRPr lang="en-US"/>
          </a:p>
        </p:txBody>
      </p:sp>
      <p:sp>
        <p:nvSpPr>
          <p:cNvPr id="73731" name="Rectangle 2"/>
          <p:cNvSpPr>
            <a:spLocks noGrp="1" noRot="1" noChangeAspect="1" noChangeArrowheads="1" noTextEdit="1"/>
          </p:cNvSpPr>
          <p:nvPr>
            <p:ph type="sldImg"/>
          </p:nvPr>
        </p:nvSpPr>
        <p:spPr>
          <a:xfrm>
            <a:off x="854075" y="744538"/>
            <a:ext cx="4962525" cy="3722687"/>
          </a:xfrm>
          <a:ln/>
        </p:spPr>
      </p:sp>
      <p:sp>
        <p:nvSpPr>
          <p:cNvPr id="73732" name="Rectangle 3"/>
          <p:cNvSpPr>
            <a:spLocks noGrp="1" noChangeArrowheads="1"/>
          </p:cNvSpPr>
          <p:nvPr>
            <p:ph type="body" idx="1"/>
          </p:nvPr>
        </p:nvSpPr>
        <p:spPr>
          <a:noFill/>
          <a:ln/>
        </p:spPr>
        <p:txBody>
          <a:bodyPr/>
          <a:lstStyle/>
          <a:p>
            <a:pPr eaLnBrk="1" hangingPunct="1"/>
            <a:endParaRPr lang="en-GB">
              <a:latin typeface="Arial"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2194968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5C794C35-B702-D043-AB8F-F05A69CF32EA}" type="slidenum">
              <a:rPr lang="en-US"/>
              <a:pPr/>
              <a:t>9</a:t>
            </a:fld>
            <a:endParaRPr lang="en-US"/>
          </a:p>
        </p:txBody>
      </p:sp>
      <p:sp>
        <p:nvSpPr>
          <p:cNvPr id="74755" name="Rectangle 2"/>
          <p:cNvSpPr>
            <a:spLocks noGrp="1" noRot="1" noChangeAspect="1" noChangeArrowheads="1" noTextEdit="1"/>
          </p:cNvSpPr>
          <p:nvPr>
            <p:ph type="sldImg"/>
          </p:nvPr>
        </p:nvSpPr>
        <p:spPr>
          <a:xfrm>
            <a:off x="854075" y="744538"/>
            <a:ext cx="4962525" cy="3722687"/>
          </a:xfrm>
          <a:ln/>
        </p:spPr>
      </p:sp>
      <p:sp>
        <p:nvSpPr>
          <p:cNvPr id="74756" name="Rectangle 3"/>
          <p:cNvSpPr>
            <a:spLocks noGrp="1" noChangeArrowheads="1"/>
          </p:cNvSpPr>
          <p:nvPr>
            <p:ph type="body" idx="1"/>
          </p:nvPr>
        </p:nvSpPr>
        <p:spPr>
          <a:noFill/>
          <a:ln/>
        </p:spPr>
        <p:txBody>
          <a:bodyPr/>
          <a:lstStyle/>
          <a:p>
            <a:pPr eaLnBrk="1" hangingPunct="1"/>
            <a:endParaRPr lang="en-GB">
              <a:latin typeface="Arial"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2754235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FAE215FE-D63A-7949-A0D1-B967A6753464}" type="slidenum">
              <a:rPr lang="en-US"/>
              <a:pPr/>
              <a:t>10</a:t>
            </a:fld>
            <a:endParaRPr lang="en-US"/>
          </a:p>
        </p:txBody>
      </p:sp>
      <p:sp>
        <p:nvSpPr>
          <p:cNvPr id="75779" name="Rectangle 2"/>
          <p:cNvSpPr>
            <a:spLocks noGrp="1" noRot="1" noChangeAspect="1" noChangeArrowheads="1" noTextEdit="1"/>
          </p:cNvSpPr>
          <p:nvPr>
            <p:ph type="sldImg"/>
          </p:nvPr>
        </p:nvSpPr>
        <p:spPr>
          <a:xfrm>
            <a:off x="854075" y="744538"/>
            <a:ext cx="4962525" cy="3722687"/>
          </a:xfrm>
          <a:ln/>
        </p:spPr>
      </p:sp>
      <p:sp>
        <p:nvSpPr>
          <p:cNvPr id="75780" name="Rectangle 3"/>
          <p:cNvSpPr>
            <a:spLocks noGrp="1" noChangeArrowheads="1"/>
          </p:cNvSpPr>
          <p:nvPr>
            <p:ph type="body" idx="1"/>
          </p:nvPr>
        </p:nvSpPr>
        <p:spPr>
          <a:noFill/>
          <a:ln/>
        </p:spPr>
        <p:txBody>
          <a:bodyPr/>
          <a:lstStyle/>
          <a:p>
            <a:pPr eaLnBrk="1" hangingPunct="1"/>
            <a:endParaRPr lang="en-GB">
              <a:latin typeface="Arial"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28675421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078F1E3C-F5AE-1F46-8F5D-6AD200778F2B}" type="slidenum">
              <a:rPr lang="en-US"/>
              <a:pPr/>
              <a:t>11</a:t>
            </a:fld>
            <a:endParaRPr lang="en-US"/>
          </a:p>
        </p:txBody>
      </p:sp>
      <p:sp>
        <p:nvSpPr>
          <p:cNvPr id="76803" name="Rectangle 2"/>
          <p:cNvSpPr>
            <a:spLocks noGrp="1" noRot="1" noChangeAspect="1" noChangeArrowheads="1" noTextEdit="1"/>
          </p:cNvSpPr>
          <p:nvPr>
            <p:ph type="sldImg"/>
          </p:nvPr>
        </p:nvSpPr>
        <p:spPr>
          <a:xfrm>
            <a:off x="854075" y="744538"/>
            <a:ext cx="4962525" cy="3722687"/>
          </a:xfrm>
          <a:ln/>
        </p:spPr>
      </p:sp>
      <p:sp>
        <p:nvSpPr>
          <p:cNvPr id="76804" name="Rectangle 3"/>
          <p:cNvSpPr>
            <a:spLocks noGrp="1" noChangeArrowheads="1"/>
          </p:cNvSpPr>
          <p:nvPr>
            <p:ph type="body" idx="1"/>
          </p:nvPr>
        </p:nvSpPr>
        <p:spPr>
          <a:noFill/>
          <a:ln/>
        </p:spPr>
        <p:txBody>
          <a:bodyPr/>
          <a:lstStyle/>
          <a:p>
            <a:pPr eaLnBrk="1" hangingPunct="1"/>
            <a:endParaRPr lang="en-GB">
              <a:latin typeface="Arial"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978933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60D501F-8ABB-874A-9C41-38022584FBF8}"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9158CFB-78F3-B74F-835C-F330240E47C0}"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D1C139-4A11-E04F-95E2-AC22C58FA2D1}"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789439-0171-9A4A-B6C9-57ADB79E2081}" type="slidenum">
              <a:rPr lang="en-GB"/>
              <a:pPr>
                <a:defRPr/>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2"/>
          <p:cNvSpPr>
            <a:spLocks noGrp="1"/>
          </p:cNvSpPr>
          <p:nvPr>
            <p:ph type="dt" sz="half" idx="10"/>
          </p:nvPr>
        </p:nvSpPr>
        <p:spPr>
          <a:ln/>
        </p:spPr>
        <p:txBody>
          <a:bodyPr/>
          <a:lstStyle>
            <a:lvl1pPr>
              <a:defRPr/>
            </a:lvl1pPr>
          </a:lstStyle>
          <a:p>
            <a:pPr>
              <a:defRPr/>
            </a:pPr>
            <a:endParaRPr lang="en-US"/>
          </a:p>
        </p:txBody>
      </p:sp>
      <p:sp>
        <p:nvSpPr>
          <p:cNvPr id="5" name="Footer Placeholder 3"/>
          <p:cNvSpPr>
            <a:spLocks noGrp="1"/>
          </p:cNvSpPr>
          <p:nvPr>
            <p:ph type="ftr" sz="quarter" idx="11"/>
          </p:nvPr>
        </p:nvSpPr>
        <p:spPr>
          <a:ln/>
        </p:spPr>
        <p:txBody>
          <a:bodyPr/>
          <a:lstStyle>
            <a:lvl1pPr>
              <a:defRPr/>
            </a:lvl1pPr>
          </a:lstStyle>
          <a:p>
            <a:pPr>
              <a:defRPr/>
            </a:pPr>
            <a:endParaRPr lang="en-US"/>
          </a:p>
        </p:txBody>
      </p:sp>
      <p:sp>
        <p:nvSpPr>
          <p:cNvPr id="6" name="Slide Number Placeholder 4"/>
          <p:cNvSpPr>
            <a:spLocks noGrp="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2"/>
          <p:cNvSpPr>
            <a:spLocks noGrp="1"/>
          </p:cNvSpPr>
          <p:nvPr>
            <p:ph type="dt" sz="half" idx="10"/>
          </p:nvPr>
        </p:nvSpPr>
        <p:spPr>
          <a:ln/>
        </p:spPr>
        <p:txBody>
          <a:bodyPr/>
          <a:lstStyle>
            <a:lvl1pPr>
              <a:defRPr/>
            </a:lvl1pPr>
          </a:lstStyle>
          <a:p>
            <a:pPr>
              <a:defRPr/>
            </a:pPr>
            <a:endParaRPr lang="en-US"/>
          </a:p>
        </p:txBody>
      </p:sp>
      <p:sp>
        <p:nvSpPr>
          <p:cNvPr id="5" name="Footer Placeholder 3"/>
          <p:cNvSpPr>
            <a:spLocks noGrp="1"/>
          </p:cNvSpPr>
          <p:nvPr>
            <p:ph type="ftr" sz="quarter" idx="11"/>
          </p:nvPr>
        </p:nvSpPr>
        <p:spPr>
          <a:ln/>
        </p:spPr>
        <p:txBody>
          <a:bodyPr/>
          <a:lstStyle>
            <a:lvl1pPr>
              <a:defRPr/>
            </a:lvl1pPr>
          </a:lstStyle>
          <a:p>
            <a:pPr>
              <a:defRPr/>
            </a:pPr>
            <a:endParaRPr lang="en-US"/>
          </a:p>
        </p:txBody>
      </p:sp>
      <p:sp>
        <p:nvSpPr>
          <p:cNvPr id="6" name="Slide Number Placeholder 4"/>
          <p:cNvSpPr>
            <a:spLocks noGrp="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2"/>
          <p:cNvSpPr>
            <a:spLocks noGrp="1"/>
          </p:cNvSpPr>
          <p:nvPr>
            <p:ph type="dt" sz="half" idx="10"/>
          </p:nvPr>
        </p:nvSpPr>
        <p:spPr>
          <a:ln/>
        </p:spPr>
        <p:txBody>
          <a:bodyPr/>
          <a:lstStyle>
            <a:lvl1pPr>
              <a:defRPr/>
            </a:lvl1pPr>
          </a:lstStyle>
          <a:p>
            <a:pPr>
              <a:defRPr/>
            </a:pPr>
            <a:endParaRPr lang="en-US"/>
          </a:p>
        </p:txBody>
      </p:sp>
      <p:sp>
        <p:nvSpPr>
          <p:cNvPr id="5" name="Footer Placeholder 3"/>
          <p:cNvSpPr>
            <a:spLocks noGrp="1"/>
          </p:cNvSpPr>
          <p:nvPr>
            <p:ph type="ftr" sz="quarter" idx="11"/>
          </p:nvPr>
        </p:nvSpPr>
        <p:spPr>
          <a:ln/>
        </p:spPr>
        <p:txBody>
          <a:bodyPr/>
          <a:lstStyle>
            <a:lvl1pPr>
              <a:defRPr/>
            </a:lvl1pPr>
          </a:lstStyle>
          <a:p>
            <a:pPr>
              <a:defRPr/>
            </a:pPr>
            <a:endParaRPr lang="en-US"/>
          </a:p>
        </p:txBody>
      </p:sp>
      <p:sp>
        <p:nvSpPr>
          <p:cNvPr id="6" name="Slide Number Placeholder 4"/>
          <p:cNvSpPr>
            <a:spLocks noGrp="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2"/>
          <p:cNvSpPr>
            <a:spLocks noGrp="1"/>
          </p:cNvSpPr>
          <p:nvPr>
            <p:ph type="dt" sz="half" idx="10"/>
          </p:nvPr>
        </p:nvSpPr>
        <p:spPr>
          <a:ln/>
        </p:spPr>
        <p:txBody>
          <a:bodyPr/>
          <a:lstStyle>
            <a:lvl1pPr>
              <a:defRPr/>
            </a:lvl1pPr>
          </a:lstStyle>
          <a:p>
            <a:pPr>
              <a:defRPr/>
            </a:pPr>
            <a:endParaRPr lang="en-US"/>
          </a:p>
        </p:txBody>
      </p:sp>
      <p:sp>
        <p:nvSpPr>
          <p:cNvPr id="6" name="Footer Placeholder 3"/>
          <p:cNvSpPr>
            <a:spLocks noGrp="1"/>
          </p:cNvSpPr>
          <p:nvPr>
            <p:ph type="ftr" sz="quarter" idx="11"/>
          </p:nvPr>
        </p:nvSpPr>
        <p:spPr>
          <a:ln/>
        </p:spPr>
        <p:txBody>
          <a:bodyPr/>
          <a:lstStyle>
            <a:lvl1pPr>
              <a:defRPr/>
            </a:lvl1pPr>
          </a:lstStyle>
          <a:p>
            <a:pPr>
              <a:defRPr/>
            </a:pPr>
            <a:endParaRPr lang="en-US"/>
          </a:p>
        </p:txBody>
      </p:sp>
      <p:sp>
        <p:nvSpPr>
          <p:cNvPr id="7" name="Slide Number Placeholder 4"/>
          <p:cNvSpPr>
            <a:spLocks noGrp="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2"/>
          <p:cNvSpPr>
            <a:spLocks noGrp="1"/>
          </p:cNvSpPr>
          <p:nvPr>
            <p:ph type="dt" sz="half" idx="10"/>
          </p:nvPr>
        </p:nvSpPr>
        <p:spPr>
          <a:ln/>
        </p:spPr>
        <p:txBody>
          <a:bodyPr/>
          <a:lstStyle>
            <a:lvl1pPr>
              <a:defRPr/>
            </a:lvl1pPr>
          </a:lstStyle>
          <a:p>
            <a:pPr>
              <a:defRPr/>
            </a:pPr>
            <a:endParaRPr lang="en-US"/>
          </a:p>
        </p:txBody>
      </p:sp>
      <p:sp>
        <p:nvSpPr>
          <p:cNvPr id="8" name="Footer Placeholder 3"/>
          <p:cNvSpPr>
            <a:spLocks noGrp="1"/>
          </p:cNvSpPr>
          <p:nvPr>
            <p:ph type="ftr" sz="quarter" idx="11"/>
          </p:nvPr>
        </p:nvSpPr>
        <p:spPr>
          <a:ln/>
        </p:spPr>
        <p:txBody>
          <a:bodyPr/>
          <a:lstStyle>
            <a:lvl1pPr>
              <a:defRPr/>
            </a:lvl1pPr>
          </a:lstStyle>
          <a:p>
            <a:pPr>
              <a:defRPr/>
            </a:pPr>
            <a:endParaRPr lang="en-US"/>
          </a:p>
        </p:txBody>
      </p:sp>
      <p:sp>
        <p:nvSpPr>
          <p:cNvPr id="9" name="Slide Number Placeholder 4"/>
          <p:cNvSpPr>
            <a:spLocks noGrp="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a:ln/>
        </p:spPr>
        <p:txBody>
          <a:bodyPr/>
          <a:lstStyle>
            <a:lvl1pPr>
              <a:defRPr/>
            </a:lvl1pPr>
          </a:lstStyle>
          <a:p>
            <a:pPr>
              <a:defRPr/>
            </a:pPr>
            <a:endParaRPr lang="en-US"/>
          </a:p>
        </p:txBody>
      </p:sp>
      <p:sp>
        <p:nvSpPr>
          <p:cNvPr id="4" name="Footer Placeholder 3"/>
          <p:cNvSpPr>
            <a:spLocks noGrp="1"/>
          </p:cNvSpPr>
          <p:nvPr>
            <p:ph type="ftr" sz="quarter" idx="11"/>
          </p:nvPr>
        </p:nvSpPr>
        <p:spPr>
          <a:ln/>
        </p:spPr>
        <p:txBody>
          <a:bodyPr/>
          <a:lstStyle>
            <a:lvl1pPr>
              <a:defRPr/>
            </a:lvl1pPr>
          </a:lstStyle>
          <a:p>
            <a:pPr>
              <a:defRPr/>
            </a:pPr>
            <a:endParaRPr lang="en-US"/>
          </a:p>
        </p:txBody>
      </p:sp>
      <p:sp>
        <p:nvSpPr>
          <p:cNvPr id="5" name="Slide Number Placeholder 4"/>
          <p:cNvSpPr>
            <a:spLocks noGrp="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a:ln/>
        </p:spPr>
        <p:txBody>
          <a:bodyPr/>
          <a:lstStyle>
            <a:lvl1pPr>
              <a:defRPr/>
            </a:lvl1pPr>
          </a:lstStyle>
          <a:p>
            <a:pPr>
              <a:defRPr/>
            </a:pPr>
            <a:endParaRPr lang="en-US"/>
          </a:p>
        </p:txBody>
      </p:sp>
      <p:sp>
        <p:nvSpPr>
          <p:cNvPr id="3" name="Footer Placeholder 3"/>
          <p:cNvSpPr>
            <a:spLocks noGrp="1"/>
          </p:cNvSpPr>
          <p:nvPr>
            <p:ph type="ftr" sz="quarter" idx="11"/>
          </p:nvPr>
        </p:nvSpPr>
        <p:spPr>
          <a:ln/>
        </p:spPr>
        <p:txBody>
          <a:bodyPr/>
          <a:lstStyle>
            <a:lvl1pPr>
              <a:defRPr/>
            </a:lvl1pPr>
          </a:lstStyle>
          <a:p>
            <a:pPr>
              <a:defRPr/>
            </a:pPr>
            <a:endParaRPr lang="en-US"/>
          </a:p>
        </p:txBody>
      </p:sp>
      <p:sp>
        <p:nvSpPr>
          <p:cNvPr id="4" name="Slide Number Placeholder 4"/>
          <p:cNvSpPr>
            <a:spLocks noGrp="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70C0983-52A3-E940-B803-8903CF42A4AE}" type="slidenum">
              <a:rPr lang="en-GB"/>
              <a:pPr>
                <a:defRPr/>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2"/>
          <p:cNvSpPr>
            <a:spLocks noGrp="1"/>
          </p:cNvSpPr>
          <p:nvPr>
            <p:ph type="dt" sz="half" idx="10"/>
          </p:nvPr>
        </p:nvSpPr>
        <p:spPr>
          <a:ln/>
        </p:spPr>
        <p:txBody>
          <a:bodyPr/>
          <a:lstStyle>
            <a:lvl1pPr>
              <a:defRPr/>
            </a:lvl1pPr>
          </a:lstStyle>
          <a:p>
            <a:pPr>
              <a:defRPr/>
            </a:pPr>
            <a:endParaRPr lang="en-US"/>
          </a:p>
        </p:txBody>
      </p:sp>
      <p:sp>
        <p:nvSpPr>
          <p:cNvPr id="6" name="Footer Placeholder 3"/>
          <p:cNvSpPr>
            <a:spLocks noGrp="1"/>
          </p:cNvSpPr>
          <p:nvPr>
            <p:ph type="ftr" sz="quarter" idx="11"/>
          </p:nvPr>
        </p:nvSpPr>
        <p:spPr>
          <a:ln/>
        </p:spPr>
        <p:txBody>
          <a:bodyPr/>
          <a:lstStyle>
            <a:lvl1pPr>
              <a:defRPr/>
            </a:lvl1pPr>
          </a:lstStyle>
          <a:p>
            <a:pPr>
              <a:defRPr/>
            </a:pPr>
            <a:endParaRPr lang="en-US"/>
          </a:p>
        </p:txBody>
      </p:sp>
      <p:sp>
        <p:nvSpPr>
          <p:cNvPr id="7" name="Slide Number Placeholder 4"/>
          <p:cNvSpPr>
            <a:spLocks noGrp="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2"/>
          <p:cNvSpPr>
            <a:spLocks noGrp="1"/>
          </p:cNvSpPr>
          <p:nvPr>
            <p:ph type="dt" sz="half" idx="10"/>
          </p:nvPr>
        </p:nvSpPr>
        <p:spPr>
          <a:ln/>
        </p:spPr>
        <p:txBody>
          <a:bodyPr/>
          <a:lstStyle>
            <a:lvl1pPr>
              <a:defRPr/>
            </a:lvl1pPr>
          </a:lstStyle>
          <a:p>
            <a:pPr>
              <a:defRPr/>
            </a:pPr>
            <a:endParaRPr lang="en-US"/>
          </a:p>
        </p:txBody>
      </p:sp>
      <p:sp>
        <p:nvSpPr>
          <p:cNvPr id="6" name="Footer Placeholder 3"/>
          <p:cNvSpPr>
            <a:spLocks noGrp="1"/>
          </p:cNvSpPr>
          <p:nvPr>
            <p:ph type="ftr" sz="quarter" idx="11"/>
          </p:nvPr>
        </p:nvSpPr>
        <p:spPr>
          <a:ln/>
        </p:spPr>
        <p:txBody>
          <a:bodyPr/>
          <a:lstStyle>
            <a:lvl1pPr>
              <a:defRPr/>
            </a:lvl1pPr>
          </a:lstStyle>
          <a:p>
            <a:pPr>
              <a:defRPr/>
            </a:pPr>
            <a:endParaRPr lang="en-US"/>
          </a:p>
        </p:txBody>
      </p:sp>
      <p:sp>
        <p:nvSpPr>
          <p:cNvPr id="7" name="Slide Number Placeholder 4"/>
          <p:cNvSpPr>
            <a:spLocks noGrp="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2"/>
          <p:cNvSpPr>
            <a:spLocks noGrp="1"/>
          </p:cNvSpPr>
          <p:nvPr>
            <p:ph type="dt" sz="half" idx="10"/>
          </p:nvPr>
        </p:nvSpPr>
        <p:spPr>
          <a:ln/>
        </p:spPr>
        <p:txBody>
          <a:bodyPr/>
          <a:lstStyle>
            <a:lvl1pPr>
              <a:defRPr/>
            </a:lvl1pPr>
          </a:lstStyle>
          <a:p>
            <a:pPr>
              <a:defRPr/>
            </a:pPr>
            <a:endParaRPr lang="en-US"/>
          </a:p>
        </p:txBody>
      </p:sp>
      <p:sp>
        <p:nvSpPr>
          <p:cNvPr id="5" name="Footer Placeholder 3"/>
          <p:cNvSpPr>
            <a:spLocks noGrp="1"/>
          </p:cNvSpPr>
          <p:nvPr>
            <p:ph type="ftr" sz="quarter" idx="11"/>
          </p:nvPr>
        </p:nvSpPr>
        <p:spPr>
          <a:ln/>
        </p:spPr>
        <p:txBody>
          <a:bodyPr/>
          <a:lstStyle>
            <a:lvl1pPr>
              <a:defRPr/>
            </a:lvl1pPr>
          </a:lstStyle>
          <a:p>
            <a:pPr>
              <a:defRPr/>
            </a:pPr>
            <a:endParaRPr lang="en-US"/>
          </a:p>
        </p:txBody>
      </p:sp>
      <p:sp>
        <p:nvSpPr>
          <p:cNvPr id="6" name="Slide Number Placeholder 4"/>
          <p:cNvSpPr>
            <a:spLocks noGrp="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2"/>
          <p:cNvSpPr>
            <a:spLocks noGrp="1"/>
          </p:cNvSpPr>
          <p:nvPr>
            <p:ph type="dt" sz="half" idx="10"/>
          </p:nvPr>
        </p:nvSpPr>
        <p:spPr>
          <a:ln/>
        </p:spPr>
        <p:txBody>
          <a:bodyPr/>
          <a:lstStyle>
            <a:lvl1pPr>
              <a:defRPr/>
            </a:lvl1pPr>
          </a:lstStyle>
          <a:p>
            <a:pPr>
              <a:defRPr/>
            </a:pPr>
            <a:endParaRPr lang="en-US"/>
          </a:p>
        </p:txBody>
      </p:sp>
      <p:sp>
        <p:nvSpPr>
          <p:cNvPr id="5" name="Footer Placeholder 3"/>
          <p:cNvSpPr>
            <a:spLocks noGrp="1"/>
          </p:cNvSpPr>
          <p:nvPr>
            <p:ph type="ftr" sz="quarter" idx="11"/>
          </p:nvPr>
        </p:nvSpPr>
        <p:spPr>
          <a:ln/>
        </p:spPr>
        <p:txBody>
          <a:bodyPr/>
          <a:lstStyle>
            <a:lvl1pPr>
              <a:defRPr/>
            </a:lvl1pPr>
          </a:lstStyle>
          <a:p>
            <a:pPr>
              <a:defRPr/>
            </a:pPr>
            <a:endParaRPr lang="en-US"/>
          </a:p>
        </p:txBody>
      </p:sp>
      <p:sp>
        <p:nvSpPr>
          <p:cNvPr id="6" name="Slide Number Placeholder 4"/>
          <p:cNvSpPr>
            <a:spLocks noGrp="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5A86F8E-2737-1A4F-BABD-6362A940EF34}"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AB8C690-3089-1F4A-9DEC-2EB4C6616213}"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D268DA6-1336-B747-A427-B09672F9D536}"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E07EA34-AE64-E148-B56D-1BEAA18A3360}"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FAAAB9A-482E-1048-97F0-2E4450E0EA46}"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1056F2B-4BFD-0C43-8DF3-F51A676C5000}"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84" charset="0"/>
                <a:ea typeface="Arial" pitchFamily="-84" charset="0"/>
                <a:cs typeface="Arial" pitchFamily="-84"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84" charset="0"/>
                <a:ea typeface="Arial" pitchFamily="-84" charset="0"/>
                <a:cs typeface="Arial" pitchFamily="-8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84" charset="0"/>
                <a:ea typeface="Arial" pitchFamily="-84" charset="0"/>
                <a:cs typeface="Arial" pitchFamily="-84" charset="0"/>
              </a:defRPr>
            </a:lvl1pPr>
          </a:lstStyle>
          <a:p>
            <a:pPr>
              <a:defRPr/>
            </a:pPr>
            <a:fld id="{BD041203-A41C-0444-A607-4309B391B6CE}"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a:solidFill>
            <a:schemeClr val="tx2"/>
          </a:solidFill>
          <a:latin typeface="+mj-lt"/>
          <a:ea typeface="ＭＳ Ｐゴシック" pitchFamily="-105" charset="-128"/>
          <a:cs typeface="ＭＳ Ｐゴシック" pitchFamily="-105" charset="-128"/>
        </a:defRPr>
      </a:lvl1pPr>
      <a:lvl2pPr algn="ctr" rtl="0" eaLnBrk="0" fontAlgn="base" hangingPunct="0">
        <a:spcBef>
          <a:spcPct val="0"/>
        </a:spcBef>
        <a:spcAft>
          <a:spcPct val="0"/>
        </a:spcAft>
        <a:defRPr sz="4400">
          <a:solidFill>
            <a:schemeClr val="tx2"/>
          </a:solidFill>
          <a:latin typeface="Calibri" pitchFamily="34" charset="0"/>
          <a:ea typeface="ＭＳ Ｐゴシック" pitchFamily="-105" charset="-128"/>
          <a:cs typeface="ＭＳ Ｐゴシック" pitchFamily="-105" charset="-128"/>
        </a:defRPr>
      </a:lvl2pPr>
      <a:lvl3pPr algn="ctr" rtl="0" eaLnBrk="0" fontAlgn="base" hangingPunct="0">
        <a:spcBef>
          <a:spcPct val="0"/>
        </a:spcBef>
        <a:spcAft>
          <a:spcPct val="0"/>
        </a:spcAft>
        <a:defRPr sz="4400">
          <a:solidFill>
            <a:schemeClr val="tx2"/>
          </a:solidFill>
          <a:latin typeface="Calibri" pitchFamily="34" charset="0"/>
          <a:ea typeface="ＭＳ Ｐゴシック" pitchFamily="-105" charset="-128"/>
          <a:cs typeface="ＭＳ Ｐゴシック" pitchFamily="-105" charset="-128"/>
        </a:defRPr>
      </a:lvl3pPr>
      <a:lvl4pPr algn="ctr" rtl="0" eaLnBrk="0" fontAlgn="base" hangingPunct="0">
        <a:spcBef>
          <a:spcPct val="0"/>
        </a:spcBef>
        <a:spcAft>
          <a:spcPct val="0"/>
        </a:spcAft>
        <a:defRPr sz="4400">
          <a:solidFill>
            <a:schemeClr val="tx2"/>
          </a:solidFill>
          <a:latin typeface="Calibri" pitchFamily="34" charset="0"/>
          <a:ea typeface="ＭＳ Ｐゴシック" pitchFamily="-105" charset="-128"/>
          <a:cs typeface="ＭＳ Ｐゴシック" pitchFamily="-105" charset="-128"/>
        </a:defRPr>
      </a:lvl4pPr>
      <a:lvl5pPr algn="ctr" rtl="0" eaLnBrk="0" fontAlgn="base" hangingPunct="0">
        <a:spcBef>
          <a:spcPct val="0"/>
        </a:spcBef>
        <a:spcAft>
          <a:spcPct val="0"/>
        </a:spcAft>
        <a:defRPr sz="4400">
          <a:solidFill>
            <a:schemeClr val="tx2"/>
          </a:solidFill>
          <a:latin typeface="Calibri" pitchFamily="34" charset="0"/>
          <a:ea typeface="ＭＳ Ｐゴシック" pitchFamily="-105" charset="-128"/>
          <a:cs typeface="ＭＳ Ｐゴシック" pitchFamily="-105" charset="-128"/>
        </a:defRPr>
      </a:lvl5pPr>
      <a:lvl6pPr marL="457200" algn="ctr" rtl="0" eaLnBrk="0" fontAlgn="base" hangingPunct="0">
        <a:spcBef>
          <a:spcPct val="0"/>
        </a:spcBef>
        <a:spcAft>
          <a:spcPct val="0"/>
        </a:spcAft>
        <a:defRPr sz="4400">
          <a:solidFill>
            <a:schemeClr val="tx2"/>
          </a:solidFill>
          <a:latin typeface="Calibri" pitchFamily="34" charset="0"/>
        </a:defRPr>
      </a:lvl6pPr>
      <a:lvl7pPr marL="914400" algn="ctr" rtl="0" eaLnBrk="0" fontAlgn="base" hangingPunct="0">
        <a:spcBef>
          <a:spcPct val="0"/>
        </a:spcBef>
        <a:spcAft>
          <a:spcPct val="0"/>
        </a:spcAft>
        <a:defRPr sz="4400">
          <a:solidFill>
            <a:schemeClr val="tx2"/>
          </a:solidFill>
          <a:latin typeface="Calibri" pitchFamily="34" charset="0"/>
        </a:defRPr>
      </a:lvl7pPr>
      <a:lvl8pPr marL="1371600" algn="ctr" rtl="0" eaLnBrk="0" fontAlgn="base" hangingPunct="0">
        <a:spcBef>
          <a:spcPct val="0"/>
        </a:spcBef>
        <a:spcAft>
          <a:spcPct val="0"/>
        </a:spcAft>
        <a:defRPr sz="4400">
          <a:solidFill>
            <a:schemeClr val="tx2"/>
          </a:solidFill>
          <a:latin typeface="Calibri" pitchFamily="34" charset="0"/>
        </a:defRPr>
      </a:lvl8pPr>
      <a:lvl9pPr marL="1828800" algn="ctr" rtl="0" eaLnBrk="0" fontAlgn="base" hangingPunct="0">
        <a:spcBef>
          <a:spcPct val="0"/>
        </a:spcBef>
        <a:spcAft>
          <a:spcPct val="0"/>
        </a:spcAft>
        <a:defRPr sz="4400">
          <a:solidFill>
            <a:schemeClr val="tx2"/>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84"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84"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84"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84" charset="-128"/>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331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0" fontAlgn="base" hangingPunct="0">
        <a:spcBef>
          <a:spcPct val="0"/>
        </a:spcBef>
        <a:spcAft>
          <a:spcPct val="0"/>
        </a:spcAft>
        <a:defRPr sz="4400">
          <a:solidFill>
            <a:schemeClr val="tx2"/>
          </a:solidFill>
          <a:latin typeface="+mj-lt"/>
          <a:ea typeface="ＭＳ Ｐゴシック" pitchFamily="-105" charset="-128"/>
          <a:cs typeface="ＭＳ Ｐゴシック" pitchFamily="-105" charset="-128"/>
        </a:defRPr>
      </a:lvl1pPr>
      <a:lvl2pPr algn="ctr" rtl="0" eaLnBrk="0" fontAlgn="base" hangingPunct="0">
        <a:spcBef>
          <a:spcPct val="0"/>
        </a:spcBef>
        <a:spcAft>
          <a:spcPct val="0"/>
        </a:spcAft>
        <a:defRPr sz="4400">
          <a:solidFill>
            <a:schemeClr val="tx2"/>
          </a:solidFill>
          <a:latin typeface="Calibri" pitchFamily="34" charset="0"/>
          <a:ea typeface="ＭＳ Ｐゴシック" pitchFamily="-105" charset="-128"/>
          <a:cs typeface="ＭＳ Ｐゴシック" pitchFamily="-105" charset="-128"/>
        </a:defRPr>
      </a:lvl2pPr>
      <a:lvl3pPr algn="ctr" rtl="0" eaLnBrk="0" fontAlgn="base" hangingPunct="0">
        <a:spcBef>
          <a:spcPct val="0"/>
        </a:spcBef>
        <a:spcAft>
          <a:spcPct val="0"/>
        </a:spcAft>
        <a:defRPr sz="4400">
          <a:solidFill>
            <a:schemeClr val="tx2"/>
          </a:solidFill>
          <a:latin typeface="Calibri" pitchFamily="34" charset="0"/>
          <a:ea typeface="ＭＳ Ｐゴシック" pitchFamily="-105" charset="-128"/>
          <a:cs typeface="ＭＳ Ｐゴシック" pitchFamily="-105" charset="-128"/>
        </a:defRPr>
      </a:lvl3pPr>
      <a:lvl4pPr algn="ctr" rtl="0" eaLnBrk="0" fontAlgn="base" hangingPunct="0">
        <a:spcBef>
          <a:spcPct val="0"/>
        </a:spcBef>
        <a:spcAft>
          <a:spcPct val="0"/>
        </a:spcAft>
        <a:defRPr sz="4400">
          <a:solidFill>
            <a:schemeClr val="tx2"/>
          </a:solidFill>
          <a:latin typeface="Calibri" pitchFamily="34" charset="0"/>
          <a:ea typeface="ＭＳ Ｐゴシック" pitchFamily="-105" charset="-128"/>
          <a:cs typeface="ＭＳ Ｐゴシック" pitchFamily="-105" charset="-128"/>
        </a:defRPr>
      </a:lvl4pPr>
      <a:lvl5pPr algn="ctr" rtl="0" eaLnBrk="0" fontAlgn="base" hangingPunct="0">
        <a:spcBef>
          <a:spcPct val="0"/>
        </a:spcBef>
        <a:spcAft>
          <a:spcPct val="0"/>
        </a:spcAft>
        <a:defRPr sz="4400">
          <a:solidFill>
            <a:schemeClr val="tx2"/>
          </a:solidFill>
          <a:latin typeface="Calibri" pitchFamily="34" charset="0"/>
          <a:ea typeface="ＭＳ Ｐゴシック" pitchFamily="-105" charset="-128"/>
          <a:cs typeface="ＭＳ Ｐゴシック" pitchFamily="-105" charset="-128"/>
        </a:defRPr>
      </a:lvl5pPr>
      <a:lvl6pPr marL="457200" algn="ctr" rtl="0" eaLnBrk="0" fontAlgn="base" hangingPunct="0">
        <a:spcBef>
          <a:spcPct val="0"/>
        </a:spcBef>
        <a:spcAft>
          <a:spcPct val="0"/>
        </a:spcAft>
        <a:defRPr sz="4400">
          <a:solidFill>
            <a:schemeClr val="tx2"/>
          </a:solidFill>
          <a:latin typeface="Calibri" pitchFamily="34" charset="0"/>
        </a:defRPr>
      </a:lvl6pPr>
      <a:lvl7pPr marL="914400" algn="ctr" rtl="0" eaLnBrk="0" fontAlgn="base" hangingPunct="0">
        <a:spcBef>
          <a:spcPct val="0"/>
        </a:spcBef>
        <a:spcAft>
          <a:spcPct val="0"/>
        </a:spcAft>
        <a:defRPr sz="4400">
          <a:solidFill>
            <a:schemeClr val="tx2"/>
          </a:solidFill>
          <a:latin typeface="Calibri" pitchFamily="34" charset="0"/>
        </a:defRPr>
      </a:lvl7pPr>
      <a:lvl8pPr marL="1371600" algn="ctr" rtl="0" eaLnBrk="0" fontAlgn="base" hangingPunct="0">
        <a:spcBef>
          <a:spcPct val="0"/>
        </a:spcBef>
        <a:spcAft>
          <a:spcPct val="0"/>
        </a:spcAft>
        <a:defRPr sz="4400">
          <a:solidFill>
            <a:schemeClr val="tx2"/>
          </a:solidFill>
          <a:latin typeface="Calibri" pitchFamily="34" charset="0"/>
        </a:defRPr>
      </a:lvl8pPr>
      <a:lvl9pPr marL="1828800" algn="ctr" rtl="0" eaLnBrk="0" fontAlgn="base" hangingPunct="0">
        <a:spcBef>
          <a:spcPct val="0"/>
        </a:spcBef>
        <a:spcAft>
          <a:spcPct val="0"/>
        </a:spcAft>
        <a:defRPr sz="4400">
          <a:solidFill>
            <a:schemeClr val="tx2"/>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84"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84"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84"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84" charset="-128"/>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2560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2"/>
          <p:cNvSpPr>
            <a:spLocks noGrp="1"/>
          </p:cNvSpPr>
          <p:nvPr>
            <p:ph type="dt" sz="half" idx="2"/>
          </p:nvPr>
        </p:nvSpPr>
        <p:spPr bwMode="auto">
          <a:xfrm>
            <a:off x="685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Times New Roman" pitchFamily="-84" charset="0"/>
                <a:ea typeface="Arial" pitchFamily="-84" charset="0"/>
                <a:cs typeface="Arial" pitchFamily="-84" charset="0"/>
              </a:defRPr>
            </a:lvl1pPr>
          </a:lstStyle>
          <a:p>
            <a:pPr>
              <a:defRPr/>
            </a:pPr>
            <a:endParaRPr lang="en-US"/>
          </a:p>
        </p:txBody>
      </p:sp>
      <p:sp>
        <p:nvSpPr>
          <p:cNvPr id="8" name="Footer Placeholder 3"/>
          <p:cNvSpPr>
            <a:spLocks noGrp="1"/>
          </p:cNvSpPr>
          <p:nvPr>
            <p:ph type="ftr" sz="quarter" idx="3"/>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atin typeface="Times New Roman" pitchFamily="-84" charset="0"/>
                <a:ea typeface="Arial" pitchFamily="-84" charset="0"/>
                <a:cs typeface="Arial" pitchFamily="-84" charset="0"/>
              </a:defRPr>
            </a:lvl1pPr>
          </a:lstStyle>
          <a:p>
            <a:pPr>
              <a:defRPr/>
            </a:pPr>
            <a:endParaRPr lang="en-US"/>
          </a:p>
        </p:txBody>
      </p:sp>
      <p:sp>
        <p:nvSpPr>
          <p:cNvPr id="9" name="Slide Number Placeholder 4"/>
          <p:cNvSpPr>
            <a:spLocks noGrp="1"/>
          </p:cNvSpPr>
          <p:nvPr>
            <p:ph type="sldNum" sz="quarter" idx="4"/>
          </p:nvPr>
        </p:nvSpPr>
        <p:spPr bwMode="auto">
          <a:xfrm>
            <a:off x="65532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atin typeface="Times New Roman" pitchFamily="-84" charset="0"/>
                <a:ea typeface="Arial" pitchFamily="-84" charset="0"/>
                <a:cs typeface="Arial" pitchFamily="-84" charset="0"/>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rtl="0" eaLnBrk="0" fontAlgn="base" hangingPunct="0">
        <a:spcBef>
          <a:spcPct val="0"/>
        </a:spcBef>
        <a:spcAft>
          <a:spcPct val="0"/>
        </a:spcAft>
        <a:defRPr sz="4400">
          <a:solidFill>
            <a:schemeClr val="tx2"/>
          </a:solidFill>
          <a:latin typeface="+mj-lt"/>
          <a:ea typeface="ＭＳ Ｐゴシック" pitchFamily="-105" charset="-128"/>
          <a:cs typeface="ＭＳ Ｐゴシック" pitchFamily="-105" charset="-128"/>
        </a:defRPr>
      </a:lvl1pPr>
      <a:lvl2pPr algn="ctr" rtl="0" eaLnBrk="0" fontAlgn="base" hangingPunct="0">
        <a:spcBef>
          <a:spcPct val="0"/>
        </a:spcBef>
        <a:spcAft>
          <a:spcPct val="0"/>
        </a:spcAft>
        <a:defRPr sz="4400">
          <a:solidFill>
            <a:schemeClr val="tx2"/>
          </a:solidFill>
          <a:latin typeface="Calibri" pitchFamily="34" charset="0"/>
          <a:ea typeface="ＭＳ Ｐゴシック" pitchFamily="-105" charset="-128"/>
          <a:cs typeface="ＭＳ Ｐゴシック" pitchFamily="-105" charset="-128"/>
        </a:defRPr>
      </a:lvl2pPr>
      <a:lvl3pPr algn="ctr" rtl="0" eaLnBrk="0" fontAlgn="base" hangingPunct="0">
        <a:spcBef>
          <a:spcPct val="0"/>
        </a:spcBef>
        <a:spcAft>
          <a:spcPct val="0"/>
        </a:spcAft>
        <a:defRPr sz="4400">
          <a:solidFill>
            <a:schemeClr val="tx2"/>
          </a:solidFill>
          <a:latin typeface="Calibri" pitchFamily="34" charset="0"/>
          <a:ea typeface="ＭＳ Ｐゴシック" pitchFamily="-105" charset="-128"/>
          <a:cs typeface="ＭＳ Ｐゴシック" pitchFamily="-105" charset="-128"/>
        </a:defRPr>
      </a:lvl3pPr>
      <a:lvl4pPr algn="ctr" rtl="0" eaLnBrk="0" fontAlgn="base" hangingPunct="0">
        <a:spcBef>
          <a:spcPct val="0"/>
        </a:spcBef>
        <a:spcAft>
          <a:spcPct val="0"/>
        </a:spcAft>
        <a:defRPr sz="4400">
          <a:solidFill>
            <a:schemeClr val="tx2"/>
          </a:solidFill>
          <a:latin typeface="Calibri" pitchFamily="34" charset="0"/>
          <a:ea typeface="ＭＳ Ｐゴシック" pitchFamily="-105" charset="-128"/>
          <a:cs typeface="ＭＳ Ｐゴシック" pitchFamily="-105" charset="-128"/>
        </a:defRPr>
      </a:lvl4pPr>
      <a:lvl5pPr algn="ctr" rtl="0" eaLnBrk="0" fontAlgn="base" hangingPunct="0">
        <a:spcBef>
          <a:spcPct val="0"/>
        </a:spcBef>
        <a:spcAft>
          <a:spcPct val="0"/>
        </a:spcAft>
        <a:defRPr sz="4400">
          <a:solidFill>
            <a:schemeClr val="tx2"/>
          </a:solidFill>
          <a:latin typeface="Calibri" pitchFamily="34" charset="0"/>
          <a:ea typeface="ＭＳ Ｐゴシック" pitchFamily="-105" charset="-128"/>
          <a:cs typeface="ＭＳ Ｐゴシック" pitchFamily="-105" charset="-128"/>
        </a:defRPr>
      </a:lvl5pPr>
      <a:lvl6pPr marL="457200" algn="ctr" rtl="0" eaLnBrk="0" fontAlgn="base" hangingPunct="0">
        <a:spcBef>
          <a:spcPct val="0"/>
        </a:spcBef>
        <a:spcAft>
          <a:spcPct val="0"/>
        </a:spcAft>
        <a:defRPr sz="4400">
          <a:solidFill>
            <a:schemeClr val="tx2"/>
          </a:solidFill>
          <a:latin typeface="Calibri" pitchFamily="34" charset="0"/>
        </a:defRPr>
      </a:lvl6pPr>
      <a:lvl7pPr marL="914400" algn="ctr" rtl="0" eaLnBrk="0" fontAlgn="base" hangingPunct="0">
        <a:spcBef>
          <a:spcPct val="0"/>
        </a:spcBef>
        <a:spcAft>
          <a:spcPct val="0"/>
        </a:spcAft>
        <a:defRPr sz="4400">
          <a:solidFill>
            <a:schemeClr val="tx2"/>
          </a:solidFill>
          <a:latin typeface="Calibri" pitchFamily="34" charset="0"/>
        </a:defRPr>
      </a:lvl7pPr>
      <a:lvl8pPr marL="1371600" algn="ctr" rtl="0" eaLnBrk="0" fontAlgn="base" hangingPunct="0">
        <a:spcBef>
          <a:spcPct val="0"/>
        </a:spcBef>
        <a:spcAft>
          <a:spcPct val="0"/>
        </a:spcAft>
        <a:defRPr sz="4400">
          <a:solidFill>
            <a:schemeClr val="tx2"/>
          </a:solidFill>
          <a:latin typeface="Calibri" pitchFamily="34" charset="0"/>
        </a:defRPr>
      </a:lvl8pPr>
      <a:lvl9pPr marL="1828800" algn="ctr" rtl="0" eaLnBrk="0" fontAlgn="base" hangingPunct="0">
        <a:spcBef>
          <a:spcPct val="0"/>
        </a:spcBef>
        <a:spcAft>
          <a:spcPct val="0"/>
        </a:spcAft>
        <a:defRPr sz="4400">
          <a:solidFill>
            <a:schemeClr val="tx2"/>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84"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84"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84"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84" charset="-128"/>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8.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hyperlink" Target="http://www.youtube.com/watch?v=dqLUasaHLuA"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79388" y="876300"/>
            <a:ext cx="8786812" cy="2862322"/>
          </a:xfrm>
          <a:prstGeom prst="rect">
            <a:avLst/>
          </a:prstGeom>
          <a:noFill/>
          <a:ln w="9525">
            <a:noFill/>
            <a:miter lim="800000"/>
            <a:headEnd/>
            <a:tailEnd/>
          </a:ln>
          <a:effectLst/>
        </p:spPr>
        <p:txBody>
          <a:bodyPr>
            <a:prstTxWarp prst="textNoShape">
              <a:avLst/>
            </a:prstTxWarp>
            <a:spAutoFit/>
          </a:bodyPr>
          <a:lstStyle/>
          <a:p>
            <a:pPr algn="ctr">
              <a:defRPr/>
            </a:pPr>
            <a:r>
              <a:rPr lang="en-GB" sz="3600" b="1" dirty="0">
                <a:effectLst>
                  <a:outerShdw blurRad="38100" dist="38100" dir="2700000" algn="tl">
                    <a:srgbClr val="DDDDDD"/>
                  </a:outerShdw>
                </a:effectLst>
                <a:latin typeface="Calibri" pitchFamily="-84" charset="0"/>
                <a:ea typeface="Arial" pitchFamily="-84" charset="0"/>
                <a:cs typeface="Arial" pitchFamily="-84" charset="0"/>
              </a:rPr>
              <a:t>Alternative and local </a:t>
            </a:r>
            <a:r>
              <a:rPr lang="en-GB" sz="3600" b="1" dirty="0" smtClean="0">
                <a:effectLst>
                  <a:outerShdw blurRad="38100" dist="38100" dir="2700000" algn="tl">
                    <a:srgbClr val="DDDDDD"/>
                  </a:outerShdw>
                </a:effectLst>
                <a:latin typeface="Calibri" pitchFamily="-84" charset="0"/>
                <a:ea typeface="Arial" pitchFamily="-84" charset="0"/>
                <a:cs typeface="Arial" pitchFamily="-84" charset="0"/>
              </a:rPr>
              <a:t>food:</a:t>
            </a:r>
          </a:p>
          <a:p>
            <a:pPr algn="ctr">
              <a:defRPr/>
            </a:pPr>
            <a:r>
              <a:rPr lang="en-GB" sz="3600" b="1" dirty="0" smtClean="0">
                <a:effectLst>
                  <a:outerShdw blurRad="38100" dist="38100" dir="2700000" algn="tl">
                    <a:srgbClr val="DDDDDD"/>
                  </a:outerShdw>
                </a:effectLst>
                <a:latin typeface="Calibri" pitchFamily="-84" charset="0"/>
                <a:ea typeface="Arial" pitchFamily="-84" charset="0"/>
                <a:cs typeface="Arial" pitchFamily="-84" charset="0"/>
              </a:rPr>
              <a:t>concepts </a:t>
            </a:r>
            <a:r>
              <a:rPr lang="en-GB" sz="3600" b="1" dirty="0">
                <a:effectLst>
                  <a:outerShdw blurRad="38100" dist="38100" dir="2700000" algn="tl">
                    <a:srgbClr val="DDDDDD"/>
                  </a:outerShdw>
                </a:effectLst>
                <a:latin typeface="Calibri" pitchFamily="-84" charset="0"/>
                <a:ea typeface="Arial" pitchFamily="-84" charset="0"/>
                <a:cs typeface="Arial" pitchFamily="-84" charset="0"/>
              </a:rPr>
              <a:t>and </a:t>
            </a:r>
            <a:r>
              <a:rPr lang="en-GB" sz="3600" b="1" dirty="0" smtClean="0">
                <a:effectLst>
                  <a:outerShdw blurRad="38100" dist="38100" dir="2700000" algn="tl">
                    <a:srgbClr val="DDDDDD"/>
                  </a:outerShdw>
                </a:effectLst>
                <a:latin typeface="Calibri" pitchFamily="-84" charset="0"/>
                <a:ea typeface="Arial" pitchFamily="-84" charset="0"/>
                <a:cs typeface="Arial" pitchFamily="-84" charset="0"/>
              </a:rPr>
              <a:t>practices</a:t>
            </a:r>
          </a:p>
          <a:p>
            <a:pPr algn="ctr">
              <a:defRPr/>
            </a:pPr>
            <a:endParaRPr lang="en-US" sz="3600" b="1" dirty="0" smtClean="0">
              <a:effectLst>
                <a:outerShdw blurRad="38100" dist="38100" dir="2700000" algn="tl">
                  <a:srgbClr val="DDDDDD"/>
                </a:outerShdw>
              </a:effectLst>
              <a:latin typeface="Times New Roman" pitchFamily="-84" charset="0"/>
              <a:ea typeface="Times New Roman" pitchFamily="-84" charset="0"/>
              <a:cs typeface="Times New Roman" pitchFamily="-84" charset="0"/>
            </a:endParaRPr>
          </a:p>
          <a:p>
            <a:pPr algn="ctr">
              <a:defRPr/>
            </a:pPr>
            <a:r>
              <a:rPr lang="en-GB" b="1" dirty="0" smtClean="0">
                <a:effectLst>
                  <a:outerShdw blurRad="38100" dist="38100" dir="2700000" algn="tl">
                    <a:srgbClr val="DDDDDD"/>
                  </a:outerShdw>
                </a:effectLst>
                <a:latin typeface="Calibri" pitchFamily="-84" charset="0"/>
                <a:ea typeface="Arial" pitchFamily="-84" charset="0"/>
                <a:cs typeface="Arial" pitchFamily="-84" charset="0"/>
              </a:rPr>
              <a:t>Session </a:t>
            </a:r>
            <a:r>
              <a:rPr lang="en-GB" b="1" dirty="0">
                <a:effectLst>
                  <a:outerShdw blurRad="38100" dist="38100" dir="2700000" algn="tl">
                    <a:srgbClr val="DDDDDD"/>
                  </a:outerShdw>
                </a:effectLst>
                <a:latin typeface="Calibri" pitchFamily="-84" charset="0"/>
                <a:ea typeface="Arial" pitchFamily="-84" charset="0"/>
                <a:cs typeface="Arial" pitchFamily="-84" charset="0"/>
              </a:rPr>
              <a:t>3</a:t>
            </a:r>
            <a:r>
              <a:rPr lang="en-GB" b="1" dirty="0" smtClean="0">
                <a:effectLst>
                  <a:outerShdw blurRad="38100" dist="38100" dir="2700000" algn="tl">
                    <a:srgbClr val="DDDDDD"/>
                  </a:outerShdw>
                </a:effectLst>
                <a:latin typeface="Calibri" pitchFamily="-84" charset="0"/>
                <a:ea typeface="Arial" pitchFamily="-84" charset="0"/>
                <a:cs typeface="Arial" pitchFamily="-84" charset="0"/>
              </a:rPr>
              <a:t> – Community supported agriculture</a:t>
            </a:r>
          </a:p>
          <a:p>
            <a:pPr algn="ctr">
              <a:defRPr/>
            </a:pPr>
            <a:endParaRPr lang="en-GB" b="1" dirty="0" smtClean="0">
              <a:effectLst>
                <a:outerShdw blurRad="38100" dist="38100" dir="2700000" algn="tl">
                  <a:srgbClr val="DDDDDD"/>
                </a:outerShdw>
              </a:effectLst>
              <a:latin typeface="Calibri" pitchFamily="-84" charset="0"/>
              <a:ea typeface="Arial" pitchFamily="-84" charset="0"/>
              <a:cs typeface="Arial" pitchFamily="-84" charset="0"/>
            </a:endParaRPr>
          </a:p>
          <a:p>
            <a:pPr algn="ctr">
              <a:defRPr/>
            </a:pPr>
            <a:r>
              <a:rPr lang="en-GB" b="1" dirty="0" smtClean="0">
                <a:effectLst>
                  <a:outerShdw blurRad="38100" dist="38100" dir="2700000" algn="tl">
                    <a:srgbClr val="DDDDDD"/>
                  </a:outerShdw>
                </a:effectLst>
                <a:latin typeface="Calibri" pitchFamily="-84" charset="0"/>
                <a:ea typeface="Arial" pitchFamily="-84" charset="0"/>
                <a:cs typeface="Arial" pitchFamily="-84" charset="0"/>
              </a:rPr>
              <a:t>3</a:t>
            </a:r>
            <a:r>
              <a:rPr lang="en-GB" b="1" baseline="30000" dirty="0" smtClean="0">
                <a:effectLst>
                  <a:outerShdw blurRad="38100" dist="38100" dir="2700000" algn="tl">
                    <a:srgbClr val="DDDDDD"/>
                  </a:outerShdw>
                </a:effectLst>
                <a:latin typeface="Calibri" pitchFamily="-84" charset="0"/>
                <a:ea typeface="Arial" pitchFamily="-84" charset="0"/>
                <a:cs typeface="Arial" pitchFamily="-84" charset="0"/>
              </a:rPr>
              <a:t>rd</a:t>
            </a:r>
            <a:r>
              <a:rPr lang="en-GB" b="1" dirty="0" smtClean="0">
                <a:effectLst>
                  <a:outerShdw blurRad="38100" dist="38100" dir="2700000" algn="tl">
                    <a:srgbClr val="DDDDDD"/>
                  </a:outerShdw>
                </a:effectLst>
                <a:latin typeface="Calibri" pitchFamily="-84" charset="0"/>
                <a:ea typeface="Arial" pitchFamily="-84" charset="0"/>
                <a:cs typeface="Arial" pitchFamily="-84" charset="0"/>
              </a:rPr>
              <a:t> </a:t>
            </a:r>
            <a:r>
              <a:rPr lang="en-GB" dirty="0" smtClean="0">
                <a:effectLst>
                  <a:outerShdw blurRad="38100" dist="38100" dir="2700000" algn="tl">
                    <a:srgbClr val="DDDDDD"/>
                  </a:outerShdw>
                </a:effectLst>
                <a:latin typeface="Calibri" pitchFamily="-84" charset="0"/>
                <a:ea typeface="Arial" pitchFamily="-84" charset="0"/>
                <a:cs typeface="Arial" pitchFamily="-84" charset="0"/>
              </a:rPr>
              <a:t>October 2013</a:t>
            </a:r>
          </a:p>
          <a:p>
            <a:pPr algn="ctr">
              <a:defRPr/>
            </a:pPr>
            <a:endParaRPr lang="en-GB" sz="3600" b="1" dirty="0">
              <a:latin typeface="Calibri" pitchFamily="-84" charset="0"/>
              <a:ea typeface="Arial" pitchFamily="-84" charset="0"/>
              <a:cs typeface="Arial" pitchFamily="-84" charset="0"/>
            </a:endParaRPr>
          </a:p>
        </p:txBody>
      </p:sp>
      <p:pic>
        <p:nvPicPr>
          <p:cNvPr id="39939" name="Picture 7" descr="C:\Documents and Settings\s2105196\Local Settings\Temporary Internet Files\Content.Word\Hartpury College SPOT POS.JPG"/>
          <p:cNvPicPr>
            <a:picLocks noChangeAspect="1" noChangeArrowheads="1"/>
          </p:cNvPicPr>
          <p:nvPr/>
        </p:nvPicPr>
        <p:blipFill>
          <a:blip r:embed="rId4"/>
          <a:srcRect/>
          <a:stretch>
            <a:fillRect/>
          </a:stretch>
        </p:blipFill>
        <p:spPr bwMode="auto">
          <a:xfrm>
            <a:off x="2786063" y="6011863"/>
            <a:ext cx="1165225" cy="709612"/>
          </a:xfrm>
          <a:prstGeom prst="rect">
            <a:avLst/>
          </a:prstGeom>
          <a:noFill/>
          <a:ln w="9525">
            <a:solidFill>
              <a:schemeClr val="tx1"/>
            </a:solidFill>
            <a:miter lim="800000"/>
            <a:headEnd/>
            <a:tailEnd/>
          </a:ln>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0125" y="4107350"/>
            <a:ext cx="7142163" cy="138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subTitle" idx="1"/>
          </p:nvPr>
        </p:nvSpPr>
        <p:spPr>
          <a:xfrm>
            <a:off x="6352381" y="1238250"/>
            <a:ext cx="2593975" cy="1987550"/>
          </a:xfrm>
          <a:noFill/>
        </p:spPr>
        <p:txBody>
          <a:bodyPr/>
          <a:lstStyle/>
          <a:p>
            <a:pPr marL="534988" indent="-534988" algn="l" eaLnBrk="1" hangingPunct="1">
              <a:lnSpc>
                <a:spcPct val="80000"/>
              </a:lnSpc>
            </a:pPr>
            <a:r>
              <a:rPr lang="en-GB" b="1" dirty="0" err="1">
                <a:latin typeface="Frutiger 57Cn" pitchFamily="34" charset="0"/>
                <a:ea typeface="ＭＳ Ｐゴシック" pitchFamily="-84" charset="-128"/>
                <a:cs typeface="ＭＳ Ｐゴシック" pitchFamily="-84" charset="-128"/>
              </a:rPr>
              <a:t>Tablehurst</a:t>
            </a:r>
            <a:r>
              <a:rPr lang="en-GB" b="1" dirty="0">
                <a:latin typeface="Frutiger 57Cn" pitchFamily="34" charset="0"/>
                <a:ea typeface="ＭＳ Ｐゴシック" pitchFamily="-84" charset="-128"/>
                <a:cs typeface="ＭＳ Ｐゴシック" pitchFamily="-84" charset="-128"/>
              </a:rPr>
              <a:t> </a:t>
            </a:r>
          </a:p>
          <a:p>
            <a:pPr marL="534988" indent="-534988" algn="l" eaLnBrk="1" hangingPunct="1">
              <a:lnSpc>
                <a:spcPct val="80000"/>
              </a:lnSpc>
            </a:pPr>
            <a:r>
              <a:rPr lang="en-GB" b="1" dirty="0">
                <a:latin typeface="Frutiger 57Cn" pitchFamily="34" charset="0"/>
                <a:ea typeface="ＭＳ Ｐゴシック" pitchFamily="-84" charset="-128"/>
                <a:cs typeface="ＭＳ Ｐゴシック" pitchFamily="-84" charset="-128"/>
              </a:rPr>
              <a:t>and </a:t>
            </a:r>
          </a:p>
          <a:p>
            <a:pPr marL="534988" indent="-534988" algn="l" eaLnBrk="1" hangingPunct="1">
              <a:lnSpc>
                <a:spcPct val="80000"/>
              </a:lnSpc>
            </a:pPr>
            <a:r>
              <a:rPr lang="en-GB" b="1" dirty="0" err="1">
                <a:latin typeface="Frutiger 57Cn" pitchFamily="34" charset="0"/>
                <a:ea typeface="ＭＳ Ｐゴシック" pitchFamily="-84" charset="-128"/>
                <a:cs typeface="ＭＳ Ｐゴシック" pitchFamily="-84" charset="-128"/>
              </a:rPr>
              <a:t>Plaw</a:t>
            </a:r>
            <a:r>
              <a:rPr lang="en-GB" b="1" dirty="0">
                <a:latin typeface="Frutiger 57Cn" pitchFamily="34" charset="0"/>
                <a:ea typeface="ＭＳ Ｐゴシック" pitchFamily="-84" charset="-128"/>
                <a:cs typeface="ＭＳ Ｐゴシック" pitchFamily="-84" charset="-128"/>
              </a:rPr>
              <a:t> Hatch </a:t>
            </a:r>
          </a:p>
          <a:p>
            <a:pPr marL="534988" indent="-534988" algn="l" eaLnBrk="1" hangingPunct="1">
              <a:lnSpc>
                <a:spcPct val="80000"/>
              </a:lnSpc>
            </a:pPr>
            <a:r>
              <a:rPr lang="en-GB" b="1" dirty="0">
                <a:latin typeface="Frutiger 57Cn" pitchFamily="34" charset="0"/>
                <a:ea typeface="ＭＳ Ｐゴシック" pitchFamily="-84" charset="-128"/>
                <a:cs typeface="ＭＳ Ｐゴシック" pitchFamily="-84" charset="-128"/>
              </a:rPr>
              <a:t>structure</a:t>
            </a:r>
          </a:p>
          <a:p>
            <a:pPr marL="534988" indent="-534988" algn="l" eaLnBrk="1" hangingPunct="1">
              <a:lnSpc>
                <a:spcPct val="80000"/>
              </a:lnSpc>
            </a:pPr>
            <a:endParaRPr lang="en-GB" sz="1600" b="1" dirty="0">
              <a:latin typeface="Frutiger 57Cn" pitchFamily="34" charset="0"/>
              <a:ea typeface="ＭＳ Ｐゴシック" pitchFamily="-84" charset="-128"/>
              <a:cs typeface="ＭＳ Ｐゴシック" pitchFamily="-84" charset="-128"/>
            </a:endParaRPr>
          </a:p>
          <a:p>
            <a:pPr marL="534988" indent="-534988" algn="l" eaLnBrk="1" hangingPunct="1">
              <a:lnSpc>
                <a:spcPct val="80000"/>
              </a:lnSpc>
            </a:pPr>
            <a:endParaRPr lang="en-US" sz="2400" dirty="0">
              <a:latin typeface="Frutiger 57Cn" pitchFamily="34" charset="0"/>
              <a:ea typeface="ＭＳ Ｐゴシック" pitchFamily="-84" charset="-128"/>
              <a:cs typeface="ＭＳ Ｐゴシック" pitchFamily="-84" charset="-128"/>
            </a:endParaRPr>
          </a:p>
          <a:p>
            <a:pPr marL="534988" indent="-534988" eaLnBrk="1" hangingPunct="1">
              <a:lnSpc>
                <a:spcPct val="80000"/>
              </a:lnSpc>
            </a:pPr>
            <a:endParaRPr lang="en-GB" sz="2400" b="1" dirty="0">
              <a:latin typeface="Frutiger 57Cn" pitchFamily="34" charset="0"/>
              <a:ea typeface="ＭＳ Ｐゴシック" pitchFamily="-84" charset="-128"/>
              <a:cs typeface="ＭＳ Ｐゴシック" pitchFamily="-84" charset="-128"/>
            </a:endParaRPr>
          </a:p>
        </p:txBody>
      </p:sp>
      <p:sp>
        <p:nvSpPr>
          <p:cNvPr id="31747" name="Text Box 5"/>
          <p:cNvSpPr txBox="1">
            <a:spLocks noChangeArrowheads="1"/>
          </p:cNvSpPr>
          <p:nvPr/>
        </p:nvSpPr>
        <p:spPr bwMode="auto">
          <a:xfrm>
            <a:off x="539750" y="2160588"/>
            <a:ext cx="7993063" cy="366712"/>
          </a:xfrm>
          <a:prstGeom prst="rect">
            <a:avLst/>
          </a:prstGeom>
          <a:noFill/>
          <a:ln w="9525">
            <a:noFill/>
            <a:miter lim="800000"/>
            <a:headEnd/>
            <a:tailEnd/>
          </a:ln>
        </p:spPr>
        <p:txBody>
          <a:bodyPr>
            <a:prstTxWarp prst="textNoShape">
              <a:avLst/>
            </a:prstTxWarp>
            <a:spAutoFit/>
          </a:bodyPr>
          <a:lstStyle/>
          <a:p>
            <a:pPr>
              <a:spcBef>
                <a:spcPct val="50000"/>
              </a:spcBef>
            </a:pPr>
            <a:endParaRPr lang="en-GB"/>
          </a:p>
        </p:txBody>
      </p:sp>
      <p:sp>
        <p:nvSpPr>
          <p:cNvPr id="31748" name="Oval 6"/>
          <p:cNvSpPr>
            <a:spLocks noChangeArrowheads="1"/>
          </p:cNvSpPr>
          <p:nvPr/>
        </p:nvSpPr>
        <p:spPr bwMode="auto">
          <a:xfrm>
            <a:off x="3656013" y="1368425"/>
            <a:ext cx="71437" cy="7143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49" name="Oval 7"/>
          <p:cNvSpPr>
            <a:spLocks noChangeArrowheads="1"/>
          </p:cNvSpPr>
          <p:nvPr/>
        </p:nvSpPr>
        <p:spPr bwMode="auto">
          <a:xfrm>
            <a:off x="4953000" y="1008063"/>
            <a:ext cx="71438" cy="71437"/>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50" name="Oval 8"/>
          <p:cNvSpPr>
            <a:spLocks noChangeArrowheads="1"/>
          </p:cNvSpPr>
          <p:nvPr/>
        </p:nvSpPr>
        <p:spPr bwMode="auto">
          <a:xfrm>
            <a:off x="4232275" y="720725"/>
            <a:ext cx="71438" cy="7143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51" name="Oval 9"/>
          <p:cNvSpPr>
            <a:spLocks noChangeArrowheads="1"/>
          </p:cNvSpPr>
          <p:nvPr/>
        </p:nvSpPr>
        <p:spPr bwMode="auto">
          <a:xfrm>
            <a:off x="4737100" y="792163"/>
            <a:ext cx="71438" cy="71437"/>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52" name="Oval 10"/>
          <p:cNvSpPr>
            <a:spLocks noChangeArrowheads="1"/>
          </p:cNvSpPr>
          <p:nvPr/>
        </p:nvSpPr>
        <p:spPr bwMode="auto">
          <a:xfrm>
            <a:off x="4232275" y="1152525"/>
            <a:ext cx="71438" cy="7143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53" name="Oval 11"/>
          <p:cNvSpPr>
            <a:spLocks noChangeArrowheads="1"/>
          </p:cNvSpPr>
          <p:nvPr/>
        </p:nvSpPr>
        <p:spPr bwMode="auto">
          <a:xfrm>
            <a:off x="4160838" y="1441450"/>
            <a:ext cx="71437" cy="7143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54" name="Oval 12"/>
          <p:cNvSpPr>
            <a:spLocks noChangeArrowheads="1"/>
          </p:cNvSpPr>
          <p:nvPr/>
        </p:nvSpPr>
        <p:spPr bwMode="auto">
          <a:xfrm>
            <a:off x="4592638" y="1008063"/>
            <a:ext cx="71437" cy="71437"/>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55" name="Oval 13"/>
          <p:cNvSpPr>
            <a:spLocks noChangeArrowheads="1"/>
          </p:cNvSpPr>
          <p:nvPr/>
        </p:nvSpPr>
        <p:spPr bwMode="auto">
          <a:xfrm>
            <a:off x="4448175" y="1296988"/>
            <a:ext cx="71438" cy="71437"/>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56" name="Oval 14"/>
          <p:cNvSpPr>
            <a:spLocks noChangeArrowheads="1"/>
          </p:cNvSpPr>
          <p:nvPr/>
        </p:nvSpPr>
        <p:spPr bwMode="auto">
          <a:xfrm>
            <a:off x="4664075" y="1223963"/>
            <a:ext cx="71438" cy="71437"/>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57" name="Oval 15"/>
          <p:cNvSpPr>
            <a:spLocks noChangeArrowheads="1"/>
          </p:cNvSpPr>
          <p:nvPr/>
        </p:nvSpPr>
        <p:spPr bwMode="auto">
          <a:xfrm>
            <a:off x="4808538" y="1008063"/>
            <a:ext cx="71437" cy="71437"/>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58" name="Oval 16"/>
          <p:cNvSpPr>
            <a:spLocks noChangeArrowheads="1"/>
          </p:cNvSpPr>
          <p:nvPr/>
        </p:nvSpPr>
        <p:spPr bwMode="auto">
          <a:xfrm>
            <a:off x="3800475" y="936625"/>
            <a:ext cx="71438" cy="7143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59" name="Oval 17"/>
          <p:cNvSpPr>
            <a:spLocks noChangeArrowheads="1"/>
          </p:cNvSpPr>
          <p:nvPr/>
        </p:nvSpPr>
        <p:spPr bwMode="auto">
          <a:xfrm>
            <a:off x="4016375" y="1223963"/>
            <a:ext cx="71438" cy="71437"/>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60" name="Oval 18"/>
          <p:cNvSpPr>
            <a:spLocks noChangeArrowheads="1"/>
          </p:cNvSpPr>
          <p:nvPr/>
        </p:nvSpPr>
        <p:spPr bwMode="auto">
          <a:xfrm>
            <a:off x="4089400" y="936625"/>
            <a:ext cx="71438" cy="7143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61" name="Oval 19"/>
          <p:cNvSpPr>
            <a:spLocks noChangeArrowheads="1"/>
          </p:cNvSpPr>
          <p:nvPr/>
        </p:nvSpPr>
        <p:spPr bwMode="auto">
          <a:xfrm>
            <a:off x="4376738" y="1008063"/>
            <a:ext cx="71437" cy="71437"/>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62" name="Oval 20"/>
          <p:cNvSpPr>
            <a:spLocks noChangeArrowheads="1"/>
          </p:cNvSpPr>
          <p:nvPr/>
        </p:nvSpPr>
        <p:spPr bwMode="auto">
          <a:xfrm>
            <a:off x="4521200" y="792163"/>
            <a:ext cx="71438" cy="71437"/>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63" name="Oval 21"/>
          <p:cNvSpPr>
            <a:spLocks noChangeArrowheads="1"/>
          </p:cNvSpPr>
          <p:nvPr/>
        </p:nvSpPr>
        <p:spPr bwMode="auto">
          <a:xfrm>
            <a:off x="3873500" y="1152525"/>
            <a:ext cx="71438" cy="7143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64" name="Oval 22"/>
          <p:cNvSpPr>
            <a:spLocks noChangeArrowheads="1"/>
          </p:cNvSpPr>
          <p:nvPr/>
        </p:nvSpPr>
        <p:spPr bwMode="auto">
          <a:xfrm>
            <a:off x="4953000" y="865188"/>
            <a:ext cx="71438" cy="71437"/>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65" name="Oval 23"/>
          <p:cNvSpPr>
            <a:spLocks noChangeArrowheads="1"/>
          </p:cNvSpPr>
          <p:nvPr/>
        </p:nvSpPr>
        <p:spPr bwMode="auto">
          <a:xfrm>
            <a:off x="5024438" y="1152525"/>
            <a:ext cx="71437" cy="7143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66" name="Oval 24"/>
          <p:cNvSpPr>
            <a:spLocks noChangeArrowheads="1"/>
          </p:cNvSpPr>
          <p:nvPr/>
        </p:nvSpPr>
        <p:spPr bwMode="auto">
          <a:xfrm>
            <a:off x="4881563" y="1223963"/>
            <a:ext cx="71437" cy="71437"/>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67" name="Oval 25"/>
          <p:cNvSpPr>
            <a:spLocks noChangeArrowheads="1"/>
          </p:cNvSpPr>
          <p:nvPr/>
        </p:nvSpPr>
        <p:spPr bwMode="auto">
          <a:xfrm>
            <a:off x="3513138" y="792163"/>
            <a:ext cx="71437" cy="71437"/>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68" name="Oval 26"/>
          <p:cNvSpPr>
            <a:spLocks noChangeArrowheads="1"/>
          </p:cNvSpPr>
          <p:nvPr/>
        </p:nvSpPr>
        <p:spPr bwMode="auto">
          <a:xfrm>
            <a:off x="3584575" y="1008063"/>
            <a:ext cx="71438" cy="71437"/>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69" name="Oval 27"/>
          <p:cNvSpPr>
            <a:spLocks noChangeArrowheads="1"/>
          </p:cNvSpPr>
          <p:nvPr/>
        </p:nvSpPr>
        <p:spPr bwMode="auto">
          <a:xfrm>
            <a:off x="3584575" y="1223963"/>
            <a:ext cx="71438" cy="71437"/>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70" name="Oval 28"/>
          <p:cNvSpPr>
            <a:spLocks noChangeArrowheads="1"/>
          </p:cNvSpPr>
          <p:nvPr/>
        </p:nvSpPr>
        <p:spPr bwMode="auto">
          <a:xfrm>
            <a:off x="5168900" y="1223963"/>
            <a:ext cx="71438" cy="71437"/>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71" name="Oval 29"/>
          <p:cNvSpPr>
            <a:spLocks noChangeArrowheads="1"/>
          </p:cNvSpPr>
          <p:nvPr/>
        </p:nvSpPr>
        <p:spPr bwMode="auto">
          <a:xfrm>
            <a:off x="5240338" y="1081088"/>
            <a:ext cx="71437" cy="71437"/>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72" name="Oval 30"/>
          <p:cNvSpPr>
            <a:spLocks noChangeArrowheads="1"/>
          </p:cNvSpPr>
          <p:nvPr/>
        </p:nvSpPr>
        <p:spPr bwMode="auto">
          <a:xfrm>
            <a:off x="5168900" y="936625"/>
            <a:ext cx="71438" cy="7143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73" name="Oval 31"/>
          <p:cNvSpPr>
            <a:spLocks noChangeArrowheads="1"/>
          </p:cNvSpPr>
          <p:nvPr/>
        </p:nvSpPr>
        <p:spPr bwMode="auto">
          <a:xfrm>
            <a:off x="3368675" y="1152525"/>
            <a:ext cx="71438" cy="7143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74" name="Oval 32"/>
          <p:cNvSpPr>
            <a:spLocks noChangeArrowheads="1"/>
          </p:cNvSpPr>
          <p:nvPr/>
        </p:nvSpPr>
        <p:spPr bwMode="auto">
          <a:xfrm>
            <a:off x="3873500" y="1368425"/>
            <a:ext cx="71438" cy="7143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75" name="Oval 33"/>
          <p:cNvSpPr>
            <a:spLocks noChangeArrowheads="1"/>
          </p:cNvSpPr>
          <p:nvPr/>
        </p:nvSpPr>
        <p:spPr bwMode="auto">
          <a:xfrm>
            <a:off x="3368675" y="936625"/>
            <a:ext cx="71438" cy="7143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76" name="Oval 34"/>
          <p:cNvSpPr>
            <a:spLocks noChangeArrowheads="1"/>
          </p:cNvSpPr>
          <p:nvPr/>
        </p:nvSpPr>
        <p:spPr bwMode="auto">
          <a:xfrm>
            <a:off x="5384800" y="1223963"/>
            <a:ext cx="71438" cy="71437"/>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77" name="Oval 35"/>
          <p:cNvSpPr>
            <a:spLocks noChangeArrowheads="1"/>
          </p:cNvSpPr>
          <p:nvPr/>
        </p:nvSpPr>
        <p:spPr bwMode="auto">
          <a:xfrm>
            <a:off x="5024438" y="1368425"/>
            <a:ext cx="71437" cy="7143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78" name="Oval 36"/>
          <p:cNvSpPr>
            <a:spLocks noChangeArrowheads="1"/>
          </p:cNvSpPr>
          <p:nvPr/>
        </p:nvSpPr>
        <p:spPr bwMode="auto">
          <a:xfrm>
            <a:off x="4808538" y="1441450"/>
            <a:ext cx="71437" cy="7143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79" name="Oval 37"/>
          <p:cNvSpPr>
            <a:spLocks noChangeArrowheads="1"/>
          </p:cNvSpPr>
          <p:nvPr/>
        </p:nvSpPr>
        <p:spPr bwMode="auto">
          <a:xfrm>
            <a:off x="4592638" y="1441450"/>
            <a:ext cx="71437" cy="7143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80" name="Text Box 38"/>
          <p:cNvSpPr txBox="1">
            <a:spLocks noChangeArrowheads="1"/>
          </p:cNvSpPr>
          <p:nvPr/>
        </p:nvSpPr>
        <p:spPr bwMode="auto">
          <a:xfrm>
            <a:off x="1692275" y="936625"/>
            <a:ext cx="2233613" cy="366713"/>
          </a:xfrm>
          <a:prstGeom prst="rect">
            <a:avLst/>
          </a:prstGeom>
          <a:noFill/>
          <a:ln w="9525">
            <a:noFill/>
            <a:miter lim="800000"/>
            <a:headEnd/>
            <a:tailEnd/>
          </a:ln>
        </p:spPr>
        <p:txBody>
          <a:bodyPr>
            <a:prstTxWarp prst="textNoShape">
              <a:avLst/>
            </a:prstTxWarp>
            <a:spAutoFit/>
          </a:bodyPr>
          <a:lstStyle/>
          <a:p>
            <a:pPr>
              <a:spcBef>
                <a:spcPct val="50000"/>
              </a:spcBef>
            </a:pPr>
            <a:r>
              <a:rPr lang="en-GB"/>
              <a:t>The community</a:t>
            </a:r>
            <a:endParaRPr lang="en-US"/>
          </a:p>
        </p:txBody>
      </p:sp>
      <p:sp>
        <p:nvSpPr>
          <p:cNvPr id="31781" name="Oval 39"/>
          <p:cNvSpPr>
            <a:spLocks noChangeArrowheads="1"/>
          </p:cNvSpPr>
          <p:nvPr/>
        </p:nvSpPr>
        <p:spPr bwMode="auto">
          <a:xfrm>
            <a:off x="3419475" y="2160588"/>
            <a:ext cx="2016125" cy="719137"/>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31782" name="Line 40"/>
          <p:cNvSpPr>
            <a:spLocks noChangeShapeType="1"/>
          </p:cNvSpPr>
          <p:nvPr/>
        </p:nvSpPr>
        <p:spPr bwMode="auto">
          <a:xfrm>
            <a:off x="3708400" y="1441450"/>
            <a:ext cx="287338" cy="790575"/>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31783" name="Line 41"/>
          <p:cNvSpPr>
            <a:spLocks noChangeShapeType="1"/>
          </p:cNvSpPr>
          <p:nvPr/>
        </p:nvSpPr>
        <p:spPr bwMode="auto">
          <a:xfrm>
            <a:off x="4211638" y="1512888"/>
            <a:ext cx="1587" cy="6477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31784" name="Line 42"/>
          <p:cNvSpPr>
            <a:spLocks noChangeShapeType="1"/>
          </p:cNvSpPr>
          <p:nvPr/>
        </p:nvSpPr>
        <p:spPr bwMode="auto">
          <a:xfrm flipH="1">
            <a:off x="4500563" y="1512888"/>
            <a:ext cx="142875" cy="6477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31785" name="Line 43"/>
          <p:cNvSpPr>
            <a:spLocks noChangeShapeType="1"/>
          </p:cNvSpPr>
          <p:nvPr/>
        </p:nvSpPr>
        <p:spPr bwMode="auto">
          <a:xfrm>
            <a:off x="4284663" y="1223963"/>
            <a:ext cx="142875" cy="1008062"/>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31786" name="Line 44"/>
          <p:cNvSpPr>
            <a:spLocks noChangeShapeType="1"/>
          </p:cNvSpPr>
          <p:nvPr/>
        </p:nvSpPr>
        <p:spPr bwMode="auto">
          <a:xfrm>
            <a:off x="4932363" y="1296988"/>
            <a:ext cx="1587" cy="935037"/>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31787" name="Line 45"/>
          <p:cNvSpPr>
            <a:spLocks noChangeShapeType="1"/>
          </p:cNvSpPr>
          <p:nvPr/>
        </p:nvSpPr>
        <p:spPr bwMode="auto">
          <a:xfrm>
            <a:off x="3419475" y="1223963"/>
            <a:ext cx="360363" cy="1008062"/>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31788" name="Line 46"/>
          <p:cNvSpPr>
            <a:spLocks noChangeShapeType="1"/>
          </p:cNvSpPr>
          <p:nvPr/>
        </p:nvSpPr>
        <p:spPr bwMode="auto">
          <a:xfrm>
            <a:off x="5219700" y="1296988"/>
            <a:ext cx="1588" cy="1008062"/>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31789" name="Line 47"/>
          <p:cNvSpPr>
            <a:spLocks noChangeShapeType="1"/>
          </p:cNvSpPr>
          <p:nvPr/>
        </p:nvSpPr>
        <p:spPr bwMode="auto">
          <a:xfrm flipH="1">
            <a:off x="5292725" y="1296988"/>
            <a:ext cx="142875" cy="10795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31790" name="Line 48"/>
          <p:cNvSpPr>
            <a:spLocks noChangeShapeType="1"/>
          </p:cNvSpPr>
          <p:nvPr/>
        </p:nvSpPr>
        <p:spPr bwMode="auto">
          <a:xfrm>
            <a:off x="4067175" y="1296988"/>
            <a:ext cx="1588" cy="8636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31791" name="Line 49"/>
          <p:cNvSpPr>
            <a:spLocks noChangeShapeType="1"/>
          </p:cNvSpPr>
          <p:nvPr/>
        </p:nvSpPr>
        <p:spPr bwMode="auto">
          <a:xfrm flipH="1">
            <a:off x="4787900" y="1512888"/>
            <a:ext cx="71438" cy="6477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31792" name="Text Box 50"/>
          <p:cNvSpPr txBox="1">
            <a:spLocks noChangeArrowheads="1"/>
          </p:cNvSpPr>
          <p:nvPr/>
        </p:nvSpPr>
        <p:spPr bwMode="auto">
          <a:xfrm>
            <a:off x="3851275" y="2376488"/>
            <a:ext cx="1225550" cy="366712"/>
          </a:xfrm>
          <a:prstGeom prst="rect">
            <a:avLst/>
          </a:prstGeom>
          <a:noFill/>
          <a:ln w="9525">
            <a:noFill/>
            <a:miter lim="800000"/>
            <a:headEnd/>
            <a:tailEnd/>
          </a:ln>
        </p:spPr>
        <p:txBody>
          <a:bodyPr>
            <a:prstTxWarp prst="textNoShape">
              <a:avLst/>
            </a:prstTxWarp>
            <a:spAutoFit/>
          </a:bodyPr>
          <a:lstStyle/>
          <a:p>
            <a:pPr>
              <a:spcBef>
                <a:spcPct val="50000"/>
              </a:spcBef>
            </a:pPr>
            <a:endParaRPr lang="en-GB"/>
          </a:p>
        </p:txBody>
      </p:sp>
      <p:sp>
        <p:nvSpPr>
          <p:cNvPr id="31793" name="Text Box 51"/>
          <p:cNvSpPr txBox="1">
            <a:spLocks noChangeArrowheads="1"/>
          </p:cNvSpPr>
          <p:nvPr/>
        </p:nvSpPr>
        <p:spPr bwMode="auto">
          <a:xfrm>
            <a:off x="3708400" y="2305050"/>
            <a:ext cx="1368425" cy="366713"/>
          </a:xfrm>
          <a:prstGeom prst="rect">
            <a:avLst/>
          </a:prstGeom>
          <a:noFill/>
          <a:ln w="9525">
            <a:noFill/>
            <a:miter lim="800000"/>
            <a:headEnd/>
            <a:tailEnd/>
          </a:ln>
        </p:spPr>
        <p:txBody>
          <a:bodyPr>
            <a:prstTxWarp prst="textNoShape">
              <a:avLst/>
            </a:prstTxWarp>
            <a:spAutoFit/>
          </a:bodyPr>
          <a:lstStyle/>
          <a:p>
            <a:pPr algn="ctr">
              <a:spcBef>
                <a:spcPct val="50000"/>
              </a:spcBef>
            </a:pPr>
            <a:r>
              <a:rPr lang="en-GB"/>
              <a:t>Co-op</a:t>
            </a:r>
            <a:endParaRPr lang="en-US"/>
          </a:p>
        </p:txBody>
      </p:sp>
      <p:sp>
        <p:nvSpPr>
          <p:cNvPr id="31794" name="Rectangle 52"/>
          <p:cNvSpPr>
            <a:spLocks noChangeArrowheads="1"/>
          </p:cNvSpPr>
          <p:nvPr/>
        </p:nvSpPr>
        <p:spPr bwMode="auto">
          <a:xfrm>
            <a:off x="2051050" y="3313113"/>
            <a:ext cx="1728788" cy="1944687"/>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GB" sz="1600" b="1"/>
              <a:t>Tablehurst farm</a:t>
            </a:r>
            <a:endParaRPr lang="en-US" sz="1600" b="1"/>
          </a:p>
        </p:txBody>
      </p:sp>
      <p:sp>
        <p:nvSpPr>
          <p:cNvPr id="31795" name="Rectangle 53"/>
          <p:cNvSpPr>
            <a:spLocks noChangeArrowheads="1"/>
          </p:cNvSpPr>
          <p:nvPr/>
        </p:nvSpPr>
        <p:spPr bwMode="auto">
          <a:xfrm>
            <a:off x="5076825" y="3313113"/>
            <a:ext cx="1800225" cy="1944687"/>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GB" sz="1600" b="1"/>
              <a:t>Plaw Hatch farm</a:t>
            </a:r>
            <a:endParaRPr lang="en-US" sz="1600" b="1"/>
          </a:p>
        </p:txBody>
      </p:sp>
      <p:sp>
        <p:nvSpPr>
          <p:cNvPr id="31796" name="Oval 54"/>
          <p:cNvSpPr>
            <a:spLocks noChangeArrowheads="1"/>
          </p:cNvSpPr>
          <p:nvPr/>
        </p:nvSpPr>
        <p:spPr bwMode="auto">
          <a:xfrm>
            <a:off x="3419475" y="5761038"/>
            <a:ext cx="2089150" cy="842962"/>
          </a:xfrm>
          <a:prstGeom prst="ellipse">
            <a:avLst/>
          </a:prstGeom>
          <a:solidFill>
            <a:schemeClr val="accent1"/>
          </a:solidFill>
          <a:ln w="9525">
            <a:solidFill>
              <a:schemeClr val="tx1"/>
            </a:solidFill>
            <a:round/>
            <a:headEnd/>
            <a:tailEnd/>
          </a:ln>
        </p:spPr>
        <p:txBody>
          <a:bodyPr wrap="none" anchor="ctr">
            <a:prstTxWarp prst="textNoShape">
              <a:avLst/>
            </a:prstTxWarp>
          </a:bodyPr>
          <a:lstStyle/>
          <a:p>
            <a:pPr algn="ctr"/>
            <a:r>
              <a:rPr lang="en-GB" dirty="0"/>
              <a:t>St Anthony’s </a:t>
            </a:r>
            <a:r>
              <a:rPr lang="en-GB" dirty="0" smtClean="0"/>
              <a:t>Trust (Steiner)</a:t>
            </a:r>
            <a:endParaRPr lang="en-US" dirty="0"/>
          </a:p>
        </p:txBody>
      </p:sp>
      <p:sp>
        <p:nvSpPr>
          <p:cNvPr id="31797" name="Oval 55"/>
          <p:cNvSpPr>
            <a:spLocks noChangeArrowheads="1"/>
          </p:cNvSpPr>
          <p:nvPr/>
        </p:nvSpPr>
        <p:spPr bwMode="auto">
          <a:xfrm>
            <a:off x="2268538" y="3457575"/>
            <a:ext cx="1223962" cy="647700"/>
          </a:xfrm>
          <a:prstGeom prst="ellipse">
            <a:avLst/>
          </a:prstGeom>
          <a:solidFill>
            <a:srgbClr val="FF6600"/>
          </a:solidFill>
          <a:ln w="9525">
            <a:solidFill>
              <a:schemeClr val="tx1"/>
            </a:solidFill>
            <a:round/>
            <a:headEnd/>
            <a:tailEnd/>
          </a:ln>
        </p:spPr>
        <p:txBody>
          <a:bodyPr wrap="none" anchor="ctr">
            <a:prstTxWarp prst="textNoShape">
              <a:avLst/>
            </a:prstTxWarp>
          </a:bodyPr>
          <a:lstStyle/>
          <a:p>
            <a:pPr algn="ctr"/>
            <a:r>
              <a:rPr lang="en-GB" sz="1400"/>
              <a:t>Farm</a:t>
            </a:r>
          </a:p>
          <a:p>
            <a:pPr algn="ctr"/>
            <a:r>
              <a:rPr lang="en-GB" sz="1400"/>
              <a:t>enterprise</a:t>
            </a:r>
            <a:endParaRPr lang="en-US" sz="1400"/>
          </a:p>
        </p:txBody>
      </p:sp>
      <p:sp>
        <p:nvSpPr>
          <p:cNvPr id="31798" name="Oval 56"/>
          <p:cNvSpPr>
            <a:spLocks noChangeArrowheads="1"/>
          </p:cNvSpPr>
          <p:nvPr/>
        </p:nvSpPr>
        <p:spPr bwMode="auto">
          <a:xfrm>
            <a:off x="2268538" y="4537075"/>
            <a:ext cx="1223962" cy="647700"/>
          </a:xfrm>
          <a:prstGeom prst="ellipse">
            <a:avLst/>
          </a:prstGeom>
          <a:solidFill>
            <a:srgbClr val="FF6600"/>
          </a:solidFill>
          <a:ln w="9525">
            <a:solidFill>
              <a:schemeClr val="tx1"/>
            </a:solidFill>
            <a:round/>
            <a:headEnd/>
            <a:tailEnd/>
          </a:ln>
        </p:spPr>
        <p:txBody>
          <a:bodyPr wrap="none" anchor="ctr">
            <a:prstTxWarp prst="textNoShape">
              <a:avLst/>
            </a:prstTxWarp>
          </a:bodyPr>
          <a:lstStyle/>
          <a:p>
            <a:pPr algn="ctr"/>
            <a:r>
              <a:rPr lang="en-GB" sz="1400"/>
              <a:t>Land &amp;</a:t>
            </a:r>
          </a:p>
          <a:p>
            <a:pPr algn="ctr"/>
            <a:r>
              <a:rPr lang="en-GB" sz="1400"/>
              <a:t>buildings</a:t>
            </a:r>
            <a:endParaRPr lang="en-US" sz="1400"/>
          </a:p>
        </p:txBody>
      </p:sp>
      <p:sp>
        <p:nvSpPr>
          <p:cNvPr id="31799" name="Oval 57"/>
          <p:cNvSpPr>
            <a:spLocks noChangeArrowheads="1"/>
          </p:cNvSpPr>
          <p:nvPr/>
        </p:nvSpPr>
        <p:spPr bwMode="auto">
          <a:xfrm>
            <a:off x="5364163" y="3457575"/>
            <a:ext cx="1223962" cy="647700"/>
          </a:xfrm>
          <a:prstGeom prst="ellipse">
            <a:avLst/>
          </a:prstGeom>
          <a:solidFill>
            <a:srgbClr val="FF6600"/>
          </a:solidFill>
          <a:ln w="9525">
            <a:solidFill>
              <a:schemeClr val="tx1"/>
            </a:solidFill>
            <a:round/>
            <a:headEnd/>
            <a:tailEnd/>
          </a:ln>
        </p:spPr>
        <p:txBody>
          <a:bodyPr wrap="none" anchor="ctr">
            <a:prstTxWarp prst="textNoShape">
              <a:avLst/>
            </a:prstTxWarp>
          </a:bodyPr>
          <a:lstStyle/>
          <a:p>
            <a:pPr algn="ctr"/>
            <a:r>
              <a:rPr lang="en-GB" sz="1400"/>
              <a:t>Farm</a:t>
            </a:r>
          </a:p>
          <a:p>
            <a:pPr algn="ctr"/>
            <a:r>
              <a:rPr lang="en-GB" sz="1400"/>
              <a:t>enterprise</a:t>
            </a:r>
            <a:endParaRPr lang="en-US" sz="1400"/>
          </a:p>
        </p:txBody>
      </p:sp>
      <p:sp>
        <p:nvSpPr>
          <p:cNvPr id="31800" name="Oval 58"/>
          <p:cNvSpPr>
            <a:spLocks noChangeArrowheads="1"/>
          </p:cNvSpPr>
          <p:nvPr/>
        </p:nvSpPr>
        <p:spPr bwMode="auto">
          <a:xfrm>
            <a:off x="5364163" y="4537075"/>
            <a:ext cx="1223962" cy="647700"/>
          </a:xfrm>
          <a:prstGeom prst="ellipse">
            <a:avLst/>
          </a:prstGeom>
          <a:solidFill>
            <a:srgbClr val="FF6600"/>
          </a:solidFill>
          <a:ln w="9525">
            <a:solidFill>
              <a:schemeClr val="tx1"/>
            </a:solidFill>
            <a:round/>
            <a:headEnd/>
            <a:tailEnd/>
          </a:ln>
        </p:spPr>
        <p:txBody>
          <a:bodyPr wrap="none" anchor="ctr">
            <a:prstTxWarp prst="textNoShape">
              <a:avLst/>
            </a:prstTxWarp>
          </a:bodyPr>
          <a:lstStyle/>
          <a:p>
            <a:pPr algn="ctr"/>
            <a:r>
              <a:rPr lang="en-GB" sz="1400"/>
              <a:t>Land &amp;</a:t>
            </a:r>
          </a:p>
          <a:p>
            <a:pPr algn="ctr"/>
            <a:r>
              <a:rPr lang="en-GB" sz="1400"/>
              <a:t>buildings</a:t>
            </a:r>
            <a:endParaRPr lang="en-US" sz="1400"/>
          </a:p>
        </p:txBody>
      </p:sp>
      <p:sp>
        <p:nvSpPr>
          <p:cNvPr id="31801" name="Line 59"/>
          <p:cNvSpPr>
            <a:spLocks noChangeShapeType="1"/>
          </p:cNvSpPr>
          <p:nvPr/>
        </p:nvSpPr>
        <p:spPr bwMode="auto">
          <a:xfrm>
            <a:off x="3276600" y="5113338"/>
            <a:ext cx="431800" cy="792162"/>
          </a:xfrm>
          <a:prstGeom prst="line">
            <a:avLst/>
          </a:prstGeom>
          <a:noFill/>
          <a:ln w="25400">
            <a:solidFill>
              <a:schemeClr val="tx1"/>
            </a:solidFill>
            <a:round/>
            <a:headEnd/>
            <a:tailEnd/>
          </a:ln>
        </p:spPr>
        <p:txBody>
          <a:bodyPr>
            <a:prstTxWarp prst="textNoShape">
              <a:avLst/>
            </a:prstTxWarp>
          </a:bodyPr>
          <a:lstStyle/>
          <a:p>
            <a:endParaRPr lang="en-US"/>
          </a:p>
        </p:txBody>
      </p:sp>
      <p:sp>
        <p:nvSpPr>
          <p:cNvPr id="31802" name="Line 60"/>
          <p:cNvSpPr>
            <a:spLocks noChangeShapeType="1"/>
          </p:cNvSpPr>
          <p:nvPr/>
        </p:nvSpPr>
        <p:spPr bwMode="auto">
          <a:xfrm flipH="1">
            <a:off x="5148263" y="5113338"/>
            <a:ext cx="431800" cy="792162"/>
          </a:xfrm>
          <a:prstGeom prst="line">
            <a:avLst/>
          </a:prstGeom>
          <a:noFill/>
          <a:ln w="25400">
            <a:solidFill>
              <a:schemeClr val="tx1"/>
            </a:solidFill>
            <a:round/>
            <a:headEnd/>
            <a:tailEnd/>
          </a:ln>
        </p:spPr>
        <p:txBody>
          <a:bodyPr>
            <a:prstTxWarp prst="textNoShape">
              <a:avLst/>
            </a:prstTxWarp>
          </a:bodyPr>
          <a:lstStyle/>
          <a:p>
            <a:endParaRPr lang="en-US"/>
          </a:p>
        </p:txBody>
      </p:sp>
      <p:sp>
        <p:nvSpPr>
          <p:cNvPr id="31803" name="Line 61"/>
          <p:cNvSpPr>
            <a:spLocks noChangeShapeType="1"/>
          </p:cNvSpPr>
          <p:nvPr/>
        </p:nvSpPr>
        <p:spPr bwMode="auto">
          <a:xfrm flipV="1">
            <a:off x="3059113" y="2736850"/>
            <a:ext cx="576262" cy="720725"/>
          </a:xfrm>
          <a:prstGeom prst="line">
            <a:avLst/>
          </a:prstGeom>
          <a:noFill/>
          <a:ln w="25400">
            <a:solidFill>
              <a:schemeClr val="tx1"/>
            </a:solidFill>
            <a:round/>
            <a:headEnd/>
            <a:tailEnd/>
          </a:ln>
        </p:spPr>
        <p:txBody>
          <a:bodyPr>
            <a:prstTxWarp prst="textNoShape">
              <a:avLst/>
            </a:prstTxWarp>
          </a:bodyPr>
          <a:lstStyle/>
          <a:p>
            <a:endParaRPr lang="en-US"/>
          </a:p>
        </p:txBody>
      </p:sp>
      <p:sp>
        <p:nvSpPr>
          <p:cNvPr id="31804" name="Line 62"/>
          <p:cNvSpPr>
            <a:spLocks noChangeShapeType="1"/>
          </p:cNvSpPr>
          <p:nvPr/>
        </p:nvSpPr>
        <p:spPr bwMode="auto">
          <a:xfrm flipH="1" flipV="1">
            <a:off x="5219700" y="2736850"/>
            <a:ext cx="503238" cy="720725"/>
          </a:xfrm>
          <a:prstGeom prst="line">
            <a:avLst/>
          </a:prstGeom>
          <a:noFill/>
          <a:ln w="25400">
            <a:solidFill>
              <a:schemeClr val="tx1"/>
            </a:solidFill>
            <a:round/>
            <a:headEnd/>
            <a:tailEnd/>
          </a:ln>
        </p:spPr>
        <p:txBody>
          <a:bodyPr>
            <a:prstTxWarp prst="textNoShape">
              <a:avLst/>
            </a:prstTxWarp>
          </a:bodyPr>
          <a:lstStyle/>
          <a:p>
            <a:endParaRPr lang="en-US"/>
          </a:p>
        </p:txBody>
      </p:sp>
      <p:pic>
        <p:nvPicPr>
          <p:cNvPr id="31805" name="Picture 63"/>
          <p:cNvPicPr>
            <a:picLocks noChangeAspect="1" noChangeArrowheads="1"/>
          </p:cNvPicPr>
          <p:nvPr/>
        </p:nvPicPr>
        <p:blipFill>
          <a:blip r:embed="rId3"/>
          <a:srcRect r="-3096"/>
          <a:stretch>
            <a:fillRect/>
          </a:stretch>
        </p:blipFill>
        <p:spPr bwMode="auto">
          <a:xfrm>
            <a:off x="6659563" y="5949950"/>
            <a:ext cx="1979612" cy="411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subTitle" idx="1"/>
          </p:nvPr>
        </p:nvSpPr>
        <p:spPr>
          <a:xfrm>
            <a:off x="250825" y="1125538"/>
            <a:ext cx="8642350" cy="5472112"/>
          </a:xfrm>
          <a:noFill/>
        </p:spPr>
        <p:txBody>
          <a:bodyPr/>
          <a:lstStyle/>
          <a:p>
            <a:pPr marL="534988" indent="-534988" algn="l" eaLnBrk="1" hangingPunct="1">
              <a:lnSpc>
                <a:spcPct val="80000"/>
              </a:lnSpc>
            </a:pPr>
            <a:r>
              <a:rPr lang="en-GB" b="1" dirty="0" err="1">
                <a:latin typeface="+mj-lt"/>
                <a:ea typeface="ＭＳ Ｐゴシック" pitchFamily="-84" charset="-128"/>
                <a:cs typeface="ＭＳ Ｐゴシック" pitchFamily="-84" charset="-128"/>
              </a:rPr>
              <a:t>Tablehurst</a:t>
            </a:r>
            <a:r>
              <a:rPr lang="en-GB" b="1" dirty="0">
                <a:latin typeface="+mj-lt"/>
                <a:ea typeface="ＭＳ Ｐゴシック" pitchFamily="-84" charset="-128"/>
                <a:cs typeface="ＭＳ Ｐゴシック" pitchFamily="-84" charset="-128"/>
              </a:rPr>
              <a:t> &amp; </a:t>
            </a:r>
            <a:r>
              <a:rPr lang="en-GB" b="1" dirty="0" err="1">
                <a:latin typeface="+mj-lt"/>
                <a:ea typeface="ＭＳ Ｐゴシック" pitchFamily="-84" charset="-128"/>
                <a:cs typeface="ＭＳ Ｐゴシック" pitchFamily="-84" charset="-128"/>
              </a:rPr>
              <a:t>Plaw</a:t>
            </a:r>
            <a:r>
              <a:rPr lang="en-GB" b="1" dirty="0">
                <a:latin typeface="+mj-lt"/>
                <a:ea typeface="ＭＳ Ｐゴシック" pitchFamily="-84" charset="-128"/>
                <a:cs typeface="ＭＳ Ｐゴシック" pitchFamily="-84" charset="-128"/>
              </a:rPr>
              <a:t> Hatch - Farming for farmers?</a:t>
            </a:r>
          </a:p>
          <a:p>
            <a:pPr marL="534988" indent="-534988" algn="l" eaLnBrk="1" hangingPunct="1">
              <a:lnSpc>
                <a:spcPct val="80000"/>
              </a:lnSpc>
            </a:pPr>
            <a:endParaRPr lang="en-GB" sz="1600" b="1" dirty="0">
              <a:latin typeface="+mj-lt"/>
              <a:ea typeface="ＭＳ Ｐゴシック" pitchFamily="-84" charset="-128"/>
              <a:cs typeface="ＭＳ Ｐゴシック" pitchFamily="-84" charset="-128"/>
            </a:endParaRPr>
          </a:p>
          <a:p>
            <a:pPr marL="534988" indent="-534988" algn="l" eaLnBrk="1" hangingPunct="1">
              <a:lnSpc>
                <a:spcPct val="80000"/>
              </a:lnSpc>
              <a:buFontTx/>
              <a:buChar char="•"/>
            </a:pPr>
            <a:r>
              <a:rPr lang="en-GB" sz="2400" dirty="0">
                <a:latin typeface="+mj-lt"/>
                <a:ea typeface="ＭＳ Ｐゴシック" pitchFamily="-84" charset="-128"/>
                <a:cs typeface="ＭＳ Ｐゴシック" pitchFamily="-84" charset="-128"/>
              </a:rPr>
              <a:t>Shares cost £</a:t>
            </a:r>
            <a:r>
              <a:rPr lang="en-GB" sz="2400" dirty="0" smtClean="0">
                <a:latin typeface="+mj-lt"/>
                <a:ea typeface="ＭＳ Ｐゴシック" pitchFamily="-84" charset="-128"/>
                <a:cs typeface="ＭＳ Ｐゴシック" pitchFamily="-84" charset="-128"/>
              </a:rPr>
              <a:t>100/</a:t>
            </a:r>
            <a:r>
              <a:rPr lang="en-GB" sz="2400" dirty="0" err="1" smtClean="0">
                <a:latin typeface="+mj-lt"/>
                <a:ea typeface="ＭＳ Ｐゴシック" pitchFamily="-84" charset="-128"/>
                <a:cs typeface="ＭＳ Ｐゴシック" pitchFamily="-84" charset="-128"/>
              </a:rPr>
              <a:t>CzK</a:t>
            </a:r>
            <a:r>
              <a:rPr lang="en-GB" sz="2400" dirty="0" smtClean="0">
                <a:latin typeface="+mj-lt"/>
                <a:ea typeface="ＭＳ Ｐゴシック" pitchFamily="-84" charset="-128"/>
                <a:cs typeface="ＭＳ Ｐゴシック" pitchFamily="-84" charset="-128"/>
              </a:rPr>
              <a:t> 3000 </a:t>
            </a:r>
            <a:r>
              <a:rPr lang="en-GB" sz="2400" dirty="0">
                <a:latin typeface="+mj-lt"/>
                <a:ea typeface="ＭＳ Ｐゴシック" pitchFamily="-84" charset="-128"/>
                <a:cs typeface="ＭＳ Ｐゴシック" pitchFamily="-84" charset="-128"/>
              </a:rPr>
              <a:t>and there are 600 members. No yield or trade</a:t>
            </a:r>
            <a:r>
              <a:rPr lang="en-GB" sz="2400" dirty="0" smtClean="0">
                <a:latin typeface="+mj-lt"/>
                <a:ea typeface="ＭＳ Ｐゴシック" pitchFamily="-84" charset="-128"/>
                <a:cs typeface="ＭＳ Ｐゴシック" pitchFamily="-84" charset="-128"/>
              </a:rPr>
              <a:t>.</a:t>
            </a:r>
          </a:p>
          <a:p>
            <a:pPr marL="534988" indent="-534988" algn="l" eaLnBrk="1" hangingPunct="1">
              <a:lnSpc>
                <a:spcPct val="80000"/>
              </a:lnSpc>
              <a:buFontTx/>
              <a:buChar char="•"/>
            </a:pPr>
            <a:endParaRPr lang="en-GB" sz="800" dirty="0">
              <a:latin typeface="+mj-lt"/>
              <a:ea typeface="ＭＳ Ｐゴシック" pitchFamily="-84" charset="-128"/>
              <a:cs typeface="ＭＳ Ｐゴシック" pitchFamily="-84" charset="-128"/>
            </a:endParaRPr>
          </a:p>
          <a:p>
            <a:pPr marL="534988" indent="-534988" algn="l" eaLnBrk="1" hangingPunct="1">
              <a:lnSpc>
                <a:spcPct val="80000"/>
              </a:lnSpc>
              <a:buFontTx/>
              <a:buChar char="•"/>
            </a:pPr>
            <a:r>
              <a:rPr lang="en-GB" sz="2400" dirty="0">
                <a:latin typeface="+mj-lt"/>
                <a:ea typeface="ＭＳ Ｐゴシック" pitchFamily="-84" charset="-128"/>
                <a:cs typeface="ＭＳ Ｐゴシック" pitchFamily="-84" charset="-128"/>
              </a:rPr>
              <a:t>1,000 customers a week in farm shop and bakery</a:t>
            </a:r>
            <a:r>
              <a:rPr lang="en-GB" sz="2400" dirty="0" smtClean="0">
                <a:latin typeface="+mj-lt"/>
                <a:ea typeface="ＭＳ Ｐゴシック" pitchFamily="-84" charset="-128"/>
                <a:cs typeface="ＭＳ Ｐゴシック" pitchFamily="-84" charset="-128"/>
              </a:rPr>
              <a:t>.</a:t>
            </a:r>
          </a:p>
          <a:p>
            <a:pPr marL="534988" indent="-534988" algn="l" eaLnBrk="1" hangingPunct="1">
              <a:lnSpc>
                <a:spcPct val="80000"/>
              </a:lnSpc>
              <a:buFontTx/>
              <a:buChar char="•"/>
            </a:pPr>
            <a:endParaRPr lang="en-GB" sz="800" dirty="0">
              <a:latin typeface="+mj-lt"/>
              <a:ea typeface="ＭＳ Ｐゴシック" pitchFamily="-84" charset="-128"/>
              <a:cs typeface="ＭＳ Ｐゴシック" pitchFamily="-84" charset="-128"/>
            </a:endParaRPr>
          </a:p>
          <a:p>
            <a:pPr marL="534988" indent="-534988" algn="l" eaLnBrk="1" hangingPunct="1">
              <a:lnSpc>
                <a:spcPct val="80000"/>
              </a:lnSpc>
              <a:buFontTx/>
              <a:buChar char="•"/>
            </a:pPr>
            <a:r>
              <a:rPr lang="en-GB" sz="2400" dirty="0">
                <a:latin typeface="+mj-lt"/>
                <a:ea typeface="ＭＳ Ｐゴシック" pitchFamily="-84" charset="-128"/>
                <a:cs typeface="ＭＳ Ｐゴシック" pitchFamily="-84" charset="-128"/>
              </a:rPr>
              <a:t>Occasionally members are asked to provide loan capital – for buildings (incl. homes) or loans equipment (over 5 years</a:t>
            </a:r>
            <a:r>
              <a:rPr lang="en-GB" sz="2400" dirty="0" smtClean="0">
                <a:latin typeface="+mj-lt"/>
                <a:ea typeface="ＭＳ Ｐゴシック" pitchFamily="-84" charset="-128"/>
                <a:cs typeface="ＭＳ Ｐゴシック" pitchFamily="-84" charset="-128"/>
              </a:rPr>
              <a:t>)</a:t>
            </a:r>
          </a:p>
          <a:p>
            <a:pPr marL="534988" indent="-534988" algn="l" eaLnBrk="1" hangingPunct="1">
              <a:lnSpc>
                <a:spcPct val="80000"/>
              </a:lnSpc>
              <a:buFontTx/>
              <a:buChar char="•"/>
            </a:pPr>
            <a:endParaRPr lang="en-GB" sz="800" dirty="0">
              <a:latin typeface="+mj-lt"/>
              <a:ea typeface="ＭＳ Ｐゴシック" pitchFamily="-84" charset="-128"/>
              <a:cs typeface="ＭＳ Ｐゴシック" pitchFamily="-84" charset="-128"/>
            </a:endParaRPr>
          </a:p>
          <a:p>
            <a:pPr marL="534988" indent="-534988" algn="l" eaLnBrk="1" hangingPunct="1">
              <a:lnSpc>
                <a:spcPct val="80000"/>
              </a:lnSpc>
              <a:buFontTx/>
              <a:buChar char="•"/>
            </a:pPr>
            <a:r>
              <a:rPr lang="en-GB" sz="2400" dirty="0">
                <a:latin typeface="+mj-lt"/>
                <a:ea typeface="ＭＳ Ｐゴシック" pitchFamily="-84" charset="-128"/>
                <a:cs typeface="ＭＳ Ｐゴシック" pitchFamily="-84" charset="-128"/>
              </a:rPr>
              <a:t>Total capital stock is currently £</a:t>
            </a:r>
            <a:r>
              <a:rPr lang="en-GB" sz="2400" dirty="0" smtClean="0">
                <a:latin typeface="+mj-lt"/>
                <a:ea typeface="ＭＳ Ｐゴシック" pitchFamily="-84" charset="-128"/>
                <a:cs typeface="ＭＳ Ｐゴシック" pitchFamily="-84" charset="-128"/>
              </a:rPr>
              <a:t>250k/</a:t>
            </a:r>
            <a:r>
              <a:rPr lang="en-GB" sz="2400" dirty="0" err="1" smtClean="0">
                <a:latin typeface="+mj-lt"/>
                <a:ea typeface="ＭＳ Ｐゴシック" pitchFamily="-84" charset="-128"/>
                <a:cs typeface="ＭＳ Ｐゴシック" pitchFamily="-84" charset="-128"/>
              </a:rPr>
              <a:t>CzK</a:t>
            </a:r>
            <a:r>
              <a:rPr lang="en-GB" sz="2400" dirty="0" smtClean="0">
                <a:latin typeface="+mj-lt"/>
                <a:ea typeface="ＭＳ Ｐゴシック" pitchFamily="-84" charset="-128"/>
                <a:cs typeface="ＭＳ Ｐゴシック" pitchFamily="-84" charset="-128"/>
              </a:rPr>
              <a:t> 7.5 million</a:t>
            </a:r>
            <a:endParaRPr lang="en-GB" sz="2400" dirty="0">
              <a:latin typeface="+mj-lt"/>
              <a:ea typeface="ＭＳ Ｐゴシック" pitchFamily="-84" charset="-128"/>
              <a:cs typeface="ＭＳ Ｐゴシック" pitchFamily="-84" charset="-128"/>
            </a:endParaRPr>
          </a:p>
          <a:p>
            <a:pPr marL="534988" indent="-534988" algn="l" eaLnBrk="1" hangingPunct="1">
              <a:lnSpc>
                <a:spcPct val="80000"/>
              </a:lnSpc>
              <a:buFontTx/>
              <a:buChar char="•"/>
            </a:pPr>
            <a:r>
              <a:rPr lang="en-GB" sz="2400" dirty="0">
                <a:latin typeface="+mj-lt"/>
                <a:ea typeface="ＭＳ Ｐゴシック" pitchFamily="-84" charset="-128"/>
                <a:cs typeface="ＭＳ Ｐゴシック" pitchFamily="-84" charset="-128"/>
              </a:rPr>
              <a:t>In exchange for that capital and that goodwill, farmers undertake to farm well. They do</a:t>
            </a:r>
            <a:r>
              <a:rPr lang="en-GB" sz="2400" dirty="0" smtClean="0">
                <a:latin typeface="+mj-lt"/>
                <a:ea typeface="ＭＳ Ｐゴシック" pitchFamily="-84" charset="-128"/>
                <a:cs typeface="ＭＳ Ｐゴシック" pitchFamily="-84" charset="-128"/>
              </a:rPr>
              <a:t>.</a:t>
            </a:r>
          </a:p>
          <a:p>
            <a:pPr marL="534988" indent="-534988" algn="l" eaLnBrk="1" hangingPunct="1">
              <a:lnSpc>
                <a:spcPct val="80000"/>
              </a:lnSpc>
              <a:buFontTx/>
              <a:buChar char="•"/>
            </a:pPr>
            <a:endParaRPr lang="en-GB" sz="800" dirty="0">
              <a:latin typeface="+mj-lt"/>
              <a:ea typeface="ＭＳ Ｐゴシック" pitchFamily="-84" charset="-128"/>
              <a:cs typeface="ＭＳ Ｐゴシック" pitchFamily="-84" charset="-128"/>
            </a:endParaRPr>
          </a:p>
          <a:p>
            <a:pPr marL="534988" indent="-534988" algn="l" eaLnBrk="1" hangingPunct="1">
              <a:lnSpc>
                <a:spcPct val="80000"/>
              </a:lnSpc>
              <a:buFontTx/>
              <a:buChar char="•"/>
            </a:pPr>
            <a:r>
              <a:rPr lang="en-GB" sz="2400" dirty="0">
                <a:latin typeface="+mj-lt"/>
                <a:ea typeface="ＭＳ Ｐゴシック" pitchFamily="-84" charset="-128"/>
                <a:cs typeface="ＭＳ Ｐゴシック" pitchFamily="-84" charset="-128"/>
              </a:rPr>
              <a:t>Farmers appreciate the strong sense of community, faith in their professionalism and freedom from burden of inheritance. They farm for the future, not for their own wealth (it’s fixed) or </a:t>
            </a:r>
            <a:r>
              <a:rPr lang="en-GB" sz="2400" dirty="0" smtClean="0">
                <a:latin typeface="+mj-lt"/>
                <a:ea typeface="ＭＳ Ｐゴシック" pitchFamily="-84" charset="-128"/>
                <a:cs typeface="ＭＳ Ｐゴシック" pitchFamily="-84" charset="-128"/>
              </a:rPr>
              <a:t>for their </a:t>
            </a:r>
            <a:r>
              <a:rPr lang="en-GB" sz="2400" dirty="0">
                <a:latin typeface="+mj-lt"/>
                <a:ea typeface="ＭＳ Ｐゴシック" pitchFamily="-84" charset="-128"/>
                <a:cs typeface="ＭＳ Ｐゴシック" pitchFamily="-84" charset="-128"/>
              </a:rPr>
              <a:t>children.</a:t>
            </a:r>
            <a:endParaRPr lang="en-US" sz="2400" dirty="0">
              <a:latin typeface="+mj-lt"/>
              <a:ea typeface="ＭＳ Ｐゴシック" pitchFamily="-84" charset="-128"/>
              <a:cs typeface="ＭＳ Ｐゴシック" pitchFamily="-84" charset="-128"/>
            </a:endParaRPr>
          </a:p>
          <a:p>
            <a:pPr marL="534988" indent="-534988" eaLnBrk="1" hangingPunct="1">
              <a:lnSpc>
                <a:spcPct val="80000"/>
              </a:lnSpc>
            </a:pPr>
            <a:endParaRPr lang="en-GB" sz="2400" b="1" dirty="0">
              <a:latin typeface="Frutiger 57Cn" pitchFamily="34" charset="0"/>
              <a:ea typeface="ＭＳ Ｐゴシック" pitchFamily="-84" charset="-128"/>
              <a:cs typeface="ＭＳ Ｐゴシック" pitchFamily="-84" charset="-128"/>
            </a:endParaRPr>
          </a:p>
        </p:txBody>
      </p:sp>
      <p:pic>
        <p:nvPicPr>
          <p:cNvPr id="32771" name="Picture 6"/>
          <p:cNvPicPr>
            <a:picLocks noChangeAspect="1" noChangeArrowheads="1"/>
          </p:cNvPicPr>
          <p:nvPr/>
        </p:nvPicPr>
        <p:blipFill>
          <a:blip r:embed="rId3"/>
          <a:srcRect r="-3096"/>
          <a:stretch>
            <a:fillRect/>
          </a:stretch>
        </p:blipFill>
        <p:spPr bwMode="auto">
          <a:xfrm>
            <a:off x="6227763" y="620713"/>
            <a:ext cx="1979612" cy="4111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0">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0">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0">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770">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277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Short film</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www.youtube.com/watch?v=dqLUasaHLuA</a:t>
            </a:r>
            <a:r>
              <a:rPr lang="en-US" dirty="0" smtClean="0"/>
              <a:t> </a:t>
            </a:r>
          </a:p>
          <a:p>
            <a:endParaRPr lang="en-GB" dirty="0"/>
          </a:p>
          <a:p>
            <a:r>
              <a:rPr lang="en-GB" dirty="0" smtClean="0"/>
              <a:t>Growing Communities in London</a:t>
            </a:r>
            <a:endParaRPr lang="en-US" dirty="0"/>
          </a:p>
        </p:txBody>
      </p:sp>
    </p:spTree>
    <p:extLst>
      <p:ext uri="{BB962C8B-B14F-4D97-AF65-F5344CB8AC3E}">
        <p14:creationId xmlns:p14="http://schemas.microsoft.com/office/powerpoint/2010/main" val="3437301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47813" y="404664"/>
            <a:ext cx="5616575" cy="1077218"/>
          </a:xfrm>
          <a:prstGeom prst="rect">
            <a:avLst/>
          </a:prstGeom>
          <a:noFill/>
        </p:spPr>
        <p:txBody>
          <a:bodyPr>
            <a:prstTxWarp prst="textNoShape">
              <a:avLst/>
            </a:prstTxWarp>
            <a:spAutoFit/>
          </a:bodyPr>
          <a:lstStyle/>
          <a:p>
            <a:pPr algn="ctr">
              <a:defRPr/>
            </a:pPr>
            <a:r>
              <a:rPr lang="en-GB" sz="3200" b="1" dirty="0" smtClean="0">
                <a:effectLst>
                  <a:outerShdw blurRad="38100" dist="38100" dir="2700000" algn="tl">
                    <a:srgbClr val="DDDDDD"/>
                  </a:outerShdw>
                </a:effectLst>
                <a:latin typeface="Calibri" pitchFamily="-84" charset="0"/>
                <a:ea typeface="Arial" pitchFamily="-84" charset="0"/>
                <a:cs typeface="Arial" pitchFamily="-84" charset="0"/>
              </a:rPr>
              <a:t>Community development finance instruments</a:t>
            </a:r>
          </a:p>
        </p:txBody>
      </p:sp>
      <p:sp>
        <p:nvSpPr>
          <p:cNvPr id="44035" name="TextBox 1"/>
          <p:cNvSpPr txBox="1">
            <a:spLocks noChangeArrowheads="1"/>
          </p:cNvSpPr>
          <p:nvPr/>
        </p:nvSpPr>
        <p:spPr bwMode="auto">
          <a:xfrm>
            <a:off x="541338" y="1844675"/>
            <a:ext cx="8064500" cy="1169551"/>
          </a:xfrm>
          <a:prstGeom prst="rect">
            <a:avLst/>
          </a:prstGeom>
          <a:noFill/>
          <a:ln w="9525">
            <a:noFill/>
            <a:miter lim="800000"/>
            <a:headEnd/>
            <a:tailEnd/>
          </a:ln>
        </p:spPr>
        <p:txBody>
          <a:bodyPr>
            <a:prstTxWarp prst="textNoShape">
              <a:avLst/>
            </a:prstTxWarp>
            <a:spAutoFit/>
          </a:bodyPr>
          <a:lstStyle/>
          <a:p>
            <a:pPr>
              <a:lnSpc>
                <a:spcPct val="150000"/>
              </a:lnSpc>
            </a:pPr>
            <a:endParaRPr lang="en-GB" dirty="0" smtClean="0">
              <a:latin typeface="Calibri" pitchFamily="-105" charset="0"/>
            </a:endParaRPr>
          </a:p>
          <a:p>
            <a:pPr>
              <a:lnSpc>
                <a:spcPct val="150000"/>
              </a:lnSpc>
            </a:pPr>
            <a:endParaRPr lang="en-GB" dirty="0" smtClean="0">
              <a:latin typeface="Calibri" pitchFamily="-105" charset="0"/>
            </a:endParaRPr>
          </a:p>
          <a:p>
            <a:pPr>
              <a:lnSpc>
                <a:spcPct val="150000"/>
              </a:lnSpc>
            </a:pPr>
            <a:endParaRPr lang="en-GB" sz="2800" dirty="0" smtClean="0">
              <a:latin typeface="Calibri" pitchFamily="-105" charset="0"/>
            </a:endParaRPr>
          </a:p>
        </p:txBody>
      </p:sp>
      <p:sp>
        <p:nvSpPr>
          <p:cNvPr id="5" name="TextBox 4"/>
          <p:cNvSpPr txBox="1"/>
          <p:nvPr/>
        </p:nvSpPr>
        <p:spPr>
          <a:xfrm>
            <a:off x="990600" y="1643684"/>
            <a:ext cx="7848600" cy="3908763"/>
          </a:xfrm>
          <a:prstGeom prst="rect">
            <a:avLst/>
          </a:prstGeom>
          <a:noFill/>
        </p:spPr>
        <p:txBody>
          <a:bodyPr wrap="square" rtlCol="0">
            <a:spAutoFit/>
          </a:bodyPr>
          <a:lstStyle/>
          <a:p>
            <a:r>
              <a:rPr lang="en-US" b="1" dirty="0" smtClean="0">
                <a:latin typeface="+mj-lt"/>
                <a:cs typeface="Arial"/>
              </a:rPr>
              <a:t>Somerset Land for Food community share issue</a:t>
            </a:r>
          </a:p>
          <a:p>
            <a:endParaRPr lang="en-US" dirty="0" smtClean="0">
              <a:latin typeface="+mj-lt"/>
              <a:cs typeface="Arial"/>
            </a:endParaRPr>
          </a:p>
          <a:p>
            <a:pPr>
              <a:buFont typeface="Arial"/>
              <a:buChar char="•"/>
            </a:pPr>
            <a:r>
              <a:rPr lang="en-US" dirty="0" smtClean="0">
                <a:latin typeface="+mj-lt"/>
                <a:cs typeface="Arial"/>
              </a:rPr>
              <a:t> People buy shares in CBS</a:t>
            </a:r>
          </a:p>
          <a:p>
            <a:pPr>
              <a:buFont typeface="Arial"/>
              <a:buChar char="•"/>
            </a:pPr>
            <a:endParaRPr lang="en-US" sz="800" dirty="0" smtClean="0">
              <a:latin typeface="+mj-lt"/>
              <a:cs typeface="Arial"/>
            </a:endParaRPr>
          </a:p>
          <a:p>
            <a:pPr>
              <a:buFont typeface="Arial"/>
              <a:buChar char="•"/>
            </a:pPr>
            <a:r>
              <a:rPr lang="en-US" dirty="0" smtClean="0">
                <a:latin typeface="+mj-lt"/>
                <a:cs typeface="Arial"/>
              </a:rPr>
              <a:t> That investment provides capital for groups to buy land</a:t>
            </a:r>
          </a:p>
          <a:p>
            <a:pPr>
              <a:buFont typeface="Arial"/>
              <a:buChar char="•"/>
            </a:pPr>
            <a:endParaRPr lang="en-US" sz="800" dirty="0" smtClean="0">
              <a:latin typeface="+mj-lt"/>
              <a:cs typeface="Arial"/>
            </a:endParaRPr>
          </a:p>
          <a:p>
            <a:pPr>
              <a:buFont typeface="Arial"/>
              <a:buChar char="•"/>
            </a:pPr>
            <a:r>
              <a:rPr lang="en-US" dirty="0" smtClean="0">
                <a:latin typeface="+mj-lt"/>
                <a:cs typeface="Arial"/>
              </a:rPr>
              <a:t> Land is rented by growers</a:t>
            </a:r>
          </a:p>
          <a:p>
            <a:pPr>
              <a:buFont typeface="Arial"/>
              <a:buChar char="•"/>
            </a:pPr>
            <a:endParaRPr lang="en-US" sz="800" dirty="0" smtClean="0">
              <a:latin typeface="+mj-lt"/>
              <a:cs typeface="Arial"/>
            </a:endParaRPr>
          </a:p>
          <a:p>
            <a:pPr>
              <a:buFont typeface="Arial"/>
              <a:buChar char="•"/>
            </a:pPr>
            <a:r>
              <a:rPr lang="en-US" dirty="0" smtClean="0">
                <a:latin typeface="+mj-lt"/>
                <a:cs typeface="Arial"/>
              </a:rPr>
              <a:t> Rental income pays dividends (2%) and secures more land purchase</a:t>
            </a:r>
          </a:p>
          <a:p>
            <a:pPr>
              <a:buFont typeface="Arial"/>
              <a:buChar char="•"/>
            </a:pPr>
            <a:endParaRPr lang="en-US" sz="800" dirty="0" smtClean="0">
              <a:latin typeface="+mj-lt"/>
              <a:cs typeface="Arial"/>
            </a:endParaRPr>
          </a:p>
          <a:p>
            <a:pPr>
              <a:buFont typeface="Arial"/>
              <a:buChar char="•"/>
            </a:pPr>
            <a:r>
              <a:rPr lang="en-US" dirty="0" smtClean="0">
                <a:latin typeface="+mj-lt"/>
                <a:cs typeface="Arial"/>
              </a:rPr>
              <a:t> Option for growers to buy after 5 years</a:t>
            </a:r>
          </a:p>
          <a:p>
            <a:pPr>
              <a:buFont typeface="Arial"/>
              <a:buChar char="•"/>
            </a:pPr>
            <a:endParaRPr lang="en-US" sz="800" dirty="0" smtClean="0">
              <a:latin typeface="Arial"/>
              <a:cs typeface="Arial"/>
            </a:endParaRPr>
          </a:p>
          <a:p>
            <a:r>
              <a:rPr lang="en-US" sz="1600" dirty="0" smtClean="0">
                <a:latin typeface="Arial"/>
                <a:cs typeface="Arial"/>
              </a:rPr>
              <a:t>More info: </a:t>
            </a:r>
            <a:r>
              <a:rPr lang="en-US" sz="1600" dirty="0" smtClean="0">
                <a:solidFill>
                  <a:srgbClr val="0000FF"/>
                </a:solidFill>
                <a:latin typeface="Arial"/>
                <a:cs typeface="Arial"/>
              </a:rPr>
              <a:t>www.communitylandtrusts.org.uk</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76672"/>
            <a:ext cx="6264696" cy="584775"/>
          </a:xfrm>
          <a:prstGeom prst="rect">
            <a:avLst/>
          </a:prstGeom>
          <a:noFill/>
        </p:spPr>
        <p:txBody>
          <a:bodyPr wrap="square" rtlCol="0">
            <a:spAutoFit/>
          </a:bodyPr>
          <a:lstStyle/>
          <a:p>
            <a:r>
              <a:rPr lang="en-GB" sz="3200" dirty="0" smtClean="0">
                <a:latin typeface="+mj-lt"/>
              </a:rPr>
              <a:t>Group exercise: CSA critique</a:t>
            </a:r>
            <a:endParaRPr lang="en-US" sz="3200" dirty="0">
              <a:latin typeface="+mj-lt"/>
            </a:endParaRPr>
          </a:p>
        </p:txBody>
      </p:sp>
      <p:sp>
        <p:nvSpPr>
          <p:cNvPr id="3" name="TextBox 2"/>
          <p:cNvSpPr txBox="1"/>
          <p:nvPr/>
        </p:nvSpPr>
        <p:spPr>
          <a:xfrm>
            <a:off x="683568" y="1268760"/>
            <a:ext cx="7344816" cy="4893647"/>
          </a:xfrm>
          <a:prstGeom prst="rect">
            <a:avLst/>
          </a:prstGeom>
          <a:noFill/>
        </p:spPr>
        <p:txBody>
          <a:bodyPr wrap="square" rtlCol="0">
            <a:spAutoFit/>
          </a:bodyPr>
          <a:lstStyle/>
          <a:p>
            <a:r>
              <a:rPr lang="en-GB" dirty="0" smtClean="0">
                <a:latin typeface="+mj-lt"/>
              </a:rPr>
              <a:t>Divide into 2 groups. Think about the CSA story. Nadia told me there is a CSA in Brno.</a:t>
            </a:r>
          </a:p>
          <a:p>
            <a:endParaRPr lang="en-GB" dirty="0">
              <a:latin typeface="+mj-lt"/>
            </a:endParaRPr>
          </a:p>
          <a:p>
            <a:r>
              <a:rPr lang="en-GB" dirty="0" smtClean="0">
                <a:latin typeface="+mj-lt"/>
              </a:rPr>
              <a:t>Group 1 – Describe the Brno CSA if you know it. What are its three key STRENGTHS? If not, consider three key general strengths of the CSA models we have described as you see them in a Czech/Slovak perspective.</a:t>
            </a:r>
          </a:p>
          <a:p>
            <a:endParaRPr lang="en-GB" dirty="0">
              <a:latin typeface="+mj-lt"/>
            </a:endParaRPr>
          </a:p>
          <a:p>
            <a:r>
              <a:rPr lang="en-GB" dirty="0" smtClean="0">
                <a:latin typeface="+mj-lt"/>
              </a:rPr>
              <a:t>Group 2 – CSAs are a good idea but they are not the mainstream of farming. Please provide 3-5 critical points about the difficulties or weaknesses of CSA.</a:t>
            </a:r>
          </a:p>
          <a:p>
            <a:endParaRPr lang="en-GB" dirty="0">
              <a:latin typeface="+mj-lt"/>
            </a:endParaRPr>
          </a:p>
          <a:p>
            <a:r>
              <a:rPr lang="en-GB" dirty="0" smtClean="0">
                <a:latin typeface="+mj-lt"/>
              </a:rPr>
              <a:t>10 </a:t>
            </a:r>
            <a:r>
              <a:rPr lang="en-GB" dirty="0" err="1" smtClean="0">
                <a:latin typeface="+mj-lt"/>
              </a:rPr>
              <a:t>mins</a:t>
            </a:r>
            <a:r>
              <a:rPr lang="en-GB" dirty="0" smtClean="0">
                <a:latin typeface="+mj-lt"/>
              </a:rPr>
              <a:t> and 5 </a:t>
            </a:r>
            <a:r>
              <a:rPr lang="en-GB" dirty="0" err="1" smtClean="0">
                <a:latin typeface="+mj-lt"/>
              </a:rPr>
              <a:t>mins</a:t>
            </a:r>
            <a:r>
              <a:rPr lang="en-GB" dirty="0" smtClean="0">
                <a:latin typeface="+mj-lt"/>
              </a:rPr>
              <a:t> feedback per group.</a:t>
            </a:r>
            <a:endParaRPr lang="en-US" dirty="0">
              <a:latin typeface="+mj-lt"/>
            </a:endParaRPr>
          </a:p>
        </p:txBody>
      </p:sp>
    </p:spTree>
    <p:extLst>
      <p:ext uri="{BB962C8B-B14F-4D97-AF65-F5344CB8AC3E}">
        <p14:creationId xmlns:p14="http://schemas.microsoft.com/office/powerpoint/2010/main" val="24096729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47813" y="549275"/>
            <a:ext cx="5616575" cy="584200"/>
          </a:xfrm>
          <a:prstGeom prst="rect">
            <a:avLst/>
          </a:prstGeom>
          <a:noFill/>
        </p:spPr>
        <p:txBody>
          <a:bodyPr>
            <a:prstTxWarp prst="textNoShape">
              <a:avLst/>
            </a:prstTxWarp>
            <a:spAutoFit/>
          </a:bodyPr>
          <a:lstStyle/>
          <a:p>
            <a:pPr algn="ctr">
              <a:defRPr/>
            </a:pPr>
            <a:r>
              <a:rPr lang="en-GB" sz="3200" b="1" dirty="0" smtClean="0">
                <a:effectLst>
                  <a:outerShdw blurRad="38100" dist="38100" dir="2700000" algn="tl">
                    <a:srgbClr val="DDDDDD"/>
                  </a:outerShdw>
                </a:effectLst>
                <a:latin typeface="Calibri" pitchFamily="-84" charset="0"/>
                <a:ea typeface="Arial" pitchFamily="-84" charset="0"/>
                <a:cs typeface="Arial" pitchFamily="-84" charset="0"/>
              </a:rPr>
              <a:t>Some critiques of CSA</a:t>
            </a:r>
            <a:endParaRPr lang="en-GB" sz="3200" b="1" dirty="0">
              <a:effectLst>
                <a:outerShdw blurRad="38100" dist="38100" dir="2700000" algn="tl">
                  <a:srgbClr val="DDDDDD"/>
                </a:outerShdw>
              </a:effectLst>
              <a:latin typeface="Calibri" pitchFamily="-84" charset="0"/>
              <a:ea typeface="Arial" pitchFamily="-84" charset="0"/>
              <a:cs typeface="Arial" pitchFamily="-84" charset="0"/>
            </a:endParaRPr>
          </a:p>
        </p:txBody>
      </p:sp>
      <p:sp>
        <p:nvSpPr>
          <p:cNvPr id="4" name="TextBox 3"/>
          <p:cNvSpPr txBox="1"/>
          <p:nvPr/>
        </p:nvSpPr>
        <p:spPr>
          <a:xfrm>
            <a:off x="609600" y="1454527"/>
            <a:ext cx="8305800" cy="4524315"/>
          </a:xfrm>
          <a:prstGeom prst="rect">
            <a:avLst/>
          </a:prstGeom>
          <a:noFill/>
        </p:spPr>
        <p:txBody>
          <a:bodyPr wrap="square" rtlCol="0">
            <a:spAutoFit/>
          </a:bodyPr>
          <a:lstStyle/>
          <a:p>
            <a:endParaRPr lang="en-US" dirty="0" smtClean="0">
              <a:latin typeface="+mj-lt"/>
            </a:endParaRPr>
          </a:p>
          <a:p>
            <a:pPr>
              <a:buFont typeface="Arial"/>
              <a:buChar char="•"/>
            </a:pPr>
            <a:r>
              <a:rPr lang="en-US" dirty="0" smtClean="0">
                <a:latin typeface="+mj-lt"/>
              </a:rPr>
              <a:t> </a:t>
            </a:r>
            <a:r>
              <a:rPr lang="en-US" dirty="0" err="1" smtClean="0">
                <a:latin typeface="+mj-lt"/>
              </a:rPr>
              <a:t>CSAs</a:t>
            </a:r>
            <a:r>
              <a:rPr lang="en-US" dirty="0" smtClean="0">
                <a:latin typeface="+mj-lt"/>
              </a:rPr>
              <a:t> are marginal do not really change the food ‘landscape’</a:t>
            </a:r>
          </a:p>
          <a:p>
            <a:pPr>
              <a:buFont typeface="Arial"/>
              <a:buChar char="•"/>
            </a:pPr>
            <a:endParaRPr lang="en-US" sz="800" dirty="0" smtClean="0">
              <a:latin typeface="+mj-lt"/>
            </a:endParaRPr>
          </a:p>
          <a:p>
            <a:pPr>
              <a:buFont typeface="Arial"/>
              <a:buChar char="•"/>
            </a:pPr>
            <a:r>
              <a:rPr lang="en-US" dirty="0" smtClean="0">
                <a:latin typeface="+mj-lt"/>
              </a:rPr>
              <a:t> Their pricing policies may be exclusive for some citizens – often educated and wealthy</a:t>
            </a:r>
          </a:p>
          <a:p>
            <a:pPr>
              <a:buFont typeface="Arial"/>
              <a:buChar char="•"/>
            </a:pPr>
            <a:endParaRPr lang="en-US" sz="800" dirty="0" smtClean="0">
              <a:latin typeface="+mj-lt"/>
            </a:endParaRPr>
          </a:p>
          <a:p>
            <a:pPr>
              <a:buFont typeface="Arial"/>
              <a:buChar char="•"/>
            </a:pPr>
            <a:r>
              <a:rPr lang="en-US" dirty="0" smtClean="0">
                <a:latin typeface="+mj-lt"/>
              </a:rPr>
              <a:t> They can be complex and hard work – relies on high degree of farmer and business skills</a:t>
            </a:r>
          </a:p>
          <a:p>
            <a:pPr>
              <a:buFont typeface="Arial"/>
              <a:buChar char="•"/>
            </a:pPr>
            <a:endParaRPr lang="en-US" sz="800" dirty="0" smtClean="0">
              <a:latin typeface="+mj-lt"/>
            </a:endParaRPr>
          </a:p>
          <a:p>
            <a:pPr>
              <a:buFont typeface="Arial"/>
              <a:buChar char="•"/>
            </a:pPr>
            <a:r>
              <a:rPr lang="en-US" dirty="0" smtClean="0">
                <a:latin typeface="+mj-lt"/>
              </a:rPr>
              <a:t> Land is very hard and expensive to find</a:t>
            </a:r>
          </a:p>
          <a:p>
            <a:pPr>
              <a:buFont typeface="Arial"/>
              <a:buChar char="•"/>
            </a:pPr>
            <a:endParaRPr lang="en-US" sz="800" dirty="0" smtClean="0">
              <a:latin typeface="+mj-lt"/>
            </a:endParaRPr>
          </a:p>
          <a:p>
            <a:pPr>
              <a:buFont typeface="Arial"/>
              <a:buChar char="•"/>
            </a:pPr>
            <a:r>
              <a:rPr lang="en-US" dirty="0" smtClean="0">
                <a:latin typeface="+mj-lt"/>
              </a:rPr>
              <a:t> Farmers may appreciate the support of their communities but find the limited sales volumes hard to accommodate</a:t>
            </a:r>
          </a:p>
          <a:p>
            <a:pPr>
              <a:buFont typeface="Arial"/>
              <a:buChar char="•"/>
            </a:pPr>
            <a:endParaRPr lang="en-US" sz="800" dirty="0" smtClean="0">
              <a:latin typeface="+mj-lt"/>
            </a:endParaRPr>
          </a:p>
          <a:p>
            <a:pPr>
              <a:buFont typeface="Arial"/>
              <a:buChar char="•"/>
            </a:pPr>
            <a:r>
              <a:rPr lang="en-US" dirty="0" smtClean="0">
                <a:latin typeface="+mj-lt"/>
              </a:rPr>
              <a:t> Potentially risky; have to eat what grows – choice?</a:t>
            </a:r>
          </a:p>
          <a:p>
            <a:pPr>
              <a:buFont typeface="Arial"/>
              <a:buChar char="•"/>
            </a:pPr>
            <a:endParaRPr lang="en-US" sz="800" dirty="0" smtClean="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692695"/>
            <a:ext cx="6408712" cy="584775"/>
          </a:xfrm>
          <a:prstGeom prst="rect">
            <a:avLst/>
          </a:prstGeom>
          <a:noFill/>
        </p:spPr>
        <p:txBody>
          <a:bodyPr wrap="square" rtlCol="0">
            <a:spAutoFit/>
          </a:bodyPr>
          <a:lstStyle/>
          <a:p>
            <a:pPr algn="ctr"/>
            <a:r>
              <a:rPr lang="en-GB" sz="3200" b="1" dirty="0" smtClean="0">
                <a:latin typeface="+mj-lt"/>
              </a:rPr>
              <a:t>Summary</a:t>
            </a:r>
          </a:p>
        </p:txBody>
      </p:sp>
      <p:sp>
        <p:nvSpPr>
          <p:cNvPr id="3" name="TextBox 2"/>
          <p:cNvSpPr txBox="1"/>
          <p:nvPr/>
        </p:nvSpPr>
        <p:spPr>
          <a:xfrm>
            <a:off x="827584" y="1556792"/>
            <a:ext cx="7200800" cy="5016758"/>
          </a:xfrm>
          <a:prstGeom prst="rect">
            <a:avLst/>
          </a:prstGeom>
          <a:noFill/>
        </p:spPr>
        <p:txBody>
          <a:bodyPr wrap="square" rtlCol="0">
            <a:spAutoFit/>
          </a:bodyPr>
          <a:lstStyle/>
          <a:p>
            <a:pPr marL="342900" indent="-342900">
              <a:buFont typeface="Arial" pitchFamily="34" charset="0"/>
              <a:buChar char="•"/>
            </a:pPr>
            <a:r>
              <a:rPr lang="en-GB" dirty="0" smtClean="0">
                <a:latin typeface="+mj-lt"/>
              </a:rPr>
              <a:t>CSA takes many forms but most expect consumers to share production risks with farmers</a:t>
            </a:r>
          </a:p>
          <a:p>
            <a:pPr marL="342900" indent="-342900">
              <a:buFont typeface="Arial" pitchFamily="34" charset="0"/>
              <a:buChar char="•"/>
            </a:pPr>
            <a:endParaRPr lang="en-GB" sz="800" dirty="0" smtClean="0">
              <a:latin typeface="+mj-lt"/>
            </a:endParaRPr>
          </a:p>
          <a:p>
            <a:pPr marL="342900" indent="-342900">
              <a:buFont typeface="Arial" pitchFamily="34" charset="0"/>
              <a:buChar char="•"/>
            </a:pPr>
            <a:r>
              <a:rPr lang="en-GB" dirty="0" smtClean="0">
                <a:latin typeface="+mj-lt"/>
              </a:rPr>
              <a:t>CSAs may be ideologically led but are businesses</a:t>
            </a:r>
          </a:p>
          <a:p>
            <a:pPr marL="342900" indent="-342900">
              <a:buFont typeface="Arial" pitchFamily="34" charset="0"/>
              <a:buChar char="•"/>
            </a:pPr>
            <a:endParaRPr lang="en-GB" sz="800" dirty="0">
              <a:latin typeface="+mj-lt"/>
            </a:endParaRPr>
          </a:p>
          <a:p>
            <a:pPr marL="342900" indent="-342900">
              <a:buFont typeface="Arial" pitchFamily="34" charset="0"/>
              <a:buChar char="•"/>
            </a:pPr>
            <a:r>
              <a:rPr lang="en-GB" dirty="0" smtClean="0">
                <a:latin typeface="+mj-lt"/>
              </a:rPr>
              <a:t>CSAs have made successful links with other alternative food projects – farmers’ markets, organic box schemes and have produced innovative methods and financial models</a:t>
            </a:r>
          </a:p>
          <a:p>
            <a:pPr marL="342900" indent="-342900">
              <a:buFont typeface="Arial" pitchFamily="34" charset="0"/>
              <a:buChar char="•"/>
            </a:pPr>
            <a:endParaRPr lang="en-GB" sz="800" dirty="0">
              <a:latin typeface="+mj-lt"/>
            </a:endParaRPr>
          </a:p>
          <a:p>
            <a:pPr marL="342900" indent="-342900">
              <a:buFont typeface="Arial" pitchFamily="34" charset="0"/>
              <a:buChar char="•"/>
            </a:pPr>
            <a:r>
              <a:rPr lang="en-US" dirty="0">
                <a:latin typeface="+mj-lt"/>
              </a:rPr>
              <a:t>Potentially transferable? – housing and energy </a:t>
            </a:r>
            <a:r>
              <a:rPr lang="en-US" dirty="0" smtClean="0">
                <a:latin typeface="+mj-lt"/>
              </a:rPr>
              <a:t>generation</a:t>
            </a:r>
          </a:p>
          <a:p>
            <a:pPr marL="342900" indent="-342900">
              <a:buFont typeface="Arial" pitchFamily="34" charset="0"/>
              <a:buChar char="•"/>
            </a:pPr>
            <a:endParaRPr lang="en-US" sz="800" dirty="0" smtClean="0">
              <a:latin typeface="+mj-lt"/>
            </a:endParaRPr>
          </a:p>
          <a:p>
            <a:pPr marL="342900" indent="-342900">
              <a:buFont typeface="Arial" pitchFamily="34" charset="0"/>
              <a:buChar char="•"/>
            </a:pPr>
            <a:r>
              <a:rPr lang="en-GB" dirty="0" smtClean="0">
                <a:latin typeface="+mj-lt"/>
              </a:rPr>
              <a:t>Community supported agriculture or agriculture supporting the community?</a:t>
            </a:r>
            <a:endParaRPr lang="en-US" dirty="0">
              <a:latin typeface="+mj-lt"/>
            </a:endParaRPr>
          </a:p>
          <a:p>
            <a:pPr marL="342900" indent="-342900">
              <a:buFont typeface="Arial" pitchFamily="34" charset="0"/>
              <a:buChar char="•"/>
            </a:pPr>
            <a:endParaRPr lang="en-US" dirty="0">
              <a:latin typeface="+mj-lt"/>
            </a:endParaRPr>
          </a:p>
        </p:txBody>
      </p:sp>
    </p:spTree>
    <p:extLst>
      <p:ext uri="{BB962C8B-B14F-4D97-AF65-F5344CB8AC3E}">
        <p14:creationId xmlns:p14="http://schemas.microsoft.com/office/powerpoint/2010/main" val="2351796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47813" y="549275"/>
            <a:ext cx="5616575" cy="584200"/>
          </a:xfrm>
          <a:prstGeom prst="rect">
            <a:avLst/>
          </a:prstGeom>
          <a:noFill/>
        </p:spPr>
        <p:txBody>
          <a:bodyPr>
            <a:prstTxWarp prst="textNoShape">
              <a:avLst/>
            </a:prstTxWarp>
            <a:spAutoFit/>
          </a:bodyPr>
          <a:lstStyle/>
          <a:p>
            <a:pPr algn="ctr">
              <a:defRPr/>
            </a:pPr>
            <a:r>
              <a:rPr lang="en-GB" sz="3200" b="1" dirty="0" smtClean="0">
                <a:effectLst>
                  <a:outerShdw blurRad="38100" dist="38100" dir="2700000" algn="tl">
                    <a:srgbClr val="DDDDDD"/>
                  </a:outerShdw>
                </a:effectLst>
                <a:latin typeface="Calibri" pitchFamily="-84" charset="0"/>
                <a:ea typeface="Arial" pitchFamily="-84" charset="0"/>
                <a:cs typeface="Arial" pitchFamily="-84" charset="0"/>
              </a:rPr>
              <a:t>Some reading</a:t>
            </a:r>
            <a:endParaRPr lang="en-GB" sz="3200" b="1" dirty="0">
              <a:effectLst>
                <a:outerShdw blurRad="38100" dist="38100" dir="2700000" algn="tl">
                  <a:srgbClr val="DDDDDD"/>
                </a:outerShdw>
              </a:effectLst>
              <a:latin typeface="Calibri" pitchFamily="-84" charset="0"/>
              <a:ea typeface="Arial" pitchFamily="-84" charset="0"/>
              <a:cs typeface="Arial" pitchFamily="-84" charset="0"/>
            </a:endParaRPr>
          </a:p>
        </p:txBody>
      </p:sp>
      <p:sp>
        <p:nvSpPr>
          <p:cNvPr id="4" name="TextBox 3"/>
          <p:cNvSpPr txBox="1"/>
          <p:nvPr/>
        </p:nvSpPr>
        <p:spPr>
          <a:xfrm>
            <a:off x="990600" y="1524000"/>
            <a:ext cx="7162800" cy="5847755"/>
          </a:xfrm>
          <a:prstGeom prst="rect">
            <a:avLst/>
          </a:prstGeom>
          <a:noFill/>
        </p:spPr>
        <p:txBody>
          <a:bodyPr wrap="square" rtlCol="0">
            <a:spAutoFit/>
          </a:bodyPr>
          <a:lstStyle/>
          <a:p>
            <a:r>
              <a:rPr lang="en-US" sz="1800" dirty="0" smtClean="0">
                <a:latin typeface="+mj-lt"/>
              </a:rPr>
              <a:t>Butler Flora, C. and </a:t>
            </a:r>
            <a:r>
              <a:rPr lang="en-US" sz="1800" dirty="0" err="1" smtClean="0">
                <a:latin typeface="+mj-lt"/>
              </a:rPr>
              <a:t>Bregendahl</a:t>
            </a:r>
            <a:r>
              <a:rPr lang="en-US" sz="1800" dirty="0" smtClean="0">
                <a:latin typeface="+mj-lt"/>
              </a:rPr>
              <a:t>, C. (2012) </a:t>
            </a:r>
            <a:r>
              <a:rPr lang="en-US" sz="1800" i="1" dirty="0" smtClean="0">
                <a:latin typeface="+mj-lt"/>
              </a:rPr>
              <a:t>Collaborative Community-supported Agriculture: Balancing Community Capitals for Producers and Consumers</a:t>
            </a:r>
            <a:r>
              <a:rPr lang="en-US" sz="1800" dirty="0" smtClean="0">
                <a:latin typeface="+mj-lt"/>
              </a:rPr>
              <a:t>. International Journal of Sociology of Agriculture and Food </a:t>
            </a:r>
            <a:r>
              <a:rPr lang="en-US" sz="1800" dirty="0" err="1" smtClean="0">
                <a:latin typeface="+mj-lt"/>
              </a:rPr>
              <a:t>Vol</a:t>
            </a:r>
            <a:r>
              <a:rPr lang="en-US" sz="1800" dirty="0" smtClean="0">
                <a:latin typeface="+mj-lt"/>
              </a:rPr>
              <a:t> 19 No 3 pp. 329-346.</a:t>
            </a:r>
          </a:p>
          <a:p>
            <a:endParaRPr lang="en-US" sz="800" dirty="0" smtClean="0">
              <a:latin typeface="+mj-lt"/>
            </a:endParaRPr>
          </a:p>
          <a:p>
            <a:r>
              <a:rPr lang="en-US" sz="1800" dirty="0" err="1" smtClean="0">
                <a:latin typeface="+mj-lt"/>
              </a:rPr>
              <a:t>DeLind</a:t>
            </a:r>
            <a:r>
              <a:rPr lang="en-US" sz="1800" dirty="0" smtClean="0">
                <a:latin typeface="+mj-lt"/>
              </a:rPr>
              <a:t>, M. (1999) </a:t>
            </a:r>
            <a:r>
              <a:rPr lang="en-US" sz="1800" i="1" dirty="0" smtClean="0">
                <a:latin typeface="+mj-lt"/>
              </a:rPr>
              <a:t>Is This a Women’s Movement? The Relationship to Gender of Community Supported Agriculture in Michigan</a:t>
            </a:r>
            <a:r>
              <a:rPr lang="en-US" sz="1800" dirty="0" smtClean="0">
                <a:latin typeface="+mj-lt"/>
              </a:rPr>
              <a:t>. Human </a:t>
            </a:r>
            <a:r>
              <a:rPr lang="en-US" sz="1800" dirty="0" err="1" smtClean="0">
                <a:latin typeface="+mj-lt"/>
              </a:rPr>
              <a:t>Organisation</a:t>
            </a:r>
            <a:r>
              <a:rPr lang="en-US" sz="1800" dirty="0" smtClean="0">
                <a:latin typeface="+mj-lt"/>
              </a:rPr>
              <a:t> </a:t>
            </a:r>
            <a:r>
              <a:rPr lang="en-US" sz="1800" dirty="0" err="1" smtClean="0">
                <a:latin typeface="+mj-lt"/>
              </a:rPr>
              <a:t>Vol</a:t>
            </a:r>
            <a:r>
              <a:rPr lang="en-US" sz="1800" dirty="0" smtClean="0">
                <a:latin typeface="+mj-lt"/>
              </a:rPr>
              <a:t> 58 No 2 pp. 190-200   </a:t>
            </a:r>
          </a:p>
          <a:p>
            <a:endParaRPr lang="en-US" sz="800" dirty="0" smtClean="0">
              <a:latin typeface="+mj-lt"/>
            </a:endParaRPr>
          </a:p>
          <a:p>
            <a:r>
              <a:rPr lang="en-US" sz="1800" dirty="0" err="1" smtClean="0">
                <a:latin typeface="+mj-lt"/>
              </a:rPr>
              <a:t>Guthman</a:t>
            </a:r>
            <a:r>
              <a:rPr lang="en-US" sz="1800" dirty="0" smtClean="0">
                <a:latin typeface="+mj-lt"/>
              </a:rPr>
              <a:t>, J., Morris, A. and Allen, P (2006) </a:t>
            </a:r>
            <a:r>
              <a:rPr lang="en-US" sz="1800" i="1" dirty="0" smtClean="0">
                <a:latin typeface="+mj-lt"/>
              </a:rPr>
              <a:t>Squaring Farm Security in Two Types of Alternative Food Institutions</a:t>
            </a:r>
            <a:r>
              <a:rPr lang="en-US" sz="1800" dirty="0" smtClean="0">
                <a:latin typeface="+mj-lt"/>
              </a:rPr>
              <a:t>. Rural Sociology </a:t>
            </a:r>
            <a:r>
              <a:rPr lang="en-US" sz="1800" dirty="0" err="1" smtClean="0">
                <a:latin typeface="+mj-lt"/>
              </a:rPr>
              <a:t>Vol</a:t>
            </a:r>
            <a:r>
              <a:rPr lang="en-US" sz="1800" dirty="0" smtClean="0">
                <a:latin typeface="+mj-lt"/>
              </a:rPr>
              <a:t> 71, No 4, pp. 662-684</a:t>
            </a:r>
          </a:p>
          <a:p>
            <a:endParaRPr lang="en-US" sz="800" dirty="0" smtClean="0">
              <a:latin typeface="+mj-lt"/>
            </a:endParaRPr>
          </a:p>
          <a:p>
            <a:r>
              <a:rPr lang="en-US" sz="1800" dirty="0" smtClean="0">
                <a:latin typeface="+mj-lt"/>
              </a:rPr>
              <a:t>Keech, D., </a:t>
            </a:r>
            <a:r>
              <a:rPr lang="en-US" sz="1800" dirty="0" err="1" smtClean="0">
                <a:latin typeface="+mj-lt"/>
              </a:rPr>
              <a:t>Alldred</a:t>
            </a:r>
            <a:r>
              <a:rPr lang="en-US" sz="1800" dirty="0" smtClean="0">
                <a:latin typeface="+mj-lt"/>
              </a:rPr>
              <a:t>, S. and Snow, R (2009) </a:t>
            </a:r>
            <a:r>
              <a:rPr lang="en-US" sz="1800" i="1" dirty="0" smtClean="0">
                <a:latin typeface="+mj-lt"/>
              </a:rPr>
              <a:t>An analysis of seven CSA enterprises</a:t>
            </a:r>
            <a:r>
              <a:rPr lang="en-US" sz="1800" dirty="0" smtClean="0">
                <a:latin typeface="+mj-lt"/>
              </a:rPr>
              <a:t>. Making Local Food Work Discussion Paper. Soil Association, Bristol.</a:t>
            </a:r>
          </a:p>
          <a:p>
            <a:endParaRPr lang="en-US" sz="800" dirty="0" smtClean="0">
              <a:latin typeface="+mj-lt"/>
            </a:endParaRPr>
          </a:p>
          <a:p>
            <a:r>
              <a:rPr lang="en-US" sz="1800" dirty="0" smtClean="0">
                <a:latin typeface="+mj-lt"/>
              </a:rPr>
              <a:t>Schnell, S (2007) </a:t>
            </a:r>
            <a:r>
              <a:rPr lang="en-US" sz="1800" i="1" dirty="0" smtClean="0">
                <a:latin typeface="+mj-lt"/>
              </a:rPr>
              <a:t>Food with a farmer’s face: CSA in the United States</a:t>
            </a:r>
            <a:r>
              <a:rPr lang="en-US" sz="1800" dirty="0" smtClean="0">
                <a:latin typeface="+mj-lt"/>
              </a:rPr>
              <a:t>. Geographical Review </a:t>
            </a:r>
            <a:r>
              <a:rPr lang="en-US" sz="1800" dirty="0" err="1" smtClean="0">
                <a:latin typeface="+mj-lt"/>
              </a:rPr>
              <a:t>Vol</a:t>
            </a:r>
            <a:r>
              <a:rPr lang="en-US" sz="1800" dirty="0" smtClean="0">
                <a:latin typeface="+mj-lt"/>
              </a:rPr>
              <a:t> 97 </a:t>
            </a:r>
            <a:r>
              <a:rPr lang="en-US" sz="1800" dirty="0" err="1" smtClean="0">
                <a:latin typeface="+mj-lt"/>
              </a:rPr>
              <a:t>Iss</a:t>
            </a:r>
            <a:r>
              <a:rPr lang="en-US" sz="1800" dirty="0" smtClean="0">
                <a:latin typeface="+mj-lt"/>
              </a:rPr>
              <a:t> 4, pp.550-564.</a:t>
            </a:r>
          </a:p>
          <a:p>
            <a:endParaRPr lang="en-US" dirty="0" smtClean="0">
              <a:latin typeface="+mj-lt"/>
            </a:endParaRPr>
          </a:p>
          <a:p>
            <a:r>
              <a:rPr lang="en-US" dirty="0" smtClean="0">
                <a:latin typeface="+mj-lt"/>
              </a:rPr>
              <a:t> </a:t>
            </a:r>
          </a:p>
          <a:p>
            <a:endParaRPr lang="en-US" dirty="0" smtClean="0">
              <a:latin typeface="+mj-lt"/>
            </a:endParaRPr>
          </a:p>
          <a:p>
            <a:endParaRPr lang="en-US" dirty="0">
              <a:latin typeface="+mj-lt"/>
            </a:endParaRPr>
          </a:p>
        </p:txBody>
      </p:sp>
    </p:spTree>
    <p:extLst>
      <p:ext uri="{BB962C8B-B14F-4D97-AF65-F5344CB8AC3E}">
        <p14:creationId xmlns:p14="http://schemas.microsoft.com/office/powerpoint/2010/main" val="2080616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Box 1"/>
          <p:cNvSpPr txBox="1">
            <a:spLocks noChangeArrowheads="1"/>
          </p:cNvSpPr>
          <p:nvPr/>
        </p:nvSpPr>
        <p:spPr bwMode="auto">
          <a:xfrm>
            <a:off x="179388" y="1412875"/>
            <a:ext cx="8713787" cy="461665"/>
          </a:xfrm>
          <a:prstGeom prst="rect">
            <a:avLst/>
          </a:prstGeom>
          <a:noFill/>
          <a:ln w="9525">
            <a:noFill/>
            <a:miter lim="800000"/>
            <a:headEnd/>
            <a:tailEnd/>
          </a:ln>
        </p:spPr>
        <p:txBody>
          <a:bodyPr>
            <a:prstTxWarp prst="textNoShape">
              <a:avLst/>
            </a:prstTxWarp>
            <a:spAutoFit/>
          </a:bodyPr>
          <a:lstStyle/>
          <a:p>
            <a:pPr eaLnBrk="0" hangingPunct="0">
              <a:spcAft>
                <a:spcPts val="600"/>
              </a:spcAft>
            </a:pPr>
            <a:endParaRPr lang="en-GB" dirty="0" smtClean="0">
              <a:latin typeface="Calibri" pitchFamily="-105" charset="0"/>
            </a:endParaRPr>
          </a:p>
          <a:p>
            <a:pPr eaLnBrk="0" hangingPunct="0">
              <a:spcAft>
                <a:spcPts val="600"/>
              </a:spcAft>
            </a:pPr>
            <a:endParaRPr lang="en-GB" dirty="0">
              <a:latin typeface="Calibri" pitchFamily="-105" charset="0"/>
            </a:endParaRPr>
          </a:p>
        </p:txBody>
      </p:sp>
      <p:sp>
        <p:nvSpPr>
          <p:cNvPr id="3" name="TextBox 2"/>
          <p:cNvSpPr txBox="1"/>
          <p:nvPr/>
        </p:nvSpPr>
        <p:spPr>
          <a:xfrm>
            <a:off x="1547813" y="549275"/>
            <a:ext cx="5616575" cy="584200"/>
          </a:xfrm>
          <a:prstGeom prst="rect">
            <a:avLst/>
          </a:prstGeom>
          <a:noFill/>
        </p:spPr>
        <p:txBody>
          <a:bodyPr>
            <a:prstTxWarp prst="textNoShape">
              <a:avLst/>
            </a:prstTxWarp>
            <a:spAutoFit/>
          </a:bodyPr>
          <a:lstStyle/>
          <a:p>
            <a:pPr algn="ctr">
              <a:defRPr/>
            </a:pPr>
            <a:r>
              <a:rPr lang="en-GB" sz="3200" b="1" dirty="0" smtClean="0">
                <a:effectLst>
                  <a:outerShdw blurRad="38100" dist="38100" dir="2700000" algn="tl">
                    <a:srgbClr val="DDDDDD"/>
                  </a:outerShdw>
                </a:effectLst>
                <a:latin typeface="Calibri" pitchFamily="-84" charset="0"/>
                <a:ea typeface="Arial" pitchFamily="-84" charset="0"/>
                <a:cs typeface="Arial" pitchFamily="-84" charset="0"/>
              </a:rPr>
              <a:t>Emergence of CSA</a:t>
            </a:r>
            <a:endParaRPr lang="en-GB" sz="3200" b="1" dirty="0">
              <a:effectLst>
                <a:outerShdw blurRad="38100" dist="38100" dir="2700000" algn="tl">
                  <a:srgbClr val="DDDDDD"/>
                </a:outerShdw>
              </a:effectLst>
              <a:latin typeface="Calibri" pitchFamily="-84" charset="0"/>
              <a:ea typeface="Arial" pitchFamily="-84" charset="0"/>
              <a:cs typeface="Arial" pitchFamily="-84" charset="0"/>
            </a:endParaRPr>
          </a:p>
        </p:txBody>
      </p:sp>
      <p:sp>
        <p:nvSpPr>
          <p:cNvPr id="4" name="TextBox 3"/>
          <p:cNvSpPr txBox="1"/>
          <p:nvPr/>
        </p:nvSpPr>
        <p:spPr>
          <a:xfrm>
            <a:off x="609600" y="1524000"/>
            <a:ext cx="8153400" cy="6001643"/>
          </a:xfrm>
          <a:prstGeom prst="rect">
            <a:avLst/>
          </a:prstGeom>
          <a:noFill/>
        </p:spPr>
        <p:txBody>
          <a:bodyPr wrap="square" rtlCol="0">
            <a:spAutoFit/>
          </a:bodyPr>
          <a:lstStyle/>
          <a:p>
            <a:r>
              <a:rPr lang="en-US" dirty="0" smtClean="0">
                <a:latin typeface="+mj-lt"/>
                <a:cs typeface="Arial"/>
              </a:rPr>
              <a:t>In session 2 we heard how some of the consequences of the modern food system stimulate concern among citizens:</a:t>
            </a:r>
          </a:p>
          <a:p>
            <a:endParaRPr lang="en-US" dirty="0" smtClean="0">
              <a:latin typeface="+mj-lt"/>
              <a:cs typeface="Arial"/>
            </a:endParaRPr>
          </a:p>
          <a:p>
            <a:pPr lvl="1">
              <a:buFont typeface="Arial"/>
              <a:buChar char="•"/>
            </a:pPr>
            <a:r>
              <a:rPr lang="en-US" dirty="0" smtClean="0">
                <a:latin typeface="+mj-lt"/>
                <a:cs typeface="Arial"/>
              </a:rPr>
              <a:t> Concern about the disconnection between consumers and producers</a:t>
            </a:r>
          </a:p>
          <a:p>
            <a:pPr lvl="1"/>
            <a:endParaRPr lang="en-US" sz="800" dirty="0" smtClean="0">
              <a:latin typeface="+mj-lt"/>
              <a:cs typeface="Arial"/>
            </a:endParaRPr>
          </a:p>
          <a:p>
            <a:pPr lvl="1">
              <a:buFont typeface="Arial"/>
              <a:buChar char="•"/>
            </a:pPr>
            <a:r>
              <a:rPr lang="en-US" dirty="0" smtClean="0">
                <a:latin typeface="+mj-lt"/>
                <a:cs typeface="Arial"/>
              </a:rPr>
              <a:t> Concern about who controls the food chain</a:t>
            </a:r>
          </a:p>
          <a:p>
            <a:pPr lvl="1">
              <a:buFont typeface="Arial"/>
              <a:buChar char="•"/>
            </a:pPr>
            <a:endParaRPr lang="en-US" sz="800" dirty="0" smtClean="0">
              <a:latin typeface="+mj-lt"/>
              <a:cs typeface="Arial"/>
            </a:endParaRPr>
          </a:p>
          <a:p>
            <a:pPr lvl="1">
              <a:buFont typeface="Arial"/>
              <a:buChar char="•"/>
            </a:pPr>
            <a:r>
              <a:rPr lang="en-US" dirty="0" smtClean="0">
                <a:latin typeface="+mj-lt"/>
                <a:cs typeface="Arial"/>
              </a:rPr>
              <a:t> Concern about health and environment linked to the industrial food system</a:t>
            </a:r>
          </a:p>
          <a:p>
            <a:pPr lvl="1">
              <a:buFont typeface="Arial"/>
              <a:buChar char="•"/>
            </a:pPr>
            <a:endParaRPr lang="en-US" sz="800" dirty="0" smtClean="0">
              <a:latin typeface="+mj-lt"/>
              <a:cs typeface="Arial"/>
            </a:endParaRPr>
          </a:p>
          <a:p>
            <a:pPr lvl="1">
              <a:buFont typeface="Arial"/>
              <a:buChar char="•"/>
            </a:pPr>
            <a:r>
              <a:rPr lang="en-GB" dirty="0">
                <a:latin typeface="+mj-lt"/>
                <a:cs typeface="Arial"/>
              </a:rPr>
              <a:t> </a:t>
            </a:r>
            <a:r>
              <a:rPr lang="en-GB" dirty="0" smtClean="0">
                <a:latin typeface="+mj-lt"/>
                <a:cs typeface="Arial"/>
              </a:rPr>
              <a:t>The idea that some of these challenges are ‘locked in’ to the places and the ways that we live and work</a:t>
            </a:r>
            <a:endParaRPr lang="en-US" dirty="0" smtClean="0">
              <a:latin typeface="+mj-lt"/>
              <a:cs typeface="Arial"/>
            </a:endParaRPr>
          </a:p>
          <a:p>
            <a:pPr lvl="1"/>
            <a:endParaRPr lang="en-GB" dirty="0">
              <a:latin typeface="+mj-lt"/>
              <a:cs typeface="Arial"/>
            </a:endParaRPr>
          </a:p>
          <a:p>
            <a:r>
              <a:rPr lang="en-GB" dirty="0" smtClean="0">
                <a:latin typeface="+mj-lt"/>
                <a:cs typeface="Arial"/>
              </a:rPr>
              <a:t>In this session we will hear about one civil society response to these concerns called Community Supported Agriculture or CSA.</a:t>
            </a:r>
            <a:endParaRPr lang="en-US" dirty="0" smtClean="0">
              <a:latin typeface="+mj-lt"/>
              <a:cs typeface="Arial"/>
            </a:endParaRPr>
          </a:p>
          <a:p>
            <a:pPr lvl="1">
              <a:buFont typeface="Arial"/>
              <a:buChar char="•"/>
            </a:pPr>
            <a:endParaRPr lang="en-US" dirty="0" smtClean="0">
              <a:latin typeface="+mj-lt"/>
              <a:cs typeface="Aria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866246"/>
            <a:ext cx="8077200" cy="5644621"/>
          </a:xfrm>
          <a:prstGeom prst="rect">
            <a:avLst/>
          </a:prstGeom>
        </p:spPr>
        <p:txBody>
          <a:bodyPr wrap="square">
            <a:spAutoFit/>
          </a:bodyPr>
          <a:lstStyle/>
          <a:p>
            <a:pPr>
              <a:lnSpc>
                <a:spcPct val="80000"/>
              </a:lnSpc>
            </a:pPr>
            <a:r>
              <a:rPr lang="en-GB" sz="3200" b="1" dirty="0" smtClean="0">
                <a:latin typeface="+mj-lt"/>
                <a:ea typeface="ＭＳ Ｐゴシック" pitchFamily="-84" charset="-128"/>
                <a:cs typeface="ＭＳ Ｐゴシック" pitchFamily="-84" charset="-128"/>
              </a:rPr>
              <a:t>CSA - What is it?</a:t>
            </a:r>
          </a:p>
          <a:p>
            <a:pPr>
              <a:lnSpc>
                <a:spcPct val="80000"/>
              </a:lnSpc>
            </a:pPr>
            <a:endParaRPr lang="en-GB" b="1" dirty="0" smtClean="0">
              <a:latin typeface="+mj-lt"/>
              <a:ea typeface="ＭＳ Ｐゴシック" pitchFamily="-84" charset="-128"/>
              <a:cs typeface="ＭＳ Ｐゴシック" pitchFamily="-84" charset="-128"/>
            </a:endParaRPr>
          </a:p>
          <a:p>
            <a:pPr eaLnBrk="1" hangingPunct="1">
              <a:lnSpc>
                <a:spcPct val="80000"/>
              </a:lnSpc>
            </a:pPr>
            <a:endParaRPr lang="en-GB" sz="1000" dirty="0" smtClean="0">
              <a:latin typeface="+mj-lt"/>
              <a:ea typeface="ＭＳ Ｐゴシック" pitchFamily="-84" charset="-128"/>
              <a:cs typeface="ＭＳ Ｐゴシック" pitchFamily="-84" charset="-128"/>
            </a:endParaRPr>
          </a:p>
          <a:p>
            <a:pPr>
              <a:lnSpc>
                <a:spcPct val="80000"/>
              </a:lnSpc>
            </a:pPr>
            <a:r>
              <a:rPr lang="en-GB" dirty="0" smtClean="0">
                <a:latin typeface="+mj-lt"/>
                <a:ea typeface="ＭＳ Ｐゴシック" pitchFamily="-84" charset="-128"/>
                <a:cs typeface="ＭＳ Ｐゴシック" pitchFamily="-84" charset="-128"/>
              </a:rPr>
              <a:t>CSA has a number of characteristics which </a:t>
            </a:r>
            <a:r>
              <a:rPr lang="en-GB" u="sng" dirty="0" smtClean="0">
                <a:latin typeface="+mj-lt"/>
                <a:ea typeface="ＭＳ Ｐゴシック" pitchFamily="-84" charset="-128"/>
                <a:cs typeface="ＭＳ Ｐゴシック" pitchFamily="-84" charset="-128"/>
              </a:rPr>
              <a:t>may</a:t>
            </a:r>
            <a:r>
              <a:rPr lang="en-GB" dirty="0" smtClean="0">
                <a:latin typeface="+mj-lt"/>
                <a:ea typeface="ＭＳ Ｐゴシック" pitchFamily="-84" charset="-128"/>
                <a:cs typeface="ＭＳ Ｐゴシック" pitchFamily="-84" charset="-128"/>
              </a:rPr>
              <a:t> include:</a:t>
            </a:r>
          </a:p>
          <a:p>
            <a:pPr>
              <a:lnSpc>
                <a:spcPct val="80000"/>
              </a:lnSpc>
            </a:pPr>
            <a:endParaRPr lang="en-GB" dirty="0" smtClean="0">
              <a:latin typeface="+mj-lt"/>
              <a:ea typeface="ＭＳ Ｐゴシック" pitchFamily="-84" charset="-128"/>
              <a:cs typeface="ＭＳ Ｐゴシック" pitchFamily="-84" charset="-128"/>
            </a:endParaRPr>
          </a:p>
          <a:p>
            <a:pPr>
              <a:lnSpc>
                <a:spcPct val="80000"/>
              </a:lnSpc>
            </a:pPr>
            <a:endParaRPr lang="en-GB" dirty="0" smtClean="0">
              <a:latin typeface="+mj-lt"/>
              <a:ea typeface="ＭＳ Ｐゴシック" pitchFamily="-84" charset="-128"/>
              <a:cs typeface="ＭＳ Ｐゴシック" pitchFamily="-84" charset="-128"/>
            </a:endParaRPr>
          </a:p>
          <a:p>
            <a:pPr lvl="1">
              <a:lnSpc>
                <a:spcPct val="80000"/>
              </a:lnSpc>
              <a:buFont typeface="Arial"/>
              <a:buChar char="•"/>
            </a:pPr>
            <a:r>
              <a:rPr lang="en-GB" u="sng" dirty="0" smtClean="0">
                <a:latin typeface="+mj-lt"/>
              </a:rPr>
              <a:t> Shared risk</a:t>
            </a:r>
            <a:r>
              <a:rPr lang="en-GB" dirty="0" smtClean="0">
                <a:latin typeface="+mj-lt"/>
              </a:rPr>
              <a:t> between farmer and consumer (member)</a:t>
            </a:r>
          </a:p>
          <a:p>
            <a:pPr lvl="1">
              <a:lnSpc>
                <a:spcPct val="80000"/>
              </a:lnSpc>
              <a:buFont typeface="Arial"/>
              <a:buChar char="•"/>
            </a:pPr>
            <a:endParaRPr lang="en-GB" dirty="0" smtClean="0">
              <a:latin typeface="+mj-lt"/>
            </a:endParaRPr>
          </a:p>
          <a:p>
            <a:pPr lvl="1">
              <a:lnSpc>
                <a:spcPct val="80000"/>
              </a:lnSpc>
              <a:buFont typeface="Arial"/>
              <a:buChar char="•"/>
            </a:pPr>
            <a:r>
              <a:rPr lang="en-GB" dirty="0" smtClean="0">
                <a:latin typeface="+mj-lt"/>
              </a:rPr>
              <a:t> Advanced, or regular payment for food</a:t>
            </a:r>
          </a:p>
          <a:p>
            <a:pPr lvl="1">
              <a:lnSpc>
                <a:spcPct val="80000"/>
              </a:lnSpc>
              <a:buFont typeface="Arial"/>
              <a:buChar char="•"/>
            </a:pPr>
            <a:endParaRPr lang="en-GB" dirty="0" smtClean="0">
              <a:latin typeface="+mj-lt"/>
            </a:endParaRPr>
          </a:p>
          <a:p>
            <a:pPr lvl="1">
              <a:lnSpc>
                <a:spcPct val="80000"/>
              </a:lnSpc>
              <a:buFont typeface="Arial"/>
              <a:buChar char="•"/>
            </a:pPr>
            <a:r>
              <a:rPr lang="en-GB" dirty="0" smtClean="0">
                <a:latin typeface="+mj-lt"/>
              </a:rPr>
              <a:t> </a:t>
            </a:r>
            <a:r>
              <a:rPr lang="en-GB" dirty="0" smtClean="0">
                <a:solidFill>
                  <a:srgbClr val="FF0000"/>
                </a:solidFill>
                <a:latin typeface="+mj-lt"/>
              </a:rPr>
              <a:t>Co-operative</a:t>
            </a:r>
            <a:r>
              <a:rPr lang="en-GB" dirty="0" smtClean="0">
                <a:latin typeface="+mj-lt"/>
              </a:rPr>
              <a:t>/democratic management</a:t>
            </a:r>
          </a:p>
          <a:p>
            <a:pPr lvl="1">
              <a:lnSpc>
                <a:spcPct val="80000"/>
              </a:lnSpc>
              <a:buFont typeface="Arial"/>
              <a:buChar char="•"/>
            </a:pPr>
            <a:endParaRPr lang="en-GB" dirty="0" smtClean="0">
              <a:latin typeface="+mj-lt"/>
            </a:endParaRPr>
          </a:p>
          <a:p>
            <a:pPr lvl="1">
              <a:lnSpc>
                <a:spcPct val="80000"/>
              </a:lnSpc>
              <a:buFont typeface="Arial"/>
              <a:buChar char="•"/>
            </a:pPr>
            <a:r>
              <a:rPr lang="en-GB" dirty="0" smtClean="0">
                <a:latin typeface="+mj-lt"/>
              </a:rPr>
              <a:t> Contribution by members to labour</a:t>
            </a:r>
          </a:p>
          <a:p>
            <a:pPr lvl="1">
              <a:lnSpc>
                <a:spcPct val="80000"/>
              </a:lnSpc>
              <a:buFont typeface="Arial"/>
              <a:buChar char="•"/>
            </a:pPr>
            <a:endParaRPr lang="en-GB" dirty="0" smtClean="0">
              <a:latin typeface="+mj-lt"/>
            </a:endParaRPr>
          </a:p>
          <a:p>
            <a:pPr lvl="1">
              <a:lnSpc>
                <a:spcPct val="80000"/>
              </a:lnSpc>
              <a:buFont typeface="Arial"/>
              <a:buChar char="•"/>
            </a:pPr>
            <a:r>
              <a:rPr lang="en-GB" dirty="0" smtClean="0">
                <a:latin typeface="+mj-lt"/>
              </a:rPr>
              <a:t> Access to the farm for education, relaxation… etc.</a:t>
            </a:r>
          </a:p>
          <a:p>
            <a:pPr>
              <a:lnSpc>
                <a:spcPct val="80000"/>
              </a:lnSpc>
            </a:pPr>
            <a:endParaRPr lang="en-GB" dirty="0" smtClean="0">
              <a:latin typeface="+mj-lt"/>
              <a:ea typeface="ＭＳ Ｐゴシック" pitchFamily="-84" charset="-128"/>
              <a:cs typeface="ＭＳ Ｐゴシック" pitchFamily="-84" charset="-128"/>
            </a:endParaRPr>
          </a:p>
          <a:p>
            <a:pPr>
              <a:lnSpc>
                <a:spcPct val="80000"/>
              </a:lnSpc>
            </a:pPr>
            <a:r>
              <a:rPr lang="en-GB" dirty="0" smtClean="0">
                <a:latin typeface="+mj-lt"/>
                <a:ea typeface="ＭＳ Ｐゴシック" pitchFamily="-84" charset="-128"/>
                <a:cs typeface="ＭＳ Ｐゴシック" pitchFamily="-84" charset="-128"/>
              </a:rPr>
              <a:t>Essentially, it is a way of planning cash-flow and cropping; and </a:t>
            </a:r>
            <a:r>
              <a:rPr lang="en-GB" i="1" dirty="0" smtClean="0">
                <a:latin typeface="+mj-lt"/>
                <a:ea typeface="ＭＳ Ｐゴシック" pitchFamily="-84" charset="-128"/>
                <a:cs typeface="ＭＳ Ｐゴシック" pitchFamily="-84" charset="-128"/>
              </a:rPr>
              <a:t>may</a:t>
            </a:r>
            <a:r>
              <a:rPr lang="en-GB" dirty="0" smtClean="0">
                <a:latin typeface="+mj-lt"/>
                <a:ea typeface="ＭＳ Ｐゴシック" pitchFamily="-84" charset="-128"/>
                <a:cs typeface="ＭＳ Ｐゴシック" pitchFamily="-84" charset="-128"/>
              </a:rPr>
              <a:t> renegotiate the distinction between farmer, landholder, customer – </a:t>
            </a:r>
            <a:r>
              <a:rPr lang="en-GB" dirty="0" smtClean="0">
                <a:solidFill>
                  <a:srgbClr val="FF0000"/>
                </a:solidFill>
                <a:latin typeface="+mj-lt"/>
                <a:ea typeface="ＭＳ Ｐゴシック" pitchFamily="-84" charset="-128"/>
                <a:cs typeface="ＭＳ Ｐゴシック" pitchFamily="-84" charset="-128"/>
              </a:rPr>
              <a:t>this is a political/conceptual challenge in the EU</a:t>
            </a:r>
            <a:r>
              <a:rPr lang="en-GB" dirty="0" smtClean="0">
                <a:latin typeface="+mj-lt"/>
                <a:ea typeface="ＭＳ Ｐゴシック" pitchFamily="-84" charset="-128"/>
                <a:cs typeface="ＭＳ Ｐゴシック" pitchFamily="-84" charset="-128"/>
              </a:rPr>
              <a:t>.</a:t>
            </a:r>
            <a:endParaRPr lang="en-GB" dirty="0">
              <a:latin typeface="+mj-lt"/>
              <a:ea typeface="ＭＳ Ｐゴシック" pitchFamily="-84" charset="-128"/>
              <a:cs typeface="ＭＳ Ｐゴシック" pitchFamily="-8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000643"/>
            <a:ext cx="8305800" cy="4844403"/>
          </a:xfrm>
          <a:prstGeom prst="rect">
            <a:avLst/>
          </a:prstGeom>
        </p:spPr>
        <p:txBody>
          <a:bodyPr wrap="square">
            <a:spAutoFit/>
          </a:bodyPr>
          <a:lstStyle/>
          <a:p>
            <a:pPr>
              <a:lnSpc>
                <a:spcPct val="80000"/>
              </a:lnSpc>
            </a:pPr>
            <a:r>
              <a:rPr lang="en-GB" sz="3200" b="1" dirty="0" smtClean="0">
                <a:latin typeface="+mj-lt"/>
                <a:ea typeface="ＭＳ Ｐゴシック" pitchFamily="-84" charset="-128"/>
                <a:cs typeface="Frutiger 57Cn"/>
              </a:rPr>
              <a:t>Current models include:</a:t>
            </a:r>
          </a:p>
          <a:p>
            <a:pPr>
              <a:lnSpc>
                <a:spcPct val="80000"/>
              </a:lnSpc>
            </a:pPr>
            <a:endParaRPr lang="en-GB" sz="3200" b="1" dirty="0" smtClean="0">
              <a:latin typeface="+mj-lt"/>
              <a:ea typeface="ＭＳ Ｐゴシック" pitchFamily="-84" charset="-128"/>
              <a:cs typeface="Frutiger 57Cn"/>
            </a:endParaRPr>
          </a:p>
          <a:p>
            <a:pPr>
              <a:lnSpc>
                <a:spcPct val="80000"/>
              </a:lnSpc>
            </a:pPr>
            <a:endParaRPr lang="en-GB" sz="1000" b="1" dirty="0" smtClean="0">
              <a:latin typeface="+mj-lt"/>
              <a:ea typeface="ＭＳ Ｐゴシック" pitchFamily="-84" charset="-128"/>
              <a:cs typeface="Frutiger 57Cn"/>
            </a:endParaRPr>
          </a:p>
          <a:p>
            <a:pPr>
              <a:lnSpc>
                <a:spcPct val="80000"/>
              </a:lnSpc>
              <a:buFontTx/>
              <a:buChar char="•"/>
            </a:pPr>
            <a:r>
              <a:rPr lang="en-GB" dirty="0" smtClean="0">
                <a:latin typeface="+mj-lt"/>
                <a:ea typeface="ＭＳ Ｐゴシック" pitchFamily="-84" charset="-128"/>
                <a:cs typeface="Frutiger 57Cn"/>
              </a:rPr>
              <a:t>Share in the harvest (a proportion of the harvest)</a:t>
            </a:r>
          </a:p>
          <a:p>
            <a:pPr>
              <a:lnSpc>
                <a:spcPct val="80000"/>
              </a:lnSpc>
              <a:buFontTx/>
              <a:buChar char="•"/>
            </a:pPr>
            <a:endParaRPr lang="en-GB" sz="800" dirty="0" smtClean="0">
              <a:latin typeface="+mj-lt"/>
              <a:ea typeface="ＭＳ Ｐゴシック" pitchFamily="-84" charset="-128"/>
              <a:cs typeface="Frutiger 57Cn"/>
            </a:endParaRPr>
          </a:p>
          <a:p>
            <a:pPr>
              <a:lnSpc>
                <a:spcPct val="80000"/>
              </a:lnSpc>
              <a:buFontTx/>
              <a:buChar char="•"/>
            </a:pPr>
            <a:r>
              <a:rPr lang="en-GB" dirty="0" smtClean="0">
                <a:latin typeface="+mj-lt"/>
                <a:ea typeface="ＭＳ Ｐゴシック" pitchFamily="-84" charset="-128"/>
                <a:cs typeface="Frutiger 57Cn"/>
              </a:rPr>
              <a:t>Committed market (a minimum, or informal commitment)</a:t>
            </a:r>
          </a:p>
          <a:p>
            <a:pPr>
              <a:lnSpc>
                <a:spcPct val="80000"/>
              </a:lnSpc>
              <a:buFontTx/>
              <a:buChar char="•"/>
            </a:pPr>
            <a:endParaRPr lang="en-GB" sz="800" dirty="0" smtClean="0">
              <a:latin typeface="+mj-lt"/>
              <a:ea typeface="ＭＳ Ｐゴシック" pitchFamily="-84" charset="-128"/>
              <a:cs typeface="Frutiger 57Cn"/>
            </a:endParaRPr>
          </a:p>
          <a:p>
            <a:pPr>
              <a:lnSpc>
                <a:spcPct val="80000"/>
              </a:lnSpc>
              <a:buFontTx/>
              <a:buChar char="•"/>
            </a:pPr>
            <a:r>
              <a:rPr lang="en-GB" dirty="0" smtClean="0">
                <a:latin typeface="+mj-lt"/>
                <a:ea typeface="ＭＳ Ｐゴシック" pitchFamily="-84" charset="-128"/>
                <a:cs typeface="Frutiger 57Cn"/>
              </a:rPr>
              <a:t>Support group around a farm (events, festivals, markets)</a:t>
            </a:r>
          </a:p>
          <a:p>
            <a:pPr>
              <a:lnSpc>
                <a:spcPct val="80000"/>
              </a:lnSpc>
              <a:buFontTx/>
              <a:buChar char="•"/>
            </a:pPr>
            <a:endParaRPr lang="en-GB" sz="800" dirty="0" smtClean="0">
              <a:latin typeface="+mj-lt"/>
              <a:ea typeface="ＭＳ Ｐゴシック" pitchFamily="-84" charset="-128"/>
              <a:cs typeface="Frutiger 57Cn"/>
            </a:endParaRPr>
          </a:p>
          <a:p>
            <a:pPr>
              <a:lnSpc>
                <a:spcPct val="80000"/>
              </a:lnSpc>
              <a:buFontTx/>
              <a:buChar char="•"/>
            </a:pPr>
            <a:r>
              <a:rPr lang="en-GB" dirty="0" smtClean="0">
                <a:latin typeface="+mj-lt"/>
                <a:ea typeface="ＭＳ Ｐゴシック" pitchFamily="-84" charset="-128"/>
                <a:cs typeface="Frutiger 57Cn"/>
              </a:rPr>
              <a:t>Rent a tree (for fruit – can be non-local)</a:t>
            </a:r>
          </a:p>
          <a:p>
            <a:pPr>
              <a:lnSpc>
                <a:spcPct val="80000"/>
              </a:lnSpc>
              <a:buFontTx/>
              <a:buChar char="•"/>
            </a:pPr>
            <a:endParaRPr lang="en-GB" sz="800" dirty="0" smtClean="0">
              <a:latin typeface="+mj-lt"/>
              <a:ea typeface="ＭＳ Ｐゴシック" pitchFamily="-84" charset="-128"/>
              <a:cs typeface="Frutiger 57Cn"/>
            </a:endParaRPr>
          </a:p>
          <a:p>
            <a:pPr>
              <a:lnSpc>
                <a:spcPct val="80000"/>
              </a:lnSpc>
              <a:buFontTx/>
              <a:buChar char="•"/>
            </a:pPr>
            <a:r>
              <a:rPr lang="en-GB" dirty="0" smtClean="0">
                <a:latin typeface="+mj-lt"/>
                <a:ea typeface="ＭＳ Ｐゴシック" pitchFamily="-84" charset="-128"/>
                <a:cs typeface="Frutiger 57Cn"/>
              </a:rPr>
              <a:t>Do the work yourself (labour for food)</a:t>
            </a:r>
          </a:p>
          <a:p>
            <a:pPr>
              <a:lnSpc>
                <a:spcPct val="80000"/>
              </a:lnSpc>
              <a:buFontTx/>
              <a:buChar char="•"/>
            </a:pPr>
            <a:endParaRPr lang="en-GB" sz="800" dirty="0" smtClean="0">
              <a:latin typeface="+mj-lt"/>
              <a:ea typeface="ＭＳ Ｐゴシック" pitchFamily="-84" charset="-128"/>
              <a:cs typeface="Frutiger 57Cn"/>
            </a:endParaRPr>
          </a:p>
          <a:p>
            <a:pPr>
              <a:lnSpc>
                <a:spcPct val="80000"/>
              </a:lnSpc>
              <a:buFontTx/>
              <a:buChar char="•"/>
            </a:pPr>
            <a:r>
              <a:rPr lang="en-GB" dirty="0" smtClean="0">
                <a:latin typeface="+mj-lt"/>
                <a:ea typeface="ＭＳ Ｐゴシック" pitchFamily="-84" charset="-128"/>
                <a:cs typeface="Frutiger 57Cn"/>
              </a:rPr>
              <a:t>Shares or gifts in the farm capital (cf. Polanyi?)</a:t>
            </a:r>
          </a:p>
          <a:p>
            <a:pPr>
              <a:lnSpc>
                <a:spcPct val="80000"/>
              </a:lnSpc>
              <a:buFontTx/>
              <a:buChar char="•"/>
            </a:pPr>
            <a:endParaRPr lang="en-GB" sz="800" dirty="0" smtClean="0">
              <a:latin typeface="+mj-lt"/>
              <a:ea typeface="ＭＳ Ｐゴシック" pitchFamily="-84" charset="-128"/>
              <a:cs typeface="Frutiger 57Cn"/>
            </a:endParaRPr>
          </a:p>
          <a:p>
            <a:pPr>
              <a:lnSpc>
                <a:spcPct val="80000"/>
              </a:lnSpc>
              <a:buFontTx/>
              <a:buChar char="•"/>
            </a:pPr>
            <a:r>
              <a:rPr lang="en-GB" dirty="0" smtClean="0">
                <a:latin typeface="+mj-lt"/>
                <a:ea typeface="ＭＳ Ｐゴシック" pitchFamily="-84" charset="-128"/>
                <a:cs typeface="Frutiger 57Cn"/>
              </a:rPr>
              <a:t>Community owned enterprise (see shares above and later)</a:t>
            </a:r>
          </a:p>
          <a:p>
            <a:pPr>
              <a:lnSpc>
                <a:spcPct val="80000"/>
              </a:lnSpc>
              <a:buFontTx/>
              <a:buChar char="•"/>
            </a:pPr>
            <a:endParaRPr lang="en-GB" dirty="0" smtClean="0">
              <a:latin typeface="+mj-lt"/>
              <a:ea typeface="ＭＳ Ｐゴシック" pitchFamily="-84" charset="-128"/>
              <a:cs typeface="Frutiger 57Cn"/>
            </a:endParaRPr>
          </a:p>
          <a:p>
            <a:pPr>
              <a:lnSpc>
                <a:spcPct val="80000"/>
              </a:lnSpc>
              <a:buFontTx/>
              <a:buChar char="•"/>
            </a:pPr>
            <a:endParaRPr lang="en-GB" dirty="0" smtClean="0">
              <a:latin typeface="+mj-lt"/>
              <a:ea typeface="ＭＳ Ｐゴシック" pitchFamily="-84" charset="-128"/>
              <a:cs typeface="Frutiger 57Cn"/>
            </a:endParaRPr>
          </a:p>
          <a:p>
            <a:pPr eaLnBrk="1" hangingPunct="1">
              <a:lnSpc>
                <a:spcPct val="80000"/>
              </a:lnSpc>
            </a:pPr>
            <a:r>
              <a:rPr lang="en-GB" dirty="0" smtClean="0">
                <a:latin typeface="+mj-lt"/>
                <a:ea typeface="ＭＳ Ｐゴシック" pitchFamily="-84" charset="-128"/>
                <a:cs typeface="Frutiger 57Cn"/>
              </a:rPr>
              <a:t>We’ll discus some of these. Main point is to think about </a:t>
            </a:r>
            <a:r>
              <a:rPr lang="en-GB" u="sng" dirty="0" smtClean="0">
                <a:latin typeface="+mj-lt"/>
                <a:ea typeface="ＭＳ Ｐゴシック" pitchFamily="-84" charset="-128"/>
                <a:cs typeface="Frutiger 57Cn"/>
              </a:rPr>
              <a:t>breadth</a:t>
            </a:r>
            <a:r>
              <a:rPr lang="en-GB" dirty="0" smtClean="0">
                <a:latin typeface="+mj-lt"/>
                <a:ea typeface="ＭＳ Ｐゴシック" pitchFamily="-84" charset="-128"/>
                <a:cs typeface="Frutiger 57Cn"/>
              </a:rPr>
              <a:t> – one size will not fit all, all schemes are different.</a:t>
            </a:r>
            <a:endParaRPr lang="en-GB" sz="6000" dirty="0">
              <a:solidFill>
                <a:srgbClr val="000000"/>
              </a:solidFill>
              <a:latin typeface="+mj-lt"/>
              <a:ea typeface="ＭＳ Ｐゴシック" pitchFamily="-84" charset="-128"/>
              <a:cs typeface="Frutiger 57C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Box 1"/>
          <p:cNvSpPr txBox="1">
            <a:spLocks noChangeArrowheads="1"/>
          </p:cNvSpPr>
          <p:nvPr/>
        </p:nvSpPr>
        <p:spPr bwMode="auto">
          <a:xfrm>
            <a:off x="179388" y="1412875"/>
            <a:ext cx="8713787" cy="461665"/>
          </a:xfrm>
          <a:prstGeom prst="rect">
            <a:avLst/>
          </a:prstGeom>
          <a:noFill/>
          <a:ln w="9525">
            <a:noFill/>
            <a:miter lim="800000"/>
            <a:headEnd/>
            <a:tailEnd/>
          </a:ln>
        </p:spPr>
        <p:txBody>
          <a:bodyPr>
            <a:prstTxWarp prst="textNoShape">
              <a:avLst/>
            </a:prstTxWarp>
            <a:spAutoFit/>
          </a:bodyPr>
          <a:lstStyle/>
          <a:p>
            <a:pPr eaLnBrk="0" hangingPunct="0">
              <a:spcAft>
                <a:spcPts val="600"/>
              </a:spcAft>
            </a:pPr>
            <a:endParaRPr lang="en-GB" dirty="0" smtClean="0">
              <a:latin typeface="Calibri" pitchFamily="-105" charset="0"/>
            </a:endParaRPr>
          </a:p>
          <a:p>
            <a:pPr eaLnBrk="0" hangingPunct="0">
              <a:spcAft>
                <a:spcPts val="600"/>
              </a:spcAft>
            </a:pPr>
            <a:endParaRPr lang="en-GB" dirty="0">
              <a:latin typeface="Calibri" pitchFamily="-105" charset="0"/>
            </a:endParaRPr>
          </a:p>
        </p:txBody>
      </p:sp>
      <p:sp>
        <p:nvSpPr>
          <p:cNvPr id="3" name="TextBox 2"/>
          <p:cNvSpPr txBox="1"/>
          <p:nvPr/>
        </p:nvSpPr>
        <p:spPr>
          <a:xfrm>
            <a:off x="1547813" y="549275"/>
            <a:ext cx="5616575" cy="1077218"/>
          </a:xfrm>
          <a:prstGeom prst="rect">
            <a:avLst/>
          </a:prstGeom>
          <a:noFill/>
        </p:spPr>
        <p:txBody>
          <a:bodyPr>
            <a:prstTxWarp prst="textNoShape">
              <a:avLst/>
            </a:prstTxWarp>
            <a:spAutoFit/>
          </a:bodyPr>
          <a:lstStyle/>
          <a:p>
            <a:pPr algn="ctr">
              <a:defRPr/>
            </a:pPr>
            <a:r>
              <a:rPr lang="en-GB" sz="3200" b="1" dirty="0" smtClean="0">
                <a:effectLst>
                  <a:outerShdw blurRad="38100" dist="38100" dir="2700000" algn="tl">
                    <a:srgbClr val="DDDDDD"/>
                  </a:outerShdw>
                </a:effectLst>
                <a:latin typeface="Calibri" pitchFamily="-84" charset="0"/>
                <a:ea typeface="Arial" pitchFamily="-84" charset="0"/>
                <a:cs typeface="Arial" pitchFamily="-84" charset="0"/>
              </a:rPr>
              <a:t>North American and European divergence</a:t>
            </a:r>
            <a:endParaRPr lang="en-GB" sz="3200" b="1" dirty="0">
              <a:effectLst>
                <a:outerShdw blurRad="38100" dist="38100" dir="2700000" algn="tl">
                  <a:srgbClr val="DDDDDD"/>
                </a:outerShdw>
              </a:effectLst>
              <a:latin typeface="Calibri" pitchFamily="-84" charset="0"/>
              <a:ea typeface="Arial" pitchFamily="-84" charset="0"/>
              <a:cs typeface="Arial" pitchFamily="-84" charset="0"/>
            </a:endParaRPr>
          </a:p>
        </p:txBody>
      </p:sp>
      <p:sp>
        <p:nvSpPr>
          <p:cNvPr id="4" name="TextBox 3"/>
          <p:cNvSpPr txBox="1"/>
          <p:nvPr/>
        </p:nvSpPr>
        <p:spPr>
          <a:xfrm>
            <a:off x="609600" y="1752600"/>
            <a:ext cx="8153400" cy="2862322"/>
          </a:xfrm>
          <a:prstGeom prst="rect">
            <a:avLst/>
          </a:prstGeom>
          <a:noFill/>
        </p:spPr>
        <p:txBody>
          <a:bodyPr wrap="square" rtlCol="0">
            <a:spAutoFit/>
          </a:bodyPr>
          <a:lstStyle/>
          <a:p>
            <a:r>
              <a:rPr lang="en-US" dirty="0" smtClean="0">
                <a:latin typeface="+mj-lt"/>
                <a:cs typeface="Arial"/>
              </a:rPr>
              <a:t>In its modern form, CSA emerged in the US, under </a:t>
            </a:r>
            <a:r>
              <a:rPr lang="en-US" dirty="0" err="1" smtClean="0">
                <a:latin typeface="+mj-lt"/>
                <a:cs typeface="Arial"/>
              </a:rPr>
              <a:t>Trauger</a:t>
            </a:r>
            <a:r>
              <a:rPr lang="en-US" dirty="0" smtClean="0">
                <a:latin typeface="+mj-lt"/>
                <a:cs typeface="Arial"/>
              </a:rPr>
              <a:t> Groh. In general, the literature suggests the US and Europe have slightly different approaches:</a:t>
            </a:r>
          </a:p>
          <a:p>
            <a:endParaRPr lang="en-US" sz="1800" dirty="0" smtClean="0">
              <a:latin typeface="+mj-lt"/>
              <a:cs typeface="Arial"/>
            </a:endParaRPr>
          </a:p>
          <a:p>
            <a:endParaRPr lang="en-US" sz="1800" dirty="0" smtClean="0">
              <a:latin typeface="+mj-lt"/>
              <a:cs typeface="Arial"/>
            </a:endParaRPr>
          </a:p>
          <a:p>
            <a:pPr lvl="1">
              <a:buFont typeface="Arial"/>
              <a:buChar char="•"/>
            </a:pPr>
            <a:endParaRPr lang="en-US" dirty="0" smtClean="0">
              <a:latin typeface="+mj-lt"/>
              <a:cs typeface="Arial"/>
            </a:endParaRPr>
          </a:p>
          <a:p>
            <a:pPr lvl="1">
              <a:buFont typeface="Arial"/>
              <a:buChar char="•"/>
            </a:pPr>
            <a:endParaRPr lang="en-US" dirty="0" smtClean="0">
              <a:latin typeface="+mj-lt"/>
              <a:cs typeface="Arial"/>
            </a:endParaRPr>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76168384"/>
              </p:ext>
            </p:extLst>
          </p:nvPr>
        </p:nvGraphicFramePr>
        <p:xfrm>
          <a:off x="1371600" y="3048000"/>
          <a:ext cx="6096000" cy="247396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North America</a:t>
                      </a:r>
                      <a:endParaRPr lang="en-US" dirty="0"/>
                    </a:p>
                  </a:txBody>
                  <a:tcPr/>
                </a:tc>
                <a:tc>
                  <a:txBody>
                    <a:bodyPr/>
                    <a:lstStyle/>
                    <a:p>
                      <a:r>
                        <a:rPr lang="en-US" dirty="0" smtClean="0"/>
                        <a:t>Europe</a:t>
                      </a:r>
                      <a:endParaRPr lang="en-US" dirty="0"/>
                    </a:p>
                  </a:txBody>
                  <a:tcPr/>
                </a:tc>
              </a:tr>
              <a:tr h="370840">
                <a:tc>
                  <a:txBody>
                    <a:bodyPr/>
                    <a:lstStyle/>
                    <a:p>
                      <a:r>
                        <a:rPr lang="en-US" dirty="0" err="1" smtClean="0"/>
                        <a:t>Peri</a:t>
                      </a:r>
                      <a:r>
                        <a:rPr lang="en-US" dirty="0" smtClean="0"/>
                        <a:t>-urban horticultural model prevails – access to markets</a:t>
                      </a:r>
                      <a:endParaRPr lang="en-US" dirty="0"/>
                    </a:p>
                  </a:txBody>
                  <a:tcPr/>
                </a:tc>
                <a:tc>
                  <a:txBody>
                    <a:bodyPr/>
                    <a:lstStyle/>
                    <a:p>
                      <a:r>
                        <a:rPr lang="en-US" dirty="0" smtClean="0"/>
                        <a:t>More mixed produce</a:t>
                      </a:r>
                      <a:r>
                        <a:rPr lang="en-US" baseline="0" dirty="0" smtClean="0"/>
                        <a:t> and locations (dairy, meat etc)</a:t>
                      </a:r>
                      <a:endParaRPr lang="en-US" dirty="0"/>
                    </a:p>
                  </a:txBody>
                  <a:tcPr/>
                </a:tc>
              </a:tr>
              <a:tr h="370840">
                <a:tc>
                  <a:txBody>
                    <a:bodyPr/>
                    <a:lstStyle/>
                    <a:p>
                      <a:r>
                        <a:rPr lang="en-US" dirty="0" smtClean="0"/>
                        <a:t>May</a:t>
                      </a:r>
                      <a:r>
                        <a:rPr lang="en-US" baseline="0" dirty="0" smtClean="0"/>
                        <a:t> be </a:t>
                      </a:r>
                      <a:r>
                        <a:rPr lang="en-US" dirty="0" smtClean="0"/>
                        <a:t>oppositional and linked to the construction of communities</a:t>
                      </a:r>
                      <a:r>
                        <a:rPr lang="en-US" baseline="0" dirty="0" smtClean="0"/>
                        <a:t> (cf. </a:t>
                      </a:r>
                      <a:r>
                        <a:rPr lang="en-US" baseline="0" dirty="0" err="1" smtClean="0"/>
                        <a:t>Lyson</a:t>
                      </a:r>
                      <a:r>
                        <a:rPr lang="en-US" baseline="0" dirty="0" smtClean="0"/>
                        <a:t>)</a:t>
                      </a:r>
                      <a:endParaRPr lang="en-US" dirty="0"/>
                    </a:p>
                  </a:txBody>
                  <a:tcPr/>
                </a:tc>
                <a:tc>
                  <a:txBody>
                    <a:bodyPr/>
                    <a:lstStyle/>
                    <a:p>
                      <a:r>
                        <a:rPr lang="en-US" dirty="0" smtClean="0"/>
                        <a:t>Some opposition; city self-provision; also supporting producers and connecting to the land (rural development and social solidarity)</a:t>
                      </a:r>
                      <a:endParaRPr lang="en-US" dirty="0"/>
                    </a:p>
                  </a:txBody>
                  <a:tcPr/>
                </a:tc>
              </a:tr>
            </a:tbl>
          </a:graphicData>
        </a:graphic>
      </p:graphicFrame>
      <p:sp>
        <p:nvSpPr>
          <p:cNvPr id="6" name="TextBox 5"/>
          <p:cNvSpPr txBox="1"/>
          <p:nvPr/>
        </p:nvSpPr>
        <p:spPr>
          <a:xfrm>
            <a:off x="990600" y="5791200"/>
            <a:ext cx="6781800" cy="1015663"/>
          </a:xfrm>
          <a:prstGeom prst="rect">
            <a:avLst/>
          </a:prstGeom>
          <a:noFill/>
        </p:spPr>
        <p:txBody>
          <a:bodyPr wrap="square" rtlCol="0">
            <a:spAutoFit/>
          </a:bodyPr>
          <a:lstStyle/>
          <a:p>
            <a:r>
              <a:rPr lang="en-US" sz="1500" dirty="0" smtClean="0">
                <a:latin typeface="+mj-lt"/>
              </a:rPr>
              <a:t>Soil Association (2007) </a:t>
            </a:r>
            <a:r>
              <a:rPr lang="en-US" sz="1500" i="1" dirty="0" smtClean="0">
                <a:latin typeface="+mj-lt"/>
              </a:rPr>
              <a:t>Cultivating Communities – Reconnecting food and farming.</a:t>
            </a:r>
            <a:r>
              <a:rPr lang="en-US" sz="1500" dirty="0" smtClean="0">
                <a:latin typeface="+mj-lt"/>
              </a:rPr>
              <a:t> SA, Bristol.</a:t>
            </a:r>
          </a:p>
          <a:p>
            <a:r>
              <a:rPr lang="en-US" sz="1500" dirty="0" smtClean="0">
                <a:latin typeface="+mj-lt"/>
              </a:rPr>
              <a:t>Henderson, E. &amp; Van En, R. (2007) </a:t>
            </a:r>
            <a:r>
              <a:rPr lang="en-US" sz="1500" i="1" dirty="0" smtClean="0">
                <a:latin typeface="+mj-lt"/>
              </a:rPr>
              <a:t>Sharing the Harvest – A citizen’s guide to Community Supported Agriculture. </a:t>
            </a:r>
            <a:r>
              <a:rPr lang="en-US" sz="1500" dirty="0" smtClean="0">
                <a:latin typeface="+mj-lt"/>
              </a:rPr>
              <a:t>Chelsea Green Publishing Co, White River Jct.   </a:t>
            </a:r>
            <a:endParaRPr lang="en-US" sz="15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subTitle" idx="1"/>
          </p:nvPr>
        </p:nvSpPr>
        <p:spPr>
          <a:xfrm>
            <a:off x="250825" y="981075"/>
            <a:ext cx="8642350" cy="5184775"/>
          </a:xfrm>
          <a:noFill/>
        </p:spPr>
        <p:txBody>
          <a:bodyPr/>
          <a:lstStyle/>
          <a:p>
            <a:pPr algn="l" eaLnBrk="1" hangingPunct="1"/>
            <a:r>
              <a:rPr lang="en-GB" b="1" dirty="0" smtClean="0">
                <a:latin typeface="+mj-lt"/>
                <a:ea typeface="ＭＳ Ｐゴシック" pitchFamily="-84" charset="-128"/>
                <a:cs typeface="ＭＳ Ｐゴシック" pitchFamily="-84" charset="-128"/>
              </a:rPr>
              <a:t>CSA No 1 Stroud </a:t>
            </a:r>
            <a:r>
              <a:rPr lang="en-GB" b="1" dirty="0">
                <a:latin typeface="+mj-lt"/>
                <a:ea typeface="ＭＳ Ｐゴシック" pitchFamily="-84" charset="-128"/>
                <a:cs typeface="ＭＳ Ｐゴシック" pitchFamily="-84" charset="-128"/>
              </a:rPr>
              <a:t>Community Agriculture</a:t>
            </a:r>
          </a:p>
          <a:p>
            <a:pPr algn="l" eaLnBrk="1" hangingPunct="1"/>
            <a:r>
              <a:rPr lang="en-GB" b="1" dirty="0">
                <a:latin typeface="+mj-lt"/>
                <a:ea typeface="ＭＳ Ｐゴシック" pitchFamily="-84" charset="-128"/>
                <a:cs typeface="ＭＳ Ｐゴシック" pitchFamily="-84" charset="-128"/>
              </a:rPr>
              <a:t>- Community Owned Enterprise</a:t>
            </a:r>
            <a:r>
              <a:rPr lang="en-GB" sz="2400" b="1" dirty="0">
                <a:latin typeface="+mj-lt"/>
                <a:ea typeface="ＭＳ Ｐゴシック" pitchFamily="-84" charset="-128"/>
                <a:cs typeface="ＭＳ Ｐゴシック" pitchFamily="-84" charset="-128"/>
              </a:rPr>
              <a:t>	</a:t>
            </a:r>
            <a:r>
              <a:rPr lang="en-GB" sz="2400" b="1" dirty="0" smtClean="0">
                <a:latin typeface="+mj-lt"/>
                <a:ea typeface="ＭＳ Ｐゴシック" pitchFamily="-84" charset="-128"/>
                <a:cs typeface="ＭＳ Ｐゴシック" pitchFamily="-84" charset="-128"/>
              </a:rPr>
              <a:t>	</a:t>
            </a:r>
          </a:p>
          <a:p>
            <a:pPr algn="l" eaLnBrk="1" hangingPunct="1"/>
            <a:endParaRPr lang="en-GB" sz="2400" dirty="0" smtClean="0">
              <a:latin typeface="+mj-lt"/>
              <a:ea typeface="ＭＳ Ｐゴシック" pitchFamily="-84" charset="-128"/>
              <a:cs typeface="ＭＳ Ｐゴシック" pitchFamily="-84" charset="-128"/>
            </a:endParaRPr>
          </a:p>
          <a:p>
            <a:pPr algn="l" eaLnBrk="1" hangingPunct="1">
              <a:buFontTx/>
              <a:buChar char="•"/>
            </a:pPr>
            <a:r>
              <a:rPr lang="en-GB" sz="2400" dirty="0" smtClean="0">
                <a:latin typeface="+mj-lt"/>
                <a:ea typeface="ＭＳ Ｐゴシック" pitchFamily="-84" charset="-128"/>
                <a:cs typeface="ＭＳ Ｐゴシック" pitchFamily="-84" charset="-128"/>
              </a:rPr>
              <a:t> Operates solely to further a set</a:t>
            </a:r>
          </a:p>
          <a:p>
            <a:pPr algn="l" eaLnBrk="1" hangingPunct="1"/>
            <a:r>
              <a:rPr lang="en-GB" sz="2400" dirty="0" smtClean="0">
                <a:latin typeface="+mj-lt"/>
                <a:ea typeface="ＭＳ Ｐゴシック" pitchFamily="-84" charset="-128"/>
                <a:cs typeface="ＭＳ Ｐゴシック" pitchFamily="-84" charset="-128"/>
              </a:rPr>
              <a:t>   </a:t>
            </a:r>
            <a:r>
              <a:rPr lang="en-GB" sz="2400" dirty="0">
                <a:latin typeface="+mj-lt"/>
                <a:ea typeface="ＭＳ Ｐゴシック" pitchFamily="-84" charset="-128"/>
                <a:cs typeface="ＭＳ Ｐゴシック" pitchFamily="-84" charset="-128"/>
              </a:rPr>
              <a:t>of </a:t>
            </a:r>
            <a:r>
              <a:rPr lang="en-GB" sz="2400" dirty="0" smtClean="0">
                <a:latin typeface="+mj-lt"/>
                <a:ea typeface="ＭＳ Ｐゴシック" pitchFamily="-84" charset="-128"/>
                <a:cs typeface="ＭＳ Ｐゴシック" pitchFamily="-84" charset="-128"/>
              </a:rPr>
              <a:t>principles (mission-led)</a:t>
            </a:r>
            <a:endParaRPr lang="en-GB" sz="2400" dirty="0">
              <a:latin typeface="+mj-lt"/>
              <a:ea typeface="ＭＳ Ｐゴシック" pitchFamily="-84" charset="-128"/>
              <a:cs typeface="ＭＳ Ｐゴシック" pitchFamily="-84" charset="-128"/>
            </a:endParaRPr>
          </a:p>
          <a:p>
            <a:pPr algn="l" eaLnBrk="1" hangingPunct="1">
              <a:buFontTx/>
              <a:buChar char="•"/>
            </a:pPr>
            <a:r>
              <a:rPr lang="en-GB" sz="2400" dirty="0">
                <a:latin typeface="+mj-lt"/>
                <a:ea typeface="ＭＳ Ｐゴシック" pitchFamily="-84" charset="-128"/>
                <a:cs typeface="ＭＳ Ｐゴシック" pitchFamily="-84" charset="-128"/>
              </a:rPr>
              <a:t> 2 farmers paid wage £</a:t>
            </a:r>
            <a:r>
              <a:rPr lang="en-GB" sz="2400" dirty="0" smtClean="0">
                <a:latin typeface="+mj-lt"/>
                <a:ea typeface="ＭＳ Ｐゴシック" pitchFamily="-84" charset="-128"/>
                <a:cs typeface="ＭＳ Ｐゴシック" pitchFamily="-84" charset="-128"/>
              </a:rPr>
              <a:t>19k*/</a:t>
            </a:r>
            <a:r>
              <a:rPr lang="en-GB" sz="2400" dirty="0" err="1" smtClean="0">
                <a:latin typeface="+mj-lt"/>
                <a:ea typeface="ＭＳ Ｐゴシック" pitchFamily="-84" charset="-128"/>
                <a:cs typeface="ＭＳ Ｐゴシック" pitchFamily="-84" charset="-128"/>
              </a:rPr>
              <a:t>CzC</a:t>
            </a:r>
            <a:r>
              <a:rPr lang="en-GB" sz="2400" dirty="0" smtClean="0">
                <a:latin typeface="+mj-lt"/>
                <a:ea typeface="ＭＳ Ｐゴシック" pitchFamily="-84" charset="-128"/>
                <a:cs typeface="ＭＳ Ｐゴシック" pitchFamily="-84" charset="-128"/>
              </a:rPr>
              <a:t> 570k (2009)</a:t>
            </a:r>
          </a:p>
          <a:p>
            <a:pPr algn="l" eaLnBrk="1" hangingPunct="1">
              <a:buFontTx/>
              <a:buChar char="•"/>
            </a:pPr>
            <a:r>
              <a:rPr lang="en-GB" sz="2400" dirty="0">
                <a:latin typeface="+mj-lt"/>
                <a:ea typeface="ＭＳ Ｐゴシック" pitchFamily="-84" charset="-128"/>
                <a:cs typeface="ＭＳ Ｐゴシック" pitchFamily="-84" charset="-128"/>
              </a:rPr>
              <a:t> 46-acre organic mixed farm, 2 locations</a:t>
            </a:r>
          </a:p>
          <a:p>
            <a:pPr algn="l" eaLnBrk="1" hangingPunct="1">
              <a:buFontTx/>
              <a:buChar char="•"/>
            </a:pPr>
            <a:r>
              <a:rPr lang="en-GB" sz="2400" dirty="0">
                <a:latin typeface="+mj-lt"/>
                <a:ea typeface="ＭＳ Ｐゴシック" pitchFamily="-84" charset="-128"/>
                <a:cs typeface="ＭＳ Ｐゴシック" pitchFamily="-84" charset="-128"/>
              </a:rPr>
              <a:t> A rich community life around the </a:t>
            </a:r>
            <a:r>
              <a:rPr lang="en-GB" sz="2400" dirty="0" smtClean="0">
                <a:latin typeface="+mj-lt"/>
                <a:ea typeface="ＭＳ Ｐゴシック" pitchFamily="-84" charset="-128"/>
                <a:cs typeface="ＭＳ Ｐゴシック" pitchFamily="-84" charset="-128"/>
              </a:rPr>
              <a:t>farm</a:t>
            </a:r>
          </a:p>
          <a:p>
            <a:pPr algn="l" eaLnBrk="1" hangingPunct="1"/>
            <a:endParaRPr lang="en-GB" sz="2400" dirty="0">
              <a:latin typeface="+mj-lt"/>
              <a:ea typeface="ＭＳ Ｐゴシック" pitchFamily="-84" charset="-128"/>
              <a:cs typeface="ＭＳ Ｐゴシック" pitchFamily="-84" charset="-128"/>
            </a:endParaRPr>
          </a:p>
          <a:p>
            <a:pPr algn="l" eaLnBrk="1" hangingPunct="1"/>
            <a:r>
              <a:rPr lang="en-GB" sz="2400" dirty="0">
                <a:latin typeface="+mj-lt"/>
                <a:ea typeface="ＭＳ Ｐゴシック" pitchFamily="-84" charset="-128"/>
                <a:cs typeface="ＭＳ Ｐゴシック" pitchFamily="-84" charset="-128"/>
              </a:rPr>
              <a:t>IPS members represent 200 households</a:t>
            </a:r>
          </a:p>
          <a:p>
            <a:pPr algn="l" eaLnBrk="1" hangingPunct="1"/>
            <a:r>
              <a:rPr lang="en-GB" sz="2400" dirty="0">
                <a:latin typeface="+mj-lt"/>
                <a:ea typeface="ＭＳ Ｐゴシック" pitchFamily="-84" charset="-128"/>
                <a:cs typeface="ＭＳ Ｐゴシック" pitchFamily="-84" charset="-128"/>
              </a:rPr>
              <a:t>£80,000 turnover (2009)</a:t>
            </a:r>
          </a:p>
          <a:p>
            <a:pPr algn="l" eaLnBrk="1" hangingPunct="1"/>
            <a:r>
              <a:rPr lang="en-GB" sz="1800" dirty="0">
                <a:latin typeface="+mj-lt"/>
                <a:ea typeface="ＭＳ Ｐゴシック" pitchFamily="-84" charset="-128"/>
                <a:cs typeface="ＭＳ Ｐゴシック" pitchFamily="-84" charset="-128"/>
              </a:rPr>
              <a:t>*Ave. dairy £20k Farmers’ Weekly </a:t>
            </a:r>
            <a:r>
              <a:rPr lang="en-GB" sz="1800" dirty="0" smtClean="0">
                <a:latin typeface="+mj-lt"/>
                <a:ea typeface="ＭＳ Ｐゴシック" pitchFamily="-84" charset="-128"/>
                <a:cs typeface="ＭＳ Ｐゴシック" pitchFamily="-84" charset="-128"/>
              </a:rPr>
              <a:t>2/4/10, less than average UK earnings but much higher than minimum wage.</a:t>
            </a:r>
            <a:endParaRPr lang="en-GB" sz="1800" dirty="0">
              <a:latin typeface="+mj-lt"/>
              <a:ea typeface="ＭＳ Ｐゴシック" pitchFamily="-84" charset="-128"/>
              <a:cs typeface="ＭＳ Ｐゴシック" pitchFamily="-84" charset="-128"/>
            </a:endParaRPr>
          </a:p>
          <a:p>
            <a:pPr algn="l" eaLnBrk="1" hangingPunct="1"/>
            <a:endParaRPr lang="en-GB" sz="2800" b="1" dirty="0">
              <a:latin typeface="Frutiger 57Cn" pitchFamily="34" charset="0"/>
              <a:ea typeface="ＭＳ Ｐゴシック" pitchFamily="-84" charset="-128"/>
              <a:cs typeface="ＭＳ Ｐゴシック" pitchFamily="-8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0">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650">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7650">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7650">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7650">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7650">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7650">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765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subTitle" idx="1"/>
          </p:nvPr>
        </p:nvSpPr>
        <p:spPr>
          <a:xfrm>
            <a:off x="250825" y="1268413"/>
            <a:ext cx="8642350" cy="4537075"/>
          </a:xfrm>
          <a:noFill/>
        </p:spPr>
        <p:txBody>
          <a:bodyPr/>
          <a:lstStyle/>
          <a:p>
            <a:pPr algn="l" eaLnBrk="1" hangingPunct="1">
              <a:lnSpc>
                <a:spcPct val="80000"/>
              </a:lnSpc>
            </a:pPr>
            <a:r>
              <a:rPr lang="en-GB" b="1" dirty="0">
                <a:latin typeface="+mj-lt"/>
                <a:ea typeface="ＭＳ Ｐゴシック" pitchFamily="-84" charset="-128"/>
                <a:cs typeface="ＭＳ Ｐゴシック" pitchFamily="-84" charset="-128"/>
              </a:rPr>
              <a:t>What is it for? What are their </a:t>
            </a:r>
            <a:r>
              <a:rPr lang="en-GB" b="1" dirty="0" smtClean="0">
                <a:latin typeface="+mj-lt"/>
                <a:ea typeface="ＭＳ Ｐゴシック" pitchFamily="-84" charset="-128"/>
                <a:cs typeface="ＭＳ Ｐゴシック" pitchFamily="-84" charset="-128"/>
              </a:rPr>
              <a:t>principles?</a:t>
            </a:r>
          </a:p>
          <a:p>
            <a:pPr algn="l" eaLnBrk="1" hangingPunct="1">
              <a:lnSpc>
                <a:spcPct val="80000"/>
              </a:lnSpc>
            </a:pPr>
            <a:endParaRPr lang="en-GB" sz="1000" b="1" dirty="0">
              <a:latin typeface="+mj-lt"/>
              <a:ea typeface="ＭＳ Ｐゴシック" pitchFamily="-84" charset="-128"/>
              <a:cs typeface="ＭＳ Ｐゴシック" pitchFamily="-84" charset="-128"/>
            </a:endParaRPr>
          </a:p>
          <a:p>
            <a:pPr algn="l" eaLnBrk="1" hangingPunct="1">
              <a:lnSpc>
                <a:spcPct val="80000"/>
              </a:lnSpc>
              <a:buFontTx/>
              <a:buChar char="•"/>
            </a:pPr>
            <a:r>
              <a:rPr lang="en-US" sz="2000" dirty="0">
                <a:latin typeface="+mj-lt"/>
                <a:ea typeface="ＭＳ Ｐゴシック" pitchFamily="-84" charset="-128"/>
                <a:cs typeface="ＭＳ Ｐゴシック" pitchFamily="-84" charset="-128"/>
              </a:rPr>
              <a:t> To support organic and biodynamic agriculture.</a:t>
            </a:r>
          </a:p>
          <a:p>
            <a:pPr algn="l" eaLnBrk="1" hangingPunct="1">
              <a:lnSpc>
                <a:spcPct val="80000"/>
              </a:lnSpc>
              <a:buFontTx/>
              <a:buChar char="•"/>
            </a:pPr>
            <a:endParaRPr lang="en-US" sz="700" dirty="0">
              <a:latin typeface="+mj-lt"/>
              <a:ea typeface="ＭＳ Ｐゴシック" pitchFamily="-84" charset="-128"/>
              <a:cs typeface="ＭＳ Ｐゴシック" pitchFamily="-84" charset="-128"/>
            </a:endParaRPr>
          </a:p>
          <a:p>
            <a:pPr algn="l" eaLnBrk="1" hangingPunct="1">
              <a:lnSpc>
                <a:spcPct val="80000"/>
              </a:lnSpc>
              <a:buFontTx/>
              <a:buChar char="•"/>
            </a:pPr>
            <a:r>
              <a:rPr lang="en-US" sz="2000" dirty="0">
                <a:latin typeface="+mj-lt"/>
                <a:ea typeface="ＭＳ Ｐゴシック" pitchFamily="-84" charset="-128"/>
                <a:cs typeface="ＭＳ Ｐゴシック" pitchFamily="-84" charset="-128"/>
              </a:rPr>
              <a:t> To pioneer new economic model and ensure the farmers have a decent livelihood.</a:t>
            </a:r>
          </a:p>
          <a:p>
            <a:pPr algn="l" eaLnBrk="1" hangingPunct="1">
              <a:lnSpc>
                <a:spcPct val="80000"/>
              </a:lnSpc>
              <a:buFontTx/>
              <a:buChar char="•"/>
            </a:pPr>
            <a:endParaRPr lang="en-US" sz="700" dirty="0">
              <a:latin typeface="+mj-lt"/>
              <a:ea typeface="ＭＳ Ｐゴシック" pitchFamily="-84" charset="-128"/>
              <a:cs typeface="ＭＳ Ｐゴシック" pitchFamily="-84" charset="-128"/>
            </a:endParaRPr>
          </a:p>
          <a:p>
            <a:pPr algn="l" eaLnBrk="1" hangingPunct="1">
              <a:lnSpc>
                <a:spcPct val="80000"/>
              </a:lnSpc>
              <a:buFontTx/>
              <a:buChar char="•"/>
            </a:pPr>
            <a:r>
              <a:rPr lang="en-US" sz="2000" dirty="0">
                <a:latin typeface="+mj-lt"/>
                <a:ea typeface="ＭＳ Ｐゴシック" pitchFamily="-84" charset="-128"/>
                <a:cs typeface="ＭＳ Ｐゴシック" pitchFamily="-84" charset="-128"/>
              </a:rPr>
              <a:t> Low income shall not exclude anyone. Practical involvement on all levels encouraged.</a:t>
            </a:r>
          </a:p>
          <a:p>
            <a:pPr algn="l" eaLnBrk="1" hangingPunct="1">
              <a:lnSpc>
                <a:spcPct val="80000"/>
              </a:lnSpc>
              <a:buFontTx/>
              <a:buChar char="•"/>
            </a:pPr>
            <a:endParaRPr lang="en-US" sz="700" dirty="0">
              <a:latin typeface="+mj-lt"/>
              <a:ea typeface="ＭＳ Ｐゴシック" pitchFamily="-84" charset="-128"/>
              <a:cs typeface="ＭＳ Ｐゴシック" pitchFamily="-84" charset="-128"/>
            </a:endParaRPr>
          </a:p>
          <a:p>
            <a:pPr algn="l" eaLnBrk="1" hangingPunct="1">
              <a:lnSpc>
                <a:spcPct val="80000"/>
              </a:lnSpc>
              <a:buFontTx/>
              <a:buChar char="•"/>
            </a:pPr>
            <a:r>
              <a:rPr lang="en-US" sz="2000" dirty="0">
                <a:latin typeface="+mj-lt"/>
                <a:ea typeface="ＭＳ Ｐゴシック" pitchFamily="-84" charset="-128"/>
                <a:cs typeface="ＭＳ Ｐゴシック" pitchFamily="-84" charset="-128"/>
              </a:rPr>
              <a:t> To be transparent in all affairs and make decisions on the basis of consensus.</a:t>
            </a:r>
          </a:p>
          <a:p>
            <a:pPr algn="l" eaLnBrk="1" hangingPunct="1">
              <a:lnSpc>
                <a:spcPct val="80000"/>
              </a:lnSpc>
              <a:buFontTx/>
              <a:buChar char="•"/>
            </a:pPr>
            <a:endParaRPr lang="en-US" sz="700" dirty="0">
              <a:latin typeface="+mj-lt"/>
              <a:ea typeface="ＭＳ Ｐゴシック" pitchFamily="-84" charset="-128"/>
              <a:cs typeface="ＭＳ Ｐゴシック" pitchFamily="-84" charset="-128"/>
            </a:endParaRPr>
          </a:p>
          <a:p>
            <a:pPr algn="l" eaLnBrk="1" hangingPunct="1">
              <a:lnSpc>
                <a:spcPct val="80000"/>
              </a:lnSpc>
              <a:buFontTx/>
              <a:buChar char="•"/>
            </a:pPr>
            <a:r>
              <a:rPr lang="en-US" sz="2000" dirty="0">
                <a:latin typeface="+mj-lt"/>
                <a:ea typeface="ＭＳ Ｐゴシック" pitchFamily="-84" charset="-128"/>
                <a:cs typeface="ＭＳ Ｐゴシック" pitchFamily="-84" charset="-128"/>
              </a:rPr>
              <a:t> To offer opportunities for learning, therapy and re-connecting with the earth.</a:t>
            </a:r>
          </a:p>
          <a:p>
            <a:pPr algn="l" eaLnBrk="1" hangingPunct="1">
              <a:lnSpc>
                <a:spcPct val="80000"/>
              </a:lnSpc>
              <a:buFontTx/>
              <a:buChar char="•"/>
            </a:pPr>
            <a:endParaRPr lang="en-US" sz="700" dirty="0">
              <a:latin typeface="+mj-lt"/>
              <a:ea typeface="ＭＳ Ｐゴシック" pitchFamily="-84" charset="-128"/>
              <a:cs typeface="ＭＳ Ｐゴシック" pitchFamily="-84" charset="-128"/>
            </a:endParaRPr>
          </a:p>
          <a:p>
            <a:pPr algn="l" eaLnBrk="1" hangingPunct="1">
              <a:lnSpc>
                <a:spcPct val="80000"/>
              </a:lnSpc>
              <a:buFontTx/>
              <a:buChar char="•"/>
            </a:pPr>
            <a:r>
              <a:rPr lang="en-US" sz="2000" dirty="0">
                <a:latin typeface="+mj-lt"/>
                <a:ea typeface="ＭＳ Ｐゴシック" pitchFamily="-84" charset="-128"/>
                <a:cs typeface="ＭＳ Ｐゴシック" pitchFamily="-84" charset="-128"/>
              </a:rPr>
              <a:t> To network with others to promote CSA to other communities and farms.</a:t>
            </a:r>
          </a:p>
          <a:p>
            <a:pPr algn="l" eaLnBrk="1" hangingPunct="1">
              <a:lnSpc>
                <a:spcPct val="80000"/>
              </a:lnSpc>
              <a:buFontTx/>
              <a:buChar char="•"/>
            </a:pPr>
            <a:endParaRPr lang="en-US" sz="700" dirty="0">
              <a:latin typeface="+mj-lt"/>
              <a:ea typeface="ＭＳ Ｐゴシック" pitchFamily="-84" charset="-128"/>
              <a:cs typeface="ＭＳ Ｐゴシック" pitchFamily="-84" charset="-128"/>
            </a:endParaRPr>
          </a:p>
          <a:p>
            <a:pPr algn="l" eaLnBrk="1" hangingPunct="1">
              <a:lnSpc>
                <a:spcPct val="80000"/>
              </a:lnSpc>
              <a:buFontTx/>
              <a:buChar char="•"/>
            </a:pPr>
            <a:r>
              <a:rPr lang="en-US" sz="2000" dirty="0">
                <a:latin typeface="+mj-lt"/>
                <a:ea typeface="ＭＳ Ｐゴシック" pitchFamily="-84" charset="-128"/>
                <a:cs typeface="ＭＳ Ｐゴシック" pitchFamily="-84" charset="-128"/>
              </a:rPr>
              <a:t> To encourage members, in co-operation with the farmers, to use the farm for their individual and social activities and celebrations.</a:t>
            </a:r>
          </a:p>
          <a:p>
            <a:pPr algn="l" eaLnBrk="1" hangingPunct="1">
              <a:lnSpc>
                <a:spcPct val="80000"/>
              </a:lnSpc>
            </a:pPr>
            <a:endParaRPr lang="en-GB" sz="2000" dirty="0">
              <a:latin typeface="Frutiger 57Cn" pitchFamily="34" charset="0"/>
              <a:ea typeface="ＭＳ Ｐゴシック" pitchFamily="-84" charset="-128"/>
              <a:cs typeface="ＭＳ Ｐゴシック" pitchFamily="-84" charset="-128"/>
            </a:endParaRPr>
          </a:p>
        </p:txBody>
      </p:sp>
      <p:pic>
        <p:nvPicPr>
          <p:cNvPr id="28675" name="Picture 7"/>
          <p:cNvPicPr>
            <a:picLocks noChangeAspect="1" noChangeArrowheads="1"/>
          </p:cNvPicPr>
          <p:nvPr/>
        </p:nvPicPr>
        <p:blipFill>
          <a:blip r:embed="rId3"/>
          <a:srcRect r="-3096"/>
          <a:stretch>
            <a:fillRect/>
          </a:stretch>
        </p:blipFill>
        <p:spPr bwMode="auto">
          <a:xfrm>
            <a:off x="6300788" y="620713"/>
            <a:ext cx="1979612" cy="4111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674">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674">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674">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8674">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subTitle" idx="1"/>
          </p:nvPr>
        </p:nvSpPr>
        <p:spPr>
          <a:xfrm>
            <a:off x="250825" y="1268413"/>
            <a:ext cx="8642350" cy="4537075"/>
          </a:xfrm>
          <a:noFill/>
        </p:spPr>
        <p:txBody>
          <a:bodyPr/>
          <a:lstStyle/>
          <a:p>
            <a:pPr algn="l" eaLnBrk="1" hangingPunct="1">
              <a:lnSpc>
                <a:spcPct val="90000"/>
              </a:lnSpc>
            </a:pPr>
            <a:r>
              <a:rPr lang="en-GB" b="1" dirty="0">
                <a:latin typeface="+mj-lt"/>
                <a:ea typeface="ＭＳ Ｐゴシック" pitchFamily="-84" charset="-128"/>
                <a:cs typeface="ＭＳ Ｐゴシック" pitchFamily="-84" charset="-128"/>
              </a:rPr>
              <a:t>How does it work?</a:t>
            </a:r>
          </a:p>
          <a:p>
            <a:pPr algn="l" eaLnBrk="1" hangingPunct="1">
              <a:lnSpc>
                <a:spcPct val="90000"/>
              </a:lnSpc>
            </a:pPr>
            <a:endParaRPr lang="en-GB" sz="900" b="1" dirty="0">
              <a:latin typeface="+mj-lt"/>
              <a:ea typeface="ＭＳ Ｐゴシック" pitchFamily="-84" charset="-128"/>
              <a:cs typeface="ＭＳ Ｐゴシック" pitchFamily="-84" charset="-128"/>
            </a:endParaRPr>
          </a:p>
          <a:p>
            <a:pPr algn="l" eaLnBrk="1" hangingPunct="1">
              <a:lnSpc>
                <a:spcPct val="90000"/>
              </a:lnSpc>
              <a:buFontTx/>
              <a:buChar char="•"/>
            </a:pPr>
            <a:r>
              <a:rPr lang="en-GB" sz="2400" dirty="0">
                <a:latin typeface="+mj-lt"/>
                <a:ea typeface="ＭＳ Ｐゴシック" pitchFamily="-84" charset="-128"/>
                <a:cs typeface="ＭＳ Ｐゴシック" pitchFamily="-84" charset="-128"/>
              </a:rPr>
              <a:t> Members pay subscription, plus £</a:t>
            </a:r>
            <a:r>
              <a:rPr lang="en-GB" sz="2400" dirty="0" smtClean="0">
                <a:latin typeface="+mj-lt"/>
                <a:ea typeface="ＭＳ Ｐゴシック" pitchFamily="-84" charset="-128"/>
                <a:cs typeface="ＭＳ Ｐゴシック" pitchFamily="-84" charset="-128"/>
              </a:rPr>
              <a:t>8/CzC240 </a:t>
            </a:r>
            <a:r>
              <a:rPr lang="en-GB" sz="2400" dirty="0">
                <a:latin typeface="+mj-lt"/>
                <a:ea typeface="ＭＳ Ｐゴシック" pitchFamily="-84" charset="-128"/>
                <a:cs typeface="ＭＳ Ｐゴシック" pitchFamily="-84" charset="-128"/>
              </a:rPr>
              <a:t>per week for a vegetable share, which they collect.</a:t>
            </a:r>
          </a:p>
          <a:p>
            <a:pPr algn="l" eaLnBrk="1" hangingPunct="1">
              <a:lnSpc>
                <a:spcPct val="90000"/>
              </a:lnSpc>
              <a:buFontTx/>
              <a:buChar char="•"/>
            </a:pPr>
            <a:r>
              <a:rPr lang="en-GB" sz="2400" dirty="0">
                <a:latin typeface="+mj-lt"/>
                <a:ea typeface="ＭＳ Ｐゴシック" pitchFamily="-84" charset="-128"/>
                <a:cs typeface="ＭＳ Ｐゴシック" pitchFamily="-84" charset="-128"/>
              </a:rPr>
              <a:t> Members can buy meat from freezer, and eggs – honesty box and swap box.</a:t>
            </a:r>
          </a:p>
          <a:p>
            <a:pPr algn="l" eaLnBrk="1" hangingPunct="1">
              <a:lnSpc>
                <a:spcPct val="90000"/>
              </a:lnSpc>
              <a:buFontTx/>
              <a:buChar char="•"/>
            </a:pPr>
            <a:r>
              <a:rPr lang="en-GB" sz="2400" dirty="0">
                <a:latin typeface="+mj-lt"/>
                <a:ea typeface="ＭＳ Ｐゴシック" pitchFamily="-84" charset="-128"/>
                <a:cs typeface="ＭＳ Ｐゴシック" pitchFamily="-84" charset="-128"/>
              </a:rPr>
              <a:t> Members decide all matters, delegated to a core group, many volunteers.</a:t>
            </a:r>
          </a:p>
          <a:p>
            <a:pPr algn="l" eaLnBrk="1" hangingPunct="1">
              <a:lnSpc>
                <a:spcPct val="90000"/>
              </a:lnSpc>
              <a:buFontTx/>
              <a:buChar char="•"/>
            </a:pPr>
            <a:r>
              <a:rPr lang="en-GB" sz="2400" dirty="0">
                <a:latin typeface="+mj-lt"/>
                <a:ea typeface="ＭＳ Ｐゴシック" pitchFamily="-84" charset="-128"/>
                <a:cs typeface="ＭＳ Ｐゴシック" pitchFamily="-84" charset="-128"/>
              </a:rPr>
              <a:t> Farmers have delegated responsibility for farming.</a:t>
            </a:r>
          </a:p>
          <a:p>
            <a:pPr algn="l" eaLnBrk="1" hangingPunct="1">
              <a:lnSpc>
                <a:spcPct val="90000"/>
              </a:lnSpc>
              <a:buFontTx/>
              <a:buChar char="•"/>
            </a:pPr>
            <a:r>
              <a:rPr lang="en-GB" sz="2400" dirty="0">
                <a:latin typeface="+mj-lt"/>
                <a:ea typeface="ＭＳ Ｐゴシック" pitchFamily="-84" charset="-128"/>
                <a:cs typeface="ＭＳ Ｐゴシック" pitchFamily="-84" charset="-128"/>
              </a:rPr>
              <a:t> No compulsion for members to be active.</a:t>
            </a:r>
          </a:p>
          <a:p>
            <a:pPr algn="l" eaLnBrk="1" hangingPunct="1">
              <a:lnSpc>
                <a:spcPct val="90000"/>
              </a:lnSpc>
              <a:buFontTx/>
              <a:buChar char="•"/>
            </a:pPr>
            <a:r>
              <a:rPr lang="en-GB" sz="2400" dirty="0">
                <a:latin typeface="+mj-lt"/>
                <a:ea typeface="ＭＳ Ｐゴシック" pitchFamily="-84" charset="-128"/>
                <a:cs typeface="ＭＳ Ｐゴシック" pitchFamily="-84" charset="-128"/>
              </a:rPr>
              <a:t> Open access to the farm.</a:t>
            </a:r>
          </a:p>
          <a:p>
            <a:pPr algn="l" eaLnBrk="1" hangingPunct="1">
              <a:lnSpc>
                <a:spcPct val="90000"/>
              </a:lnSpc>
              <a:buFontTx/>
              <a:buChar char="•"/>
            </a:pPr>
            <a:r>
              <a:rPr lang="en-GB" sz="2400" dirty="0">
                <a:latin typeface="+mj-lt"/>
                <a:ea typeface="ＭＳ Ｐゴシック" pitchFamily="-84" charset="-128"/>
                <a:cs typeface="ＭＳ Ｐゴシック" pitchFamily="-84" charset="-128"/>
              </a:rPr>
              <a:t> Two rented sites, one very close to Stroud.</a:t>
            </a:r>
            <a:endParaRPr lang="en-US" sz="2400" dirty="0">
              <a:latin typeface="+mj-lt"/>
              <a:ea typeface="ＭＳ Ｐゴシック" pitchFamily="-84" charset="-128"/>
              <a:cs typeface="ＭＳ Ｐゴシック" pitchFamily="-84" charset="-128"/>
            </a:endParaRPr>
          </a:p>
          <a:p>
            <a:pPr algn="l" eaLnBrk="1" hangingPunct="1">
              <a:lnSpc>
                <a:spcPct val="90000"/>
              </a:lnSpc>
            </a:pPr>
            <a:endParaRPr lang="en-GB" sz="2400" dirty="0">
              <a:latin typeface="Frutiger 57Cn" pitchFamily="34" charset="0"/>
              <a:ea typeface="ＭＳ Ｐゴシック" pitchFamily="-84" charset="-128"/>
              <a:cs typeface="ＭＳ Ｐゴシック" pitchFamily="-84" charset="-128"/>
            </a:endParaRPr>
          </a:p>
        </p:txBody>
      </p:sp>
      <p:pic>
        <p:nvPicPr>
          <p:cNvPr id="29699" name="Picture 7"/>
          <p:cNvPicPr>
            <a:picLocks noChangeAspect="1" noChangeArrowheads="1"/>
          </p:cNvPicPr>
          <p:nvPr/>
        </p:nvPicPr>
        <p:blipFill>
          <a:blip r:embed="rId3"/>
          <a:srcRect r="-3096"/>
          <a:stretch>
            <a:fillRect/>
          </a:stretch>
        </p:blipFill>
        <p:spPr bwMode="auto">
          <a:xfrm>
            <a:off x="6372225" y="620713"/>
            <a:ext cx="1979613" cy="4111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69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698">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698">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969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subTitle" idx="1"/>
          </p:nvPr>
        </p:nvSpPr>
        <p:spPr>
          <a:xfrm>
            <a:off x="250825" y="1341438"/>
            <a:ext cx="8642350" cy="4248150"/>
          </a:xfrm>
          <a:noFill/>
        </p:spPr>
        <p:txBody>
          <a:bodyPr/>
          <a:lstStyle/>
          <a:p>
            <a:pPr marL="534988" indent="-534988" algn="l" eaLnBrk="1" hangingPunct="1">
              <a:lnSpc>
                <a:spcPct val="80000"/>
              </a:lnSpc>
            </a:pPr>
            <a:r>
              <a:rPr lang="en-GB" b="1" dirty="0" smtClean="0">
                <a:latin typeface="+mj-lt"/>
                <a:ea typeface="ＭＳ Ｐゴシック" pitchFamily="-84" charset="-128"/>
                <a:cs typeface="ＭＳ Ｐゴシック" pitchFamily="-84" charset="-128"/>
              </a:rPr>
              <a:t>No 2: </a:t>
            </a:r>
            <a:r>
              <a:rPr lang="en-GB" b="1" dirty="0" err="1" smtClean="0">
                <a:latin typeface="+mj-lt"/>
                <a:ea typeface="ＭＳ Ｐゴシック" pitchFamily="-84" charset="-128"/>
                <a:cs typeface="ＭＳ Ｐゴシック" pitchFamily="-84" charset="-128"/>
              </a:rPr>
              <a:t>Tablehurst</a:t>
            </a:r>
            <a:r>
              <a:rPr lang="en-GB" b="1" dirty="0" smtClean="0">
                <a:latin typeface="+mj-lt"/>
                <a:ea typeface="ＭＳ Ｐゴシック" pitchFamily="-84" charset="-128"/>
                <a:cs typeface="ＭＳ Ｐゴシック" pitchFamily="-84" charset="-128"/>
              </a:rPr>
              <a:t> </a:t>
            </a:r>
            <a:r>
              <a:rPr lang="en-GB" b="1" dirty="0">
                <a:latin typeface="+mj-lt"/>
                <a:ea typeface="ＭＳ Ｐゴシック" pitchFamily="-84" charset="-128"/>
                <a:cs typeface="ＭＳ Ｐゴシック" pitchFamily="-84" charset="-128"/>
              </a:rPr>
              <a:t>&amp; </a:t>
            </a:r>
            <a:r>
              <a:rPr lang="en-GB" b="1" dirty="0" err="1">
                <a:latin typeface="+mj-lt"/>
                <a:ea typeface="ＭＳ Ｐゴシック" pitchFamily="-84" charset="-128"/>
                <a:cs typeface="ＭＳ Ｐゴシック" pitchFamily="-84" charset="-128"/>
              </a:rPr>
              <a:t>Plaw</a:t>
            </a:r>
            <a:r>
              <a:rPr lang="en-GB" b="1" dirty="0">
                <a:latin typeface="+mj-lt"/>
                <a:ea typeface="ＭＳ Ｐゴシック" pitchFamily="-84" charset="-128"/>
                <a:cs typeface="ＭＳ Ｐゴシック" pitchFamily="-84" charset="-128"/>
              </a:rPr>
              <a:t> Hatch CSA</a:t>
            </a:r>
          </a:p>
          <a:p>
            <a:pPr marL="534988" indent="-534988" algn="l" eaLnBrk="1" hangingPunct="1">
              <a:lnSpc>
                <a:spcPct val="80000"/>
              </a:lnSpc>
            </a:pPr>
            <a:endParaRPr lang="en-GB" sz="1600" b="1" dirty="0">
              <a:latin typeface="+mj-lt"/>
              <a:ea typeface="ＭＳ Ｐゴシック" pitchFamily="-84" charset="-128"/>
              <a:cs typeface="ＭＳ Ｐゴシック" pitchFamily="-84" charset="-128"/>
            </a:endParaRPr>
          </a:p>
          <a:p>
            <a:pPr marL="534988" indent="-534988" algn="l" eaLnBrk="1" hangingPunct="1">
              <a:lnSpc>
                <a:spcPct val="80000"/>
              </a:lnSpc>
              <a:buFontTx/>
              <a:buChar char="•"/>
            </a:pPr>
            <a:r>
              <a:rPr lang="en-GB" sz="2400" dirty="0" err="1">
                <a:latin typeface="+mj-lt"/>
                <a:ea typeface="ＭＳ Ｐゴシック" pitchFamily="-84" charset="-128"/>
                <a:cs typeface="ＭＳ Ｐゴシック" pitchFamily="-84" charset="-128"/>
              </a:rPr>
              <a:t>Tablehurst</a:t>
            </a:r>
            <a:r>
              <a:rPr lang="en-GB" sz="2400" dirty="0">
                <a:latin typeface="+mj-lt"/>
                <a:ea typeface="ＭＳ Ｐゴシック" pitchFamily="-84" charset="-128"/>
                <a:cs typeface="ＭＳ Ｐゴシック" pitchFamily="-84" charset="-128"/>
              </a:rPr>
              <a:t> </a:t>
            </a:r>
            <a:r>
              <a:rPr lang="en-GB" sz="2400" dirty="0" smtClean="0">
                <a:latin typeface="+mj-lt"/>
                <a:ea typeface="ＭＳ Ｐゴシック" pitchFamily="-84" charset="-128"/>
                <a:cs typeface="ＭＳ Ｐゴシック" pitchFamily="-84" charset="-128"/>
              </a:rPr>
              <a:t>(125 ha.) </a:t>
            </a:r>
            <a:r>
              <a:rPr lang="en-GB" sz="2400" dirty="0">
                <a:latin typeface="+mj-lt"/>
                <a:ea typeface="ＭＳ Ｐゴシック" pitchFamily="-84" charset="-128"/>
                <a:cs typeface="ＭＳ Ｐゴシック" pitchFamily="-84" charset="-128"/>
              </a:rPr>
              <a:t>is arable and stock, </a:t>
            </a:r>
            <a:r>
              <a:rPr lang="en-GB" sz="2400" dirty="0" err="1">
                <a:latin typeface="+mj-lt"/>
                <a:ea typeface="ＭＳ Ｐゴシック" pitchFamily="-84" charset="-128"/>
                <a:cs typeface="ＭＳ Ｐゴシック" pitchFamily="-84" charset="-128"/>
              </a:rPr>
              <a:t>Plaw</a:t>
            </a:r>
            <a:r>
              <a:rPr lang="en-GB" sz="2400" dirty="0">
                <a:latin typeface="+mj-lt"/>
                <a:ea typeface="ＭＳ Ｐゴシック" pitchFamily="-84" charset="-128"/>
                <a:cs typeface="ＭＳ Ｐゴシック" pitchFamily="-84" charset="-128"/>
              </a:rPr>
              <a:t> Hatch </a:t>
            </a:r>
            <a:r>
              <a:rPr lang="en-GB" sz="2400" dirty="0" smtClean="0">
                <a:latin typeface="+mj-lt"/>
                <a:ea typeface="ＭＳ Ｐゴシック" pitchFamily="-84" charset="-128"/>
                <a:cs typeface="ＭＳ Ｐゴシック" pitchFamily="-84" charset="-128"/>
              </a:rPr>
              <a:t>(50 ha. </a:t>
            </a:r>
            <a:r>
              <a:rPr lang="en-GB" sz="2400" dirty="0">
                <a:latin typeface="+mj-lt"/>
                <a:ea typeface="ＭＳ Ｐゴシック" pitchFamily="-84" charset="-128"/>
                <a:cs typeface="ＭＳ Ｐゴシック" pitchFamily="-84" charset="-128"/>
              </a:rPr>
              <a:t>acres) is dairy and horticulture</a:t>
            </a:r>
          </a:p>
          <a:p>
            <a:pPr marL="534988" indent="-534988" algn="l" eaLnBrk="1" hangingPunct="1">
              <a:lnSpc>
                <a:spcPct val="80000"/>
              </a:lnSpc>
              <a:buFontTx/>
              <a:buChar char="•"/>
            </a:pPr>
            <a:endParaRPr lang="en-GB" sz="800" dirty="0">
              <a:latin typeface="+mj-lt"/>
              <a:ea typeface="ＭＳ Ｐゴシック" pitchFamily="-84" charset="-128"/>
              <a:cs typeface="ＭＳ Ｐゴシック" pitchFamily="-84" charset="-128"/>
            </a:endParaRPr>
          </a:p>
          <a:p>
            <a:pPr marL="534988" indent="-534988" algn="l" eaLnBrk="1" hangingPunct="1">
              <a:lnSpc>
                <a:spcPct val="80000"/>
              </a:lnSpc>
              <a:buFontTx/>
              <a:buChar char="•"/>
            </a:pPr>
            <a:r>
              <a:rPr lang="en-GB" sz="2400" dirty="0">
                <a:latin typeface="+mj-lt"/>
                <a:ea typeface="ＭＳ Ｐゴシック" pitchFamily="-84" charset="-128"/>
                <a:cs typeface="ＭＳ Ｐゴシック" pitchFamily="-84" charset="-128"/>
              </a:rPr>
              <a:t>Both are biodynamic. </a:t>
            </a:r>
            <a:r>
              <a:rPr lang="en-GB" sz="2400" dirty="0" err="1">
                <a:latin typeface="+mj-lt"/>
                <a:ea typeface="ＭＳ Ｐゴシック" pitchFamily="-84" charset="-128"/>
                <a:cs typeface="ＭＳ Ｐゴシック" pitchFamily="-84" charset="-128"/>
              </a:rPr>
              <a:t>T’hurst</a:t>
            </a:r>
            <a:r>
              <a:rPr lang="en-GB" sz="2400" dirty="0">
                <a:latin typeface="+mj-lt"/>
                <a:ea typeface="ＭＳ Ｐゴシック" pitchFamily="-84" charset="-128"/>
                <a:cs typeface="ＭＳ Ｐゴシック" pitchFamily="-84" charset="-128"/>
              </a:rPr>
              <a:t> was a loss-making college farm</a:t>
            </a:r>
            <a:r>
              <a:rPr lang="en-GB" sz="2400" dirty="0" smtClean="0">
                <a:latin typeface="+mj-lt"/>
                <a:ea typeface="ＭＳ Ｐゴシック" pitchFamily="-84" charset="-128"/>
                <a:cs typeface="ＭＳ Ｐゴシック" pitchFamily="-84" charset="-128"/>
              </a:rPr>
              <a:t> put </a:t>
            </a:r>
            <a:r>
              <a:rPr lang="en-GB" sz="2400" dirty="0">
                <a:latin typeface="+mj-lt"/>
                <a:ea typeface="ＭＳ Ｐゴシック" pitchFamily="-84" charset="-128"/>
                <a:cs typeface="ＭＳ Ｐゴシック" pitchFamily="-84" charset="-128"/>
              </a:rPr>
              <a:t>up for sale in 1994. Local people</a:t>
            </a:r>
            <a:r>
              <a:rPr lang="en-GB" sz="2400" dirty="0" smtClean="0">
                <a:latin typeface="+mj-lt"/>
                <a:ea typeface="ＭＳ Ｐゴシック" pitchFamily="-84" charset="-128"/>
                <a:cs typeface="ＭＳ Ｐゴシック" pitchFamily="-84" charset="-128"/>
              </a:rPr>
              <a:t> raised capital </a:t>
            </a:r>
            <a:r>
              <a:rPr lang="en-GB" sz="2400" dirty="0">
                <a:latin typeface="+mj-lt"/>
                <a:ea typeface="ＭＳ Ｐゴシック" pitchFamily="-84" charset="-128"/>
                <a:cs typeface="ＭＳ Ｐゴシック" pitchFamily="-84" charset="-128"/>
              </a:rPr>
              <a:t>to</a:t>
            </a:r>
            <a:r>
              <a:rPr lang="en-GB" sz="2400" dirty="0" smtClean="0">
                <a:latin typeface="+mj-lt"/>
                <a:ea typeface="ＭＳ Ｐゴシック" pitchFamily="-84" charset="-128"/>
                <a:cs typeface="ＭＳ Ｐゴシック" pitchFamily="-84" charset="-128"/>
              </a:rPr>
              <a:t> buy it</a:t>
            </a:r>
            <a:r>
              <a:rPr lang="en-GB" sz="2400" dirty="0">
                <a:latin typeface="+mj-lt"/>
                <a:ea typeface="ＭＳ Ｐゴシック" pitchFamily="-84" charset="-128"/>
                <a:cs typeface="ＭＳ Ｐゴシック" pitchFamily="-84" charset="-128"/>
              </a:rPr>
              <a:t>.</a:t>
            </a:r>
          </a:p>
          <a:p>
            <a:pPr marL="534988" indent="-534988" algn="l" eaLnBrk="1" hangingPunct="1">
              <a:lnSpc>
                <a:spcPct val="80000"/>
              </a:lnSpc>
              <a:buFontTx/>
              <a:buChar char="•"/>
            </a:pPr>
            <a:endParaRPr lang="en-GB" sz="800" dirty="0">
              <a:latin typeface="+mj-lt"/>
              <a:ea typeface="ＭＳ Ｐゴシック" pitchFamily="-84" charset="-128"/>
              <a:cs typeface="ＭＳ Ｐゴシック" pitchFamily="-84" charset="-128"/>
            </a:endParaRPr>
          </a:p>
          <a:p>
            <a:pPr marL="534988" indent="-534988" algn="l" eaLnBrk="1" hangingPunct="1">
              <a:lnSpc>
                <a:spcPct val="80000"/>
              </a:lnSpc>
              <a:buFontTx/>
              <a:buChar char="•"/>
            </a:pPr>
            <a:r>
              <a:rPr lang="en-GB" sz="2400" dirty="0">
                <a:latin typeface="+mj-lt"/>
                <a:ea typeface="ＭＳ Ｐゴシック" pitchFamily="-84" charset="-128"/>
                <a:cs typeface="ＭＳ Ｐゴシック" pitchFamily="-84" charset="-128"/>
              </a:rPr>
              <a:t>A co-op (IPS) owns both farms, with shares held by local members. Membership does not give entitlement to food. </a:t>
            </a:r>
          </a:p>
          <a:p>
            <a:pPr marL="534988" indent="-534988" algn="l" eaLnBrk="1" hangingPunct="1">
              <a:lnSpc>
                <a:spcPct val="80000"/>
              </a:lnSpc>
              <a:buFontTx/>
              <a:buChar char="•"/>
            </a:pPr>
            <a:endParaRPr lang="en-GB" sz="800" dirty="0">
              <a:latin typeface="+mj-lt"/>
              <a:ea typeface="ＭＳ Ｐゴシック" pitchFamily="-84" charset="-128"/>
              <a:cs typeface="ＭＳ Ｐゴシック" pitchFamily="-84" charset="-128"/>
            </a:endParaRPr>
          </a:p>
          <a:p>
            <a:pPr marL="534988" indent="-534988" algn="l" eaLnBrk="1" hangingPunct="1">
              <a:lnSpc>
                <a:spcPct val="80000"/>
              </a:lnSpc>
              <a:buFontTx/>
              <a:buChar char="•"/>
            </a:pPr>
            <a:r>
              <a:rPr lang="en-GB" sz="2400" dirty="0">
                <a:latin typeface="+mj-lt"/>
                <a:ea typeface="ＭＳ Ｐゴシック" pitchFamily="-84" charset="-128"/>
                <a:cs typeface="ＭＳ Ｐゴシック" pitchFamily="-84" charset="-128"/>
              </a:rPr>
              <a:t>Together employ 20 </a:t>
            </a:r>
            <a:r>
              <a:rPr lang="en-GB" sz="2400" dirty="0" err="1">
                <a:latin typeface="+mj-lt"/>
                <a:ea typeface="ＭＳ Ｐゴシック" pitchFamily="-84" charset="-128"/>
                <a:cs typeface="ＭＳ Ｐゴシック" pitchFamily="-84" charset="-128"/>
              </a:rPr>
              <a:t>f/t</a:t>
            </a:r>
            <a:r>
              <a:rPr lang="en-GB" sz="2400" dirty="0">
                <a:latin typeface="+mj-lt"/>
                <a:ea typeface="ＭＳ Ｐゴシック" pitchFamily="-84" charset="-128"/>
                <a:cs typeface="ＭＳ Ｐゴシック" pitchFamily="-84" charset="-128"/>
              </a:rPr>
              <a:t> and 40 </a:t>
            </a:r>
            <a:r>
              <a:rPr lang="en-GB" sz="2400" dirty="0" err="1">
                <a:latin typeface="+mj-lt"/>
                <a:ea typeface="ＭＳ Ｐゴシック" pitchFamily="-84" charset="-128"/>
                <a:cs typeface="ＭＳ Ｐゴシック" pitchFamily="-84" charset="-128"/>
              </a:rPr>
              <a:t>p/t</a:t>
            </a:r>
            <a:r>
              <a:rPr lang="en-GB" sz="2400" dirty="0">
                <a:latin typeface="+mj-lt"/>
                <a:ea typeface="ＭＳ Ｐゴシック" pitchFamily="-84" charset="-128"/>
                <a:cs typeface="ＭＳ Ｐゴシック" pitchFamily="-84" charset="-128"/>
              </a:rPr>
              <a:t> and voluntary staff – inefficient or rural job creation? </a:t>
            </a:r>
            <a:r>
              <a:rPr lang="en-GB" sz="2400" dirty="0">
                <a:solidFill>
                  <a:srgbClr val="FF0000"/>
                </a:solidFill>
                <a:latin typeface="+mj-lt"/>
                <a:ea typeface="ＭＳ Ｐゴシック" pitchFamily="-84" charset="-128"/>
                <a:cs typeface="ＭＳ Ｐゴシック" pitchFamily="-84" charset="-128"/>
              </a:rPr>
              <a:t>Several staff live on the farm – community </a:t>
            </a:r>
            <a:r>
              <a:rPr lang="en-GB" sz="2400" u="sng" dirty="0">
                <a:solidFill>
                  <a:srgbClr val="FF0000"/>
                </a:solidFill>
                <a:latin typeface="+mj-lt"/>
                <a:ea typeface="ＭＳ Ｐゴシック" pitchFamily="-84" charset="-128"/>
                <a:cs typeface="ＭＳ Ｐゴシック" pitchFamily="-84" charset="-128"/>
              </a:rPr>
              <a:t>inside</a:t>
            </a:r>
            <a:r>
              <a:rPr lang="en-GB" sz="2400" dirty="0">
                <a:solidFill>
                  <a:srgbClr val="FF0000"/>
                </a:solidFill>
                <a:latin typeface="+mj-lt"/>
                <a:ea typeface="ＭＳ Ｐゴシック" pitchFamily="-84" charset="-128"/>
                <a:cs typeface="ＭＳ Ｐゴシック" pitchFamily="-84" charset="-128"/>
              </a:rPr>
              <a:t> the farm &amp; links to social care.</a:t>
            </a:r>
          </a:p>
          <a:p>
            <a:pPr marL="534988" indent="-534988" algn="l" eaLnBrk="1" hangingPunct="1">
              <a:lnSpc>
                <a:spcPct val="80000"/>
              </a:lnSpc>
              <a:buFontTx/>
              <a:buChar char="•"/>
            </a:pPr>
            <a:endParaRPr lang="en-GB" sz="800" dirty="0">
              <a:latin typeface="+mj-lt"/>
              <a:ea typeface="ＭＳ Ｐゴシック" pitchFamily="-84" charset="-128"/>
              <a:cs typeface="ＭＳ Ｐゴシック" pitchFamily="-84" charset="-128"/>
            </a:endParaRPr>
          </a:p>
          <a:p>
            <a:pPr marL="534988" indent="-534988" algn="l" eaLnBrk="1" hangingPunct="1">
              <a:lnSpc>
                <a:spcPct val="80000"/>
              </a:lnSpc>
              <a:buFontTx/>
              <a:buChar char="•"/>
            </a:pPr>
            <a:r>
              <a:rPr lang="en-GB" sz="2400" dirty="0">
                <a:latin typeface="+mj-lt"/>
                <a:ea typeface="ＭＳ Ｐゴシック" pitchFamily="-84" charset="-128"/>
                <a:cs typeface="ＭＳ Ｐゴシック" pitchFamily="-84" charset="-128"/>
              </a:rPr>
              <a:t>Annual turnover £1.3 </a:t>
            </a:r>
            <a:r>
              <a:rPr lang="en-GB" sz="2400" dirty="0" smtClean="0">
                <a:latin typeface="+mj-lt"/>
                <a:ea typeface="ＭＳ Ｐゴシック" pitchFamily="-84" charset="-128"/>
                <a:cs typeface="ＭＳ Ｐゴシック" pitchFamily="-84" charset="-128"/>
              </a:rPr>
              <a:t>million/</a:t>
            </a:r>
            <a:r>
              <a:rPr lang="en-GB" sz="2400" dirty="0" err="1" smtClean="0">
                <a:latin typeface="+mj-lt"/>
                <a:ea typeface="ＭＳ Ｐゴシック" pitchFamily="-84" charset="-128"/>
                <a:cs typeface="ＭＳ Ｐゴシック" pitchFamily="-84" charset="-128"/>
              </a:rPr>
              <a:t>CzC</a:t>
            </a:r>
            <a:r>
              <a:rPr lang="en-GB" sz="2400" dirty="0" smtClean="0">
                <a:latin typeface="+mj-lt"/>
                <a:ea typeface="ＭＳ Ｐゴシック" pitchFamily="-84" charset="-128"/>
                <a:cs typeface="ＭＳ Ｐゴシック" pitchFamily="-84" charset="-128"/>
              </a:rPr>
              <a:t> 38 million</a:t>
            </a:r>
          </a:p>
          <a:p>
            <a:pPr marL="534988" indent="-534988" algn="l" eaLnBrk="1" hangingPunct="1">
              <a:lnSpc>
                <a:spcPct val="80000"/>
              </a:lnSpc>
            </a:pPr>
            <a:endParaRPr lang="en-US" sz="2400" dirty="0">
              <a:latin typeface="Frutiger 57Cn" pitchFamily="34" charset="0"/>
              <a:ea typeface="ＭＳ Ｐゴシック" pitchFamily="-84" charset="-128"/>
              <a:cs typeface="ＭＳ Ｐゴシック" pitchFamily="-84" charset="-128"/>
            </a:endParaRPr>
          </a:p>
          <a:p>
            <a:pPr marL="534988" indent="-534988" eaLnBrk="1" hangingPunct="1">
              <a:lnSpc>
                <a:spcPct val="80000"/>
              </a:lnSpc>
            </a:pPr>
            <a:endParaRPr lang="en-GB" sz="2400" b="1" dirty="0">
              <a:latin typeface="Frutiger 57Cn" pitchFamily="34" charset="0"/>
              <a:ea typeface="ＭＳ Ｐゴシック" pitchFamily="-84" charset="-128"/>
              <a:cs typeface="ＭＳ Ｐゴシック" pitchFamily="-84" charset="-128"/>
            </a:endParaRPr>
          </a:p>
        </p:txBody>
      </p:sp>
      <p:pic>
        <p:nvPicPr>
          <p:cNvPr id="30723" name="Picture 6"/>
          <p:cNvPicPr>
            <a:picLocks noChangeAspect="1" noChangeArrowheads="1"/>
          </p:cNvPicPr>
          <p:nvPr/>
        </p:nvPicPr>
        <p:blipFill>
          <a:blip r:embed="rId3"/>
          <a:srcRect r="-3096"/>
          <a:stretch>
            <a:fillRect/>
          </a:stretch>
        </p:blipFill>
        <p:spPr bwMode="auto">
          <a:xfrm>
            <a:off x="6300788" y="620713"/>
            <a:ext cx="1979612" cy="4111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22">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72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5550</TotalTime>
  <Words>1460</Words>
  <Application>Microsoft Office PowerPoint</Application>
  <PresentationFormat>Předvádění na obrazovce (4:3)</PresentationFormat>
  <Paragraphs>218</Paragraphs>
  <Slides>17</Slides>
  <Notes>12</Notes>
  <HiddenSlides>0</HiddenSlides>
  <MMClips>0</MMClips>
  <ScaleCrop>false</ScaleCrop>
  <HeadingPairs>
    <vt:vector size="4" baseType="variant">
      <vt:variant>
        <vt:lpstr>Motiv</vt:lpstr>
      </vt:variant>
      <vt:variant>
        <vt:i4>3</vt:i4>
      </vt:variant>
      <vt:variant>
        <vt:lpstr>Nadpisy snímků</vt:lpstr>
      </vt:variant>
      <vt:variant>
        <vt:i4>17</vt:i4>
      </vt:variant>
    </vt:vector>
  </HeadingPairs>
  <TitlesOfParts>
    <vt:vector size="20" baseType="lpstr">
      <vt:lpstr>Default Design</vt:lpstr>
      <vt:lpstr>1_Default Design</vt:lpstr>
      <vt:lpstr>2_Default Design</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Short film</vt:lpstr>
      <vt:lpstr>Prezentace aplikace PowerPoint</vt:lpstr>
      <vt:lpstr>Prezentace aplikace PowerPoint</vt:lpstr>
      <vt:lpstr>Prezentace aplikace PowerPoint</vt:lpstr>
      <vt:lpstr>Prezentace aplikace PowerPoint</vt:lpstr>
      <vt:lpstr>Prezentace aplikace PowerPoint</vt:lpstr>
    </vt:vector>
  </TitlesOfParts>
  <Company>UoG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CCRI</dc:creator>
  <cp:lastModifiedBy>Zdeňka Lechnerová</cp:lastModifiedBy>
  <cp:revision>464</cp:revision>
  <cp:lastPrinted>2013-02-11T12:21:21Z</cp:lastPrinted>
  <dcterms:created xsi:type="dcterms:W3CDTF">2013-10-07T11:18:54Z</dcterms:created>
  <dcterms:modified xsi:type="dcterms:W3CDTF">2013-10-09T15:50:00Z</dcterms:modified>
</cp:coreProperties>
</file>