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handoutMasterIdLst>
    <p:handoutMasterId r:id="rId9"/>
  </p:handoutMasterIdLst>
  <p:sldIdLst>
    <p:sldId id="256" r:id="rId4"/>
    <p:sldId id="261" r:id="rId5"/>
    <p:sldId id="268" r:id="rId6"/>
    <p:sldId id="278" r:id="rId7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Arial" pitchFamily="-105" charset="0"/>
        <a:cs typeface="Arial" pitchFamily="-105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4340" autoAdjust="0"/>
  </p:normalViewPr>
  <p:slideViewPr>
    <p:cSldViewPr>
      <p:cViewPr>
        <p:scale>
          <a:sx n="125" d="100"/>
          <a:sy n="125" d="100"/>
        </p:scale>
        <p:origin x="-127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66" d="100"/>
          <a:sy n="66" d="100"/>
        </p:scale>
        <p:origin x="-2525" y="30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wrap="square" lIns="90694" tIns="45346" rIns="90694" bIns="453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wrap="square" lIns="90694" tIns="45346" rIns="90694" bIns="453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fld id="{884E9284-CF1B-3347-85B3-27B288014616}" type="datetime1">
              <a:rPr lang="en-US"/>
              <a:pPr>
                <a:defRPr/>
              </a:pPr>
              <a:t>10/9/2013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wrap="square" lIns="90694" tIns="45346" rIns="90694" bIns="453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wrap="square" lIns="90694" tIns="45346" rIns="90694" bIns="453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fld id="{E24226DC-7977-A541-B3AE-F1AA363800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96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wrap="square" lIns="90694" tIns="45346" rIns="90694" bIns="453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wrap="square" lIns="90694" tIns="45346" rIns="90694" bIns="453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fld id="{3BDC3EC9-F459-B940-A971-6F0C63684DA6}" type="datetime1">
              <a:rPr lang="en-US"/>
              <a:pPr>
                <a:defRPr/>
              </a:pPr>
              <a:t>10/9/2013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4" tIns="45346" rIns="90694" bIns="45346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5163" y="4714875"/>
            <a:ext cx="5338762" cy="4467225"/>
          </a:xfrm>
          <a:prstGeom prst="rect">
            <a:avLst/>
          </a:prstGeom>
        </p:spPr>
        <p:txBody>
          <a:bodyPr vert="horz" wrap="square" lIns="90694" tIns="45346" rIns="90694" bIns="4534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wrap="square" lIns="90694" tIns="45346" rIns="90694" bIns="453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wrap="square" lIns="90694" tIns="45346" rIns="90694" bIns="453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fld id="{A9D69A7A-9140-484C-9779-8DFA29CA86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2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z="1400" dirty="0">
              <a:latin typeface="Calibri" pitchFamily="-105" charset="0"/>
              <a:ea typeface="Times New Roman" pitchFamily="-105" charset="0"/>
              <a:cs typeface="Times New Roman" pitchFamily="-105" charset="0"/>
            </a:endParaRP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4" tIns="45346" rIns="90694" bIns="45346" anchor="b">
            <a:prstTxWarp prst="textNoShape">
              <a:avLst/>
            </a:prstTxWarp>
          </a:bodyPr>
          <a:lstStyle/>
          <a:p>
            <a:pPr algn="r"/>
            <a:fld id="{429428E7-4CA6-9941-925E-20383413AC51}" type="slidenum">
              <a:rPr lang="en-GB" sz="1200"/>
              <a:pPr algn="r"/>
              <a:t>1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171450" indent="-171450">
              <a:buFontTx/>
              <a:buChar char="•"/>
            </a:pPr>
            <a:endParaRPr lang="en-GB" sz="1400" dirty="0">
              <a:latin typeface="Calibri" pitchFamily="-105" charset="0"/>
            </a:endParaRP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4" tIns="45346" rIns="90694" bIns="45346" anchor="b">
            <a:prstTxWarp prst="textNoShape">
              <a:avLst/>
            </a:prstTxWarp>
          </a:bodyPr>
          <a:lstStyle/>
          <a:p>
            <a:pPr algn="r"/>
            <a:fld id="{61994AB8-C9CB-7946-BE79-0BBBD4FE0FD5}" type="slidenum">
              <a:rPr lang="en-GB" sz="1200"/>
              <a:pPr algn="r"/>
              <a:t>2</a:t>
            </a:fld>
            <a:endParaRPr lang="en-GB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z="1400" dirty="0">
              <a:latin typeface="Calibri" pitchFamily="-105" charset="0"/>
            </a:endParaRPr>
          </a:p>
        </p:txBody>
      </p:sp>
      <p:sp>
        <p:nvSpPr>
          <p:cNvPr id="45060" name="Slide Number Placeholder 3"/>
          <p:cNvSpPr txBox="1">
            <a:spLocks noGrp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4" tIns="45346" rIns="90694" bIns="45346" anchor="b">
            <a:prstTxWarp prst="textNoShape">
              <a:avLst/>
            </a:prstTxWarp>
          </a:bodyPr>
          <a:lstStyle/>
          <a:p>
            <a:pPr algn="r"/>
            <a:fld id="{4C493BED-435E-E04B-B6A8-1724E3CD2213}" type="slidenum">
              <a:rPr lang="en-GB" sz="1200"/>
              <a:pPr algn="r"/>
              <a:t>3</a:t>
            </a:fld>
            <a:endParaRPr lang="en-GB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z="1400" dirty="0">
              <a:latin typeface="Calibri" pitchFamily="-105" charset="0"/>
            </a:endParaRP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4" tIns="45346" rIns="90694" bIns="45346" anchor="b">
            <a:prstTxWarp prst="textNoShape">
              <a:avLst/>
            </a:prstTxWarp>
          </a:bodyPr>
          <a:lstStyle/>
          <a:p>
            <a:pPr algn="r"/>
            <a:fld id="{257E2F13-210C-E146-9516-EEAFD096D6C4}" type="slidenum">
              <a:rPr lang="en-GB" sz="1200"/>
              <a:pPr algn="r"/>
              <a:t>4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D501F-8ABB-874A-9C41-38022584FB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8CFB-78F3-B74F-835C-F330240E4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1C139-4A11-E04F-95E2-AC22C58FA2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89439-0171-9A4A-B6C9-57ADB79E20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0983-52A3-E940-B803-8903CF42A4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86F8E-2737-1A4F-BABD-6362A940EF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C690-3089-1F4A-9DEC-2EB4C66162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68DA6-1336-B747-A427-B09672F9D5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7EA34-AE64-E148-B56D-1BEAA18A3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AAB9A-482E-1048-97F0-2E4450E0EA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56F2B-4BFD-0C43-8DF3-F51A676C50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fld id="{BD041203-A41C-0444-A607-4309B391B6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84" charset="0"/>
                <a:ea typeface="Arial" pitchFamily="-84" charset="0"/>
                <a:cs typeface="Arial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keech@glos.ac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9388" y="876300"/>
            <a:ext cx="87868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GB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Alternative and local </a:t>
            </a:r>
            <a:r>
              <a:rPr lang="en-GB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food:</a:t>
            </a:r>
          </a:p>
          <a:p>
            <a:pPr algn="ctr"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concepts </a:t>
            </a:r>
            <a:r>
              <a:rPr lang="en-GB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and </a:t>
            </a:r>
            <a:r>
              <a:rPr lang="en-GB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practices</a:t>
            </a:r>
          </a:p>
          <a:p>
            <a:pPr algn="ctr">
              <a:defRPr/>
            </a:pPr>
            <a:endParaRPr lang="en-US" sz="36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 pitchFamily="-84" charset="0"/>
              <a:ea typeface="Times New Roman" pitchFamily="-84" charset="0"/>
              <a:cs typeface="Times New Roman" pitchFamily="-84" charset="0"/>
            </a:endParaRPr>
          </a:p>
          <a:p>
            <a:pPr algn="ctr"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Session </a:t>
            </a:r>
            <a:r>
              <a:rPr lang="en-GB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6</a:t>
            </a:r>
            <a:r>
              <a:rPr lang="en-GB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 – Sustainable diets?</a:t>
            </a:r>
          </a:p>
          <a:p>
            <a:pPr algn="ctr">
              <a:defRPr/>
            </a:pPr>
            <a:endParaRPr lang="en-GB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Calibri" pitchFamily="-84" charset="0"/>
              <a:ea typeface="Arial" pitchFamily="-84" charset="0"/>
              <a:cs typeface="Arial" pitchFamily="-84" charset="0"/>
            </a:endParaRPr>
          </a:p>
          <a:p>
            <a:pPr algn="ctr">
              <a:defRPr/>
            </a:pPr>
            <a:r>
              <a:rPr lang="en-GB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4</a:t>
            </a:r>
            <a:r>
              <a:rPr lang="en-GB" baseline="30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th</a:t>
            </a:r>
            <a:r>
              <a:rPr lang="en-GB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 October 2013</a:t>
            </a:r>
          </a:p>
          <a:p>
            <a:pPr algn="ctr">
              <a:defRPr/>
            </a:pPr>
            <a:endParaRPr lang="en-GB" sz="3600" b="1" dirty="0">
              <a:latin typeface="Calibri" pitchFamily="-84" charset="0"/>
              <a:ea typeface="Arial" pitchFamily="-84" charset="0"/>
              <a:cs typeface="Arial" pitchFamily="-84" charset="0"/>
            </a:endParaRPr>
          </a:p>
        </p:txBody>
      </p:sp>
      <p:pic>
        <p:nvPicPr>
          <p:cNvPr id="39939" name="Picture 7" descr="C:\Documents and Settings\s2105196\Local Settings\Temporary Internet Files\Content.Word\Hartpury College SPOT PO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63" y="6011863"/>
            <a:ext cx="1165225" cy="709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179388" y="1412875"/>
            <a:ext cx="8713787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en-GB" sz="2300" b="1" dirty="0" smtClean="0">
                <a:latin typeface="Calibri" pitchFamily="-105" charset="0"/>
              </a:rPr>
              <a:t>Tuesday:</a:t>
            </a:r>
          </a:p>
          <a:p>
            <a:pPr eaLnBrk="0" hangingPunct="0">
              <a:spcAft>
                <a:spcPts val="600"/>
              </a:spcAft>
            </a:pPr>
            <a:r>
              <a:rPr lang="en-GB" sz="2300" dirty="0" smtClean="0">
                <a:latin typeface="Calibri" pitchFamily="-105" charset="0"/>
              </a:rPr>
              <a:t>Introductions and </a:t>
            </a:r>
            <a:r>
              <a:rPr lang="en-GB" sz="2300" dirty="0" err="1" smtClean="0">
                <a:latin typeface="Calibri" pitchFamily="-105" charset="0"/>
              </a:rPr>
              <a:t>problematisation</a:t>
            </a:r>
            <a:r>
              <a:rPr lang="en-GB" sz="2300" dirty="0" smtClean="0">
                <a:latin typeface="Calibri" pitchFamily="-105" charset="0"/>
              </a:rPr>
              <a:t> of the concept of sustainable food; overview of the changing nature of food in society and the emergence of oppositional and/or innovative local food networks.</a:t>
            </a:r>
          </a:p>
          <a:p>
            <a:pPr eaLnBrk="0" hangingPunct="0">
              <a:spcAft>
                <a:spcPts val="600"/>
              </a:spcAft>
            </a:pPr>
            <a:endParaRPr lang="en-GB" sz="800" dirty="0">
              <a:latin typeface="Calibri" pitchFamily="-105" charset="0"/>
            </a:endParaRPr>
          </a:p>
          <a:p>
            <a:pPr eaLnBrk="0" hangingPunct="0">
              <a:spcAft>
                <a:spcPts val="600"/>
              </a:spcAft>
            </a:pPr>
            <a:r>
              <a:rPr lang="en-GB" sz="2300" b="1" dirty="0" smtClean="0">
                <a:latin typeface="Calibri" pitchFamily="-105" charset="0"/>
              </a:rPr>
              <a:t>Wednesday</a:t>
            </a:r>
            <a:r>
              <a:rPr lang="en-GB" sz="2300" dirty="0" smtClean="0">
                <a:latin typeface="Calibri" pitchFamily="-105" charset="0"/>
              </a:rPr>
              <a:t>:</a:t>
            </a:r>
          </a:p>
          <a:p>
            <a:pPr eaLnBrk="0" hangingPunct="0">
              <a:spcAft>
                <a:spcPts val="600"/>
              </a:spcAft>
            </a:pPr>
            <a:r>
              <a:rPr lang="en-GB" sz="2300" dirty="0" smtClean="0">
                <a:latin typeface="Calibri" pitchFamily="-105" charset="0"/>
              </a:rPr>
              <a:t>Community Supported Agriculture – models, structures and motivations.</a:t>
            </a:r>
          </a:p>
          <a:p>
            <a:pPr eaLnBrk="0" hangingPunct="0">
              <a:spcAft>
                <a:spcPts val="600"/>
              </a:spcAft>
            </a:pPr>
            <a:endParaRPr lang="en-GB" sz="800" dirty="0">
              <a:latin typeface="Calibri" pitchFamily="-105" charset="0"/>
            </a:endParaRPr>
          </a:p>
          <a:p>
            <a:pPr eaLnBrk="0" hangingPunct="0">
              <a:spcAft>
                <a:spcPts val="600"/>
              </a:spcAft>
            </a:pPr>
            <a:r>
              <a:rPr lang="en-GB" sz="2300" b="1" dirty="0" smtClean="0">
                <a:latin typeface="Calibri" pitchFamily="-105" charset="0"/>
              </a:rPr>
              <a:t>Thursday:</a:t>
            </a:r>
          </a:p>
          <a:p>
            <a:pPr eaLnBrk="0" hangingPunct="0">
              <a:spcAft>
                <a:spcPts val="600"/>
              </a:spcAft>
            </a:pPr>
            <a:r>
              <a:rPr lang="en-GB" sz="2300" dirty="0" smtClean="0">
                <a:latin typeface="Calibri" pitchFamily="-105" charset="0"/>
              </a:rPr>
              <a:t>Farmers’ markets and their role in rural development, rural-urban links and as contributors to the creation of urban space. LM3 method.</a:t>
            </a:r>
          </a:p>
          <a:p>
            <a:pPr eaLnBrk="0" hangingPunct="0">
              <a:spcAft>
                <a:spcPts val="600"/>
              </a:spcAft>
            </a:pPr>
            <a:r>
              <a:rPr lang="en-GB" sz="2300" dirty="0" smtClean="0">
                <a:latin typeface="Calibri" pitchFamily="-105" charset="0"/>
              </a:rPr>
              <a:t>AND: the application of concepts from economic sociology to study the environmental outcomes of social enterprises trying to protect German orchard biospheres.</a:t>
            </a:r>
            <a:endParaRPr lang="en-GB" dirty="0">
              <a:latin typeface="Calibri" pitchFamily="-105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813" y="549275"/>
            <a:ext cx="5616575" cy="584200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Review of the week</a:t>
            </a:r>
            <a:endParaRPr lang="en-GB" sz="3200" b="1" dirty="0">
              <a:effectLst>
                <a:outerShdw blurRad="38100" dist="38100" dir="2700000" algn="tl">
                  <a:srgbClr val="DDDDDD"/>
                </a:outerShdw>
              </a:effectLst>
              <a:latin typeface="Calibri" pitchFamily="-84" charset="0"/>
              <a:ea typeface="Arial" pitchFamily="-84" charset="0"/>
              <a:cs typeface="Arial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813" y="538163"/>
            <a:ext cx="5616575" cy="584200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Reporting back on the diaries</a:t>
            </a:r>
            <a:endParaRPr lang="en-GB" sz="3200" b="1" dirty="0">
              <a:effectLst>
                <a:outerShdw blurRad="38100" dist="38100" dir="2700000" algn="tl">
                  <a:srgbClr val="DDDDDD"/>
                </a:outerShdw>
              </a:effectLst>
              <a:latin typeface="Calibri" pitchFamily="-84" charset="0"/>
              <a:ea typeface="Arial" pitchFamily="-84" charset="0"/>
              <a:cs typeface="Arial" pitchFamily="-84" charset="0"/>
            </a:endParaRPr>
          </a:p>
        </p:txBody>
      </p:sp>
      <p:sp>
        <p:nvSpPr>
          <p:cNvPr id="44035" name="TextBox 1"/>
          <p:cNvSpPr txBox="1">
            <a:spLocks noChangeArrowheads="1"/>
          </p:cNvSpPr>
          <p:nvPr/>
        </p:nvSpPr>
        <p:spPr bwMode="auto">
          <a:xfrm>
            <a:off x="541338" y="1844675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Calibri" pitchFamily="-105" charset="0"/>
              </a:rPr>
              <a:t>What have you bought and eaten this week?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libri" pitchFamily="-105" charset="0"/>
              </a:rPr>
              <a:t>What has influenced your decision-making?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libri" pitchFamily="-105" charset="0"/>
              </a:rPr>
              <a:t>What dilemmas/conflicts have you faced?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libri" pitchFamily="-105" charset="0"/>
              </a:rPr>
              <a:t>What would make things easier/different for you?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libri" pitchFamily="-105" charset="0"/>
              </a:rPr>
              <a:t>What have you learnt about sustainability as it relates to food, and especially to local food dialogues?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539552" y="1490668"/>
            <a:ext cx="7766248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57188" indent="-357188"/>
            <a:endParaRPr lang="en-GB" sz="1000" dirty="0"/>
          </a:p>
          <a:p>
            <a:pPr marL="357188" indent="-357188">
              <a:buFont typeface="Arial" pitchFamily="34" charset="0"/>
              <a:buChar char="•"/>
            </a:pPr>
            <a:r>
              <a:rPr lang="en-GB" dirty="0" smtClean="0">
                <a:latin typeface="+mn-lt"/>
              </a:rPr>
              <a:t>I will send </a:t>
            </a:r>
            <a:r>
              <a:rPr lang="en-GB" dirty="0" err="1" smtClean="0">
                <a:latin typeface="+mn-lt"/>
              </a:rPr>
              <a:t>Zdenka</a:t>
            </a:r>
            <a:r>
              <a:rPr lang="en-GB" dirty="0" smtClean="0">
                <a:latin typeface="+mn-lt"/>
              </a:rPr>
              <a:t> slides and a reading list</a:t>
            </a:r>
          </a:p>
          <a:p>
            <a:pPr marL="357188" indent="-357188">
              <a:buFont typeface="Arial" pitchFamily="34" charset="0"/>
              <a:buChar char="•"/>
            </a:pPr>
            <a:endParaRPr lang="en-GB" dirty="0" smtClean="0">
              <a:latin typeface="+mn-lt"/>
            </a:endParaRPr>
          </a:p>
          <a:p>
            <a:pPr marL="357188" indent="-357188">
              <a:buFont typeface="Arial" pitchFamily="34" charset="0"/>
              <a:buChar char="•"/>
            </a:pPr>
            <a:r>
              <a:rPr lang="en-GB" dirty="0" smtClean="0">
                <a:latin typeface="+mn-lt"/>
              </a:rPr>
              <a:t>You will be invited to send me some reflections – is it what you expected, how could it be improved?</a:t>
            </a:r>
            <a:endParaRPr lang="en-GB" smtClean="0">
              <a:latin typeface="+mn-lt"/>
            </a:endParaRPr>
          </a:p>
          <a:p>
            <a:pPr marL="357188" indent="-357188">
              <a:buFont typeface="Arial" pitchFamily="34" charset="0"/>
              <a:buChar char="•"/>
            </a:pPr>
            <a:endParaRPr lang="en-GB" smtClean="0">
              <a:latin typeface="+mn-lt"/>
            </a:endParaRPr>
          </a:p>
          <a:p>
            <a:pPr marL="357188" indent="-357188">
              <a:buFont typeface="Arial" pitchFamily="34" charset="0"/>
              <a:buChar char="•"/>
            </a:pPr>
            <a:r>
              <a:rPr lang="en-GB" dirty="0" smtClean="0">
                <a:latin typeface="+mn-lt"/>
              </a:rPr>
              <a:t>If you need any more details about things we covered, you can ask Nadia, or email me </a:t>
            </a:r>
            <a:r>
              <a:rPr lang="en-GB" dirty="0" smtClean="0">
                <a:solidFill>
                  <a:srgbClr val="002060"/>
                </a:solidFill>
                <a:latin typeface="+mn-lt"/>
                <a:hlinkClick r:id="rId3"/>
              </a:rPr>
              <a:t>dkeech@glos.ac.uk</a:t>
            </a:r>
            <a:endParaRPr lang="en-GB" dirty="0" smtClean="0">
              <a:solidFill>
                <a:srgbClr val="002060"/>
              </a:solidFill>
              <a:latin typeface="+mn-lt"/>
            </a:endParaRPr>
          </a:p>
          <a:p>
            <a:pPr algn="ctr"/>
            <a:endParaRPr lang="en-GB" sz="40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813" y="549275"/>
            <a:ext cx="5616575" cy="584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-84" charset="0"/>
                <a:ea typeface="Arial" pitchFamily="-84" charset="0"/>
                <a:cs typeface="Arial" pitchFamily="-84" charset="0"/>
              </a:rPr>
              <a:t>What next?</a:t>
            </a:r>
            <a:endParaRPr lang="en-GB" sz="3200" b="1" dirty="0">
              <a:effectLst>
                <a:outerShdw blurRad="38100" dist="38100" dir="2700000" algn="tl">
                  <a:srgbClr val="DDDDDD"/>
                </a:outerShdw>
              </a:effectLst>
              <a:latin typeface="Calibri" pitchFamily="-84" charset="0"/>
              <a:ea typeface="Arial" pitchFamily="-84" charset="0"/>
              <a:cs typeface="Arial" pitchFamily="-8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7" y="5085184"/>
            <a:ext cx="7142163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29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5164</TotalTime>
  <Words>227</Words>
  <Application>Microsoft Office PowerPoint</Application>
  <PresentationFormat>Předvádění na obrazovce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Default Design</vt:lpstr>
      <vt:lpstr>1_Default Design</vt:lpstr>
      <vt:lpstr>2_Default Design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UoG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CCRI</dc:creator>
  <cp:lastModifiedBy>Zdeňka Lechnerová</cp:lastModifiedBy>
  <cp:revision>441</cp:revision>
  <cp:lastPrinted>2013-02-11T12:21:21Z</cp:lastPrinted>
  <dcterms:created xsi:type="dcterms:W3CDTF">2013-10-07T10:32:01Z</dcterms:created>
  <dcterms:modified xsi:type="dcterms:W3CDTF">2013-10-09T15:48:11Z</dcterms:modified>
</cp:coreProperties>
</file>