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38" r:id="rId2"/>
    <p:sldId id="540" r:id="rId3"/>
    <p:sldId id="541" r:id="rId4"/>
    <p:sldId id="582" r:id="rId5"/>
    <p:sldId id="583" r:id="rId6"/>
    <p:sldId id="584" r:id="rId7"/>
    <p:sldId id="585" r:id="rId8"/>
    <p:sldId id="586" r:id="rId9"/>
    <p:sldId id="587" r:id="rId10"/>
    <p:sldId id="588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7" r:id="rId28"/>
    <p:sldId id="606" r:id="rId29"/>
    <p:sldId id="544" r:id="rId30"/>
    <p:sldId id="504" r:id="rId31"/>
    <p:sldId id="505" r:id="rId32"/>
    <p:sldId id="548" r:id="rId33"/>
    <p:sldId id="552" r:id="rId34"/>
    <p:sldId id="551" r:id="rId35"/>
    <p:sldId id="554" r:id="rId36"/>
    <p:sldId id="559" r:id="rId37"/>
    <p:sldId id="577" r:id="rId38"/>
    <p:sldId id="560" r:id="rId39"/>
    <p:sldId id="561" r:id="rId40"/>
    <p:sldId id="556" r:id="rId41"/>
    <p:sldId id="564" r:id="rId42"/>
    <p:sldId id="533" r:id="rId43"/>
    <p:sldId id="567" r:id="rId44"/>
    <p:sldId id="398" r:id="rId45"/>
    <p:sldId id="453" r:id="rId46"/>
    <p:sldId id="455" r:id="rId47"/>
    <p:sldId id="457" r:id="rId48"/>
    <p:sldId id="465" r:id="rId49"/>
    <p:sldId id="528" r:id="rId50"/>
    <p:sldId id="461" r:id="rId51"/>
    <p:sldId id="578" r:id="rId52"/>
    <p:sldId id="463" r:id="rId53"/>
    <p:sldId id="530" r:id="rId54"/>
    <p:sldId id="566" r:id="rId55"/>
    <p:sldId id="472" r:id="rId56"/>
    <p:sldId id="568" r:id="rId57"/>
    <p:sldId id="473" r:id="rId58"/>
    <p:sldId id="475" r:id="rId59"/>
    <p:sldId id="478" r:id="rId60"/>
    <p:sldId id="579" r:id="rId61"/>
    <p:sldId id="476" r:id="rId62"/>
    <p:sldId id="480" r:id="rId63"/>
    <p:sldId id="529" r:id="rId64"/>
    <p:sldId id="485" r:id="rId65"/>
    <p:sldId id="580" r:id="rId66"/>
    <p:sldId id="574" r:id="rId67"/>
    <p:sldId id="508" r:id="rId68"/>
    <p:sldId id="570" r:id="rId69"/>
    <p:sldId id="569" r:id="rId70"/>
    <p:sldId id="571" r:id="rId71"/>
    <p:sldId id="572" r:id="rId72"/>
    <p:sldId id="537" r:id="rId73"/>
    <p:sldId id="509" r:id="rId74"/>
    <p:sldId id="575" r:id="rId75"/>
    <p:sldId id="573" r:id="rId76"/>
    <p:sldId id="576" r:id="rId77"/>
    <p:sldId id="498" r:id="rId78"/>
    <p:sldId id="532" r:id="rId79"/>
    <p:sldId id="581" r:id="rId80"/>
    <p:sldId id="539" r:id="rId8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09" d="100"/>
          <a:sy n="109" d="100"/>
        </p:scale>
        <p:origin x="1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50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E68EE8-189E-40D1-863D-7DA51B8C66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827B73-BD0D-43E6-A3FD-9C2F0BB95FB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5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66851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6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16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2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93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57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83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3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9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3533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9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vskp.cz/SD/4c.pdf" TargetMode="External"/><Relationship Id="rId3" Type="http://schemas.openxmlformats.org/officeDocument/2006/relationships/hyperlink" Target="http://www.citace.com/dokumenty.php" TargetMode="External"/><Relationship Id="rId7" Type="http://schemas.openxmlformats.org/officeDocument/2006/relationships/hyperlink" Target="http://iva.k.utb.cz/" TargetMode="External"/><Relationship Id="rId2" Type="http://schemas.openxmlformats.org/officeDocument/2006/relationships/hyperlink" Target="http://sreview.soc.cas.cz/cs/page/3-formalni-stranka-rukopis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1.cuni.cz/~brt/bibref/bibref.html" TargetMode="External"/><Relationship Id="rId5" Type="http://schemas.openxmlformats.org/officeDocument/2006/relationships/hyperlink" Target="http://knihovna.vsb.cz/kurzy/citace/index.html" TargetMode="External"/><Relationship Id="rId4" Type="http://schemas.openxmlformats.org/officeDocument/2006/relationships/hyperlink" Target="http://www.slideshare.net/KnihovnaUTB/bibliografick-citace-9439910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9. </a:t>
            </a:r>
            <a:r>
              <a:rPr lang="cs-CZ" sz="1600" b="1" smtClean="0">
                <a:latin typeface="Verdana" panose="020B0604030504040204" pitchFamily="34" charset="0"/>
              </a:rPr>
              <a:t>října </a:t>
            </a:r>
            <a:r>
              <a:rPr lang="cs-CZ" sz="1600" b="1" dirty="0">
                <a:latin typeface="Verdana" panose="020B0604030504040204" pitchFamily="34" charset="0"/>
              </a:rPr>
              <a:t>2013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oboru Sociologie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66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9335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16891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  <p:extLst>
      <p:ext uri="{BB962C8B-B14F-4D97-AF65-F5344CB8AC3E}">
        <p14:creationId xmlns:p14="http://schemas.microsoft.com/office/powerpoint/2010/main" val="28823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571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6915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5554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448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1551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17513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citace dle Sociologického časopisu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5893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7861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8407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6821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23090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7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563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1571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8800" b="1" smtClean="0"/>
              <a:t>Citace dle</a:t>
            </a:r>
            <a:r>
              <a:rPr lang="cs-CZ" sz="9600" b="1" smtClean="0">
                <a:solidFill>
                  <a:srgbClr val="0080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cs-CZ" sz="3400" b="1" smtClean="0">
                <a:solidFill>
                  <a:srgbClr val="008000"/>
                </a:solidFill>
              </a:rPr>
              <a:t>Sociologického časopisu</a:t>
            </a:r>
            <a:endParaRPr lang="cs-CZ" sz="1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příjmení autorů rok: strana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125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Novák, Hanka, Matoušek 1958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mezi autory se nedává „a“</a:t>
            </a:r>
          </a:p>
          <a:p>
            <a:r>
              <a:rPr lang="cs-CZ" smtClean="0">
                <a:latin typeface="Arial" panose="020B0604020202020204" pitchFamily="34" charset="0"/>
              </a:rPr>
              <a:t>4 a více autorů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Chatrný et al. 1994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73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v seznamu literatury se uvedou všichni autoři</a:t>
            </a:r>
          </a:p>
          <a:p>
            <a:pPr lvl="2"/>
            <a:r>
              <a:rPr lang="cs-CZ" smtClean="0">
                <a:latin typeface="Arial" panose="020B0604020202020204" pitchFamily="34" charset="0"/>
              </a:rPr>
              <a:t>nedává se </a:t>
            </a:r>
            <a:r>
              <a:rPr lang="cs-CZ" b="1" smtClean="0">
                <a:latin typeface="Arial" panose="020B0604020202020204" pitchFamily="34" charset="0"/>
              </a:rPr>
              <a:t>a kol.</a:t>
            </a:r>
            <a:r>
              <a:rPr lang="cs-CZ" smtClean="0">
                <a:latin typeface="Arial" panose="020B0604020202020204" pitchFamily="34" charset="0"/>
              </a:rPr>
              <a:t> nebo </a:t>
            </a:r>
            <a:r>
              <a:rPr lang="cs-CZ" b="1" smtClean="0">
                <a:latin typeface="Arial" panose="020B0604020202020204" pitchFamily="34" charset="0"/>
              </a:rPr>
              <a:t>a spol.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Adobe Creative Team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chybí-li autor i korporace, pak první slova z názvu</a:t>
            </a:r>
          </a:p>
          <a:p>
            <a:pPr lvl="1"/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[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Principy sazby 1954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: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 18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-20]</a:t>
            </a:r>
            <a:endParaRPr lang="cs-CZ" smtClean="0">
              <a:solidFill>
                <a:srgbClr val="FF1901"/>
              </a:solidFill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2008b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citujeme celou větu = citace za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„Citujeme celou větu.“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citujeme část věty = citaci před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„..., proto citujeme část věty“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: 45</a:t>
            </a:r>
            <a:r>
              <a:rPr lang="cs-CZ" smtClean="0">
                <a:latin typeface="Arial" panose="020B0604020202020204" pitchFamily="34" charset="0"/>
              </a:rPr>
              <a:t>; 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poznámky v citacích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více k tomu</a:t>
            </a:r>
            <a:r>
              <a:rPr lang="en-US" smtClean="0">
                <a:latin typeface="Arial" panose="020B0604020202020204" pitchFamily="34" charset="0"/>
              </a:rPr>
              <a:t> Bratkov</a:t>
            </a:r>
            <a:r>
              <a:rPr lang="cs-CZ" smtClean="0">
                <a:latin typeface="Arial" panose="020B0604020202020204" pitchFamily="34" charset="0"/>
              </a:rPr>
              <a:t>á</a:t>
            </a:r>
            <a:r>
              <a:rPr lang="en-US" smtClean="0">
                <a:latin typeface="Arial" panose="020B0604020202020204" pitchFamily="34" charset="0"/>
              </a:rPr>
              <a:t> 2008]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cs-CZ" smtClean="0">
                <a:latin typeface="Arial" panose="020B0604020202020204" pitchFamily="34" charset="0"/>
              </a:rPr>
              <a:t>(což dokládá třeba Bratková, která si všímá...... </a:t>
            </a:r>
            <a:r>
              <a:rPr lang="en-US" smtClean="0">
                <a:latin typeface="Arial" panose="020B0604020202020204" pitchFamily="34" charset="0"/>
              </a:rPr>
              <a:t>[Bratkov</a:t>
            </a:r>
            <a:r>
              <a:rPr lang="cs-CZ" smtClean="0">
                <a:latin typeface="Arial" panose="020B0604020202020204" pitchFamily="34" charset="0"/>
              </a:rPr>
              <a:t>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citace kapitoly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kap. 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závorky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kulaté = poznámky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hranaté =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dle Sociologického čas.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Kafka, Jan. 2008.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Praha: Mladá Fronta.</a:t>
            </a:r>
          </a:p>
          <a:p>
            <a:pPr lvl="1">
              <a:lnSpc>
                <a:spcPct val="90000"/>
              </a:lnSpc>
            </a:pPr>
            <a:r>
              <a:rPr lang="cs-CZ" sz="2600" i="1" smtClean="0">
                <a:latin typeface="Arial" panose="020B0604020202020204" pitchFamily="34" charset="0"/>
              </a:rPr>
              <a:t>Principy sazby</a:t>
            </a:r>
            <a:r>
              <a:rPr lang="cs-CZ" sz="2600" smtClean="0">
                <a:latin typeface="Arial" panose="020B0604020202020204" pitchFamily="34" charset="0"/>
              </a:rPr>
              <a:t>. 1954. Praha: Academia.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ukázka citace článku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</a:t>
            </a:r>
            <a:r>
              <a:rPr lang="en-US" sz="2600" smtClean="0">
                <a:latin typeface="Arial" panose="020B0604020202020204" pitchFamily="34" charset="0"/>
              </a:rPr>
              <a:t>[cit. 22.10.2012]</a:t>
            </a:r>
            <a:r>
              <a:rPr lang="cs-CZ" sz="2600" smtClean="0">
                <a:latin typeface="Arial" panose="020B0604020202020204" pitchFamily="34" charset="0"/>
              </a:rPr>
              <a:t>.</a:t>
            </a:r>
            <a:r>
              <a:rPr lang="en-US" sz="2600" smtClean="0">
                <a:latin typeface="Arial" panose="020B0604020202020204" pitchFamily="34" charset="0"/>
              </a:rPr>
              <a:t> Dostupn</a:t>
            </a:r>
            <a:r>
              <a:rPr lang="cs-CZ" sz="2600" smtClean="0">
                <a:latin typeface="Arial" panose="020B0604020202020204" pitchFamily="34" charset="0"/>
              </a:rPr>
              <a:t>é z: http://www.inflow.cz.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Jména tvůrců</a:t>
            </a:r>
          </a:p>
          <a:p>
            <a:r>
              <a:rPr lang="cs-CZ" smtClean="0"/>
              <a:t>Rok vydání</a:t>
            </a:r>
          </a:p>
          <a:p>
            <a:r>
              <a:rPr lang="cs-CZ" smtClean="0"/>
              <a:t>Název</a:t>
            </a:r>
          </a:p>
          <a:p>
            <a:r>
              <a:rPr lang="cs-CZ" smtClean="0"/>
              <a:t>Typ nosiče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Nakladatelské informace</a:t>
            </a:r>
          </a:p>
          <a:p>
            <a:r>
              <a:rPr lang="cs-CZ" smtClean="0"/>
              <a:t>Číslování</a:t>
            </a:r>
          </a:p>
          <a:p>
            <a:r>
              <a:rPr lang="cs-CZ" smtClean="0"/>
              <a:t>Datum citování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Dostupnost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vydání: Nakladatelství.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Holzner, Steven. 2007. </a:t>
            </a:r>
            <a:r>
              <a:rPr lang="cs-CZ" sz="28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800" smtClean="0">
                <a:latin typeface="Arial" panose="020B0604020202020204" pitchFamily="34" charset="0"/>
              </a:rPr>
              <a:t>. Brno: Computer Press.</a:t>
            </a:r>
            <a:r>
              <a:rPr lang="cs-CZ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v soupisu se uvede citace monografie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 ročník (číslo): strany.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Dasqupta, Partha, Eric Maskin. 2000. „Efficient Auctions.“ </a:t>
            </a:r>
            <a:r>
              <a:rPr lang="cs-CZ" sz="2800" i="1" smtClean="0">
                <a:latin typeface="Arial" panose="020B0604020202020204" pitchFamily="34" charset="0"/>
              </a:rPr>
              <a:t>The Quarterly Journal of Economics</a:t>
            </a:r>
            <a:r>
              <a:rPr lang="cs-CZ" sz="2800" smtClean="0">
                <a:latin typeface="Arial" panose="020B0604020202020204" pitchFamily="34" charset="0"/>
              </a:rPr>
              <a:t> 115 (2): 341-388.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smtClean="0">
                <a:solidFill>
                  <a:srgbClr val="FF1901"/>
                </a:solidFill>
                <a:latin typeface="Arial" panose="020B0604020202020204" pitchFamily="34" charset="0"/>
              </a:rPr>
              <a:t>Tento druh dokumentu není v příkladech Soc. časopisu</a:t>
            </a:r>
          </a:p>
          <a:p>
            <a:endParaRPr lang="cs-CZ" sz="1400" i="1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Rok vydání. Místo: Nakladatelství. Ročník (číslo). ISSN. 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2010. Praha: Univerzita Karlova v Praze, Fakulta sociálních věd. 4 (1). ISSN 1801-9978.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 sborníku. Rok vydání. </a:t>
            </a:r>
            <a:r>
              <a:rPr lang="cs-CZ" sz="26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600" smtClean="0">
                <a:latin typeface="Arial" panose="020B0604020202020204" pitchFamily="34" charset="0"/>
              </a:rPr>
              <a:t>. Místo vydání: Nakladatelství.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Friedlová, Zdeňka, Pavla Gajdošíková (eds.). 2012. </a:t>
            </a:r>
            <a:r>
              <a:rPr lang="cs-CZ" sz="26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6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441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ve sborníku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„Název: podnázev příspěvku.“ Pp. rozsah stran in Primární odpovědnost sborníku. </a:t>
            </a:r>
            <a:r>
              <a:rPr lang="cs-CZ" sz="24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40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lnSpc>
                <a:spcPct val="10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Denár, Michal a Josef Moravec. 2012. „Opensource a knihovny: cesta k lepším službám?“ Pp. 128-132 in Zdeňka Friedlová a Pavla Gajdošíková (eds.).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4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Příspěvek na konferenci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 příspěvku. Rok. „Název: podnázev příspěvku.“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Název konference: podnázev konference</a:t>
            </a:r>
            <a:r>
              <a:rPr lang="cs-CZ" sz="2400" smtClean="0">
                <a:latin typeface="Arial" panose="020B0604020202020204" pitchFamily="34" charset="0"/>
              </a:rPr>
              <a:t>. Místo konání: datum konání. </a:t>
            </a:r>
          </a:p>
          <a:p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Denár, Michal, Josef Moravec. 2012. „Opensource a knihovny: cesta k lepším službám?“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2012. </a:t>
            </a:r>
            <a:r>
              <a:rPr lang="cs-CZ" sz="2400" smtClean="0">
                <a:latin typeface="Arial" panose="020B0604020202020204" pitchFamily="34" charset="0"/>
              </a:rPr>
              <a:t>Pardubice, 12. 9. 2012.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Místo vydání: Vydavatel.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2008.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Brno. Magisterská diplomová práce obhájená na Katedře psychologie Masarykovy univerzity.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dirty="0" smtClean="0">
                <a:latin typeface="Arial" panose="020B0604020202020204" pitchFamily="34" charset="0"/>
              </a:rPr>
              <a:t>Název: podnázev</a:t>
            </a:r>
            <a:r>
              <a:rPr lang="cs-CZ" sz="28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dirty="0" smtClean="0">
                <a:latin typeface="Arial" panose="020B0604020202020204" pitchFamily="34" charset="0"/>
              </a:rPr>
              <a:t>2008. </a:t>
            </a:r>
            <a:r>
              <a:rPr lang="cs-CZ" sz="2800" i="1" dirty="0" smtClean="0">
                <a:latin typeface="Arial" panose="020B0604020202020204" pitchFamily="34" charset="0"/>
              </a:rPr>
              <a:t>Třeboňsko</a:t>
            </a:r>
            <a:r>
              <a:rPr lang="cs-CZ" sz="2800" i="1" dirty="0" smtClean="0">
                <a:latin typeface="Arial" panose="020B0604020202020204" pitchFamily="34" charset="0"/>
              </a:rPr>
              <a:t>: velká </a:t>
            </a:r>
            <a:r>
              <a:rPr lang="cs-CZ" sz="2800" i="1" smtClean="0">
                <a:latin typeface="Arial" panose="020B0604020202020204" pitchFamily="34" charset="0"/>
              </a:rPr>
              <a:t>cykloturistická </a:t>
            </a:r>
            <a:r>
              <a:rPr lang="cs-CZ" sz="2800" i="1" smtClean="0">
                <a:latin typeface="Arial" panose="020B0604020202020204" pitchFamily="34" charset="0"/>
              </a:rPr>
              <a:t>mapa</a:t>
            </a:r>
            <a:r>
              <a:rPr lang="cs-CZ" sz="2800" smtClean="0">
                <a:latin typeface="Arial" panose="020B0604020202020204" pitchFamily="34" charset="0"/>
              </a:rPr>
              <a:t>. </a:t>
            </a:r>
            <a:r>
              <a:rPr lang="cs-CZ" sz="2800" dirty="0" smtClean="0">
                <a:latin typeface="Arial" panose="020B0604020202020204" pitchFamily="34" charset="0"/>
              </a:rPr>
              <a:t>Vizovice: </a:t>
            </a:r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Primární odpovědnost. Rok vydání. </a:t>
            </a:r>
            <a:r>
              <a:rPr lang="cs-CZ" i="1" smtClean="0">
                <a:latin typeface="Arial" panose="020B0604020202020204" pitchFamily="34" charset="0"/>
              </a:rPr>
              <a:t>Název: podnázev</a:t>
            </a:r>
            <a:r>
              <a:rPr lang="cs-CZ" smtClean="0">
                <a:latin typeface="Arial" panose="020B0604020202020204" pitchFamily="34" charset="0"/>
              </a:rPr>
              <a:t>. Místo vydání: Nakladatelství.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Klub českých turistů. 2011. </a:t>
            </a:r>
            <a:r>
              <a:rPr lang="cs-CZ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mtClean="0">
                <a:latin typeface="Arial" panose="020B0604020202020204" pitchFamily="34" charset="0"/>
              </a:rPr>
              <a:t>. Praha: Trasa.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vytvoření.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vytvoření: Vydavatel. 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Kříž, Jan, Martin Krčál, Blanka Farkašová. 2010. </a:t>
            </a:r>
            <a:r>
              <a:rPr lang="cs-CZ" sz="28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800" smtClean="0">
                <a:latin typeface="Arial" panose="020B0604020202020204" pitchFamily="34" charset="0"/>
              </a:rPr>
              <a:t>. Brno. Dostupné v ÚK FSS MU. Interní manuál.</a:t>
            </a:r>
            <a:r>
              <a:rPr lang="en-US" sz="2800" smtClean="0"/>
              <a:t> 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navíc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nosič: </a:t>
            </a:r>
            <a:r>
              <a:rPr lang="en-US" smtClean="0">
                <a:latin typeface="Arial" panose="020B0604020202020204" pitchFamily="34" charset="0"/>
              </a:rPr>
              <a:t>[online], [</a:t>
            </a:r>
            <a:r>
              <a:rPr lang="cs-CZ" smtClean="0">
                <a:latin typeface="Arial" panose="020B0604020202020204" pitchFamily="34" charset="0"/>
              </a:rPr>
              <a:t>datový soubor</a:t>
            </a:r>
            <a:r>
              <a:rPr lang="en-US" smtClean="0">
                <a:latin typeface="Arial" panose="020B0604020202020204" pitchFamily="34" charset="0"/>
              </a:rPr>
              <a:t>], [</a:t>
            </a:r>
            <a:r>
              <a:rPr lang="cs-CZ" smtClean="0">
                <a:latin typeface="Arial" panose="020B0604020202020204" pitchFamily="34" charset="0"/>
              </a:rPr>
              <a:t>databáze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</a:t>
            </a:r>
            <a:r>
              <a:rPr lang="en-US" smtClean="0">
                <a:latin typeface="Arial" panose="020B0604020202020204" pitchFamily="34" charset="0"/>
              </a:rPr>
              <a:t> [</a:t>
            </a:r>
            <a:r>
              <a:rPr lang="cs-CZ" smtClean="0">
                <a:latin typeface="Arial" panose="020B0604020202020204" pitchFamily="34" charset="0"/>
              </a:rPr>
              <a:t>CD-ROM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DVD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,...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datum citování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6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 ročník (číslo): rozsah stran </a:t>
            </a:r>
            <a:r>
              <a:rPr lang="en-US" sz="2600" smtClean="0">
                <a:latin typeface="Arial" panose="020B0604020202020204" pitchFamily="34" charset="0"/>
              </a:rPr>
              <a:t>[datum citov</a:t>
            </a:r>
            <a:r>
              <a:rPr lang="cs-CZ" sz="2600" smtClean="0">
                <a:latin typeface="Arial" panose="020B0604020202020204" pitchFamily="34" charset="0"/>
              </a:rPr>
              <a:t>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[cit. 6. 8. 2012]. Dostupné z: http://www.inflow.cz/rozvoj-kompetenci-studentu-ve-vzdelavani.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Hönig, Johannes Franz. 2008. </a:t>
            </a:r>
            <a:r>
              <a:rPr lang="cs-CZ" sz="2600" i="1" smtClean="0">
                <a:latin typeface="Arial" panose="020B0604020202020204" pitchFamily="34" charset="0"/>
              </a:rPr>
              <a:t>Abdominoplastik</a:t>
            </a:r>
            <a:r>
              <a:rPr lang="cs-CZ" sz="2600" smtClean="0">
                <a:latin typeface="Arial" panose="020B0604020202020204" pitchFamily="34" charset="0"/>
              </a:rPr>
              <a:t>: </a:t>
            </a:r>
            <a:r>
              <a:rPr lang="cs-CZ" sz="2600" i="1" smtClean="0">
                <a:latin typeface="Arial" panose="020B0604020202020204" pitchFamily="34" charset="0"/>
              </a:rPr>
              <a:t>Prinzip und Technik</a:t>
            </a:r>
            <a:r>
              <a:rPr lang="cs-CZ" sz="2600" smtClean="0">
                <a:latin typeface="Arial" panose="020B0604020202020204" pitchFamily="34" charset="0"/>
              </a:rPr>
              <a:t> [online].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Heidelberg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: Steinkopff [cit. 18.10. 2012]. Dostupné z: http://www.springerlink.com/content/978-3-7985-1816-2.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84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Transparency International. 2005. </a:t>
            </a:r>
            <a:r>
              <a:rPr lang="cs-CZ" sz="24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online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Praha: Transparency International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cit. 18. 10. 2012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http://www.transparency.cz/doc/alac_prav_proti_korupci_def.pdf.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Masarykova univerzita. 2012.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 stránky. Rok vydání. </a:t>
            </a:r>
            <a:r>
              <a:rPr lang="cs-CZ" sz="26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600" smtClean="0">
                <a:latin typeface="Arial" panose="020B0604020202020204" pitchFamily="34" charset="0"/>
              </a:rPr>
              <a:t>. Primární odpovědnost webu. </a:t>
            </a:r>
            <a:r>
              <a:rPr lang="cs-CZ" sz="2600" i="1" smtClean="0">
                <a:latin typeface="Arial" panose="020B0604020202020204" pitchFamily="34" charset="0"/>
              </a:rPr>
              <a:t>Název webu: podnázev webu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Masarykova univerzita. 2012. „Absolventi.“ </a:t>
            </a:r>
            <a:r>
              <a:rPr lang="cs-CZ" sz="2600" i="1" smtClean="0">
                <a:latin typeface="Arial" panose="020B0604020202020204" pitchFamily="34" charset="0"/>
              </a:rPr>
              <a:t>Masarykova univerzita</a:t>
            </a:r>
            <a:r>
              <a:rPr lang="cs-CZ" sz="2600" smtClean="0">
                <a:latin typeface="Arial" panose="020B0604020202020204" pitchFamily="34" charset="0"/>
              </a:rPr>
              <a:t> [online]. Brno: Masarykova univerzita [cit. 11. 10. 2012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Dostupné z: http://www.muni.cz/alumni.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Blogy, Youtube, Slideshare,...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 příspěvku: podnázev příspěvku.“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2008. „Pokročilá propagace webu.“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[cit. 2012-10-08]. Dostupné z: http://www.seoblog.cz/pokrocila-propagace-webu.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Odesílatel zprávy. Rok odeslání/přijetí. „Předmět zprávy“ </a:t>
            </a:r>
            <a:r>
              <a:rPr lang="en-US" sz="2600" smtClean="0"/>
              <a:t>[nosi</a:t>
            </a:r>
            <a:r>
              <a:rPr lang="cs-CZ" sz="2600" smtClean="0"/>
              <a:t>č</a:t>
            </a:r>
            <a:r>
              <a:rPr lang="en-US" sz="2600" smtClean="0"/>
              <a:t>]</a:t>
            </a:r>
            <a:r>
              <a:rPr lang="cs-CZ" sz="2600" smtClean="0"/>
              <a:t>. Datum odeslání/přijetí zprávy </a:t>
            </a:r>
            <a:r>
              <a:rPr lang="en-US" sz="2600" smtClean="0"/>
              <a:t>[datum citov</a:t>
            </a:r>
            <a:r>
              <a:rPr lang="cs-CZ" sz="2600" smtClean="0"/>
              <a:t>ání</a:t>
            </a:r>
            <a:r>
              <a:rPr lang="en-US" sz="2600" smtClean="0"/>
              <a:t>]</a:t>
            </a:r>
            <a:r>
              <a:rPr lang="cs-CZ" sz="2600" smtClean="0"/>
              <a:t>.</a:t>
            </a:r>
          </a:p>
          <a:p>
            <a:endParaRPr lang="cs-CZ" sz="2600" smtClean="0"/>
          </a:p>
          <a:p>
            <a:r>
              <a:rPr lang="cs-CZ" sz="2600" smtClean="0"/>
              <a:t>Pinc, Václav. 2011. „Re: K obhajobám na katedře“ [e-mail]. 22. prosince 2011 12:52 [cit. 10. 10. 2012].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73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671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583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 err="1" smtClean="0"/>
              <a:t>Sociologick</a:t>
            </a:r>
            <a:r>
              <a:rPr lang="cs-CZ" sz="2000" dirty="0" smtClean="0"/>
              <a:t>ý</a:t>
            </a:r>
            <a:r>
              <a:rPr lang="en-US" sz="2000" dirty="0" smtClean="0"/>
              <a:t> </a:t>
            </a:r>
            <a:r>
              <a:rPr lang="cs-CZ" sz="2000" dirty="0" smtClean="0"/>
              <a:t>č</a:t>
            </a:r>
            <a:r>
              <a:rPr lang="en-US" sz="2000" dirty="0" err="1" smtClean="0"/>
              <a:t>asopis</a:t>
            </a:r>
            <a:r>
              <a:rPr lang="cs-CZ" sz="2000" dirty="0" smtClean="0"/>
              <a:t> – </a:t>
            </a:r>
            <a:r>
              <a:rPr lang="cs-CZ" sz="2000" dirty="0" smtClean="0">
                <a:hlinkClick r:id="rId2"/>
              </a:rPr>
              <a:t>Formální stránka rukopisu</a:t>
            </a:r>
            <a:endParaRPr lang="cs-CZ" sz="2000" dirty="0" smtClean="0"/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a Jan </a:t>
            </a:r>
            <a:r>
              <a:rPr lang="cs-CZ" sz="1800" dirty="0" err="1" smtClean="0"/>
              <a:t>Skůpa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Bibliografické odkazy a citace dokumentů: dle ČSN ISO 690 (01 0197) platné od 1. dubna 2011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1.3 MB]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–</a:t>
            </a:r>
            <a:r>
              <a:rPr lang="en-US" sz="1800" dirty="0" smtClean="0"/>
              <a:t> </a:t>
            </a:r>
            <a:r>
              <a:rPr lang="cs-CZ" sz="1800" dirty="0" smtClean="0">
                <a:hlinkClick r:id="rId4"/>
              </a:rPr>
              <a:t>Bibliografické citace dle aktualizované normy ČSN ISO 690</a:t>
            </a:r>
            <a:r>
              <a:rPr lang="cs-CZ" sz="1800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ppt</a:t>
            </a:r>
            <a:r>
              <a:rPr lang="en-US" sz="1800" dirty="0" smtClean="0"/>
              <a:t>, </a:t>
            </a:r>
            <a:r>
              <a:rPr lang="en-US" sz="1800" dirty="0" err="1" smtClean="0"/>
              <a:t>Slideshare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Tkačíková, Daniela - </a:t>
            </a:r>
            <a:r>
              <a:rPr lang="cs-CZ" sz="1800" dirty="0" smtClean="0">
                <a:hlinkClick r:id="rId5"/>
              </a:rPr>
              <a:t>Jak zpracovávat bibliografické citace </a:t>
            </a:r>
            <a:r>
              <a:rPr lang="cs-CZ" sz="1800" dirty="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err="1" smtClean="0"/>
              <a:t>Bratková</a:t>
            </a:r>
            <a:r>
              <a:rPr lang="cs-CZ" sz="1800" dirty="0" smtClean="0"/>
              <a:t>, Eva – </a:t>
            </a:r>
            <a:r>
              <a:rPr lang="cs-CZ" sz="1800" dirty="0" smtClean="0">
                <a:hlinkClick r:id="rId6"/>
              </a:rPr>
              <a:t>Bibliografické odkazy pro seznamy a citace</a:t>
            </a:r>
            <a:r>
              <a:rPr lang="cs-CZ" sz="1800" dirty="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>
                <a:hlinkClick r:id="rId7"/>
              </a:rPr>
              <a:t>Iva: informační výchova na UTB ve Zlíně </a:t>
            </a:r>
            <a:r>
              <a:rPr lang="cs-CZ" sz="1800" dirty="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BRATKOVÁ, Eva - </a:t>
            </a:r>
            <a:r>
              <a:rPr lang="cs-CZ" sz="1800" dirty="0" smtClean="0">
                <a:hlinkClick r:id="rId8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Pozvánka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3200" dirty="0" smtClean="0"/>
              <a:t>„Neumím citovat a nevadí mi to...“</a:t>
            </a:r>
          </a:p>
          <a:p>
            <a:pPr lvl="1"/>
            <a:r>
              <a:rPr lang="cs-CZ" sz="2000" dirty="0" smtClean="0"/>
              <a:t>praktický workshop</a:t>
            </a:r>
          </a:p>
          <a:p>
            <a:pPr lvl="1"/>
            <a:r>
              <a:rPr lang="cs-CZ" sz="2000" dirty="0" smtClean="0"/>
              <a:t>tvorba citací v prostředí citačního softwaru</a:t>
            </a:r>
          </a:p>
          <a:p>
            <a:pPr lvl="1"/>
            <a:r>
              <a:rPr lang="cs-CZ" sz="2000" dirty="0" smtClean="0"/>
              <a:t>ukázky v systému Citace PRO</a:t>
            </a:r>
          </a:p>
          <a:p>
            <a:pPr lvl="1"/>
            <a:r>
              <a:rPr lang="cs-CZ" sz="2000" dirty="0" smtClean="0"/>
              <a:t>listopad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99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6861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6861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  <p:extLst>
      <p:ext uri="{BB962C8B-B14F-4D97-AF65-F5344CB8AC3E}">
        <p14:creationId xmlns:p14="http://schemas.microsoft.com/office/powerpoint/2010/main" val="2987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5762</TotalTime>
  <Words>2989</Words>
  <Application>Microsoft Office PowerPoint</Application>
  <PresentationFormat>Předvádění na obrazovce (4:3)</PresentationFormat>
  <Paragraphs>402</Paragraphs>
  <Slides>80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6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Druhy citací</vt:lpstr>
      <vt:lpstr>Prezentace aplikace PowerPoint</vt:lpstr>
      <vt:lpstr>Citace v textu - Sociologický časopis</vt:lpstr>
      <vt:lpstr>Citace v textu - Sociologický časopis</vt:lpstr>
      <vt:lpstr>Citace v textu - Sociologický časopis</vt:lpstr>
      <vt:lpstr>Citace v textu - Sociologický časopis</vt:lpstr>
      <vt:lpstr>Soupis literatury dle Sociologického čas.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Část monografie</vt:lpstr>
      <vt:lpstr>Článek</vt:lpstr>
      <vt:lpstr>Periodikum</vt:lpstr>
      <vt:lpstr>Sborník</vt:lpstr>
      <vt:lpstr>Příspěvek ve sborníku</vt:lpstr>
      <vt:lpstr>Příspěvek na konferenci</vt:lpstr>
      <vt:lpstr>Akademická práce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e-knihy</vt:lpstr>
      <vt:lpstr>Zprávy, texty v PDF,...</vt:lpstr>
      <vt:lpstr>Další e-dokumenty</vt:lpstr>
      <vt:lpstr>Webová sídla</vt:lpstr>
      <vt:lpstr>Webové stránky (jako součást webu)</vt:lpstr>
      <vt:lpstr>Blogy, Youtube, Slideshare,...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Pozvánka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Ucitel</cp:lastModifiedBy>
  <cp:revision>397</cp:revision>
  <dcterms:created xsi:type="dcterms:W3CDTF">2008-06-02T21:04:14Z</dcterms:created>
  <dcterms:modified xsi:type="dcterms:W3CDTF">2013-10-09T13:37:14Z</dcterms:modified>
</cp:coreProperties>
</file>