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70" r:id="rId14"/>
    <p:sldId id="271" r:id="rId15"/>
    <p:sldId id="272" r:id="rId16"/>
    <p:sldId id="273" r:id="rId17"/>
    <p:sldId id="275" r:id="rId18"/>
    <p:sldId id="280" r:id="rId19"/>
    <p:sldId id="274" r:id="rId20"/>
    <p:sldId id="276" r:id="rId21"/>
    <p:sldId id="277" r:id="rId22"/>
    <p:sldId id="278" r:id="rId23"/>
    <p:sldId id="279" r:id="rId24"/>
    <p:sldId id="268" r:id="rId25"/>
    <p:sldId id="281" r:id="rId26"/>
    <p:sldId id="267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87E209-9BD9-453D-A1D3-8FE9C2DE4069}" type="doc">
      <dgm:prSet loTypeId="urn:microsoft.com/office/officeart/2005/8/layout/radial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2BEE760-081D-4A30-ADA8-96D4F2962091}">
      <dgm:prSet phldrT="[Text]"/>
      <dgm:spPr/>
      <dgm:t>
        <a:bodyPr/>
        <a:lstStyle/>
        <a:p>
          <a:r>
            <a:rPr lang="cs-CZ" b="1" u="sng"/>
            <a:t>Účel/ výkon sociální práce</a:t>
          </a:r>
        </a:p>
        <a:p>
          <a:r>
            <a:rPr lang="cs-CZ"/>
            <a:t>+ Formální role</a:t>
          </a:r>
        </a:p>
        <a:p>
          <a:r>
            <a:rPr lang="cs-CZ"/>
            <a:t>+ Charakteristiky klienta</a:t>
          </a:r>
        </a:p>
        <a:p>
          <a:r>
            <a:rPr lang="cs-CZ"/>
            <a:t>+ Charakteristiky pracovníka</a:t>
          </a:r>
        </a:p>
        <a:p>
          <a:endParaRPr lang="cs-CZ"/>
        </a:p>
      </dgm:t>
    </dgm:pt>
    <dgm:pt modelId="{AE5715F6-CB60-4958-A011-317506CCA2EB}" type="parTrans" cxnId="{459DC26D-92AA-40A0-9433-A73114E530BA}">
      <dgm:prSet/>
      <dgm:spPr/>
      <dgm:t>
        <a:bodyPr/>
        <a:lstStyle/>
        <a:p>
          <a:endParaRPr lang="cs-CZ"/>
        </a:p>
      </dgm:t>
    </dgm:pt>
    <dgm:pt modelId="{BE9C1F13-FCF3-4250-B528-062CB71168C6}" type="sibTrans" cxnId="{459DC26D-92AA-40A0-9433-A73114E530BA}">
      <dgm:prSet/>
      <dgm:spPr/>
      <dgm:t>
        <a:bodyPr/>
        <a:lstStyle/>
        <a:p>
          <a:endParaRPr lang="cs-CZ"/>
        </a:p>
      </dgm:t>
    </dgm:pt>
    <dgm:pt modelId="{7B6D07FE-75B1-4843-A79D-1EC2D9601757}">
      <dgm:prSet phldrT="[Text]"/>
      <dgm:spPr/>
      <dgm:t>
        <a:bodyPr/>
        <a:lstStyle/>
        <a:p>
          <a:r>
            <a:rPr lang="cs-CZ" b="1" u="sng"/>
            <a:t>Formální základna profese</a:t>
          </a:r>
        </a:p>
        <a:p>
          <a:r>
            <a:rPr lang="cs-CZ" b="0" u="none"/>
            <a:t>+ Diskursy humanitních věd</a:t>
          </a:r>
        </a:p>
        <a:p>
          <a:r>
            <a:rPr lang="cs-CZ" b="0" u="none"/>
            <a:t>+ Teorie sociální práce</a:t>
          </a:r>
        </a:p>
        <a:p>
          <a:r>
            <a:rPr lang="cs-CZ" b="0" u="none"/>
            <a:t>+ Velké teorie</a:t>
          </a:r>
        </a:p>
        <a:p>
          <a:r>
            <a:rPr lang="cs-CZ" b="0" u="none"/>
            <a:t>+ Teorie středního dosahu</a:t>
          </a:r>
        </a:p>
        <a:p>
          <a:r>
            <a:rPr lang="cs-CZ" b="0" u="none"/>
            <a:t>+ Hodnoty</a:t>
          </a:r>
        </a:p>
        <a:p>
          <a:r>
            <a:rPr lang="cs-CZ" b="0" u="none"/>
            <a:t>+Formální dovednosti</a:t>
          </a:r>
        </a:p>
      </dgm:t>
    </dgm:pt>
    <dgm:pt modelId="{FD2D8DE9-3F8C-4C01-8B65-14EE9DA5D9BD}" type="parTrans" cxnId="{0F7E1C4B-486B-47EC-B4BD-FEA42FDDD863}">
      <dgm:prSet/>
      <dgm:spPr/>
      <dgm:t>
        <a:bodyPr/>
        <a:lstStyle/>
        <a:p>
          <a:endParaRPr lang="cs-CZ"/>
        </a:p>
      </dgm:t>
    </dgm:pt>
    <dgm:pt modelId="{5FF0E76F-2997-42D0-8833-A6E654CC3A6D}" type="sibTrans" cxnId="{0F7E1C4B-486B-47EC-B4BD-FEA42FDDD863}">
      <dgm:prSet/>
      <dgm:spPr/>
      <dgm:t>
        <a:bodyPr/>
        <a:lstStyle/>
        <a:p>
          <a:endParaRPr lang="cs-CZ"/>
        </a:p>
      </dgm:t>
    </dgm:pt>
    <dgm:pt modelId="{B345EEAF-12DE-4AED-B59F-2D6545679C9D}">
      <dgm:prSet phldrT="[Text]"/>
      <dgm:spPr/>
      <dgm:t>
        <a:bodyPr/>
        <a:lstStyle/>
        <a:p>
          <a:r>
            <a:rPr lang="cs-CZ" b="1" u="sng"/>
            <a:t>Institucionální kontext</a:t>
          </a:r>
        </a:p>
        <a:p>
          <a:r>
            <a:rPr lang="cs-CZ" i="1"/>
            <a:t>Dominantní diskursy</a:t>
          </a:r>
        </a:p>
        <a:p>
          <a:r>
            <a:rPr lang="cs-CZ" b="0" i="0"/>
            <a:t>+ Veřejné politiky</a:t>
          </a:r>
        </a:p>
        <a:p>
          <a:r>
            <a:rPr lang="cs-CZ"/>
            <a:t>+ Zákony</a:t>
          </a:r>
        </a:p>
        <a:p>
          <a:r>
            <a:rPr lang="cs-CZ"/>
            <a:t>+ Organizační parametry</a:t>
          </a:r>
        </a:p>
        <a:p>
          <a:r>
            <a:rPr lang="cs-CZ"/>
            <a:t>+ Zaužívané postupy</a:t>
          </a:r>
        </a:p>
        <a:p>
          <a:r>
            <a:rPr lang="cs-CZ" i="1"/>
            <a:t>Diskursy služeb</a:t>
          </a:r>
        </a:p>
      </dgm:t>
    </dgm:pt>
    <dgm:pt modelId="{657546B6-EB84-440D-9875-125AF30C8B3F}" type="parTrans" cxnId="{97152AB6-B533-41C0-A0C9-37A6A441811E}">
      <dgm:prSet/>
      <dgm:spPr/>
      <dgm:t>
        <a:bodyPr/>
        <a:lstStyle/>
        <a:p>
          <a:endParaRPr lang="cs-CZ"/>
        </a:p>
      </dgm:t>
    </dgm:pt>
    <dgm:pt modelId="{CEB2A046-F294-4594-B46C-B365E6652CE8}" type="sibTrans" cxnId="{97152AB6-B533-41C0-A0C9-37A6A441811E}">
      <dgm:prSet/>
      <dgm:spPr/>
      <dgm:t>
        <a:bodyPr/>
        <a:lstStyle/>
        <a:p>
          <a:endParaRPr lang="cs-CZ"/>
        </a:p>
      </dgm:t>
    </dgm:pt>
    <dgm:pt modelId="{C0659CBA-C1D0-472E-90A5-9952DBEB42D3}">
      <dgm:prSet phldrT="[Text]"/>
      <dgm:spPr/>
      <dgm:t>
        <a:bodyPr/>
        <a:lstStyle/>
        <a:p>
          <a:r>
            <a:rPr lang="cs-CZ" b="1" u="sng"/>
            <a:t>Rámce výkonu praxe</a:t>
          </a:r>
        </a:p>
        <a:p>
          <a:r>
            <a:rPr lang="cs-CZ" b="0" u="none"/>
            <a:t>+ Indiktivně utvořené teorie</a:t>
          </a:r>
        </a:p>
        <a:p>
          <a:r>
            <a:rPr lang="cs-CZ" b="0" u="none"/>
            <a:t>+ Praktická moudrost</a:t>
          </a:r>
        </a:p>
        <a:p>
          <a:r>
            <a:rPr lang="cs-CZ" b="0" u="none"/>
            <a:t>+ Praxí utvořené dovednosti</a:t>
          </a:r>
        </a:p>
        <a:p>
          <a:r>
            <a:rPr lang="cs-CZ" b="0" u="none"/>
            <a:t>+ Získané znalosti</a:t>
          </a:r>
        </a:p>
        <a:p>
          <a:endParaRPr lang="cs-CZ" b="0" u="none"/>
        </a:p>
      </dgm:t>
    </dgm:pt>
    <dgm:pt modelId="{89247B3B-D991-4765-A6B8-E9A620A1BE76}" type="parTrans" cxnId="{A6410650-57DF-441C-840F-37931D03A46B}">
      <dgm:prSet/>
      <dgm:spPr/>
      <dgm:t>
        <a:bodyPr/>
        <a:lstStyle/>
        <a:p>
          <a:endParaRPr lang="cs-CZ"/>
        </a:p>
      </dgm:t>
    </dgm:pt>
    <dgm:pt modelId="{5E141C7F-29E6-41F5-8D80-06236AAEEB9E}" type="sibTrans" cxnId="{A6410650-57DF-441C-840F-37931D03A46B}">
      <dgm:prSet/>
      <dgm:spPr/>
      <dgm:t>
        <a:bodyPr/>
        <a:lstStyle/>
        <a:p>
          <a:endParaRPr lang="cs-CZ"/>
        </a:p>
      </dgm:t>
    </dgm:pt>
    <dgm:pt modelId="{1C7539DC-0FC4-4D3E-B682-164AB8F28600}" type="pres">
      <dgm:prSet presAssocID="{7E87E209-9BD9-453D-A1D3-8FE9C2DE406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73315F3-6260-4CCB-B849-CCB960F4A0B3}" type="pres">
      <dgm:prSet presAssocID="{B2BEE760-081D-4A30-ADA8-96D4F2962091}" presName="centerShape" presStyleLbl="node0" presStyleIdx="0" presStyleCnt="1"/>
      <dgm:spPr/>
      <dgm:t>
        <a:bodyPr/>
        <a:lstStyle/>
        <a:p>
          <a:endParaRPr lang="cs-CZ"/>
        </a:p>
      </dgm:t>
    </dgm:pt>
    <dgm:pt modelId="{AF9C2627-EC4C-405E-95F5-85E9FC1ED442}" type="pres">
      <dgm:prSet presAssocID="{FD2D8DE9-3F8C-4C01-8B65-14EE9DA5D9BD}" presName="parTrans" presStyleLbl="bgSibTrans2D1" presStyleIdx="0" presStyleCnt="3" custLinFactNeighborX="13734" custLinFactNeighborY="-29894"/>
      <dgm:spPr/>
      <dgm:t>
        <a:bodyPr/>
        <a:lstStyle/>
        <a:p>
          <a:endParaRPr lang="cs-CZ"/>
        </a:p>
      </dgm:t>
    </dgm:pt>
    <dgm:pt modelId="{C6F4D059-AAD9-4145-BEEA-A313F2DF2DC5}" type="pres">
      <dgm:prSet presAssocID="{7B6D07FE-75B1-4843-A79D-1EC2D960175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64D1C2-10DD-4798-AFF1-AA22F525924B}" type="pres">
      <dgm:prSet presAssocID="{657546B6-EB84-440D-9875-125AF30C8B3F}" presName="parTrans" presStyleLbl="bgSibTrans2D1" presStyleIdx="1" presStyleCnt="3" custLinFactNeighborX="21581" custLinFactNeighborY="24619"/>
      <dgm:spPr/>
      <dgm:t>
        <a:bodyPr/>
        <a:lstStyle/>
        <a:p>
          <a:endParaRPr lang="cs-CZ"/>
        </a:p>
      </dgm:t>
    </dgm:pt>
    <dgm:pt modelId="{FE064D64-7E0E-4DA6-ADB7-11C3DFE78DA8}" type="pres">
      <dgm:prSet presAssocID="{B345EEAF-12DE-4AED-B59F-2D6545679C9D}" presName="node" presStyleLbl="node1" presStyleIdx="1" presStyleCnt="3" custRadScaleRad="1011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07B90E-F4D9-4DBD-A382-7EEB62A2063B}" type="pres">
      <dgm:prSet presAssocID="{89247B3B-D991-4765-A6B8-E9A620A1BE76}" presName="parTrans" presStyleLbl="bgSibTrans2D1" presStyleIdx="2" presStyleCnt="3" custLinFactNeighborX="17657" custLinFactNeighborY="65064"/>
      <dgm:spPr/>
      <dgm:t>
        <a:bodyPr/>
        <a:lstStyle/>
        <a:p>
          <a:endParaRPr lang="cs-CZ"/>
        </a:p>
      </dgm:t>
    </dgm:pt>
    <dgm:pt modelId="{4D16B406-92BA-4E75-93E6-B7EC58A89191}" type="pres">
      <dgm:prSet presAssocID="{C0659CBA-C1D0-472E-90A5-9952DBEB42D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FFDC630-88D0-4B80-AEEE-5A84C06D962E}" type="presOf" srcId="{C0659CBA-C1D0-472E-90A5-9952DBEB42D3}" destId="{4D16B406-92BA-4E75-93E6-B7EC58A89191}" srcOrd="0" destOrd="0" presId="urn:microsoft.com/office/officeart/2005/8/layout/radial4"/>
    <dgm:cxn modelId="{459DC26D-92AA-40A0-9433-A73114E530BA}" srcId="{7E87E209-9BD9-453D-A1D3-8FE9C2DE4069}" destId="{B2BEE760-081D-4A30-ADA8-96D4F2962091}" srcOrd="0" destOrd="0" parTransId="{AE5715F6-CB60-4958-A011-317506CCA2EB}" sibTransId="{BE9C1F13-FCF3-4250-B528-062CB71168C6}"/>
    <dgm:cxn modelId="{A6410650-57DF-441C-840F-37931D03A46B}" srcId="{B2BEE760-081D-4A30-ADA8-96D4F2962091}" destId="{C0659CBA-C1D0-472E-90A5-9952DBEB42D3}" srcOrd="2" destOrd="0" parTransId="{89247B3B-D991-4765-A6B8-E9A620A1BE76}" sibTransId="{5E141C7F-29E6-41F5-8D80-06236AAEEB9E}"/>
    <dgm:cxn modelId="{97152AB6-B533-41C0-A0C9-37A6A441811E}" srcId="{B2BEE760-081D-4A30-ADA8-96D4F2962091}" destId="{B345EEAF-12DE-4AED-B59F-2D6545679C9D}" srcOrd="1" destOrd="0" parTransId="{657546B6-EB84-440D-9875-125AF30C8B3F}" sibTransId="{CEB2A046-F294-4594-B46C-B365E6652CE8}"/>
    <dgm:cxn modelId="{27E9327B-C0E8-4AA1-84C6-D564BDD4B7F0}" type="presOf" srcId="{FD2D8DE9-3F8C-4C01-8B65-14EE9DA5D9BD}" destId="{AF9C2627-EC4C-405E-95F5-85E9FC1ED442}" srcOrd="0" destOrd="0" presId="urn:microsoft.com/office/officeart/2005/8/layout/radial4"/>
    <dgm:cxn modelId="{5795F84E-468F-4352-8320-AF74FAB5EC23}" type="presOf" srcId="{7B6D07FE-75B1-4843-A79D-1EC2D9601757}" destId="{C6F4D059-AAD9-4145-BEEA-A313F2DF2DC5}" srcOrd="0" destOrd="0" presId="urn:microsoft.com/office/officeart/2005/8/layout/radial4"/>
    <dgm:cxn modelId="{EE453C98-652E-4EE3-B40E-3835CFCC9DAC}" type="presOf" srcId="{B2BEE760-081D-4A30-ADA8-96D4F2962091}" destId="{773315F3-6260-4CCB-B849-CCB960F4A0B3}" srcOrd="0" destOrd="0" presId="urn:microsoft.com/office/officeart/2005/8/layout/radial4"/>
    <dgm:cxn modelId="{0104E8F4-858A-45F5-AC10-44DADC1AC4CB}" type="presOf" srcId="{7E87E209-9BD9-453D-A1D3-8FE9C2DE4069}" destId="{1C7539DC-0FC4-4D3E-B682-164AB8F28600}" srcOrd="0" destOrd="0" presId="urn:microsoft.com/office/officeart/2005/8/layout/radial4"/>
    <dgm:cxn modelId="{AF630A25-E222-49C6-ADEE-4E065A3E35D2}" type="presOf" srcId="{B345EEAF-12DE-4AED-B59F-2D6545679C9D}" destId="{FE064D64-7E0E-4DA6-ADB7-11C3DFE78DA8}" srcOrd="0" destOrd="0" presId="urn:microsoft.com/office/officeart/2005/8/layout/radial4"/>
    <dgm:cxn modelId="{D5B163F1-68D3-49EA-8089-9D2BC31324AF}" type="presOf" srcId="{657546B6-EB84-440D-9875-125AF30C8B3F}" destId="{6764D1C2-10DD-4798-AFF1-AA22F525924B}" srcOrd="0" destOrd="0" presId="urn:microsoft.com/office/officeart/2005/8/layout/radial4"/>
    <dgm:cxn modelId="{0F7E1C4B-486B-47EC-B4BD-FEA42FDDD863}" srcId="{B2BEE760-081D-4A30-ADA8-96D4F2962091}" destId="{7B6D07FE-75B1-4843-A79D-1EC2D9601757}" srcOrd="0" destOrd="0" parTransId="{FD2D8DE9-3F8C-4C01-8B65-14EE9DA5D9BD}" sibTransId="{5FF0E76F-2997-42D0-8833-A6E654CC3A6D}"/>
    <dgm:cxn modelId="{74A17FE4-7F15-4C1B-8C3C-823C82A55A2D}" type="presOf" srcId="{89247B3B-D991-4765-A6B8-E9A620A1BE76}" destId="{E807B90E-F4D9-4DBD-A382-7EEB62A2063B}" srcOrd="0" destOrd="0" presId="urn:microsoft.com/office/officeart/2005/8/layout/radial4"/>
    <dgm:cxn modelId="{7BAC9570-FD25-48CC-A4BB-EB75366F2291}" type="presParOf" srcId="{1C7539DC-0FC4-4D3E-B682-164AB8F28600}" destId="{773315F3-6260-4CCB-B849-CCB960F4A0B3}" srcOrd="0" destOrd="0" presId="urn:microsoft.com/office/officeart/2005/8/layout/radial4"/>
    <dgm:cxn modelId="{3C989B90-D83F-4EED-9682-605EA4F5560D}" type="presParOf" srcId="{1C7539DC-0FC4-4D3E-B682-164AB8F28600}" destId="{AF9C2627-EC4C-405E-95F5-85E9FC1ED442}" srcOrd="1" destOrd="0" presId="urn:microsoft.com/office/officeart/2005/8/layout/radial4"/>
    <dgm:cxn modelId="{64865ADB-4FE3-41F7-8379-416AFEB1D8C6}" type="presParOf" srcId="{1C7539DC-0FC4-4D3E-B682-164AB8F28600}" destId="{C6F4D059-AAD9-4145-BEEA-A313F2DF2DC5}" srcOrd="2" destOrd="0" presId="urn:microsoft.com/office/officeart/2005/8/layout/radial4"/>
    <dgm:cxn modelId="{1EFEDF98-0DD0-4F8A-9310-AA7086A1E2CF}" type="presParOf" srcId="{1C7539DC-0FC4-4D3E-B682-164AB8F28600}" destId="{6764D1C2-10DD-4798-AFF1-AA22F525924B}" srcOrd="3" destOrd="0" presId="urn:microsoft.com/office/officeart/2005/8/layout/radial4"/>
    <dgm:cxn modelId="{903C1BC8-0A3B-4339-96DC-3887572C650C}" type="presParOf" srcId="{1C7539DC-0FC4-4D3E-B682-164AB8F28600}" destId="{FE064D64-7E0E-4DA6-ADB7-11C3DFE78DA8}" srcOrd="4" destOrd="0" presId="urn:microsoft.com/office/officeart/2005/8/layout/radial4"/>
    <dgm:cxn modelId="{872DF084-5843-419D-94C8-052E56D62969}" type="presParOf" srcId="{1C7539DC-0FC4-4D3E-B682-164AB8F28600}" destId="{E807B90E-F4D9-4DBD-A382-7EEB62A2063B}" srcOrd="5" destOrd="0" presId="urn:microsoft.com/office/officeart/2005/8/layout/radial4"/>
    <dgm:cxn modelId="{A9AD1D77-B83F-44E9-8AFD-8C77F329CC83}" type="presParOf" srcId="{1C7539DC-0FC4-4D3E-B682-164AB8F28600}" destId="{4D16B406-92BA-4E75-93E6-B7EC58A89191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315F3-6260-4CCB-B849-CCB960F4A0B3}">
      <dsp:nvSpPr>
        <dsp:cNvPr id="0" name=""/>
        <dsp:cNvSpPr/>
      </dsp:nvSpPr>
      <dsp:spPr>
        <a:xfrm>
          <a:off x="2503170" y="2810090"/>
          <a:ext cx="2308860" cy="23088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u="sng" kern="1200"/>
            <a:t>Účel/ výkon sociální práce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+ Formální role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+ Charakteristiky klienta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+ Charakteristiky pracovníka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2841295" y="3148215"/>
        <a:ext cx="1632610" cy="1632610"/>
      </dsp:txXfrm>
    </dsp:sp>
    <dsp:sp modelId="{AF9C2627-EC4C-405E-95F5-85E9FC1ED442}">
      <dsp:nvSpPr>
        <dsp:cNvPr id="0" name=""/>
        <dsp:cNvSpPr/>
      </dsp:nvSpPr>
      <dsp:spPr>
        <a:xfrm rot="12900000">
          <a:off x="1216241" y="2192579"/>
          <a:ext cx="1824226" cy="65802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F4D059-AAD9-4145-BEEA-A313F2DF2DC5}">
      <dsp:nvSpPr>
        <dsp:cNvPr id="0" name=""/>
        <dsp:cNvSpPr/>
      </dsp:nvSpPr>
      <dsp:spPr>
        <a:xfrm>
          <a:off x="33947" y="1317768"/>
          <a:ext cx="2193417" cy="17547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u="sng" kern="1200"/>
            <a:t>Formální základna profese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u="none" kern="1200"/>
            <a:t>+ Diskursy humanitních věd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u="none" kern="1200"/>
            <a:t>+ Teorie sociální práce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u="none" kern="1200"/>
            <a:t>+ Velké teorie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u="none" kern="1200"/>
            <a:t>+ Teorie středního dosahu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u="none" kern="1200"/>
            <a:t>+ Hodnoty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u="none" kern="1200"/>
            <a:t>+Formální dovednosti</a:t>
          </a:r>
        </a:p>
      </dsp:txBody>
      <dsp:txXfrm>
        <a:off x="85341" y="1369162"/>
        <a:ext cx="2090629" cy="1651945"/>
      </dsp:txXfrm>
    </dsp:sp>
    <dsp:sp modelId="{6764D1C2-10DD-4798-AFF1-AA22F525924B}">
      <dsp:nvSpPr>
        <dsp:cNvPr id="0" name=""/>
        <dsp:cNvSpPr/>
      </dsp:nvSpPr>
      <dsp:spPr>
        <a:xfrm rot="16200000">
          <a:off x="3138548" y="1623565"/>
          <a:ext cx="1826423" cy="65802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064D64-7E0E-4DA6-ADB7-11C3DFE78DA8}">
      <dsp:nvSpPr>
        <dsp:cNvPr id="0" name=""/>
        <dsp:cNvSpPr/>
      </dsp:nvSpPr>
      <dsp:spPr>
        <a:xfrm>
          <a:off x="2560891" y="0"/>
          <a:ext cx="2193417" cy="17547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u="sng" kern="1200"/>
            <a:t>Institucionální kontext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/>
            <a:t>Dominantní diskursy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i="0" kern="1200"/>
            <a:t>+ Veřejné politiky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+ Zákony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+ Organizační parametry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+ Zaužívané postupy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/>
            <a:t>Diskursy služeb</a:t>
          </a:r>
        </a:p>
      </dsp:txBody>
      <dsp:txXfrm>
        <a:off x="2612285" y="51394"/>
        <a:ext cx="2090629" cy="1651945"/>
      </dsp:txXfrm>
    </dsp:sp>
    <dsp:sp modelId="{E807B90E-F4D9-4DBD-A382-7EEB62A2063B}">
      <dsp:nvSpPr>
        <dsp:cNvPr id="0" name=""/>
        <dsp:cNvSpPr/>
      </dsp:nvSpPr>
      <dsp:spPr>
        <a:xfrm rot="19500000">
          <a:off x="4847374" y="2817426"/>
          <a:ext cx="1824226" cy="65802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16B406-92BA-4E75-93E6-B7EC58A89191}">
      <dsp:nvSpPr>
        <dsp:cNvPr id="0" name=""/>
        <dsp:cNvSpPr/>
      </dsp:nvSpPr>
      <dsp:spPr>
        <a:xfrm>
          <a:off x="5087835" y="1317768"/>
          <a:ext cx="2193417" cy="17547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u="sng" kern="1200"/>
            <a:t>Rámce výkonu praxe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u="none" kern="1200"/>
            <a:t>+ Indiktivně utvořené teorie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u="none" kern="1200"/>
            <a:t>+ Praktická moudrost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u="none" kern="1200"/>
            <a:t>+ Praxí utvořené dovednosti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u="none" kern="1200"/>
            <a:t>+ Získané znalosti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b="0" u="none" kern="1200"/>
        </a:p>
      </dsp:txBody>
      <dsp:txXfrm>
        <a:off x="5139229" y="1369162"/>
        <a:ext cx="2090629" cy="1651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10/31/2013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10/31/2013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10/31/2013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10/31/2013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10/31/2013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Hrají kontexty roli při výkonu sociální práce?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TSP I - Úvod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666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Diskusní </a:t>
            </a:r>
            <a:r>
              <a:rPr lang="cs-CZ" b="1" dirty="0" smtClean="0"/>
              <a:t>východisko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Mcdonald</a:t>
            </a:r>
            <a:r>
              <a:rPr lang="cs-CZ" dirty="0"/>
              <a:t>, Catherine. </a:t>
            </a:r>
            <a:r>
              <a:rPr lang="cs-CZ" b="1" i="1" dirty="0" err="1"/>
              <a:t>Challenging</a:t>
            </a:r>
            <a:r>
              <a:rPr lang="cs-CZ" b="1" i="1" dirty="0"/>
              <a:t> </a:t>
            </a:r>
            <a:r>
              <a:rPr lang="cs-CZ" b="1" i="1" dirty="0" err="1"/>
              <a:t>social</a:t>
            </a:r>
            <a:r>
              <a:rPr lang="cs-CZ" b="1" i="1" dirty="0"/>
              <a:t> </a:t>
            </a:r>
            <a:r>
              <a:rPr lang="cs-CZ" b="1" i="1" dirty="0" err="1"/>
              <a:t>work</a:t>
            </a:r>
            <a:r>
              <a:rPr lang="cs-CZ" b="1" i="1" dirty="0"/>
              <a:t>: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/>
              <a:t>context</a:t>
            </a:r>
            <a:r>
              <a:rPr lang="cs-CZ" b="1" i="1" dirty="0"/>
              <a:t> </a:t>
            </a:r>
            <a:r>
              <a:rPr lang="cs-CZ" b="1" i="1" dirty="0" err="1"/>
              <a:t>of</a:t>
            </a:r>
            <a:r>
              <a:rPr lang="cs-CZ" b="1" i="1" dirty="0"/>
              <a:t> </a:t>
            </a:r>
            <a:r>
              <a:rPr lang="cs-CZ" b="1" i="1" dirty="0" err="1"/>
              <a:t>practice</a:t>
            </a:r>
            <a:r>
              <a:rPr lang="cs-CZ" dirty="0"/>
              <a:t>. </a:t>
            </a:r>
            <a:r>
              <a:rPr lang="cs-CZ" dirty="0" err="1"/>
              <a:t>Palgrave</a:t>
            </a:r>
            <a:r>
              <a:rPr lang="cs-CZ" dirty="0"/>
              <a:t>, </a:t>
            </a:r>
            <a:r>
              <a:rPr lang="cs-CZ" dirty="0" err="1"/>
              <a:t>McMillan</a:t>
            </a:r>
            <a:r>
              <a:rPr lang="cs-CZ" dirty="0"/>
              <a:t>, London, New York, 2006. </a:t>
            </a:r>
          </a:p>
        </p:txBody>
      </p:sp>
    </p:spTree>
    <p:extLst>
      <p:ext uri="{BB962C8B-B14F-4D97-AF65-F5344CB8AC3E}">
        <p14:creationId xmlns:p14="http://schemas.microsoft.com/office/powerpoint/2010/main" val="2174570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Význam </a:t>
            </a:r>
            <a:r>
              <a:rPr lang="cs-CZ" b="1" dirty="0" smtClean="0">
                <a:solidFill>
                  <a:schemeClr val="accent6"/>
                </a:solidFill>
              </a:rPr>
              <a:t>kontextuality</a:t>
            </a:r>
            <a:r>
              <a:rPr lang="cs-CZ" dirty="0" smtClean="0">
                <a:solidFill>
                  <a:schemeClr val="accent6"/>
                </a:solidFill>
              </a:rPr>
              <a:t> </a:t>
            </a:r>
            <a:r>
              <a:rPr lang="cs-CZ" dirty="0" smtClean="0"/>
              <a:t>sociální práce se opírá o tezi, že sociální </a:t>
            </a:r>
            <a:r>
              <a:rPr lang="cs-CZ" dirty="0"/>
              <a:t>práce je </a:t>
            </a:r>
            <a:r>
              <a:rPr lang="cs-CZ" dirty="0" smtClean="0"/>
              <a:t>sociálně konstruovanou aktivitou, </a:t>
            </a:r>
            <a:r>
              <a:rPr lang="cs-CZ" dirty="0"/>
              <a:t>která </a:t>
            </a:r>
            <a:r>
              <a:rPr lang="cs-CZ" dirty="0" smtClean="0"/>
              <a:t>se plně mění dle společensko-kulturních </a:t>
            </a:r>
            <a:r>
              <a:rPr lang="cs-CZ" dirty="0"/>
              <a:t>rámců, ale také dle praktických </a:t>
            </a:r>
            <a:r>
              <a:rPr lang="cs-CZ" dirty="0" smtClean="0"/>
              <a:t>kontextů, v nichž se realizuje (cílová </a:t>
            </a:r>
            <a:r>
              <a:rPr lang="cs-CZ" dirty="0"/>
              <a:t>populace, organizační podmínky). </a:t>
            </a:r>
          </a:p>
          <a:p>
            <a:pPr lvl="0"/>
            <a:r>
              <a:rPr lang="cs-CZ" dirty="0"/>
              <a:t>Sociální práce </a:t>
            </a:r>
            <a:r>
              <a:rPr lang="cs-CZ" dirty="0" smtClean="0"/>
              <a:t>je </a:t>
            </a:r>
            <a:r>
              <a:rPr lang="cs-CZ" dirty="0"/>
              <a:t>tedy profese, která je proměnlivá  podle historických, geografických a institucionálních </a:t>
            </a:r>
            <a:r>
              <a:rPr lang="cs-CZ" dirty="0" smtClean="0"/>
              <a:t>(a dalších) kontextů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Sociální pracovník ovšem rovněž </a:t>
            </a:r>
            <a:r>
              <a:rPr lang="cs-CZ" b="1" i="1" dirty="0">
                <a:solidFill>
                  <a:schemeClr val="accent6"/>
                </a:solidFill>
              </a:rPr>
              <a:t>vyjednává</a:t>
            </a:r>
            <a:r>
              <a:rPr lang="cs-CZ" dirty="0"/>
              <a:t> povahu své práce/intervence s druhými, včetně klientů, zaměstnavatelem a společností. </a:t>
            </a:r>
            <a:endParaRPr lang="cs-CZ" dirty="0" smtClean="0"/>
          </a:p>
          <a:p>
            <a:r>
              <a:rPr lang="cs-CZ" dirty="0" smtClean="0"/>
              <a:t>Kontext tak musí </a:t>
            </a:r>
            <a:r>
              <a:rPr lang="cs-CZ" dirty="0"/>
              <a:t>být chápán jako neoddělitelná část způsobu výkonu sociální práce. </a:t>
            </a:r>
            <a:endParaRPr lang="cs-CZ" dirty="0" smtClean="0"/>
          </a:p>
          <a:p>
            <a:pPr lvl="0"/>
            <a:r>
              <a:rPr lang="cs-CZ" dirty="0" smtClean="0">
                <a:solidFill>
                  <a:schemeClr val="accent6"/>
                </a:solidFill>
              </a:rPr>
              <a:t>Jednou z klíčových otázek tedy může být , které elementy vstupují do tohoto vyjednávání role, účelu či výkonu </a:t>
            </a:r>
            <a:r>
              <a:rPr lang="cs-CZ" b="1" u="sng" dirty="0" smtClean="0"/>
              <a:t>sociální práce. </a:t>
            </a:r>
            <a:endParaRPr lang="cs-CZ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927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Specifický význam kontextuality v sociální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čem se liší sociální práce od jiných lidských/pomáhajících aktivit? </a:t>
            </a:r>
          </a:p>
          <a:p>
            <a:r>
              <a:rPr lang="cs-CZ" dirty="0" smtClean="0"/>
              <a:t>Všechny </a:t>
            </a:r>
            <a:r>
              <a:rPr lang="cs-CZ" dirty="0"/>
              <a:t>lidské aktivity jsou závislé na </a:t>
            </a:r>
            <a:r>
              <a:rPr lang="cs-CZ" dirty="0" smtClean="0"/>
              <a:t>kontextu!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180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Argument 1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Chybí </a:t>
            </a:r>
            <a:r>
              <a:rPr lang="cs-CZ" b="1" dirty="0"/>
              <a:t>společná poznatková základna i způsob její tvorby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To </a:t>
            </a:r>
            <a:r>
              <a:rPr lang="cs-CZ" dirty="0"/>
              <a:t>je základní rozdíl od dobře etablovaných profesí jako je medicína, právo, či technické obory. </a:t>
            </a:r>
            <a:endParaRPr lang="cs-CZ" dirty="0" smtClean="0"/>
          </a:p>
          <a:p>
            <a:r>
              <a:rPr lang="cs-CZ" dirty="0" smtClean="0"/>
              <a:t>Každá </a:t>
            </a:r>
            <a:r>
              <a:rPr lang="cs-CZ" dirty="0"/>
              <a:t>z těchto disciplín je založena </a:t>
            </a:r>
            <a:r>
              <a:rPr lang="cs-CZ" dirty="0" smtClean="0"/>
              <a:t>(převážně) na </a:t>
            </a:r>
            <a:r>
              <a:rPr lang="cs-CZ" dirty="0"/>
              <a:t>pozitivistickém, vědeckém  způsobu poznávání. Tím je zajištěno, že </a:t>
            </a:r>
            <a:r>
              <a:rPr lang="cs-CZ" dirty="0" smtClean="0"/>
              <a:t>kontext</a:t>
            </a:r>
            <a:r>
              <a:rPr lang="cs-CZ" dirty="0"/>
              <a:t>, nehraje v těchto profesích takovou roli. </a:t>
            </a:r>
          </a:p>
          <a:p>
            <a:r>
              <a:rPr lang="cs-CZ" dirty="0"/>
              <a:t>V sociální práci takovou jednotu nemáme, </a:t>
            </a:r>
            <a:r>
              <a:rPr lang="cs-CZ" dirty="0" smtClean="0"/>
              <a:t>debata </a:t>
            </a:r>
            <a:r>
              <a:rPr lang="cs-CZ" dirty="0"/>
              <a:t>o </a:t>
            </a:r>
            <a:r>
              <a:rPr lang="cs-CZ" dirty="0" smtClean="0"/>
              <a:t>povaze a utváření poznatků </a:t>
            </a:r>
            <a:r>
              <a:rPr lang="cs-CZ" dirty="0"/>
              <a:t>je plná kontroverzí. </a:t>
            </a:r>
            <a:endParaRPr lang="cs-CZ" dirty="0" smtClean="0"/>
          </a:p>
          <a:p>
            <a:r>
              <a:rPr lang="cs-CZ" dirty="0" smtClean="0"/>
              <a:t>Současně </a:t>
            </a:r>
            <a:r>
              <a:rPr lang="cs-CZ" dirty="0"/>
              <a:t>ale také platí, že poznatky jsou institucionálně </a:t>
            </a:r>
            <a:r>
              <a:rPr lang="cs-CZ" dirty="0" err="1" smtClean="0"/>
              <a:t>spefické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Poznatky</a:t>
            </a:r>
            <a:r>
              <a:rPr lang="cs-CZ" dirty="0"/>
              <a:t>, ale i dovednosti v oblasti sociálně právní ochrany dětí jsou zcela odlišné od poznatků a dovedností v oblasti komunitní práce (například).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 err="1"/>
              <a:t>kontextuálnost</a:t>
            </a:r>
            <a:r>
              <a:rPr lang="cs-CZ" dirty="0"/>
              <a:t> poznatků ovšem platí také o hodnotách a pojmech – jako je například sociální spravedlnost – v kontextu soc. právní ochrany dětí znamená něco jiného než například v kontextu </a:t>
            </a:r>
            <a:r>
              <a:rPr lang="cs-CZ" dirty="0" err="1"/>
              <a:t>zajitění</a:t>
            </a:r>
            <a:r>
              <a:rPr lang="cs-CZ" dirty="0"/>
              <a:t> rovného přístupu k práci.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434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Argument 2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Sociální </a:t>
            </a:r>
            <a:r>
              <a:rPr lang="cs-CZ" dirty="0"/>
              <a:t>práce </a:t>
            </a:r>
            <a:r>
              <a:rPr lang="cs-CZ" dirty="0" smtClean="0"/>
              <a:t>nemá primární </a:t>
            </a:r>
            <a:r>
              <a:rPr lang="cs-CZ" dirty="0"/>
              <a:t>institucionální </a:t>
            </a:r>
            <a:r>
              <a:rPr lang="cs-CZ" dirty="0" smtClean="0"/>
              <a:t>základnu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 smtClean="0"/>
              <a:t>Významným prvkem profesí je existence primárního kontextu </a:t>
            </a:r>
            <a:r>
              <a:rPr lang="cs-CZ" dirty="0"/>
              <a:t>služeb – </a:t>
            </a:r>
            <a:r>
              <a:rPr lang="cs-CZ" dirty="0" smtClean="0"/>
              <a:t>(medicína) nemocnice </a:t>
            </a:r>
            <a:r>
              <a:rPr lang="cs-CZ" dirty="0"/>
              <a:t>a </a:t>
            </a:r>
            <a:r>
              <a:rPr lang="cs-CZ" dirty="0" smtClean="0"/>
              <a:t>(pedagogika) školy</a:t>
            </a:r>
            <a:r>
              <a:rPr lang="cs-CZ" dirty="0"/>
              <a:t>. </a:t>
            </a:r>
            <a:endParaRPr lang="cs-CZ" dirty="0" smtClean="0"/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 smtClean="0"/>
              <a:t>Sociální </a:t>
            </a:r>
            <a:r>
              <a:rPr lang="cs-CZ" dirty="0"/>
              <a:t>práce </a:t>
            </a:r>
            <a:r>
              <a:rPr lang="cs-CZ" dirty="0" smtClean="0"/>
              <a:t>nemá </a:t>
            </a:r>
            <a:r>
              <a:rPr lang="cs-CZ" dirty="0"/>
              <a:t>primární oblast či </a:t>
            </a:r>
            <a:r>
              <a:rPr lang="cs-CZ" dirty="0" smtClean="0"/>
              <a:t>instituci, která by ji trvale a v celé šíři reprezentovala. </a:t>
            </a:r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 smtClean="0"/>
              <a:t>Velmi </a:t>
            </a:r>
            <a:r>
              <a:rPr lang="cs-CZ" dirty="0"/>
              <a:t>často sociální pracovníci působí ve </a:t>
            </a:r>
            <a:r>
              <a:rPr lang="cs-CZ" dirty="0" smtClean="0"/>
              <a:t>sférách </a:t>
            </a:r>
            <a:r>
              <a:rPr lang="cs-CZ" dirty="0"/>
              <a:t>jiných profesí: zdravotnictví, školství </a:t>
            </a:r>
            <a:r>
              <a:rPr lang="cs-CZ" dirty="0" smtClean="0"/>
              <a:t>…</a:t>
            </a:r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 smtClean="0"/>
              <a:t>Sociální </a:t>
            </a:r>
            <a:r>
              <a:rPr lang="cs-CZ" dirty="0"/>
              <a:t>pracovníci pracují v rozmanitých </a:t>
            </a:r>
            <a:r>
              <a:rPr lang="cs-CZ" dirty="0" smtClean="0"/>
              <a:t>typech organizacích </a:t>
            </a:r>
            <a:r>
              <a:rPr lang="cs-CZ" dirty="0"/>
              <a:t>a institucích. </a:t>
            </a:r>
            <a:endParaRPr lang="cs-CZ" dirty="0" smtClean="0"/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 smtClean="0"/>
              <a:t>Někdy </a:t>
            </a:r>
            <a:r>
              <a:rPr lang="cs-CZ" dirty="0"/>
              <a:t>jako dobrovolníci, jindy jako placení. </a:t>
            </a:r>
            <a:endParaRPr lang="cs-CZ" dirty="0" smtClean="0"/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 smtClean="0"/>
              <a:t>S</a:t>
            </a:r>
            <a:r>
              <a:rPr lang="cs-CZ" dirty="0"/>
              <a:t> různými účely 1) naplňují zákon, naplňují náboženskou misi, 3) naplňují potřeby klientů … </a:t>
            </a:r>
            <a:endParaRPr lang="cs-CZ" dirty="0" smtClean="0"/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 smtClean="0"/>
              <a:t>Působí </a:t>
            </a:r>
            <a:r>
              <a:rPr lang="cs-CZ" dirty="0"/>
              <a:t>v organizacích s různou strukturou – od těch, které řídí </a:t>
            </a:r>
            <a:r>
              <a:rPr lang="cs-CZ" dirty="0" smtClean="0"/>
              <a:t>klienti </a:t>
            </a:r>
            <a:r>
              <a:rPr lang="cs-CZ" dirty="0"/>
              <a:t>po ty, které jsou součástí státní správy. </a:t>
            </a:r>
            <a:endParaRPr lang="cs-CZ" dirty="0" smtClean="0"/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 smtClean="0"/>
              <a:t>Pokud </a:t>
            </a:r>
            <a:r>
              <a:rPr lang="cs-CZ" dirty="0"/>
              <a:t>existují nějaké primární instituce sociální práce, rozhodně jsou velmi odlišné i v postindustriálních zemích.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752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Argument 3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Primární </a:t>
            </a:r>
            <a:r>
              <a:rPr lang="cs-CZ" dirty="0"/>
              <a:t>úkol sociální práce se liší dle kontextu praxe</a:t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Mohou mezi něj patřit: 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Řízení/ kontrola rizika</a:t>
            </a:r>
            <a:endParaRPr lang="cs-CZ" dirty="0"/>
          </a:p>
          <a:p>
            <a:pPr lvl="1"/>
            <a:r>
              <a:rPr lang="cs-CZ" dirty="0"/>
              <a:t>Provádění zákonem daných povinností</a:t>
            </a:r>
          </a:p>
          <a:p>
            <a:pPr lvl="1"/>
            <a:r>
              <a:rPr lang="cs-CZ" dirty="0"/>
              <a:t>Podpora, advokacie</a:t>
            </a:r>
          </a:p>
          <a:p>
            <a:pPr lvl="1"/>
            <a:r>
              <a:rPr lang="cs-CZ" dirty="0"/>
              <a:t>Terapeutická intervence</a:t>
            </a:r>
          </a:p>
          <a:p>
            <a:pPr lvl="1"/>
            <a:r>
              <a:rPr lang="cs-CZ" dirty="0"/>
              <a:t>Komunitní vzdělávání</a:t>
            </a:r>
          </a:p>
          <a:p>
            <a:pPr lvl="1"/>
            <a:r>
              <a:rPr lang="cs-CZ" dirty="0"/>
              <a:t>Komunitní rozvoj</a:t>
            </a:r>
          </a:p>
          <a:p>
            <a:pPr lvl="1"/>
            <a:r>
              <a:rPr lang="cs-CZ" dirty="0"/>
              <a:t>Výzkum</a:t>
            </a:r>
          </a:p>
          <a:p>
            <a:pPr lvl="1"/>
            <a:r>
              <a:rPr lang="cs-CZ" dirty="0"/>
              <a:t>Tvorba politik, jejich provádění a hodnocení</a:t>
            </a:r>
          </a:p>
          <a:p>
            <a:pPr lvl="1"/>
            <a:r>
              <a:rPr lang="cs-CZ" dirty="0"/>
              <a:t>Administrace sociálních služeb</a:t>
            </a:r>
          </a:p>
          <a:p>
            <a:r>
              <a:rPr lang="cs-CZ" dirty="0"/>
              <a:t>Zajímavé je, že tyto role se mohou doplňovat i vylučovat. Realizace zákonných opatření, může být v rozporu s komunitním rozvojem … </a:t>
            </a:r>
            <a:endParaRPr lang="cs-CZ" dirty="0" smtClean="0"/>
          </a:p>
          <a:p>
            <a:r>
              <a:rPr lang="cs-CZ" dirty="0" smtClean="0"/>
              <a:t>Sociální </a:t>
            </a:r>
            <a:r>
              <a:rPr lang="cs-CZ" dirty="0"/>
              <a:t>pracovníci mají (někdy) vliv na </a:t>
            </a:r>
            <a:r>
              <a:rPr lang="cs-CZ" i="1" dirty="0"/>
              <a:t>způsob provádění</a:t>
            </a:r>
            <a:r>
              <a:rPr lang="cs-CZ" dirty="0"/>
              <a:t>, často však nemohou ovlivnit úkol! </a:t>
            </a:r>
            <a:endParaRPr lang="cs-CZ" dirty="0" smtClean="0"/>
          </a:p>
          <a:p>
            <a:r>
              <a:rPr lang="cs-CZ" dirty="0" smtClean="0"/>
              <a:t>Ten </a:t>
            </a:r>
            <a:r>
              <a:rPr lang="cs-CZ" dirty="0"/>
              <a:t>je často dán </a:t>
            </a:r>
            <a:r>
              <a:rPr lang="cs-CZ" dirty="0" smtClean="0"/>
              <a:t>institucionálním </a:t>
            </a:r>
            <a:r>
              <a:rPr lang="cs-CZ" dirty="0"/>
              <a:t>kontextem, respektive například „popisem práce“, očekáváním zaměstnavatele a klientů.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326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Konstrukce účelu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Podobně jako jiní profesionálové, vykonávají sociální pracovníci aktivity orientované na určité cíle. </a:t>
            </a:r>
            <a:endParaRPr lang="cs-CZ" dirty="0" smtClean="0"/>
          </a:p>
          <a:p>
            <a:r>
              <a:rPr lang="cs-CZ" dirty="0" smtClean="0"/>
              <a:t>Nicméně </a:t>
            </a:r>
            <a:r>
              <a:rPr lang="cs-CZ" dirty="0"/>
              <a:t>ale, na rozdíl od jiných profesí, </a:t>
            </a:r>
            <a:r>
              <a:rPr lang="cs-CZ" dirty="0" smtClean="0"/>
              <a:t>kontextuální </a:t>
            </a:r>
            <a:r>
              <a:rPr lang="cs-CZ" dirty="0"/>
              <a:t>charakter sociální práce znamená, že každá činnost sociálního pracovníka, do níž je zapojen , spočívá v konstruování a vyjednávání tohoto úkolu a </a:t>
            </a:r>
            <a:r>
              <a:rPr lang="cs-CZ" dirty="0" smtClean="0"/>
              <a:t>role mezi řadou kontextů.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970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Dimenze kontextuality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Mnoho faktorů ovlivňuje to, co považujeme za praktický cíl výkonu sociálního pracovníka</a:t>
            </a:r>
            <a:r>
              <a:rPr lang="cs-CZ" dirty="0" smtClean="0"/>
              <a:t>, </a:t>
            </a:r>
            <a:r>
              <a:rPr lang="cs-CZ" dirty="0"/>
              <a:t>patří mezi </a:t>
            </a:r>
            <a:r>
              <a:rPr lang="cs-CZ" dirty="0" smtClean="0"/>
              <a:t>ně: </a:t>
            </a:r>
          </a:p>
          <a:p>
            <a:pPr marL="0" lvl="0" indent="0">
              <a:buNone/>
            </a:pP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1/ filozofie </a:t>
            </a:r>
            <a:r>
              <a:rPr lang="cs-CZ" dirty="0"/>
              <a:t>a myšlenky utvářející náš institucionální kontext, </a:t>
            </a:r>
            <a:endParaRPr lang="cs-CZ" dirty="0" smtClean="0"/>
          </a:p>
          <a:p>
            <a:pPr lvl="0"/>
            <a:r>
              <a:rPr lang="cs-CZ" dirty="0" smtClean="0"/>
              <a:t>2/ formální poznatková základna profese, </a:t>
            </a:r>
          </a:p>
          <a:p>
            <a:pPr lvl="0"/>
            <a:r>
              <a:rPr lang="cs-CZ" dirty="0" smtClean="0"/>
              <a:t>3/ zaměstnavatel</a:t>
            </a:r>
            <a:r>
              <a:rPr lang="cs-CZ" dirty="0"/>
              <a:t>, očekávání </a:t>
            </a:r>
            <a:r>
              <a:rPr lang="cs-CZ" dirty="0" smtClean="0"/>
              <a:t>klientů</a:t>
            </a:r>
            <a:r>
              <a:rPr lang="cs-CZ" dirty="0"/>
              <a:t> </a:t>
            </a:r>
            <a:r>
              <a:rPr lang="cs-CZ" dirty="0" smtClean="0"/>
              <a:t>a </a:t>
            </a:r>
          </a:p>
          <a:p>
            <a:pPr lvl="0"/>
            <a:r>
              <a:rPr lang="cs-CZ" dirty="0" smtClean="0"/>
              <a:t>4/ individuální </a:t>
            </a:r>
            <a:r>
              <a:rPr lang="cs-CZ" dirty="0"/>
              <a:t>rámce  </a:t>
            </a:r>
            <a:r>
              <a:rPr lang="cs-CZ" dirty="0" smtClean="0"/>
              <a:t>praxe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204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Konstrukce </a:t>
            </a:r>
            <a:r>
              <a:rPr lang="cs-CZ" dirty="0"/>
              <a:t>výkonu sociální práce: interakční model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3391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Synergie/konflikt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Někdy se tyto různé faktory </a:t>
            </a:r>
            <a:r>
              <a:rPr lang="cs-CZ" dirty="0" smtClean="0"/>
              <a:t>synergicky </a:t>
            </a:r>
            <a:r>
              <a:rPr lang="cs-CZ" dirty="0"/>
              <a:t>vážou a sociální pracovník zažívá konzistenci mezi kontextem, formální bází profese a individuálním rámcem. Asi častěji ale dochází k tomu, že sociální pracovník musí vyjednávat konflikt mezi formální bází profese a mezi různými a očekáváními klientů a zaměstnavatelů. </a:t>
            </a:r>
          </a:p>
        </p:txBody>
      </p:sp>
    </p:spTree>
    <p:extLst>
      <p:ext uri="{BB962C8B-B14F-4D97-AF65-F5344CB8AC3E}">
        <p14:creationId xmlns:p14="http://schemas.microsoft.com/office/powerpoint/2010/main" val="286358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Mnohost teoretických i praktických kontextů, </a:t>
            </a:r>
            <a:r>
              <a:rPr lang="cs-CZ" dirty="0"/>
              <a:t>v nichž se sociální práce uskutečňuje, vytváří mnohdy zmatečný a nepřehledný prostor, který studentům, praktikům i akademikům znesnadňuje orientaci v poli sociální </a:t>
            </a:r>
            <a:r>
              <a:rPr lang="cs-CZ" dirty="0" smtClean="0"/>
              <a:t>práce. </a:t>
            </a:r>
          </a:p>
          <a:p>
            <a:r>
              <a:rPr lang="cs-CZ" dirty="0" smtClean="0"/>
              <a:t>Díky této situace někdy vzniká dojem, že sociální práce jako profese je slabá, neúčinná, nemá identitu, asi neexistuje… </a:t>
            </a:r>
          </a:p>
          <a:p>
            <a:pPr lvl="0"/>
            <a:r>
              <a:rPr lang="cs-CZ" dirty="0"/>
              <a:t>Sociální pracovníci si jsou velmi dobře vědomi významu kontextů v životech klientů (person in </a:t>
            </a:r>
            <a:r>
              <a:rPr lang="cs-CZ" dirty="0" err="1"/>
              <a:t>environment</a:t>
            </a:r>
            <a:r>
              <a:rPr lang="cs-CZ" dirty="0"/>
              <a:t>), v pohledu na výkon své profese je tento rozměr obvykle nedoceněn. </a:t>
            </a:r>
            <a:endParaRPr lang="cs-CZ" dirty="0" smtClean="0"/>
          </a:p>
          <a:p>
            <a:pPr lvl="0"/>
            <a:r>
              <a:rPr lang="cs-CZ" dirty="0" smtClean="0"/>
              <a:t>V</a:t>
            </a:r>
            <a:r>
              <a:rPr lang="cs-CZ" dirty="0"/>
              <a:t> pozadí </a:t>
            </a:r>
            <a:r>
              <a:rPr lang="cs-CZ" dirty="0" smtClean="0"/>
              <a:t>zájmu pak </a:t>
            </a:r>
            <a:r>
              <a:rPr lang="cs-CZ" dirty="0"/>
              <a:t>zůstávají zvláště filozofie a ideje, které jsou pilířem institucionálního kontextu a jsou neoddělitelnou součástí sociální práce. 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0722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1/ Institucionální </a:t>
            </a:r>
            <a:r>
              <a:rPr lang="cs-CZ" dirty="0"/>
              <a:t>kontext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formován diskurzy! </a:t>
            </a:r>
          </a:p>
          <a:p>
            <a:r>
              <a:rPr lang="cs-CZ" dirty="0" smtClean="0"/>
              <a:t>Obsahuje </a:t>
            </a:r>
            <a:r>
              <a:rPr lang="cs-CZ" dirty="0"/>
              <a:t>zákony, veřejné ale také organizační politiky, zaužívané modely praxe, které jsou užívány v daném organizačním kontextu. </a:t>
            </a:r>
            <a:endParaRPr lang="cs-CZ" dirty="0" smtClean="0"/>
          </a:p>
          <a:p>
            <a:r>
              <a:rPr lang="cs-CZ" dirty="0" smtClean="0"/>
              <a:t>Institucionální </a:t>
            </a:r>
            <a:r>
              <a:rPr lang="cs-CZ" dirty="0"/>
              <a:t>rámec poskytuje sociálnímu pracovníkovy vymezení pro úkol sociální práce (co se očekává, že bude soc. pracovník vykonávat). </a:t>
            </a:r>
          </a:p>
          <a:p>
            <a:pPr lvl="0"/>
            <a:r>
              <a:rPr lang="cs-CZ" dirty="0"/>
              <a:t>Zákony, veřejné politiky vytváří základní závazky sociálních pracovníků</a:t>
            </a:r>
          </a:p>
          <a:p>
            <a:pPr lvl="0"/>
            <a:r>
              <a:rPr lang="cs-CZ" dirty="0"/>
              <a:t>Sociální pracovníci jsou také zdrojem změn v této oblasti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391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Formální profesní základna sociální práce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základna se vyvinula ze širokého spektra filozofických perspektiv, teorií sociální práce, židovsko- křesťanských hodnot a předpokladů, formálních dovedností sociální práce. </a:t>
            </a:r>
            <a:endParaRPr lang="cs-CZ" dirty="0" smtClean="0"/>
          </a:p>
          <a:p>
            <a:r>
              <a:rPr lang="cs-CZ" dirty="0" smtClean="0"/>
              <a:t>Je předávána v rámci vzdělávání </a:t>
            </a:r>
            <a:r>
              <a:rPr lang="cs-CZ" dirty="0"/>
              <a:t>sociálních pracovníků, díky ni jsou studenti socializováni do profese. </a:t>
            </a:r>
          </a:p>
          <a:p>
            <a:pPr lvl="0"/>
            <a:r>
              <a:rPr lang="cs-CZ" dirty="0"/>
              <a:t>Zdroj </a:t>
            </a:r>
            <a:r>
              <a:rPr lang="cs-CZ" dirty="0" smtClean="0"/>
              <a:t>primární identity </a:t>
            </a:r>
            <a:r>
              <a:rPr lang="cs-CZ" dirty="0"/>
              <a:t>sociálních pracovníků (zvláště v úrovni hodnot)</a:t>
            </a:r>
          </a:p>
          <a:p>
            <a:pPr lvl="0"/>
            <a:r>
              <a:rPr lang="cs-CZ" dirty="0" err="1"/>
              <a:t>Banks</a:t>
            </a:r>
            <a:r>
              <a:rPr lang="cs-CZ" dirty="0"/>
              <a:t> (2001) zdůrazňuje čtyři základní principy: 1/ právo na </a:t>
            </a:r>
            <a:r>
              <a:rPr lang="cs-CZ" dirty="0" err="1"/>
              <a:t>sebeterminaci</a:t>
            </a:r>
            <a:r>
              <a:rPr lang="cs-CZ" dirty="0"/>
              <a:t>, 2/ podpora prospěchu klienta 3/ rovnost, 4/ distributivní spravedlnost</a:t>
            </a:r>
          </a:p>
          <a:p>
            <a:pPr lvl="0"/>
            <a:r>
              <a:rPr lang="cs-CZ" dirty="0"/>
              <a:t>Sociální pracovníci ovšem formální základnu také transformují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4980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</a:t>
            </a:r>
            <a:r>
              <a:rPr lang="cs-CZ" dirty="0" smtClean="0"/>
              <a:t>Chápání účelu </a:t>
            </a:r>
            <a:r>
              <a:rPr lang="cs-CZ" dirty="0"/>
              <a:t>praxe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Formální účel činnosti sociálních pracovníků je utvářen interakcí mezi institucionálním kontextem a profesní základnou. </a:t>
            </a:r>
            <a:endParaRPr lang="cs-CZ" dirty="0" smtClean="0"/>
          </a:p>
          <a:p>
            <a:r>
              <a:rPr lang="cs-CZ" dirty="0" smtClean="0"/>
              <a:t>Sociální </a:t>
            </a:r>
            <a:r>
              <a:rPr lang="cs-CZ" dirty="0"/>
              <a:t>pracovník může být například zaměstnán jako osobní asistent, nicméně formální základy jeho profese (hodnoty, osvojené teorie a dovednosti) budou </a:t>
            </a:r>
            <a:r>
              <a:rPr lang="cs-CZ" dirty="0" err="1"/>
              <a:t>spolukonstruovat</a:t>
            </a:r>
            <a:r>
              <a:rPr lang="cs-CZ" dirty="0"/>
              <a:t> vnímání účelu práce. </a:t>
            </a:r>
            <a:endParaRPr lang="cs-CZ" dirty="0" smtClean="0"/>
          </a:p>
          <a:p>
            <a:r>
              <a:rPr lang="cs-CZ" dirty="0" smtClean="0"/>
              <a:t>Navíc </a:t>
            </a:r>
            <a:r>
              <a:rPr lang="cs-CZ" dirty="0"/>
              <a:t>je ale vnímání účelu sociální práce zpřesňováno interakcí mezi specifickými </a:t>
            </a:r>
            <a:r>
              <a:rPr lang="cs-CZ" dirty="0" smtClean="0"/>
              <a:t>úkoly, </a:t>
            </a:r>
            <a:r>
              <a:rPr lang="cs-CZ" dirty="0"/>
              <a:t>aktivitami, které musí sociální pracovník vykonat v rámci svého týmu, charakteristikami klienta a jeho potřebami …</a:t>
            </a:r>
          </a:p>
          <a:p>
            <a:pPr lvl="0"/>
            <a:r>
              <a:rPr lang="cs-CZ" dirty="0"/>
              <a:t>Tato oblast je často zdrojem podstatných konfliktů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619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Rámec výkonu sociální práce (praxe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to oblast praktického výkonu! </a:t>
            </a:r>
          </a:p>
          <a:p>
            <a:r>
              <a:rPr lang="cs-CZ" dirty="0" smtClean="0"/>
              <a:t>Ten </a:t>
            </a:r>
            <a:r>
              <a:rPr lang="cs-CZ" dirty="0"/>
              <a:t>odkazuje k amalgámu formálních dovedností a znalostí a neformálních znalostí a dovedností, které sociální pracovník získal v praxi.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 err="1"/>
              <a:t>fůze</a:t>
            </a:r>
            <a:r>
              <a:rPr lang="cs-CZ" dirty="0"/>
              <a:t> zahrnuje formálně teoretickou znalost, i tzv. </a:t>
            </a:r>
            <a:r>
              <a:rPr lang="cs-CZ" dirty="0" err="1"/>
              <a:t>tacit</a:t>
            </a:r>
            <a:r>
              <a:rPr lang="cs-CZ" dirty="0"/>
              <a:t> </a:t>
            </a:r>
            <a:r>
              <a:rPr lang="cs-CZ" dirty="0" err="1"/>
              <a:t>knowlede</a:t>
            </a:r>
            <a:r>
              <a:rPr lang="cs-CZ" dirty="0"/>
              <a:t> (skrytá) – někdy také těžce </a:t>
            </a:r>
            <a:r>
              <a:rPr lang="cs-CZ" dirty="0" err="1"/>
              <a:t>artikulovatelná</a:t>
            </a:r>
            <a:r>
              <a:rPr lang="cs-CZ" dirty="0"/>
              <a:t> znalost, která se utváří opakovanou zkušeností a praxí. </a:t>
            </a:r>
            <a:endParaRPr lang="cs-CZ" dirty="0" smtClean="0"/>
          </a:p>
          <a:p>
            <a:r>
              <a:rPr lang="cs-CZ" dirty="0" smtClean="0"/>
              <a:t>Sociální </a:t>
            </a:r>
            <a:r>
              <a:rPr lang="cs-CZ" dirty="0"/>
              <a:t>pracovník v sociálně právní ochraně dětí letitou praxí může získat schopnost odhadu na rizikové situace, ačkoliv formální nástroje na riziko neupozorňují… </a:t>
            </a:r>
          </a:p>
          <a:p>
            <a:pPr lvl="0"/>
            <a:r>
              <a:rPr lang="cs-CZ" dirty="0" smtClean="0"/>
              <a:t>Je </a:t>
            </a:r>
            <a:r>
              <a:rPr lang="cs-CZ" dirty="0"/>
              <a:t>konstruován ze </a:t>
            </a:r>
            <a:r>
              <a:rPr lang="cs-CZ" dirty="0" smtClean="0"/>
              <a:t>všech </a:t>
            </a:r>
            <a:r>
              <a:rPr lang="cs-CZ" dirty="0"/>
              <a:t>tří </a:t>
            </a:r>
            <a:r>
              <a:rPr lang="cs-CZ" dirty="0" smtClean="0"/>
              <a:t>zmíněných elementů </a:t>
            </a:r>
            <a:r>
              <a:rPr lang="cs-CZ" dirty="0"/>
              <a:t>kontextu, ale není na ně odkázán.</a:t>
            </a:r>
          </a:p>
          <a:p>
            <a:pPr lvl="0"/>
            <a:r>
              <a:rPr lang="cs-CZ" dirty="0"/>
              <a:t>Tento rozměr praxe, který souvisí se zkušeností, umožňuje pracovníkům zvládat vysoce komplexní situace.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241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Diskurz jako klíčový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kurzu </a:t>
            </a:r>
            <a:r>
              <a:rPr lang="cs-CZ" dirty="0" smtClean="0"/>
              <a:t>uplatňujeme </a:t>
            </a:r>
            <a:r>
              <a:rPr lang="cs-CZ" dirty="0"/>
              <a:t>diskurzivní přístup, abychom identifikovali klíčové filozofie a ideje, které utvářejí praxi sociální pracovníků. </a:t>
            </a:r>
            <a:endParaRPr lang="cs-CZ" dirty="0" smtClean="0"/>
          </a:p>
          <a:p>
            <a:r>
              <a:rPr lang="cs-CZ" dirty="0" smtClean="0"/>
              <a:t>Parton </a:t>
            </a:r>
            <a:r>
              <a:rPr lang="cs-CZ" dirty="0"/>
              <a:t>(1994, str. 13) definuje diskursy následovně: 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i="1" dirty="0" smtClean="0"/>
              <a:t>struktury </a:t>
            </a:r>
            <a:r>
              <a:rPr lang="cs-CZ" i="1" dirty="0"/>
              <a:t>poznatků, tvrzení a praktik, skrze které rozumíme, vysvětlujeme, posuzujeme věci … jsou rámci nebo mřížkami sociálních organizací, které umožňují určité činnosti, zatímco jiné znemožňují</a:t>
            </a:r>
            <a:r>
              <a:rPr lang="cs-CZ" dirty="0"/>
              <a:t>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714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Které diskurzy?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A/ Diskursy jiných profesí</a:t>
            </a:r>
            <a:endParaRPr lang="cs-CZ" dirty="0"/>
          </a:p>
          <a:p>
            <a:r>
              <a:rPr lang="cs-CZ" dirty="0"/>
              <a:t>1/ biomedicínský diskurs</a:t>
            </a:r>
          </a:p>
          <a:p>
            <a:r>
              <a:rPr lang="cs-CZ" dirty="0"/>
              <a:t>2/ ekonomický diskurs</a:t>
            </a:r>
          </a:p>
          <a:p>
            <a:r>
              <a:rPr lang="cs-CZ" dirty="0"/>
              <a:t>3/ právnický diskurs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B/ Diskursy sociálních služeb </a:t>
            </a:r>
            <a:endParaRPr lang="cs-CZ" dirty="0"/>
          </a:p>
          <a:p>
            <a:r>
              <a:rPr lang="cs-CZ" dirty="0"/>
              <a:t>1/ Psychologický</a:t>
            </a:r>
          </a:p>
          <a:p>
            <a:r>
              <a:rPr lang="cs-CZ" dirty="0"/>
              <a:t>2/ Sociologický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C/ Alternativní diskursy</a:t>
            </a:r>
            <a:endParaRPr lang="cs-CZ" dirty="0"/>
          </a:p>
          <a:p>
            <a:r>
              <a:rPr lang="cs-CZ" dirty="0"/>
              <a:t>1/ Diskurs práv zákazníků</a:t>
            </a:r>
          </a:p>
          <a:p>
            <a:r>
              <a:rPr lang="cs-CZ" dirty="0"/>
              <a:t>2/ Náboženské a spirituální </a:t>
            </a:r>
            <a:r>
              <a:rPr lang="cs-CZ" dirty="0" smtClean="0"/>
              <a:t>diskursy</a:t>
            </a:r>
          </a:p>
          <a:p>
            <a:endParaRPr lang="cs-CZ" dirty="0"/>
          </a:p>
          <a:p>
            <a:r>
              <a:rPr lang="cs-CZ" dirty="0"/>
              <a:t>Vycházím z </a:t>
            </a:r>
            <a:r>
              <a:rPr lang="cs-CZ" dirty="0" err="1"/>
              <a:t>postrukturální</a:t>
            </a:r>
            <a:r>
              <a:rPr lang="cs-CZ" dirty="0"/>
              <a:t> perspektivy podle níž jazyková praxe užívaná v rámci zdravotnických institucí  a institucí sociálních služeb aktivně konstruují klíčové prvky, které utváří práci těchto institucí, včetně účelu a činností sociální práce.  Diskurzy rozhodují o tom, kdo je považován za klienta, experta … jaké typy intervencí jsou přiměřené. </a:t>
            </a:r>
          </a:p>
        </p:txBody>
      </p:sp>
    </p:spTree>
    <p:extLst>
      <p:ext uri="{BB962C8B-B14F-4D97-AF65-F5344CB8AC3E}">
        <p14:creationId xmlns:p14="http://schemas.microsoft.com/office/powerpoint/2010/main" val="4497194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Kontextualita</a:t>
            </a:r>
            <a:r>
              <a:rPr lang="cs-CZ" dirty="0" smtClean="0"/>
              <a:t> sociální práce a teorie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Obvykle </a:t>
            </a:r>
            <a:r>
              <a:rPr lang="cs-CZ" dirty="0"/>
              <a:t>se teorie sociální práce a </a:t>
            </a:r>
            <a:r>
              <a:rPr lang="cs-CZ" dirty="0" smtClean="0"/>
              <a:t>její institucionální </a:t>
            </a:r>
            <a:r>
              <a:rPr lang="cs-CZ" dirty="0"/>
              <a:t>kontext diskutuje, zkoumá a vyučuje odděleně, také díky tomu vzniká distance mezi teorií a praxí. </a:t>
            </a:r>
          </a:p>
          <a:p>
            <a:pPr lvl="0"/>
            <a:r>
              <a:rPr lang="cs-CZ" dirty="0"/>
              <a:t>Mnozí sociální pracovníci se pak shodují v tom, že po vystudování univerzity je třeba se teoretického základu zbavit. </a:t>
            </a:r>
          </a:p>
          <a:p>
            <a:pPr lvl="0"/>
            <a:r>
              <a:rPr lang="cs-CZ" dirty="0" smtClean="0"/>
              <a:t>Diskrepance </a:t>
            </a:r>
            <a:r>
              <a:rPr lang="cs-CZ" dirty="0"/>
              <a:t>mezi univerzitou a sociálními pracovníky v praxi je zcela zásadní a vzájemně se obviňují s akademismu, s prakticismu. </a:t>
            </a:r>
          </a:p>
          <a:p>
            <a:pPr lvl="0"/>
            <a:r>
              <a:rPr lang="cs-CZ" dirty="0"/>
              <a:t>Jednou z cest, jak můžeme podpořit dialog mezi těmito dvěma světy je uznat hluboký vliv </a:t>
            </a:r>
            <a:r>
              <a:rPr lang="cs-CZ" b="1" dirty="0"/>
              <a:t>kontextu</a:t>
            </a:r>
            <a:r>
              <a:rPr lang="cs-CZ" dirty="0"/>
              <a:t> na </a:t>
            </a:r>
            <a:r>
              <a:rPr lang="cs-CZ" b="1" dirty="0"/>
              <a:t>užívání a tvorbu teorií pro praxi</a:t>
            </a:r>
            <a:r>
              <a:rPr lang="cs-CZ" dirty="0" smtClean="0"/>
              <a:t>.</a:t>
            </a:r>
          </a:p>
          <a:p>
            <a:r>
              <a:rPr lang="cs-CZ" dirty="0"/>
              <a:t>Jeden z předpokladů mého východiska je teze, že každý sociální pracovník je teoretikem sociální práce, protože každý z nich konstruuje porozumění klientově životní situaci a </a:t>
            </a:r>
            <a:r>
              <a:rPr lang="cs-CZ" dirty="0" smtClean="0"/>
              <a:t>vede úvahy </a:t>
            </a:r>
            <a:r>
              <a:rPr lang="cs-CZ" dirty="0"/>
              <a:t>a kroky, </a:t>
            </a:r>
            <a:r>
              <a:rPr lang="cs-CZ" i="1" dirty="0"/>
              <a:t>kdo</a:t>
            </a:r>
            <a:r>
              <a:rPr lang="cs-CZ" dirty="0"/>
              <a:t> případně </a:t>
            </a:r>
            <a:r>
              <a:rPr lang="cs-CZ" i="1" dirty="0"/>
              <a:t>co</a:t>
            </a:r>
            <a:r>
              <a:rPr lang="cs-CZ" dirty="0"/>
              <a:t> má být předmětem jeho pozornosti, jak se má postupovat atd.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191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otázky do eseje?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Které teorie případně ideje tvoří, vstupují do praxe sociálních pracovníků? </a:t>
            </a:r>
            <a:endParaRPr lang="cs-CZ" dirty="0" smtClean="0"/>
          </a:p>
          <a:p>
            <a:r>
              <a:rPr lang="cs-CZ" dirty="0" smtClean="0"/>
              <a:t>Vycházím </a:t>
            </a:r>
            <a:r>
              <a:rPr lang="cs-CZ" dirty="0"/>
              <a:t>z toho, že každá z teorií má svoji vlastní výhodu i limity, které se projevují dle daného kontextu. </a:t>
            </a:r>
            <a:endParaRPr lang="cs-CZ" dirty="0" smtClean="0"/>
          </a:p>
          <a:p>
            <a:r>
              <a:rPr lang="cs-CZ" dirty="0" smtClean="0"/>
              <a:t>Ačkoliv </a:t>
            </a:r>
            <a:r>
              <a:rPr lang="cs-CZ" dirty="0"/>
              <a:t>řada akademiků, praktiků preferuje jednu   teorii sociální práce, považuji za výhodnější uvažovat o každé teorii a metodách jako možném a vhodném řešení pro klienta? </a:t>
            </a:r>
          </a:p>
          <a:p>
            <a:r>
              <a:rPr lang="cs-CZ" dirty="0"/>
              <a:t>Které teorie považujete za užitečné v daném kontextu?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75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 kursu </a:t>
            </a:r>
            <a:r>
              <a:rPr lang="cs-CZ" dirty="0" smtClean="0"/>
              <a:t>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 smtClean="0"/>
              <a:t>Porozuměním</a:t>
            </a:r>
            <a:r>
              <a:rPr lang="cs-CZ" dirty="0"/>
              <a:t>, chápáním myšlenek a idejí, které podpírají </a:t>
            </a:r>
            <a:r>
              <a:rPr lang="cs-CZ" dirty="0" smtClean="0"/>
              <a:t>náš (sociální práce) institucionální </a:t>
            </a:r>
            <a:r>
              <a:rPr lang="cs-CZ" dirty="0"/>
              <a:t>kontext a formální teoretickou základnu, se uschopňujeme k tomu, abychom je </a:t>
            </a:r>
            <a:r>
              <a:rPr lang="cs-CZ" dirty="0" smtClean="0"/>
              <a:t>(kontexty) kriticky </a:t>
            </a:r>
            <a:r>
              <a:rPr lang="cs-CZ" dirty="0"/>
              <a:t>používali a tam, kde je to potřeba s ohledem na hodnoty a cíle profese, je také </a:t>
            </a:r>
            <a:r>
              <a:rPr lang="cs-CZ" dirty="0" smtClean="0"/>
              <a:t>ovlivňovali či měnili! </a:t>
            </a:r>
          </a:p>
          <a:p>
            <a:endParaRPr lang="cs-CZ" dirty="0" smtClean="0">
              <a:solidFill>
                <a:schemeClr val="accent6"/>
              </a:solidFill>
            </a:endParaRPr>
          </a:p>
          <a:p>
            <a:r>
              <a:rPr lang="cs-CZ" dirty="0" smtClean="0">
                <a:solidFill>
                  <a:schemeClr val="accent6"/>
                </a:solidFill>
              </a:rPr>
              <a:t>Cílem </a:t>
            </a:r>
            <a:r>
              <a:rPr lang="cs-CZ" dirty="0">
                <a:solidFill>
                  <a:schemeClr val="accent6"/>
                </a:solidFill>
              </a:rPr>
              <a:t>kursu </a:t>
            </a:r>
            <a:r>
              <a:rPr lang="cs-CZ" dirty="0" smtClean="0">
                <a:solidFill>
                  <a:schemeClr val="accent6"/>
                </a:solidFill>
              </a:rPr>
              <a:t>je proto </a:t>
            </a:r>
            <a:r>
              <a:rPr lang="cs-CZ" b="1" i="1" dirty="0" smtClean="0">
                <a:solidFill>
                  <a:schemeClr val="accent6"/>
                </a:solidFill>
              </a:rPr>
              <a:t>analyticky</a:t>
            </a:r>
            <a:r>
              <a:rPr lang="cs-CZ" dirty="0" smtClean="0">
                <a:solidFill>
                  <a:schemeClr val="accent6"/>
                </a:solidFill>
              </a:rPr>
              <a:t> </a:t>
            </a:r>
            <a:r>
              <a:rPr lang="cs-CZ" dirty="0">
                <a:solidFill>
                  <a:schemeClr val="accent6"/>
                </a:solidFill>
              </a:rPr>
              <a:t>se zabývat pokročilými otázkami </a:t>
            </a:r>
            <a:r>
              <a:rPr lang="cs-CZ" dirty="0" err="1" smtClean="0">
                <a:solidFill>
                  <a:schemeClr val="accent6"/>
                </a:solidFill>
              </a:rPr>
              <a:t>kontextualizace</a:t>
            </a:r>
            <a:r>
              <a:rPr lang="cs-CZ" dirty="0" smtClean="0">
                <a:solidFill>
                  <a:schemeClr val="accent6"/>
                </a:solidFill>
              </a:rPr>
              <a:t> teorie </a:t>
            </a:r>
            <a:r>
              <a:rPr lang="cs-CZ" dirty="0">
                <a:solidFill>
                  <a:schemeClr val="accent6"/>
                </a:solidFill>
              </a:rPr>
              <a:t>sociální práce na základě vybrané </a:t>
            </a:r>
            <a:r>
              <a:rPr lang="cs-CZ" dirty="0" smtClean="0">
                <a:solidFill>
                  <a:schemeClr val="accent6"/>
                </a:solidFill>
              </a:rPr>
              <a:t>(vyhledané) odborné </a:t>
            </a:r>
            <a:r>
              <a:rPr lang="cs-CZ" dirty="0">
                <a:solidFill>
                  <a:schemeClr val="accent6"/>
                </a:solidFill>
              </a:rPr>
              <a:t>literatury, empirických dat a jiných přiměřených zdrojů.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043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Osvojené znalosti a dovednosti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Hlubší porozumění </a:t>
            </a:r>
            <a:r>
              <a:rPr lang="cs-CZ" b="1" i="1" dirty="0" smtClean="0"/>
              <a:t>diskurzům</a:t>
            </a:r>
            <a:r>
              <a:rPr lang="cs-CZ" dirty="0" smtClean="0"/>
              <a:t> </a:t>
            </a:r>
            <a:r>
              <a:rPr lang="cs-CZ" dirty="0"/>
              <a:t>(a </a:t>
            </a:r>
            <a:r>
              <a:rPr lang="cs-CZ" dirty="0" smtClean="0"/>
              <a:t>dalším kontextům</a:t>
            </a:r>
            <a:r>
              <a:rPr lang="cs-CZ" dirty="0"/>
              <a:t>) sociální práce</a:t>
            </a:r>
          </a:p>
          <a:p>
            <a:pPr lvl="0"/>
            <a:r>
              <a:rPr lang="cs-CZ" dirty="0"/>
              <a:t>Analytické čtení textu</a:t>
            </a:r>
          </a:p>
          <a:p>
            <a:pPr lvl="0"/>
            <a:r>
              <a:rPr lang="cs-CZ" dirty="0"/>
              <a:t>Psaní odborného </a:t>
            </a:r>
            <a:r>
              <a:rPr lang="cs-CZ" dirty="0" smtClean="0"/>
              <a:t>textu (publikace)</a:t>
            </a:r>
            <a:endParaRPr lang="cs-CZ" dirty="0"/>
          </a:p>
          <a:p>
            <a:pPr lvl="0"/>
            <a:r>
              <a:rPr lang="cs-CZ" dirty="0"/>
              <a:t>Prezentace odborného textu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57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Zpracujte stať, v níž se budete zabývat vlivem soudobých společenských kontextů na sociální práci jako specifickou společenskou </a:t>
            </a:r>
            <a:r>
              <a:rPr lang="cs-CZ" dirty="0" smtClean="0">
                <a:solidFill>
                  <a:schemeClr val="accent4"/>
                </a:solidFill>
              </a:rPr>
              <a:t>instituci/ praxi.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87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stati: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Stať obsáhne nejméně tři dimenze problému: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1) </a:t>
            </a:r>
            <a:r>
              <a:rPr lang="cs-CZ" b="1" i="1" dirty="0" smtClean="0"/>
              <a:t>představí</a:t>
            </a:r>
            <a:r>
              <a:rPr lang="cs-CZ" dirty="0" smtClean="0"/>
              <a:t> </a:t>
            </a:r>
            <a:r>
              <a:rPr lang="cs-CZ" dirty="0"/>
              <a:t>specifickou oblast sociální práce (např. sociální práce v sociálně právní ochraně dětí),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2) </a:t>
            </a:r>
            <a:r>
              <a:rPr lang="cs-CZ" b="1" i="1" dirty="0" smtClean="0"/>
              <a:t>objasní</a:t>
            </a:r>
            <a:r>
              <a:rPr lang="cs-CZ" dirty="0" smtClean="0"/>
              <a:t> </a:t>
            </a:r>
            <a:r>
              <a:rPr lang="cs-CZ" dirty="0"/>
              <a:t>současné společenské kontexty, které vybranou oblast </a:t>
            </a:r>
            <a:r>
              <a:rPr lang="cs-CZ" dirty="0" smtClean="0"/>
              <a:t>významně (a jak) ovlivňují </a:t>
            </a:r>
            <a:r>
              <a:rPr lang="cs-CZ" dirty="0"/>
              <a:t>a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3) </a:t>
            </a:r>
            <a:r>
              <a:rPr lang="cs-CZ" b="1" i="1" dirty="0" smtClean="0"/>
              <a:t>diskuzi</a:t>
            </a:r>
            <a:r>
              <a:rPr lang="cs-CZ" dirty="0" smtClean="0"/>
              <a:t> / vlastní </a:t>
            </a:r>
            <a:r>
              <a:rPr lang="cs-CZ" dirty="0"/>
              <a:t>pohled na situaci, důsledky, které tyto kontexty do sociální práce vnášejí.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191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Stať může být teoretickým či empirickým pohledem do diskurzivního utváření praxe sociální práce.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437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Formální parametry stati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Rozsah textu:  </a:t>
            </a:r>
            <a:r>
              <a:rPr lang="cs-CZ" dirty="0" smtClean="0"/>
              <a:t>4-5 </a:t>
            </a:r>
            <a:r>
              <a:rPr lang="cs-CZ" dirty="0"/>
              <a:t>tis. slov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Forma textu: stať pro odborný časopis (viz podmínky časopisu Sociální </a:t>
            </a:r>
            <a:r>
              <a:rPr lang="cs-CZ" dirty="0" smtClean="0"/>
              <a:t>práce/</a:t>
            </a:r>
            <a:r>
              <a:rPr lang="cs-CZ" dirty="0" err="1" smtClean="0"/>
              <a:t>Sociáľna</a:t>
            </a:r>
            <a:r>
              <a:rPr lang="cs-CZ" dirty="0" smtClean="0"/>
              <a:t> </a:t>
            </a:r>
            <a:r>
              <a:rPr lang="cs-CZ" dirty="0" err="1" smtClean="0"/>
              <a:t>práca</a:t>
            </a:r>
            <a:r>
              <a:rPr lang="cs-CZ" dirty="0" smtClean="0"/>
              <a:t>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183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Podmínka </a:t>
            </a:r>
            <a:r>
              <a:rPr lang="cs-CZ" b="1" dirty="0" smtClean="0"/>
              <a:t>zápočtu</a:t>
            </a:r>
            <a:r>
              <a:rPr lang="cs-CZ" dirty="0" smtClean="0"/>
              <a:t>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Odevzdání textů (viz zadání), </a:t>
            </a:r>
            <a:r>
              <a:rPr lang="cs-CZ" dirty="0" smtClean="0"/>
              <a:t>jejich prezentace, uznání </a:t>
            </a:r>
            <a:r>
              <a:rPr lang="cs-CZ" dirty="0"/>
              <a:t>učitelem, případně publikace v recenzovaném časopise.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808467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TC103457475[[fn=Rámec]]</Template>
  <TotalTime>84</TotalTime>
  <Words>859</Words>
  <Application>Microsoft Office PowerPoint</Application>
  <PresentationFormat>Širokoúhlá obrazovka</PresentationFormat>
  <Paragraphs>165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Corbel</vt:lpstr>
      <vt:lpstr>Wingdings 2</vt:lpstr>
      <vt:lpstr>Rámeček</vt:lpstr>
      <vt:lpstr>Hrají kontexty roli při výkonu sociální práce?</vt:lpstr>
      <vt:lpstr>Problém</vt:lpstr>
      <vt:lpstr>Cíl kursu   </vt:lpstr>
      <vt:lpstr>Osvojené znalosti a dovednosti</vt:lpstr>
      <vt:lpstr>Zadání</vt:lpstr>
      <vt:lpstr>Struktura stati: </vt:lpstr>
      <vt:lpstr>Povaha výzkumu</vt:lpstr>
      <vt:lpstr>Formální parametry stati </vt:lpstr>
      <vt:lpstr>Podmínka zápočtu  </vt:lpstr>
      <vt:lpstr>Diskusní východisko  </vt:lpstr>
      <vt:lpstr>Východisko</vt:lpstr>
      <vt:lpstr>Specifický význam kontextuality v sociální práci</vt:lpstr>
      <vt:lpstr>Argument 1  Chybí společná poznatková základna i způsob její tvorby  </vt:lpstr>
      <vt:lpstr>Argument 2  Sociální práce nemá primární institucionální základnu  </vt:lpstr>
      <vt:lpstr>Argument 3  Primární úkol sociální práce se liší dle kontextu praxe  </vt:lpstr>
      <vt:lpstr>Konstrukce účelu sociální práce</vt:lpstr>
      <vt:lpstr>Dimenze kontextuality sociální práce</vt:lpstr>
      <vt:lpstr>Konstrukce výkonu sociální práce: interakční model</vt:lpstr>
      <vt:lpstr>Synergie/konflikt</vt:lpstr>
      <vt:lpstr>1/ Institucionální kontext praxe</vt:lpstr>
      <vt:lpstr>2/ Formální profesní základna sociální práce </vt:lpstr>
      <vt:lpstr>3/ Chápání účelu praxe </vt:lpstr>
      <vt:lpstr>4/ Rámec výkonu sociální práce (praxe)</vt:lpstr>
      <vt:lpstr>Diskurz jako klíčový kontext</vt:lpstr>
      <vt:lpstr>Které diskurzy?</vt:lpstr>
      <vt:lpstr>Kontextualita sociální práce a teorie sociální práce</vt:lpstr>
      <vt:lpstr>Další otázky do eseje?</vt:lpstr>
    </vt:vector>
  </TitlesOfParts>
  <Company>Masaryk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Hrají kontexty roli při výkonu sociální práce</dc:title>
  <dc:creator>Pavel Navrátil</dc:creator>
  <cp:lastModifiedBy>Pavel Navrátil</cp:lastModifiedBy>
  <cp:revision>10</cp:revision>
  <dcterms:created xsi:type="dcterms:W3CDTF">2013-10-31T13:02:40Z</dcterms:created>
  <dcterms:modified xsi:type="dcterms:W3CDTF">2013-10-31T14:27:32Z</dcterms:modified>
</cp:coreProperties>
</file>