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69" r:id="rId3"/>
    <p:sldId id="257" r:id="rId4"/>
    <p:sldId id="258" r:id="rId5"/>
    <p:sldId id="259" r:id="rId6"/>
    <p:sldId id="260" r:id="rId7"/>
    <p:sldId id="268" r:id="rId8"/>
  </p:sldIdLst>
  <p:sldSz cx="9144000" cy="6858000" type="screen4x3"/>
  <p:notesSz cx="6858000" cy="99472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6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D9F9E9E-50BF-4C20-AC07-82E2008E71A9}" type="datetimeFigureOut">
              <a:rPr lang="cs-CZ"/>
              <a:pPr>
                <a:defRPr/>
              </a:pPr>
              <a:t>14.10.2013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1C67632-F496-4FF5-8BCC-3EA40BC8860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5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90113-1485-426C-AF8C-28422B4C41C3}" type="datetimeFigureOut">
              <a:rPr lang="cs-CZ"/>
              <a:pPr>
                <a:defRPr/>
              </a:pPr>
              <a:t>14.10.2013</a:t>
            </a:fld>
            <a:endParaRPr lang="cs-CZ" dirty="0"/>
          </a:p>
        </p:txBody>
      </p:sp>
      <p:sp>
        <p:nvSpPr>
          <p:cNvPr id="6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86F23-F0F2-4CDA-B8C6-27304A2475C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4FA71-F41F-409F-BB39-254B5B54181C}" type="datetimeFigureOut">
              <a:rPr lang="cs-CZ"/>
              <a:pPr>
                <a:defRPr/>
              </a:pPr>
              <a:t>14.10.2013</a:t>
            </a:fld>
            <a:endParaRPr lang="cs-CZ" dirty="0"/>
          </a:p>
        </p:txBody>
      </p:sp>
      <p:sp>
        <p:nvSpPr>
          <p:cNvPr id="5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2A18F-2C95-4833-957C-3FAD1E81BE9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15071-2384-4694-9B38-86F552C58902}" type="datetimeFigureOut">
              <a:rPr lang="cs-CZ"/>
              <a:pPr>
                <a:defRPr/>
              </a:pPr>
              <a:t>14.10.2013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50540-FB9A-4A84-ADDE-3B84AEF719D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CB96F-5AB7-45C7-ABF6-AA7032D3E9D3}" type="datetimeFigureOut">
              <a:rPr lang="cs-CZ"/>
              <a:pPr>
                <a:defRPr/>
              </a:pPr>
              <a:t>14.10.2013</a:t>
            </a:fld>
            <a:endParaRPr lang="cs-CZ" dirty="0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38BA4-F96F-4737-8B9C-A8F7FA684C0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04247-BD4C-4862-A7D3-39673C0B6ADC}" type="datetimeFigureOut">
              <a:rPr lang="cs-CZ"/>
              <a:pPr>
                <a:defRPr/>
              </a:pPr>
              <a:t>14.10.2013</a:t>
            </a:fld>
            <a:endParaRPr lang="cs-CZ" dirty="0"/>
          </a:p>
        </p:txBody>
      </p:sp>
      <p:sp>
        <p:nvSpPr>
          <p:cNvPr id="7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4B406-29C1-40CC-9CE9-95E7F6D7071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4DD3A-E679-42B9-97B3-9F08B7A293BA}" type="datetimeFigureOut">
              <a:rPr lang="cs-CZ"/>
              <a:pPr>
                <a:defRPr/>
              </a:pPr>
              <a:t>14.10.2013</a:t>
            </a:fld>
            <a:endParaRPr lang="cs-CZ" dirty="0"/>
          </a:p>
        </p:txBody>
      </p:sp>
      <p:sp>
        <p:nvSpPr>
          <p:cNvPr id="6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0306F-467C-44B5-A37B-9C9C5E5EDBF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B16F2-42C8-4017-9198-E7EDFF0FC1B2}" type="datetimeFigureOut">
              <a:rPr lang="cs-CZ"/>
              <a:pPr>
                <a:defRPr/>
              </a:pPr>
              <a:t>14.10.2013</a:t>
            </a:fld>
            <a:endParaRPr lang="cs-CZ" dirty="0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9E6F3-F2A0-4F71-B62F-DB3508A2F02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D7584-E1ED-4BED-BAC7-0D7C18E2D05A}" type="datetimeFigureOut">
              <a:rPr lang="cs-CZ"/>
              <a:pPr>
                <a:defRPr/>
              </a:pPr>
              <a:t>14.10.2013</a:t>
            </a:fld>
            <a:endParaRPr lang="cs-CZ" dirty="0"/>
          </a:p>
        </p:txBody>
      </p:sp>
      <p:sp>
        <p:nvSpPr>
          <p:cNvPr id="4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83BD2-E5BC-487B-8BB1-54991EF266A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47801-749C-42C3-A4C9-FFE0120D5B93}" type="datetimeFigureOut">
              <a:rPr lang="cs-CZ"/>
              <a:pPr>
                <a:defRPr/>
              </a:pPr>
              <a:t>14.10.2013</a:t>
            </a:fld>
            <a:endParaRPr lang="cs-CZ" dirty="0"/>
          </a:p>
        </p:txBody>
      </p:sp>
      <p:sp>
        <p:nvSpPr>
          <p:cNvPr id="3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AB38E-7FD1-411C-A4AA-B8D89670278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756C6-2779-481F-985B-04FA5DFD22C9}" type="datetimeFigureOut">
              <a:rPr lang="cs-CZ"/>
              <a:pPr>
                <a:defRPr/>
              </a:pPr>
              <a:t>14.10.2013</a:t>
            </a:fld>
            <a:endParaRPr lang="cs-CZ" dirty="0"/>
          </a:p>
        </p:txBody>
      </p:sp>
      <p:sp>
        <p:nvSpPr>
          <p:cNvPr id="7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EF4ED-AC51-487F-802C-3C55BE8D605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dirty="0" smtClean="0"/>
              <a:t>Klepnutím na ikonu přidáte obrázek.</a:t>
            </a:r>
            <a:endParaRPr lang="en-US" noProof="0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212C9-ECC1-4DBA-ADEB-2B535B16CA1A}" type="datetimeFigureOut">
              <a:rPr lang="cs-CZ"/>
              <a:pPr>
                <a:defRPr/>
              </a:pPr>
              <a:t>14.10.2013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1DCC9-AE9F-49D3-ADDD-4687FEEA506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9" name="Zástupný symbol pro text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970198-9206-474E-A3CB-13E767115384}" type="datetimeFigureOut">
              <a:rPr lang="cs-CZ"/>
              <a:pPr>
                <a:defRPr/>
              </a:pPr>
              <a:t>14.10.2013</a:t>
            </a:fld>
            <a:endParaRPr lang="cs-CZ" dirty="0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6C95565-A731-4A51-8FBE-13EBEDBC909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Filosofie a etika v sociální práci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12. října 2013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Filosofie</a:t>
            </a:r>
            <a:endParaRPr lang="cs-CZ" dirty="0"/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 řeckého </a:t>
            </a:r>
            <a:r>
              <a:rPr lang="cs-CZ" i="1" smtClean="0"/>
              <a:t>filein</a:t>
            </a:r>
            <a:r>
              <a:rPr lang="cs-CZ" smtClean="0"/>
              <a:t> – milovat / </a:t>
            </a:r>
            <a:r>
              <a:rPr lang="cs-CZ" i="1" smtClean="0"/>
              <a:t>sofia</a:t>
            </a:r>
            <a:r>
              <a:rPr lang="cs-CZ" smtClean="0"/>
              <a:t> – moudrost</a:t>
            </a:r>
          </a:p>
          <a:p>
            <a:r>
              <a:rPr lang="cs-CZ" smtClean="0"/>
              <a:t>touhu po vědění, které by obsáhlo celou skutečnost a vyjevilo člověku smysl jeho života, počínání a usilování</a:t>
            </a:r>
          </a:p>
          <a:p>
            <a:r>
              <a:rPr lang="cs-CZ" smtClean="0"/>
              <a:t>původním zdrojem je každodenní zkušenost, ztráta pocitu samozřejmosti, údiv a pochybování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E</a:t>
            </a:r>
            <a:r>
              <a:rPr lang="cs-CZ" cap="none" dirty="0" smtClean="0"/>
              <a:t>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800" smtClean="0"/>
              <a:t>filo</a:t>
            </a:r>
            <a:r>
              <a:rPr lang="cs-CZ" sz="2800" smtClean="0">
                <a:latin typeface="Arial" charset="0"/>
              </a:rPr>
              <a:t>s</a:t>
            </a:r>
            <a:r>
              <a:rPr lang="cs-CZ" sz="2800" smtClean="0"/>
              <a:t>ofická disciplína, </a:t>
            </a:r>
          </a:p>
          <a:p>
            <a:pPr>
              <a:lnSpc>
                <a:spcPct val="90000"/>
              </a:lnSpc>
            </a:pPr>
            <a:r>
              <a:rPr lang="cs-CZ" sz="2800" smtClean="0"/>
              <a:t>praktická filo</a:t>
            </a:r>
            <a:r>
              <a:rPr lang="cs-CZ" sz="2800" smtClean="0">
                <a:latin typeface="Arial" charset="0"/>
              </a:rPr>
              <a:t>s</a:t>
            </a:r>
            <a:r>
              <a:rPr lang="cs-CZ" sz="2800" smtClean="0"/>
              <a:t>ofie: cílem etiky není pouhá teoretická diskuse, ale správné jednání (teoretická řešení tedy musí vyústit do praxe), </a:t>
            </a:r>
          </a:p>
          <a:p>
            <a:pPr>
              <a:lnSpc>
                <a:spcPct val="90000"/>
              </a:lnSpc>
            </a:pPr>
            <a:r>
              <a:rPr lang="cs-CZ" sz="2800" smtClean="0"/>
              <a:t>je vědou o mravnosti,</a:t>
            </a:r>
          </a:p>
          <a:p>
            <a:pPr>
              <a:lnSpc>
                <a:spcPct val="90000"/>
              </a:lnSpc>
            </a:pPr>
            <a:r>
              <a:rPr lang="cs-CZ" sz="2800" smtClean="0"/>
              <a:t>předmětem jejího zkoumání je nejen zkoumání mravního chování jednotlivců i společnosti, ale také úvahy o změně hodnot a posuzování těchto změn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m</a:t>
            </a:r>
            <a:r>
              <a:rPr lang="cs-CZ" cap="none" dirty="0" smtClean="0"/>
              <a:t>orálka</a:t>
            </a:r>
            <a:endParaRPr lang="cs-CZ" dirty="0"/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o morálce se většinou mluví ve smyslu hodnocení konkrétního jednání, </a:t>
            </a:r>
          </a:p>
          <a:p>
            <a:r>
              <a:rPr lang="cs-CZ" smtClean="0"/>
              <a:t>představuje pravidla lidského jednání (zatímco etika zkoumá podstatu a původ těchto pravidel), </a:t>
            </a:r>
          </a:p>
          <a:p>
            <a:r>
              <a:rPr lang="cs-CZ" smtClean="0"/>
              <a:t>morálka reprezentuje popisovou a předpisovou stránku mravnosti  </a:t>
            </a:r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D</a:t>
            </a:r>
            <a:r>
              <a:rPr lang="cs-CZ" cap="none" dirty="0" smtClean="0"/>
              <a:t>ělení etiky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cs-CZ" u="sng" dirty="0" smtClean="0"/>
              <a:t>deskriptivní etika </a:t>
            </a:r>
            <a:r>
              <a:rPr lang="cs-CZ" dirty="0" smtClean="0"/>
              <a:t>(cílem je popis mravních rozhodnutí a hodnot),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cs-CZ" u="sng" dirty="0" smtClean="0"/>
              <a:t>normativní etika </a:t>
            </a:r>
            <a:r>
              <a:rPr lang="cs-CZ" dirty="0" smtClean="0"/>
              <a:t>(zkoumá normy, jimiž se lidé ve svém mravním rozhodování řídí),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cs-CZ" u="sng" dirty="0" smtClean="0"/>
              <a:t>metaetika</a:t>
            </a:r>
            <a:r>
              <a:rPr lang="cs-CZ" dirty="0" smtClean="0"/>
              <a:t> (cílem je diskuse o jazyce, kterým se o morálce hovoří),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cs-CZ" u="sng" dirty="0" smtClean="0"/>
              <a:t>aplikovaná etika </a:t>
            </a:r>
            <a:r>
              <a:rPr lang="cs-CZ" dirty="0" smtClean="0"/>
              <a:t>(např. etika lékařská, novinářská, etika sociální práce; oblast aplikované etiky jednotlivých oborů bývá někdy označována jako etika profesní)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cap="none" dirty="0" smtClean="0"/>
              <a:t>Vybrané morální kategorie</a:t>
            </a:r>
            <a:endParaRPr lang="cs-CZ" dirty="0"/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smtClean="0"/>
              <a:t>dobro</a:t>
            </a:r>
            <a:r>
              <a:rPr lang="cs-CZ" smtClean="0"/>
              <a:t> (etice jde především o dobro, od něhož lze pak odvodit, co bude dobré nebo správné jednání ), </a:t>
            </a:r>
          </a:p>
          <a:p>
            <a:r>
              <a:rPr lang="cs-CZ" u="sng" smtClean="0"/>
              <a:t>svědomí</a:t>
            </a:r>
            <a:r>
              <a:rPr lang="cs-CZ" smtClean="0"/>
              <a:t> (osobní přesvědčení založené na přijetí určitých morálních norem), </a:t>
            </a:r>
          </a:p>
          <a:p>
            <a:r>
              <a:rPr lang="cs-CZ" u="sng" smtClean="0"/>
              <a:t>hodnota</a:t>
            </a:r>
            <a:r>
              <a:rPr lang="cs-CZ" smtClean="0"/>
              <a:t> (obecný pojem pro všechno, čeho si ceníme nebo vážíme)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Svědomí jako morální kategorie</a:t>
            </a:r>
            <a:endParaRPr lang="cs-CZ" dirty="0"/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reakce jednotlivce na mravní principy a normy</a:t>
            </a:r>
          </a:p>
          <a:p>
            <a:pPr lvl="1"/>
            <a:r>
              <a:rPr lang="cs-CZ" b="1" smtClean="0"/>
              <a:t>poznávací procesy </a:t>
            </a:r>
            <a:r>
              <a:rPr lang="cs-CZ" smtClean="0"/>
              <a:t>(poznání původu a významu norem, kterými se člověk řídí)</a:t>
            </a:r>
          </a:p>
          <a:p>
            <a:pPr lvl="1"/>
            <a:r>
              <a:rPr lang="cs-CZ" b="1" smtClean="0"/>
              <a:t>hodnotící momenty </a:t>
            </a:r>
            <a:r>
              <a:rPr lang="cs-CZ" smtClean="0"/>
              <a:t>(schopnost posuzovat vlastní činy i úmysly)</a:t>
            </a:r>
          </a:p>
          <a:p>
            <a:pPr lvl="1"/>
            <a:r>
              <a:rPr lang="cs-CZ" b="1" smtClean="0"/>
              <a:t>emocionální komponenty </a:t>
            </a:r>
            <a:r>
              <a:rPr lang="cs-CZ" smtClean="0"/>
              <a:t>(vědomí povinnosti, lítosti, viny, snaha o nápravu apod.)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rkýř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438</TotalTime>
  <Words>235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Šablona návrhu</vt:lpstr>
      </vt:variant>
      <vt:variant>
        <vt:i4>9</vt:i4>
      </vt:variant>
      <vt:variant>
        <vt:lpstr>Nadpisy snímků</vt:lpstr>
      </vt:variant>
      <vt:variant>
        <vt:i4>7</vt:i4>
      </vt:variant>
    </vt:vector>
  </HeadingPairs>
  <TitlesOfParts>
    <vt:vector size="21" baseType="lpstr">
      <vt:lpstr>Franklin Gothic Book</vt:lpstr>
      <vt:lpstr>Arial</vt:lpstr>
      <vt:lpstr>Franklin Gothic Medium</vt:lpstr>
      <vt:lpstr>Wingdings 2</vt:lpstr>
      <vt:lpstr>Calibri</vt:lpstr>
      <vt:lpstr>Cesta</vt:lpstr>
      <vt:lpstr>Cesta</vt:lpstr>
      <vt:lpstr>Cesta</vt:lpstr>
      <vt:lpstr>Cesta</vt:lpstr>
      <vt:lpstr>Cesta</vt:lpstr>
      <vt:lpstr>Cesta</vt:lpstr>
      <vt:lpstr>Cesta</vt:lpstr>
      <vt:lpstr>Cesta</vt:lpstr>
      <vt:lpstr>Cesta</vt:lpstr>
      <vt:lpstr>Snímek 1</vt:lpstr>
      <vt:lpstr>Snímek 2</vt:lpstr>
      <vt:lpstr>Snímek 3</vt:lpstr>
      <vt:lpstr>Snímek 4</vt:lpstr>
      <vt:lpstr>Snímek 5</vt:lpstr>
      <vt:lpstr>Snímek 6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v práci s lidmi</dc:title>
  <dc:creator>Dohnalová</dc:creator>
  <cp:lastModifiedBy>dohnalova</cp:lastModifiedBy>
  <cp:revision>43</cp:revision>
  <dcterms:created xsi:type="dcterms:W3CDTF">2010-02-25T09:08:27Z</dcterms:created>
  <dcterms:modified xsi:type="dcterms:W3CDTF">2013-10-14T03:11:13Z</dcterms:modified>
</cp:coreProperties>
</file>