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65" r:id="rId3"/>
    <p:sldId id="266" r:id="rId4"/>
    <p:sldId id="278" r:id="rId5"/>
    <p:sldId id="269" r:id="rId6"/>
    <p:sldId id="273" r:id="rId7"/>
    <p:sldId id="270" r:id="rId8"/>
    <p:sldId id="261" r:id="rId9"/>
    <p:sldId id="263" r:id="rId10"/>
    <p:sldId id="259" r:id="rId11"/>
    <p:sldId id="276" r:id="rId12"/>
    <p:sldId id="277" r:id="rId13"/>
    <p:sldId id="274" r:id="rId14"/>
    <p:sldId id="275" r:id="rId15"/>
    <p:sldId id="301" r:id="rId16"/>
    <p:sldId id="258" r:id="rId17"/>
    <p:sldId id="297" r:id="rId18"/>
    <p:sldId id="298" r:id="rId19"/>
    <p:sldId id="262" r:id="rId20"/>
    <p:sldId id="260" r:id="rId21"/>
    <p:sldId id="295" r:id="rId22"/>
    <p:sldId id="299" r:id="rId23"/>
    <p:sldId id="271" r:id="rId24"/>
    <p:sldId id="292" r:id="rId25"/>
    <p:sldId id="280" r:id="rId26"/>
    <p:sldId id="281" r:id="rId27"/>
    <p:sldId id="282" r:id="rId28"/>
    <p:sldId id="283" r:id="rId29"/>
    <p:sldId id="284" r:id="rId30"/>
    <p:sldId id="285" r:id="rId31"/>
    <p:sldId id="293" r:id="rId32"/>
    <p:sldId id="286" r:id="rId33"/>
    <p:sldId id="287" r:id="rId34"/>
    <p:sldId id="288" r:id="rId35"/>
    <p:sldId id="291" r:id="rId36"/>
    <p:sldId id="296" r:id="rId37"/>
    <p:sldId id="268" r:id="rId38"/>
    <p:sldId id="300" r:id="rId39"/>
    <p:sldId id="303" r:id="rId40"/>
    <p:sldId id="264" r:id="rId41"/>
    <p:sldId id="304" r:id="rId4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13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\Desktop\Audros\2014_Brno\Knyga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T\Desktop\Audros\2014_Brno\Knyg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Lapas1!$M$3</c:f>
              <c:strCache>
                <c:ptCount val="1"/>
                <c:pt idx="0">
                  <c:v>Always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Lapas1!$L$4:$L$9</c:f>
              <c:strCache>
                <c:ptCount val="6"/>
                <c:pt idx="0">
                  <c:v>Q20c Cut back on driving a car for environmental reasons</c:v>
                </c:pt>
                <c:pt idx="1">
                  <c:v>Q20f Avoid buying certain products for environmental reasons</c:v>
                </c:pt>
                <c:pt idx="2">
                  <c:v>Q20b Effort: to buy fruit and vegetables without pesticides or chemicals</c:v>
                </c:pt>
                <c:pt idx="3">
                  <c:v>Q20d Reduce the energy or fuel at home for environmental reasons</c:v>
                </c:pt>
                <c:pt idx="4">
                  <c:v>Q20e Save or re-use water for environmental reasons</c:v>
                </c:pt>
                <c:pt idx="5">
                  <c:v>Q20a Effort: Sort glass for recycling</c:v>
                </c:pt>
              </c:strCache>
            </c:strRef>
          </c:cat>
          <c:val>
            <c:numRef>
              <c:f>Lapas1!$M$4:$M$9</c:f>
              <c:numCache>
                <c:formatCode>####.0</c:formatCode>
                <c:ptCount val="6"/>
                <c:pt idx="0">
                  <c:v>5.5398361876396125</c:v>
                </c:pt>
                <c:pt idx="1">
                  <c:v>8.6325387284810269</c:v>
                </c:pt>
                <c:pt idx="2">
                  <c:v>11.570547696771854</c:v>
                </c:pt>
                <c:pt idx="3">
                  <c:v>13.349558319812511</c:v>
                </c:pt>
                <c:pt idx="4">
                  <c:v>13.898244195967488</c:v>
                </c:pt>
                <c:pt idx="5" formatCode="General">
                  <c:v>46.8</c:v>
                </c:pt>
              </c:numCache>
            </c:numRef>
          </c:val>
        </c:ser>
        <c:ser>
          <c:idx val="1"/>
          <c:order val="1"/>
          <c:tx>
            <c:strRef>
              <c:f>Lapas1!$N$3</c:f>
              <c:strCache>
                <c:ptCount val="1"/>
                <c:pt idx="0">
                  <c:v>Often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Lapas1!$L$4:$L$9</c:f>
              <c:strCache>
                <c:ptCount val="6"/>
                <c:pt idx="0">
                  <c:v>Q20c Cut back on driving a car for environmental reasons</c:v>
                </c:pt>
                <c:pt idx="1">
                  <c:v>Q20f Avoid buying certain products for environmental reasons</c:v>
                </c:pt>
                <c:pt idx="2">
                  <c:v>Q20b Effort: to buy fruit and vegetables without pesticides or chemicals</c:v>
                </c:pt>
                <c:pt idx="3">
                  <c:v>Q20d Reduce the energy or fuel at home for environmental reasons</c:v>
                </c:pt>
                <c:pt idx="4">
                  <c:v>Q20e Save or re-use water for environmental reasons</c:v>
                </c:pt>
                <c:pt idx="5">
                  <c:v>Q20a Effort: Sort glass for recycling</c:v>
                </c:pt>
              </c:strCache>
            </c:strRef>
          </c:cat>
          <c:val>
            <c:numRef>
              <c:f>Lapas1!$N$4:$N$9</c:f>
              <c:numCache>
                <c:formatCode>####.0</c:formatCode>
                <c:ptCount val="6"/>
                <c:pt idx="0">
                  <c:v>18.067014147431124</c:v>
                </c:pt>
                <c:pt idx="1">
                  <c:v>24.607044841116831</c:v>
                </c:pt>
                <c:pt idx="2">
                  <c:v>25.474549631241686</c:v>
                </c:pt>
                <c:pt idx="3">
                  <c:v>29.376239408689383</c:v>
                </c:pt>
                <c:pt idx="4">
                  <c:v>26.467286362207552</c:v>
                </c:pt>
                <c:pt idx="5" formatCode="General">
                  <c:v>22.3</c:v>
                </c:pt>
              </c:numCache>
            </c:numRef>
          </c:val>
        </c:ser>
        <c:ser>
          <c:idx val="2"/>
          <c:order val="2"/>
          <c:tx>
            <c:strRef>
              <c:f>Lapas1!$O$3</c:f>
              <c:strCache>
                <c:ptCount val="1"/>
                <c:pt idx="0">
                  <c:v>Sometimes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Lapas1!$L$4:$L$9</c:f>
              <c:strCache>
                <c:ptCount val="6"/>
                <c:pt idx="0">
                  <c:v>Q20c Cut back on driving a car for environmental reasons</c:v>
                </c:pt>
                <c:pt idx="1">
                  <c:v>Q20f Avoid buying certain products for environmental reasons</c:v>
                </c:pt>
                <c:pt idx="2">
                  <c:v>Q20b Effort: to buy fruit and vegetables without pesticides or chemicals</c:v>
                </c:pt>
                <c:pt idx="3">
                  <c:v>Q20d Reduce the energy or fuel at home for environmental reasons</c:v>
                </c:pt>
                <c:pt idx="4">
                  <c:v>Q20e Save or re-use water for environmental reasons</c:v>
                </c:pt>
                <c:pt idx="5">
                  <c:v>Q20a Effort: Sort glass for recycling</c:v>
                </c:pt>
              </c:strCache>
            </c:strRef>
          </c:cat>
          <c:val>
            <c:numRef>
              <c:f>Lapas1!$O$4:$O$9</c:f>
              <c:numCache>
                <c:formatCode>####.0</c:formatCode>
                <c:ptCount val="6"/>
                <c:pt idx="0">
                  <c:v>36.973938942665676</c:v>
                </c:pt>
                <c:pt idx="1">
                  <c:v>38.787452652589081</c:v>
                </c:pt>
                <c:pt idx="2">
                  <c:v>34.880909200822153</c:v>
                </c:pt>
                <c:pt idx="3">
                  <c:v>33.522624842257073</c:v>
                </c:pt>
                <c:pt idx="4">
                  <c:v>31.671830796174053</c:v>
                </c:pt>
                <c:pt idx="5" formatCode="General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Lapas1!$P$3</c:f>
              <c:strCache>
                <c:ptCount val="1"/>
                <c:pt idx="0">
                  <c:v>Never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Lapas1!$L$4:$L$9</c:f>
              <c:strCache>
                <c:ptCount val="6"/>
                <c:pt idx="0">
                  <c:v>Q20c Cut back on driving a car for environmental reasons</c:v>
                </c:pt>
                <c:pt idx="1">
                  <c:v>Q20f Avoid buying certain products for environmental reasons</c:v>
                </c:pt>
                <c:pt idx="2">
                  <c:v>Q20b Effort: to buy fruit and vegetables without pesticides or chemicals</c:v>
                </c:pt>
                <c:pt idx="3">
                  <c:v>Q20d Reduce the energy or fuel at home for environmental reasons</c:v>
                </c:pt>
                <c:pt idx="4">
                  <c:v>Q20e Save or re-use water for environmental reasons</c:v>
                </c:pt>
                <c:pt idx="5">
                  <c:v>Q20a Effort: Sort glass for recycling</c:v>
                </c:pt>
              </c:strCache>
            </c:strRef>
          </c:cat>
          <c:val>
            <c:numRef>
              <c:f>Lapas1!$P$4:$P$9</c:f>
              <c:numCache>
                <c:formatCode>####.0</c:formatCode>
                <c:ptCount val="6"/>
                <c:pt idx="0">
                  <c:v>39.419210722263585</c:v>
                </c:pt>
                <c:pt idx="1">
                  <c:v>27.97296377781306</c:v>
                </c:pt>
                <c:pt idx="2">
                  <c:v>28.073993471164307</c:v>
                </c:pt>
                <c:pt idx="3">
                  <c:v>23.751577429241031</c:v>
                </c:pt>
                <c:pt idx="4">
                  <c:v>27.962638645650905</c:v>
                </c:pt>
                <c:pt idx="5" formatCode="General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6590792"/>
        <c:axId val="194131520"/>
      </c:barChart>
      <c:catAx>
        <c:axId val="156590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94131520"/>
        <c:crosses val="autoZero"/>
        <c:auto val="1"/>
        <c:lblAlgn val="ctr"/>
        <c:lblOffset val="100"/>
        <c:noMultiLvlLbl val="0"/>
      </c:catAx>
      <c:valAx>
        <c:axId val="19413152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56590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Lapas1!$L$73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Lapas1!$K$74:$K$77</c:f>
              <c:strCache>
                <c:ptCount val="4"/>
                <c:pt idx="0">
                  <c:v>Q22c Last five years: taken part in protest demonstration</c:v>
                </c:pt>
                <c:pt idx="1">
                  <c:v>Q21 Member of a group to preserve environment</c:v>
                </c:pt>
                <c:pt idx="2">
                  <c:v>Q22b Last five years: given money to an environmental group</c:v>
                </c:pt>
                <c:pt idx="3">
                  <c:v>Q22a Last five years: signed a petition</c:v>
                </c:pt>
              </c:strCache>
            </c:strRef>
          </c:cat>
          <c:val>
            <c:numRef>
              <c:f>Lapas1!$L$74:$L$77</c:f>
              <c:numCache>
                <c:formatCode>####.0</c:formatCode>
                <c:ptCount val="4"/>
                <c:pt idx="0">
                  <c:v>4.0440431424647043</c:v>
                </c:pt>
                <c:pt idx="1">
                  <c:v>5.1255136680364481</c:v>
                </c:pt>
                <c:pt idx="2">
                  <c:v>11.413765911907175</c:v>
                </c:pt>
                <c:pt idx="3">
                  <c:v>14.201263233608307</c:v>
                </c:pt>
              </c:numCache>
            </c:numRef>
          </c:val>
        </c:ser>
        <c:ser>
          <c:idx val="1"/>
          <c:order val="1"/>
          <c:tx>
            <c:strRef>
              <c:f>Lapas1!$M$73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Lapas1!$K$74:$K$77</c:f>
              <c:strCache>
                <c:ptCount val="4"/>
                <c:pt idx="0">
                  <c:v>Q22c Last five years: taken part in protest demonstration</c:v>
                </c:pt>
                <c:pt idx="1">
                  <c:v>Q21 Member of a group to preserve environment</c:v>
                </c:pt>
                <c:pt idx="2">
                  <c:v>Q22b Last five years: given money to an environmental group</c:v>
                </c:pt>
                <c:pt idx="3">
                  <c:v>Q22a Last five years: signed a petition</c:v>
                </c:pt>
              </c:strCache>
            </c:strRef>
          </c:cat>
          <c:val>
            <c:numRef>
              <c:f>Lapas1!$M$74:$M$77</c:f>
              <c:numCache>
                <c:formatCode>####.0</c:formatCode>
                <c:ptCount val="4"/>
                <c:pt idx="0">
                  <c:v>95.955956857535298</c:v>
                </c:pt>
                <c:pt idx="1">
                  <c:v>94.874486331963553</c:v>
                </c:pt>
                <c:pt idx="2">
                  <c:v>88.586234088092823</c:v>
                </c:pt>
                <c:pt idx="3">
                  <c:v>85.798736766391698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4133088"/>
        <c:axId val="194133480"/>
      </c:barChart>
      <c:catAx>
        <c:axId val="194133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94133480"/>
        <c:crosses val="autoZero"/>
        <c:auto val="1"/>
        <c:lblAlgn val="ctr"/>
        <c:lblOffset val="100"/>
        <c:noMultiLvlLbl val="0"/>
      </c:catAx>
      <c:valAx>
        <c:axId val="19413348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941330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9346F-BA09-40EA-97A0-242D574648A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352885FF-9957-4ED8-8F36-80BCD8853CD5}">
      <dgm:prSet phldrT="[Tekstas]"/>
      <dgm:spPr/>
      <dgm:t>
        <a:bodyPr/>
        <a:lstStyle/>
        <a:p>
          <a:r>
            <a:rPr lang="en-US" dirty="0" smtClean="0"/>
            <a:t>Activism</a:t>
          </a:r>
          <a:endParaRPr lang="lt-LT" dirty="0"/>
        </a:p>
      </dgm:t>
    </dgm:pt>
    <dgm:pt modelId="{E63B1482-BE99-4956-B2CB-4227E2146AF4}" type="parTrans" cxnId="{9E929079-7D71-4D9A-B5D0-65B75D395EFD}">
      <dgm:prSet/>
      <dgm:spPr/>
      <dgm:t>
        <a:bodyPr/>
        <a:lstStyle/>
        <a:p>
          <a:endParaRPr lang="lt-LT"/>
        </a:p>
      </dgm:t>
    </dgm:pt>
    <dgm:pt modelId="{CFB94CC2-ED54-4F1C-8940-F4F461F60EA0}" type="sibTrans" cxnId="{9E929079-7D71-4D9A-B5D0-65B75D395EFD}">
      <dgm:prSet/>
      <dgm:spPr/>
      <dgm:t>
        <a:bodyPr/>
        <a:lstStyle/>
        <a:p>
          <a:endParaRPr lang="lt-LT"/>
        </a:p>
      </dgm:t>
    </dgm:pt>
    <dgm:pt modelId="{0EBDAE90-2C66-4652-9641-E6DEEF27EC55}">
      <dgm:prSet phldrT="[Tekstas]"/>
      <dgm:spPr/>
      <dgm:t>
        <a:bodyPr/>
        <a:lstStyle/>
        <a:p>
          <a:r>
            <a:rPr lang="en-US" dirty="0" smtClean="0"/>
            <a:t>Committed environmental activism</a:t>
          </a:r>
          <a:endParaRPr lang="lt-LT" dirty="0"/>
        </a:p>
      </dgm:t>
    </dgm:pt>
    <dgm:pt modelId="{E0658C60-CF6F-4CA7-BFA6-6C08160C2BFE}" type="parTrans" cxnId="{16C00C2C-65CC-4E61-A33A-EA2676EDA5A7}">
      <dgm:prSet/>
      <dgm:spPr/>
      <dgm:t>
        <a:bodyPr/>
        <a:lstStyle/>
        <a:p>
          <a:endParaRPr lang="lt-LT"/>
        </a:p>
      </dgm:t>
    </dgm:pt>
    <dgm:pt modelId="{FE3BE7CB-FCEB-4A56-B201-66B9F6B1D91A}" type="sibTrans" cxnId="{16C00C2C-65CC-4E61-A33A-EA2676EDA5A7}">
      <dgm:prSet/>
      <dgm:spPr/>
      <dgm:t>
        <a:bodyPr/>
        <a:lstStyle/>
        <a:p>
          <a:endParaRPr lang="lt-LT"/>
        </a:p>
      </dgm:t>
    </dgm:pt>
    <dgm:pt modelId="{592DB6D1-4ADC-409A-B381-A595BE031F82}">
      <dgm:prSet phldrT="[Tekstas]"/>
      <dgm:spPr/>
      <dgm:t>
        <a:bodyPr/>
        <a:lstStyle/>
        <a:p>
          <a:r>
            <a:rPr lang="en-US" dirty="0" smtClean="0"/>
            <a:t>Public sphere</a:t>
          </a:r>
          <a:endParaRPr lang="lt-LT" dirty="0"/>
        </a:p>
      </dgm:t>
    </dgm:pt>
    <dgm:pt modelId="{19078A50-020F-4E7C-B358-DB1A112FF533}" type="parTrans" cxnId="{14CCEE5C-5DFB-4D2D-B958-2BB3C8B180AC}">
      <dgm:prSet/>
      <dgm:spPr/>
      <dgm:t>
        <a:bodyPr/>
        <a:lstStyle/>
        <a:p>
          <a:endParaRPr lang="lt-LT"/>
        </a:p>
      </dgm:t>
    </dgm:pt>
    <dgm:pt modelId="{84A30BDC-FF0F-4B8A-B003-78825909138D}" type="sibTrans" cxnId="{14CCEE5C-5DFB-4D2D-B958-2BB3C8B180AC}">
      <dgm:prSet/>
      <dgm:spPr/>
      <dgm:t>
        <a:bodyPr/>
        <a:lstStyle/>
        <a:p>
          <a:endParaRPr lang="lt-LT"/>
        </a:p>
      </dgm:t>
    </dgm:pt>
    <dgm:pt modelId="{020D7EE7-BFAD-49B5-9212-C3AB8F949DF5}">
      <dgm:prSet phldrT="[Tekstas]"/>
      <dgm:spPr/>
      <dgm:t>
        <a:bodyPr/>
        <a:lstStyle/>
        <a:p>
          <a:r>
            <a:rPr lang="en-US" dirty="0" smtClean="0"/>
            <a:t>Environmental citizenship</a:t>
          </a:r>
          <a:endParaRPr lang="lt-LT" dirty="0"/>
        </a:p>
      </dgm:t>
    </dgm:pt>
    <dgm:pt modelId="{F266322A-1004-457E-BAA3-11F50FF272C4}" type="parTrans" cxnId="{364645D8-4D33-4806-913B-ACF3114C250A}">
      <dgm:prSet/>
      <dgm:spPr/>
      <dgm:t>
        <a:bodyPr/>
        <a:lstStyle/>
        <a:p>
          <a:endParaRPr lang="lt-LT"/>
        </a:p>
      </dgm:t>
    </dgm:pt>
    <dgm:pt modelId="{B23A917C-E12C-4643-83FA-4AEB3246079D}" type="sibTrans" cxnId="{364645D8-4D33-4806-913B-ACF3114C250A}">
      <dgm:prSet/>
      <dgm:spPr/>
      <dgm:t>
        <a:bodyPr/>
        <a:lstStyle/>
        <a:p>
          <a:endParaRPr lang="lt-LT"/>
        </a:p>
      </dgm:t>
    </dgm:pt>
    <dgm:pt modelId="{1BC3CFB0-D031-43D7-84BF-4E3D9F5092B1}">
      <dgm:prSet phldrT="[Tekstas]"/>
      <dgm:spPr/>
      <dgm:t>
        <a:bodyPr/>
        <a:lstStyle/>
        <a:p>
          <a:r>
            <a:rPr lang="en-US" dirty="0" smtClean="0"/>
            <a:t>Support or acceptance of public policies</a:t>
          </a:r>
          <a:endParaRPr lang="lt-LT" dirty="0"/>
        </a:p>
      </dgm:t>
    </dgm:pt>
    <dgm:pt modelId="{ADF6956D-963C-4AD8-B9CB-5EE08FD3FB31}" type="parTrans" cxnId="{F35FADF6-6019-4822-B4C5-15A13BDC58EF}">
      <dgm:prSet/>
      <dgm:spPr/>
      <dgm:t>
        <a:bodyPr/>
        <a:lstStyle/>
        <a:p>
          <a:endParaRPr lang="lt-LT"/>
        </a:p>
      </dgm:t>
    </dgm:pt>
    <dgm:pt modelId="{698F494E-4F5B-4F61-A8E5-1EB2B5D72ED6}" type="sibTrans" cxnId="{F35FADF6-6019-4822-B4C5-15A13BDC58EF}">
      <dgm:prSet/>
      <dgm:spPr/>
      <dgm:t>
        <a:bodyPr/>
        <a:lstStyle/>
        <a:p>
          <a:endParaRPr lang="lt-LT"/>
        </a:p>
      </dgm:t>
    </dgm:pt>
    <dgm:pt modelId="{19A20E4F-E96F-4CA3-9285-47D60F69964A}">
      <dgm:prSet phldrT="[Tekstas]"/>
      <dgm:spPr/>
      <dgm:t>
        <a:bodyPr/>
        <a:lstStyle/>
        <a:p>
          <a:r>
            <a:rPr lang="en-US" dirty="0" smtClean="0"/>
            <a:t>Private sphere</a:t>
          </a:r>
          <a:endParaRPr lang="lt-LT" dirty="0"/>
        </a:p>
      </dgm:t>
    </dgm:pt>
    <dgm:pt modelId="{535EB273-A2A0-4795-8339-F6D0D5A330D7}" type="parTrans" cxnId="{6BBEC3EA-AC39-4EAE-BE58-2BF39C750253}">
      <dgm:prSet/>
      <dgm:spPr/>
      <dgm:t>
        <a:bodyPr/>
        <a:lstStyle/>
        <a:p>
          <a:endParaRPr lang="lt-LT"/>
        </a:p>
      </dgm:t>
    </dgm:pt>
    <dgm:pt modelId="{DCBCD0BF-E69C-46DE-8BFD-941B610D42D9}" type="sibTrans" cxnId="{6BBEC3EA-AC39-4EAE-BE58-2BF39C750253}">
      <dgm:prSet/>
      <dgm:spPr/>
      <dgm:t>
        <a:bodyPr/>
        <a:lstStyle/>
        <a:p>
          <a:endParaRPr lang="lt-LT"/>
        </a:p>
      </dgm:t>
    </dgm:pt>
    <dgm:pt modelId="{45D256B3-D719-4213-B520-6C0BE8D6E3DD}">
      <dgm:prSet phldrT="[Tekstas]"/>
      <dgm:spPr/>
      <dgm:t>
        <a:bodyPr/>
        <a:lstStyle/>
        <a:p>
          <a:r>
            <a:rPr lang="en-US" dirty="0" smtClean="0"/>
            <a:t>Purchase</a:t>
          </a:r>
          <a:endParaRPr lang="lt-LT" dirty="0"/>
        </a:p>
      </dgm:t>
    </dgm:pt>
    <dgm:pt modelId="{455966AF-4622-447B-9691-1F1477BF34FF}" type="parTrans" cxnId="{B9A78F56-9FC0-4BFE-B66F-5E5B0BF71A4A}">
      <dgm:prSet/>
      <dgm:spPr/>
      <dgm:t>
        <a:bodyPr/>
        <a:lstStyle/>
        <a:p>
          <a:endParaRPr lang="lt-LT"/>
        </a:p>
      </dgm:t>
    </dgm:pt>
    <dgm:pt modelId="{B89F78EA-051A-47CD-8FCD-E7271E42A9BA}" type="sibTrans" cxnId="{B9A78F56-9FC0-4BFE-B66F-5E5B0BF71A4A}">
      <dgm:prSet/>
      <dgm:spPr/>
      <dgm:t>
        <a:bodyPr/>
        <a:lstStyle/>
        <a:p>
          <a:endParaRPr lang="lt-LT"/>
        </a:p>
      </dgm:t>
    </dgm:pt>
    <dgm:pt modelId="{29BD72A5-1A53-4CEC-AABB-85636555D095}">
      <dgm:prSet phldrT="[Tekstas]"/>
      <dgm:spPr/>
      <dgm:t>
        <a:bodyPr/>
        <a:lstStyle/>
        <a:p>
          <a:r>
            <a:rPr lang="en-US" dirty="0" smtClean="0"/>
            <a:t>Disposal</a:t>
          </a:r>
          <a:endParaRPr lang="lt-LT" dirty="0"/>
        </a:p>
      </dgm:t>
    </dgm:pt>
    <dgm:pt modelId="{D5D18677-2F8E-48B8-97B6-BD3204A58736}" type="parTrans" cxnId="{A8C97FC8-37A7-466E-963B-5CDDF49B6755}">
      <dgm:prSet/>
      <dgm:spPr/>
      <dgm:t>
        <a:bodyPr/>
        <a:lstStyle/>
        <a:p>
          <a:endParaRPr lang="lt-LT"/>
        </a:p>
      </dgm:t>
    </dgm:pt>
    <dgm:pt modelId="{31F14B83-1D69-4630-97A6-C8B6A779C519}" type="sibTrans" cxnId="{A8C97FC8-37A7-466E-963B-5CDDF49B6755}">
      <dgm:prSet/>
      <dgm:spPr/>
      <dgm:t>
        <a:bodyPr/>
        <a:lstStyle/>
        <a:p>
          <a:endParaRPr lang="lt-LT"/>
        </a:p>
      </dgm:t>
    </dgm:pt>
    <dgm:pt modelId="{FD2447C3-6DEF-434F-8BC6-68FC8B01B4D2}">
      <dgm:prSet phldrT="[Tekstas]"/>
      <dgm:spPr/>
      <dgm:t>
        <a:bodyPr/>
        <a:lstStyle/>
        <a:p>
          <a:r>
            <a:rPr lang="en-US" dirty="0" smtClean="0"/>
            <a:t>Use</a:t>
          </a:r>
          <a:endParaRPr lang="lt-LT" dirty="0"/>
        </a:p>
      </dgm:t>
    </dgm:pt>
    <dgm:pt modelId="{C995E045-D677-471F-8ED2-C3E1D01FA14B}" type="parTrans" cxnId="{FB6F90B1-C2D3-40DA-B81B-B7FD1CFFFD1E}">
      <dgm:prSet/>
      <dgm:spPr/>
      <dgm:t>
        <a:bodyPr/>
        <a:lstStyle/>
        <a:p>
          <a:endParaRPr lang="lt-LT"/>
        </a:p>
      </dgm:t>
    </dgm:pt>
    <dgm:pt modelId="{2462AA66-69D2-4B8F-B0DF-5C0067B8D94F}" type="sibTrans" cxnId="{FB6F90B1-C2D3-40DA-B81B-B7FD1CFFFD1E}">
      <dgm:prSet/>
      <dgm:spPr/>
      <dgm:t>
        <a:bodyPr/>
        <a:lstStyle/>
        <a:p>
          <a:endParaRPr lang="lt-LT"/>
        </a:p>
      </dgm:t>
    </dgm:pt>
    <dgm:pt modelId="{C6EEE98D-1F62-4CC8-B72D-0697206D9CB8}" type="pres">
      <dgm:prSet presAssocID="{8929346F-BA09-40EA-97A0-242D574648A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C0DC4BAC-1F58-47CD-8C11-A360070FC802}" type="pres">
      <dgm:prSet presAssocID="{8929346F-BA09-40EA-97A0-242D574648A6}" presName="cycle" presStyleCnt="0"/>
      <dgm:spPr/>
    </dgm:pt>
    <dgm:pt modelId="{C63DD685-1C3C-4965-94A4-81F4830EAE9F}" type="pres">
      <dgm:prSet presAssocID="{8929346F-BA09-40EA-97A0-242D574648A6}" presName="centerShape" presStyleCnt="0"/>
      <dgm:spPr/>
    </dgm:pt>
    <dgm:pt modelId="{CA2A90E3-3967-407C-A5D5-FDA92D88AFAB}" type="pres">
      <dgm:prSet presAssocID="{8929346F-BA09-40EA-97A0-242D574648A6}" presName="connSite" presStyleLbl="node1" presStyleIdx="0" presStyleCnt="4"/>
      <dgm:spPr/>
    </dgm:pt>
    <dgm:pt modelId="{2C7F16F3-D797-4267-981B-D8F9C17049C7}" type="pres">
      <dgm:prSet presAssocID="{8929346F-BA09-40EA-97A0-242D574648A6}" presName="visible" presStyleLbl="node1" presStyleIdx="0" presStyleCnt="4" custScaleX="111789" custScaleY="111789"/>
      <dgm:spPr/>
    </dgm:pt>
    <dgm:pt modelId="{510DA9DF-0736-4D8D-B8DD-875F89C9DA46}" type="pres">
      <dgm:prSet presAssocID="{E63B1482-BE99-4956-B2CB-4227E2146AF4}" presName="Name25" presStyleLbl="parChTrans1D1" presStyleIdx="0" presStyleCnt="3"/>
      <dgm:spPr/>
      <dgm:t>
        <a:bodyPr/>
        <a:lstStyle/>
        <a:p>
          <a:endParaRPr lang="lt-LT"/>
        </a:p>
      </dgm:t>
    </dgm:pt>
    <dgm:pt modelId="{0D031BBB-1DED-4CDF-B364-2A9AEB1DAF10}" type="pres">
      <dgm:prSet presAssocID="{352885FF-9957-4ED8-8F36-80BCD8853CD5}" presName="node" presStyleCnt="0"/>
      <dgm:spPr/>
    </dgm:pt>
    <dgm:pt modelId="{F4C6D732-8448-460D-941B-BB5AC6CBA493}" type="pres">
      <dgm:prSet presAssocID="{352885FF-9957-4ED8-8F36-80BCD8853CD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7D15BC-61CA-4A7F-8394-353C211E6027}" type="pres">
      <dgm:prSet presAssocID="{352885FF-9957-4ED8-8F36-80BCD8853CD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64950AC-2459-4DB2-BBF2-812EC92B940E}" type="pres">
      <dgm:prSet presAssocID="{19078A50-020F-4E7C-B358-DB1A112FF533}" presName="Name25" presStyleLbl="parChTrans1D1" presStyleIdx="1" presStyleCnt="3"/>
      <dgm:spPr/>
      <dgm:t>
        <a:bodyPr/>
        <a:lstStyle/>
        <a:p>
          <a:endParaRPr lang="lt-LT"/>
        </a:p>
      </dgm:t>
    </dgm:pt>
    <dgm:pt modelId="{D3A6AE87-1FFE-4EDE-ACE2-0988FD78E1D7}" type="pres">
      <dgm:prSet presAssocID="{592DB6D1-4ADC-409A-B381-A595BE031F82}" presName="node" presStyleCnt="0"/>
      <dgm:spPr/>
    </dgm:pt>
    <dgm:pt modelId="{FB6CD4B9-0E55-4BF8-AE1C-E00C1104BB30}" type="pres">
      <dgm:prSet presAssocID="{592DB6D1-4ADC-409A-B381-A595BE031F8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E5223D0-F4D3-466B-AE3C-84063648E7DD}" type="pres">
      <dgm:prSet presAssocID="{592DB6D1-4ADC-409A-B381-A595BE031F8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C2F1A71-994C-49F3-981C-CED16C8BBBB9}" type="pres">
      <dgm:prSet presAssocID="{535EB273-A2A0-4795-8339-F6D0D5A330D7}" presName="Name25" presStyleLbl="parChTrans1D1" presStyleIdx="2" presStyleCnt="3"/>
      <dgm:spPr/>
      <dgm:t>
        <a:bodyPr/>
        <a:lstStyle/>
        <a:p>
          <a:endParaRPr lang="lt-LT"/>
        </a:p>
      </dgm:t>
    </dgm:pt>
    <dgm:pt modelId="{3BDCC4C1-75F2-4D8B-B76F-5BDE7A8B9002}" type="pres">
      <dgm:prSet presAssocID="{19A20E4F-E96F-4CA3-9285-47D60F69964A}" presName="node" presStyleCnt="0"/>
      <dgm:spPr/>
    </dgm:pt>
    <dgm:pt modelId="{5A8A0FD8-CBF1-4369-8A81-03EB869AC829}" type="pres">
      <dgm:prSet presAssocID="{19A20E4F-E96F-4CA3-9285-47D60F69964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FB4E1CD-5416-409E-93B4-5E5A6C3276B5}" type="pres">
      <dgm:prSet presAssocID="{19A20E4F-E96F-4CA3-9285-47D60F69964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4CCEE5C-5DFB-4D2D-B958-2BB3C8B180AC}" srcId="{8929346F-BA09-40EA-97A0-242D574648A6}" destId="{592DB6D1-4ADC-409A-B381-A595BE031F82}" srcOrd="1" destOrd="0" parTransId="{19078A50-020F-4E7C-B358-DB1A112FF533}" sibTransId="{84A30BDC-FF0F-4B8A-B003-78825909138D}"/>
    <dgm:cxn modelId="{F35FADF6-6019-4822-B4C5-15A13BDC58EF}" srcId="{592DB6D1-4ADC-409A-B381-A595BE031F82}" destId="{1BC3CFB0-D031-43D7-84BF-4E3D9F5092B1}" srcOrd="1" destOrd="0" parTransId="{ADF6956D-963C-4AD8-B9CB-5EE08FD3FB31}" sibTransId="{698F494E-4F5B-4F61-A8E5-1EB2B5D72ED6}"/>
    <dgm:cxn modelId="{62699A8F-3EFE-4908-ADB6-110981DBE295}" type="presOf" srcId="{45D256B3-D719-4213-B520-6C0BE8D6E3DD}" destId="{9FB4E1CD-5416-409E-93B4-5E5A6C3276B5}" srcOrd="0" destOrd="0" presId="urn:microsoft.com/office/officeart/2005/8/layout/radial2"/>
    <dgm:cxn modelId="{FB6F90B1-C2D3-40DA-B81B-B7FD1CFFFD1E}" srcId="{19A20E4F-E96F-4CA3-9285-47D60F69964A}" destId="{FD2447C3-6DEF-434F-8BC6-68FC8B01B4D2}" srcOrd="1" destOrd="0" parTransId="{C995E045-D677-471F-8ED2-C3E1D01FA14B}" sibTransId="{2462AA66-69D2-4B8F-B0DF-5C0067B8D94F}"/>
    <dgm:cxn modelId="{E52B2586-AA56-478D-AC7B-0D54B68D6681}" type="presOf" srcId="{352885FF-9957-4ED8-8F36-80BCD8853CD5}" destId="{F4C6D732-8448-460D-941B-BB5AC6CBA493}" srcOrd="0" destOrd="0" presId="urn:microsoft.com/office/officeart/2005/8/layout/radial2"/>
    <dgm:cxn modelId="{31311A58-E74A-4AC4-A0EF-C4EF27AC4224}" type="presOf" srcId="{020D7EE7-BFAD-49B5-9212-C3AB8F949DF5}" destId="{7E5223D0-F4D3-466B-AE3C-84063648E7DD}" srcOrd="0" destOrd="0" presId="urn:microsoft.com/office/officeart/2005/8/layout/radial2"/>
    <dgm:cxn modelId="{5C51E096-4CD4-42D9-96B8-2C78BB73F413}" type="presOf" srcId="{19A20E4F-E96F-4CA3-9285-47D60F69964A}" destId="{5A8A0FD8-CBF1-4369-8A81-03EB869AC829}" srcOrd="0" destOrd="0" presId="urn:microsoft.com/office/officeart/2005/8/layout/radial2"/>
    <dgm:cxn modelId="{C52963DB-C233-4CB3-8BFC-5E6DBDFBBDB9}" type="presOf" srcId="{8929346F-BA09-40EA-97A0-242D574648A6}" destId="{C6EEE98D-1F62-4CC8-B72D-0697206D9CB8}" srcOrd="0" destOrd="0" presId="urn:microsoft.com/office/officeart/2005/8/layout/radial2"/>
    <dgm:cxn modelId="{19BD83C3-8B51-4B46-8EA8-09DE0E1BBD0A}" type="presOf" srcId="{535EB273-A2A0-4795-8339-F6D0D5A330D7}" destId="{4C2F1A71-994C-49F3-981C-CED16C8BBBB9}" srcOrd="0" destOrd="0" presId="urn:microsoft.com/office/officeart/2005/8/layout/radial2"/>
    <dgm:cxn modelId="{30522C96-7B4B-4B96-8427-A6A8928DBB9D}" type="presOf" srcId="{29BD72A5-1A53-4CEC-AABB-85636555D095}" destId="{9FB4E1CD-5416-409E-93B4-5E5A6C3276B5}" srcOrd="0" destOrd="2" presId="urn:microsoft.com/office/officeart/2005/8/layout/radial2"/>
    <dgm:cxn modelId="{CCC6A108-D7AF-41DB-BED0-987A8E5EE82C}" type="presOf" srcId="{1BC3CFB0-D031-43D7-84BF-4E3D9F5092B1}" destId="{7E5223D0-F4D3-466B-AE3C-84063648E7DD}" srcOrd="0" destOrd="1" presId="urn:microsoft.com/office/officeart/2005/8/layout/radial2"/>
    <dgm:cxn modelId="{C6CC5804-FF35-495B-838D-E92D8F7A09E1}" type="presOf" srcId="{E63B1482-BE99-4956-B2CB-4227E2146AF4}" destId="{510DA9DF-0736-4D8D-B8DD-875F89C9DA46}" srcOrd="0" destOrd="0" presId="urn:microsoft.com/office/officeart/2005/8/layout/radial2"/>
    <dgm:cxn modelId="{364645D8-4D33-4806-913B-ACF3114C250A}" srcId="{592DB6D1-4ADC-409A-B381-A595BE031F82}" destId="{020D7EE7-BFAD-49B5-9212-C3AB8F949DF5}" srcOrd="0" destOrd="0" parTransId="{F266322A-1004-457E-BAA3-11F50FF272C4}" sibTransId="{B23A917C-E12C-4643-83FA-4AEB3246079D}"/>
    <dgm:cxn modelId="{A8C97FC8-37A7-466E-963B-5CDDF49B6755}" srcId="{19A20E4F-E96F-4CA3-9285-47D60F69964A}" destId="{29BD72A5-1A53-4CEC-AABB-85636555D095}" srcOrd="2" destOrd="0" parTransId="{D5D18677-2F8E-48B8-97B6-BD3204A58736}" sibTransId="{31F14B83-1D69-4630-97A6-C8B6A779C519}"/>
    <dgm:cxn modelId="{16C00C2C-65CC-4E61-A33A-EA2676EDA5A7}" srcId="{352885FF-9957-4ED8-8F36-80BCD8853CD5}" destId="{0EBDAE90-2C66-4652-9641-E6DEEF27EC55}" srcOrd="0" destOrd="0" parTransId="{E0658C60-CF6F-4CA7-BFA6-6C08160C2BFE}" sibTransId="{FE3BE7CB-FCEB-4A56-B201-66B9F6B1D91A}"/>
    <dgm:cxn modelId="{AF1A9083-314F-4B9E-9E61-1D3DC51C11CC}" type="presOf" srcId="{19078A50-020F-4E7C-B358-DB1A112FF533}" destId="{564950AC-2459-4DB2-BBF2-812EC92B940E}" srcOrd="0" destOrd="0" presId="urn:microsoft.com/office/officeart/2005/8/layout/radial2"/>
    <dgm:cxn modelId="{576CD410-3298-4C36-82F4-53B124E677F9}" type="presOf" srcId="{592DB6D1-4ADC-409A-B381-A595BE031F82}" destId="{FB6CD4B9-0E55-4BF8-AE1C-E00C1104BB30}" srcOrd="0" destOrd="0" presId="urn:microsoft.com/office/officeart/2005/8/layout/radial2"/>
    <dgm:cxn modelId="{9E929079-7D71-4D9A-B5D0-65B75D395EFD}" srcId="{8929346F-BA09-40EA-97A0-242D574648A6}" destId="{352885FF-9957-4ED8-8F36-80BCD8853CD5}" srcOrd="0" destOrd="0" parTransId="{E63B1482-BE99-4956-B2CB-4227E2146AF4}" sibTransId="{CFB94CC2-ED54-4F1C-8940-F4F461F60EA0}"/>
    <dgm:cxn modelId="{001D20CF-CADA-4EB3-8856-A4ED381BA572}" type="presOf" srcId="{FD2447C3-6DEF-434F-8BC6-68FC8B01B4D2}" destId="{9FB4E1CD-5416-409E-93B4-5E5A6C3276B5}" srcOrd="0" destOrd="1" presId="urn:microsoft.com/office/officeart/2005/8/layout/radial2"/>
    <dgm:cxn modelId="{8A2E185E-9739-4338-8D1A-9F3056726247}" type="presOf" srcId="{0EBDAE90-2C66-4652-9641-E6DEEF27EC55}" destId="{B07D15BC-61CA-4A7F-8394-353C211E6027}" srcOrd="0" destOrd="0" presId="urn:microsoft.com/office/officeart/2005/8/layout/radial2"/>
    <dgm:cxn modelId="{6BBEC3EA-AC39-4EAE-BE58-2BF39C750253}" srcId="{8929346F-BA09-40EA-97A0-242D574648A6}" destId="{19A20E4F-E96F-4CA3-9285-47D60F69964A}" srcOrd="2" destOrd="0" parTransId="{535EB273-A2A0-4795-8339-F6D0D5A330D7}" sibTransId="{DCBCD0BF-E69C-46DE-8BFD-941B610D42D9}"/>
    <dgm:cxn modelId="{B9A78F56-9FC0-4BFE-B66F-5E5B0BF71A4A}" srcId="{19A20E4F-E96F-4CA3-9285-47D60F69964A}" destId="{45D256B3-D719-4213-B520-6C0BE8D6E3DD}" srcOrd="0" destOrd="0" parTransId="{455966AF-4622-447B-9691-1F1477BF34FF}" sibTransId="{B89F78EA-051A-47CD-8FCD-E7271E42A9BA}"/>
    <dgm:cxn modelId="{013D654E-F5C2-41C7-B437-DC070BC50DCF}" type="presParOf" srcId="{C6EEE98D-1F62-4CC8-B72D-0697206D9CB8}" destId="{C0DC4BAC-1F58-47CD-8C11-A360070FC802}" srcOrd="0" destOrd="0" presId="urn:microsoft.com/office/officeart/2005/8/layout/radial2"/>
    <dgm:cxn modelId="{6D963D8B-0EFD-4834-B85E-BE5393B74753}" type="presParOf" srcId="{C0DC4BAC-1F58-47CD-8C11-A360070FC802}" destId="{C63DD685-1C3C-4965-94A4-81F4830EAE9F}" srcOrd="0" destOrd="0" presId="urn:microsoft.com/office/officeart/2005/8/layout/radial2"/>
    <dgm:cxn modelId="{7A0CCA08-B559-4A5A-8BEF-EF29CB29C3CA}" type="presParOf" srcId="{C63DD685-1C3C-4965-94A4-81F4830EAE9F}" destId="{CA2A90E3-3967-407C-A5D5-FDA92D88AFAB}" srcOrd="0" destOrd="0" presId="urn:microsoft.com/office/officeart/2005/8/layout/radial2"/>
    <dgm:cxn modelId="{DF12E99F-E9FC-4C38-BB1B-E57A9B304FDB}" type="presParOf" srcId="{C63DD685-1C3C-4965-94A4-81F4830EAE9F}" destId="{2C7F16F3-D797-4267-981B-D8F9C17049C7}" srcOrd="1" destOrd="0" presId="urn:microsoft.com/office/officeart/2005/8/layout/radial2"/>
    <dgm:cxn modelId="{6431002E-3DE2-47FA-8A25-9F5C54966065}" type="presParOf" srcId="{C0DC4BAC-1F58-47CD-8C11-A360070FC802}" destId="{510DA9DF-0736-4D8D-B8DD-875F89C9DA46}" srcOrd="1" destOrd="0" presId="urn:microsoft.com/office/officeart/2005/8/layout/radial2"/>
    <dgm:cxn modelId="{7FAED7BB-5654-490F-A938-1A52413AAE8F}" type="presParOf" srcId="{C0DC4BAC-1F58-47CD-8C11-A360070FC802}" destId="{0D031BBB-1DED-4CDF-B364-2A9AEB1DAF10}" srcOrd="2" destOrd="0" presId="urn:microsoft.com/office/officeart/2005/8/layout/radial2"/>
    <dgm:cxn modelId="{10354D13-1CA3-4700-BB9D-65195780941B}" type="presParOf" srcId="{0D031BBB-1DED-4CDF-B364-2A9AEB1DAF10}" destId="{F4C6D732-8448-460D-941B-BB5AC6CBA493}" srcOrd="0" destOrd="0" presId="urn:microsoft.com/office/officeart/2005/8/layout/radial2"/>
    <dgm:cxn modelId="{8B0B684E-1A48-45BA-BAB6-FD4A6DABE511}" type="presParOf" srcId="{0D031BBB-1DED-4CDF-B364-2A9AEB1DAF10}" destId="{B07D15BC-61CA-4A7F-8394-353C211E6027}" srcOrd="1" destOrd="0" presId="urn:microsoft.com/office/officeart/2005/8/layout/radial2"/>
    <dgm:cxn modelId="{4F7C132F-171E-4522-9DDA-D5C553229053}" type="presParOf" srcId="{C0DC4BAC-1F58-47CD-8C11-A360070FC802}" destId="{564950AC-2459-4DB2-BBF2-812EC92B940E}" srcOrd="3" destOrd="0" presId="urn:microsoft.com/office/officeart/2005/8/layout/radial2"/>
    <dgm:cxn modelId="{C5499810-6DA4-4BA7-864B-08BD90F18F5E}" type="presParOf" srcId="{C0DC4BAC-1F58-47CD-8C11-A360070FC802}" destId="{D3A6AE87-1FFE-4EDE-ACE2-0988FD78E1D7}" srcOrd="4" destOrd="0" presId="urn:microsoft.com/office/officeart/2005/8/layout/radial2"/>
    <dgm:cxn modelId="{86888679-2F8E-49AC-8CFD-65CE000AFE43}" type="presParOf" srcId="{D3A6AE87-1FFE-4EDE-ACE2-0988FD78E1D7}" destId="{FB6CD4B9-0E55-4BF8-AE1C-E00C1104BB30}" srcOrd="0" destOrd="0" presId="urn:microsoft.com/office/officeart/2005/8/layout/radial2"/>
    <dgm:cxn modelId="{CE297682-EFD7-4E34-BB52-F3DF20FE5998}" type="presParOf" srcId="{D3A6AE87-1FFE-4EDE-ACE2-0988FD78E1D7}" destId="{7E5223D0-F4D3-466B-AE3C-84063648E7DD}" srcOrd="1" destOrd="0" presId="urn:microsoft.com/office/officeart/2005/8/layout/radial2"/>
    <dgm:cxn modelId="{F28A7A02-AB7C-4CA4-9207-9AED91601E48}" type="presParOf" srcId="{C0DC4BAC-1F58-47CD-8C11-A360070FC802}" destId="{4C2F1A71-994C-49F3-981C-CED16C8BBBB9}" srcOrd="5" destOrd="0" presId="urn:microsoft.com/office/officeart/2005/8/layout/radial2"/>
    <dgm:cxn modelId="{B1C1F340-6952-4E3E-B771-418A8E79A70A}" type="presParOf" srcId="{C0DC4BAC-1F58-47CD-8C11-A360070FC802}" destId="{3BDCC4C1-75F2-4D8B-B76F-5BDE7A8B9002}" srcOrd="6" destOrd="0" presId="urn:microsoft.com/office/officeart/2005/8/layout/radial2"/>
    <dgm:cxn modelId="{2F3ECBB1-1E4A-48C6-A729-DDE775F1D891}" type="presParOf" srcId="{3BDCC4C1-75F2-4D8B-B76F-5BDE7A8B9002}" destId="{5A8A0FD8-CBF1-4369-8A81-03EB869AC829}" srcOrd="0" destOrd="0" presId="urn:microsoft.com/office/officeart/2005/8/layout/radial2"/>
    <dgm:cxn modelId="{1DC2DDEF-243C-4955-ABCE-DC4451DC622C}" type="presParOf" srcId="{3BDCC4C1-75F2-4D8B-B76F-5BDE7A8B9002}" destId="{9FB4E1CD-5416-409E-93B4-5E5A6C3276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5E2AD-2E41-4579-99CB-64FF8A30D120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3B7FDE26-7B08-4FBD-B03E-64449005290C}">
      <dgm:prSet phldrT="[Tekstas]"/>
      <dgm:spPr/>
      <dgm:t>
        <a:bodyPr/>
        <a:lstStyle/>
        <a:p>
          <a:r>
            <a:rPr lang="en-US" dirty="0" smtClean="0"/>
            <a:t>Personal environmental behaviour</a:t>
          </a:r>
          <a:endParaRPr lang="lt-LT" dirty="0"/>
        </a:p>
      </dgm:t>
    </dgm:pt>
    <dgm:pt modelId="{C6F3EBDE-33F3-4C95-9284-18CBD1FA7780}" type="parTrans" cxnId="{D4F8352C-ADA1-46F8-89EE-D15C0D677D53}">
      <dgm:prSet/>
      <dgm:spPr/>
      <dgm:t>
        <a:bodyPr/>
        <a:lstStyle/>
        <a:p>
          <a:endParaRPr lang="lt-LT"/>
        </a:p>
      </dgm:t>
    </dgm:pt>
    <dgm:pt modelId="{E689A168-AFEA-4556-9029-679C89B4D30A}" type="sibTrans" cxnId="{D4F8352C-ADA1-46F8-89EE-D15C0D677D53}">
      <dgm:prSet/>
      <dgm:spPr/>
      <dgm:t>
        <a:bodyPr/>
        <a:lstStyle/>
        <a:p>
          <a:endParaRPr lang="lt-LT"/>
        </a:p>
      </dgm:t>
    </dgm:pt>
    <dgm:pt modelId="{3AD7B9C3-C2B2-438D-9347-A8C2B38161B1}">
      <dgm:prSet phldrT="[Tekstas]" custT="1"/>
      <dgm:spPr/>
      <dgm:t>
        <a:bodyPr/>
        <a:lstStyle/>
        <a:p>
          <a:r>
            <a:rPr lang="en-US" sz="2000" dirty="0" smtClean="0"/>
            <a:t>Private sphere</a:t>
          </a:r>
          <a:endParaRPr lang="lt-LT" sz="2000" dirty="0"/>
        </a:p>
      </dgm:t>
    </dgm:pt>
    <dgm:pt modelId="{CDD5C92F-717E-474C-A6FD-6ACC2E90E0E9}" type="parTrans" cxnId="{B416846C-A000-462A-8632-9B7B715DF47E}">
      <dgm:prSet/>
      <dgm:spPr/>
      <dgm:t>
        <a:bodyPr/>
        <a:lstStyle/>
        <a:p>
          <a:endParaRPr lang="lt-LT"/>
        </a:p>
      </dgm:t>
    </dgm:pt>
    <dgm:pt modelId="{28268EEC-B685-4B8F-A44B-82B0ADB8B749}" type="sibTrans" cxnId="{B416846C-A000-462A-8632-9B7B715DF47E}">
      <dgm:prSet/>
      <dgm:spPr/>
      <dgm:t>
        <a:bodyPr/>
        <a:lstStyle/>
        <a:p>
          <a:endParaRPr lang="lt-LT"/>
        </a:p>
      </dgm:t>
    </dgm:pt>
    <dgm:pt modelId="{01BA9396-7612-4482-8411-28C248210326}">
      <dgm:prSet phldrT="[Tekstas]" custT="1"/>
      <dgm:spPr/>
      <dgm:t>
        <a:bodyPr/>
        <a:lstStyle/>
        <a:p>
          <a:r>
            <a:rPr lang="en-GB" sz="1400" dirty="0" smtClean="0"/>
            <a:t>(1) Sorting glass or tins, plastic or newspapers and so on for recycling</a:t>
          </a:r>
          <a:endParaRPr lang="lt-LT" sz="1400" dirty="0" smtClean="0"/>
        </a:p>
        <a:p>
          <a:r>
            <a:rPr lang="en-GB" sz="1400" dirty="0" smtClean="0"/>
            <a:t>(2) Buying fruit and vegetables grown without pesticides or chemicals</a:t>
          </a:r>
          <a:endParaRPr lang="lt-LT" sz="1400" dirty="0" smtClean="0"/>
        </a:p>
        <a:p>
          <a:r>
            <a:rPr lang="en-GB" sz="1400" dirty="0" smtClean="0"/>
            <a:t>(3) Cutting  back on driving a car</a:t>
          </a:r>
          <a:endParaRPr lang="lt-LT" sz="1400" dirty="0" smtClean="0"/>
        </a:p>
        <a:p>
          <a:r>
            <a:rPr lang="en-GB" sz="1400" dirty="0" smtClean="0"/>
            <a:t>(4) Reducing the energy or fuel used at home</a:t>
          </a:r>
          <a:endParaRPr lang="lt-LT" sz="1400" dirty="0" smtClean="0"/>
        </a:p>
        <a:p>
          <a:r>
            <a:rPr lang="en-GB" sz="1400" dirty="0" smtClean="0"/>
            <a:t>(5) Choosing to save or re-use water</a:t>
          </a:r>
          <a:endParaRPr lang="lt-LT" sz="1400" dirty="0" smtClean="0"/>
        </a:p>
        <a:p>
          <a:r>
            <a:rPr lang="en-GB" sz="1400" dirty="0" smtClean="0"/>
            <a:t>(6) Avoiding buying certain products</a:t>
          </a:r>
          <a:endParaRPr lang="lt-LT" sz="1400" dirty="0"/>
        </a:p>
      </dgm:t>
    </dgm:pt>
    <dgm:pt modelId="{FCF8C60B-551A-4B59-A399-550A706F2AD0}" type="parTrans" cxnId="{C8A97009-EE77-4066-99B4-BEFE4C711EB3}">
      <dgm:prSet/>
      <dgm:spPr/>
      <dgm:t>
        <a:bodyPr/>
        <a:lstStyle/>
        <a:p>
          <a:endParaRPr lang="lt-LT"/>
        </a:p>
      </dgm:t>
    </dgm:pt>
    <dgm:pt modelId="{43635EEA-0D0F-4542-BA41-38D8EBB87078}" type="sibTrans" cxnId="{C8A97009-EE77-4066-99B4-BEFE4C711EB3}">
      <dgm:prSet/>
      <dgm:spPr/>
      <dgm:t>
        <a:bodyPr/>
        <a:lstStyle/>
        <a:p>
          <a:endParaRPr lang="lt-LT"/>
        </a:p>
      </dgm:t>
    </dgm:pt>
    <dgm:pt modelId="{95E3FBE5-BD23-452C-80FD-99661917A00E}">
      <dgm:prSet phldrT="[Tekstas]" custT="1"/>
      <dgm:spPr/>
      <dgm:t>
        <a:bodyPr/>
        <a:lstStyle/>
        <a:p>
          <a:r>
            <a:rPr lang="en-US" sz="2000" dirty="0" smtClean="0"/>
            <a:t>Public </a:t>
          </a:r>
          <a:br>
            <a:rPr lang="en-US" sz="2000" dirty="0" smtClean="0"/>
          </a:br>
          <a:r>
            <a:rPr lang="en-US" sz="2000" dirty="0" smtClean="0"/>
            <a:t>sphere</a:t>
          </a:r>
          <a:endParaRPr lang="lt-LT" sz="2000" dirty="0"/>
        </a:p>
      </dgm:t>
    </dgm:pt>
    <dgm:pt modelId="{89326D46-5F49-4AA1-882D-64A6D47ADEE8}" type="parTrans" cxnId="{4EDA17E5-F5CB-44BD-8F83-E577055A59F4}">
      <dgm:prSet/>
      <dgm:spPr/>
      <dgm:t>
        <a:bodyPr/>
        <a:lstStyle/>
        <a:p>
          <a:endParaRPr lang="lt-LT"/>
        </a:p>
      </dgm:t>
    </dgm:pt>
    <dgm:pt modelId="{07638A29-B3DA-49D0-9374-5433BE23D33F}" type="sibTrans" cxnId="{4EDA17E5-F5CB-44BD-8F83-E577055A59F4}">
      <dgm:prSet/>
      <dgm:spPr/>
      <dgm:t>
        <a:bodyPr/>
        <a:lstStyle/>
        <a:p>
          <a:endParaRPr lang="lt-LT"/>
        </a:p>
      </dgm:t>
    </dgm:pt>
    <dgm:pt modelId="{E6A44D24-D5E8-42DE-B451-BCA771998CC7}">
      <dgm:prSet phldrT="[Tekstas]" custT="1"/>
      <dgm:spPr/>
      <dgm:t>
        <a:bodyPr/>
        <a:lstStyle/>
        <a:p>
          <a:r>
            <a:rPr lang="en-GB" sz="1400" dirty="0" smtClean="0"/>
            <a:t>(1) environmental group membership, </a:t>
          </a:r>
          <a:endParaRPr lang="lt-LT" sz="1400" dirty="0" smtClean="0"/>
        </a:p>
        <a:p>
          <a:r>
            <a:rPr lang="en-GB" sz="1400" dirty="0" smtClean="0"/>
            <a:t>(2) financial support for environmental groups,</a:t>
          </a:r>
          <a:endParaRPr lang="lt-LT" sz="1400" dirty="0" smtClean="0"/>
        </a:p>
        <a:p>
          <a:r>
            <a:rPr lang="en-GB" sz="1400" dirty="0" smtClean="0"/>
            <a:t>(3) policy driven actions of petition signing, and</a:t>
          </a:r>
          <a:endParaRPr lang="lt-LT" sz="1400" dirty="0" smtClean="0"/>
        </a:p>
        <a:p>
          <a:r>
            <a:rPr lang="en-GB" sz="1400" dirty="0" smtClean="0"/>
            <a:t>(4) taking part in protests or demonstrations</a:t>
          </a:r>
          <a:endParaRPr lang="lt-LT" sz="1400" dirty="0" smtClean="0"/>
        </a:p>
      </dgm:t>
    </dgm:pt>
    <dgm:pt modelId="{B8F07F07-5277-482F-85D1-B3FB0A95D1DA}" type="parTrans" cxnId="{B1A6B7C7-9FEB-4E8D-980C-2B2036119153}">
      <dgm:prSet/>
      <dgm:spPr/>
      <dgm:t>
        <a:bodyPr/>
        <a:lstStyle/>
        <a:p>
          <a:endParaRPr lang="lt-LT"/>
        </a:p>
      </dgm:t>
    </dgm:pt>
    <dgm:pt modelId="{932D2794-C72F-47B0-A46C-31504A50D8B8}" type="sibTrans" cxnId="{B1A6B7C7-9FEB-4E8D-980C-2B2036119153}">
      <dgm:prSet/>
      <dgm:spPr/>
      <dgm:t>
        <a:bodyPr/>
        <a:lstStyle/>
        <a:p>
          <a:endParaRPr lang="lt-LT"/>
        </a:p>
      </dgm:t>
    </dgm:pt>
    <dgm:pt modelId="{B8C0CAE8-BC93-4FD0-837D-3C45462FB86A}" type="pres">
      <dgm:prSet presAssocID="{3335E2AD-2E41-4579-99CB-64FF8A30D1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C0E1E73C-2F53-48E5-ACE0-5F3D4146C522}" type="pres">
      <dgm:prSet presAssocID="{3B7FDE26-7B08-4FBD-B03E-64449005290C}" presName="hierRoot1" presStyleCnt="0"/>
      <dgm:spPr/>
      <dgm:t>
        <a:bodyPr/>
        <a:lstStyle/>
        <a:p>
          <a:endParaRPr lang="lt-LT"/>
        </a:p>
      </dgm:t>
    </dgm:pt>
    <dgm:pt modelId="{D927B7C9-1FD7-4F64-B874-374FB57C8BB6}" type="pres">
      <dgm:prSet presAssocID="{3B7FDE26-7B08-4FBD-B03E-64449005290C}" presName="composite" presStyleCnt="0"/>
      <dgm:spPr/>
      <dgm:t>
        <a:bodyPr/>
        <a:lstStyle/>
        <a:p>
          <a:endParaRPr lang="lt-LT"/>
        </a:p>
      </dgm:t>
    </dgm:pt>
    <dgm:pt modelId="{71C02685-9F9F-4093-9223-3BD7525695A6}" type="pres">
      <dgm:prSet presAssocID="{3B7FDE26-7B08-4FBD-B03E-64449005290C}" presName="background" presStyleLbl="node0" presStyleIdx="0" presStyleCnt="1"/>
      <dgm:spPr/>
      <dgm:t>
        <a:bodyPr/>
        <a:lstStyle/>
        <a:p>
          <a:endParaRPr lang="lt-LT"/>
        </a:p>
      </dgm:t>
    </dgm:pt>
    <dgm:pt modelId="{87E79489-AA73-4A78-857E-2BBCC35C1730}" type="pres">
      <dgm:prSet presAssocID="{3B7FDE26-7B08-4FBD-B03E-64449005290C}" presName="text" presStyleLbl="fgAcc0" presStyleIdx="0" presStyleCnt="1" custScaleX="186957" custLinFactNeighborX="-2460" custLinFactNeighborY="-10138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1E45A15-830F-47A1-8908-5DC29FC8A6FE}" type="pres">
      <dgm:prSet presAssocID="{3B7FDE26-7B08-4FBD-B03E-64449005290C}" presName="hierChild2" presStyleCnt="0"/>
      <dgm:spPr/>
      <dgm:t>
        <a:bodyPr/>
        <a:lstStyle/>
        <a:p>
          <a:endParaRPr lang="lt-LT"/>
        </a:p>
      </dgm:t>
    </dgm:pt>
    <dgm:pt modelId="{1D2D403F-3373-41B9-A106-74B674860068}" type="pres">
      <dgm:prSet presAssocID="{CDD5C92F-717E-474C-A6FD-6ACC2E90E0E9}" presName="Name10" presStyleLbl="parChTrans1D2" presStyleIdx="0" presStyleCnt="2"/>
      <dgm:spPr/>
      <dgm:t>
        <a:bodyPr/>
        <a:lstStyle/>
        <a:p>
          <a:endParaRPr lang="lt-LT"/>
        </a:p>
      </dgm:t>
    </dgm:pt>
    <dgm:pt modelId="{BA217636-E52B-4A34-82B9-FED16666616E}" type="pres">
      <dgm:prSet presAssocID="{3AD7B9C3-C2B2-438D-9347-A8C2B38161B1}" presName="hierRoot2" presStyleCnt="0"/>
      <dgm:spPr/>
      <dgm:t>
        <a:bodyPr/>
        <a:lstStyle/>
        <a:p>
          <a:endParaRPr lang="lt-LT"/>
        </a:p>
      </dgm:t>
    </dgm:pt>
    <dgm:pt modelId="{BD814D50-6C26-462A-9E69-2C228B6C1D91}" type="pres">
      <dgm:prSet presAssocID="{3AD7B9C3-C2B2-438D-9347-A8C2B38161B1}" presName="composite2" presStyleCnt="0"/>
      <dgm:spPr/>
      <dgm:t>
        <a:bodyPr/>
        <a:lstStyle/>
        <a:p>
          <a:endParaRPr lang="lt-LT"/>
        </a:p>
      </dgm:t>
    </dgm:pt>
    <dgm:pt modelId="{37E3504C-7C0C-41A2-BF72-A4E2EC47507B}" type="pres">
      <dgm:prSet presAssocID="{3AD7B9C3-C2B2-438D-9347-A8C2B38161B1}" presName="background2" presStyleLbl="node2" presStyleIdx="0" presStyleCnt="2"/>
      <dgm:spPr/>
      <dgm:t>
        <a:bodyPr/>
        <a:lstStyle/>
        <a:p>
          <a:endParaRPr lang="lt-LT"/>
        </a:p>
      </dgm:t>
    </dgm:pt>
    <dgm:pt modelId="{98C6ABFA-F47C-459B-A9F8-4DC4A34B4BCF}" type="pres">
      <dgm:prSet presAssocID="{3AD7B9C3-C2B2-438D-9347-A8C2B38161B1}" presName="text2" presStyleLbl="fgAcc2" presStyleIdx="0" presStyleCnt="2" custScaleX="166108" custLinFactNeighborX="-40321" custLinFactNeighborY="-12346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23B61D0-64E0-4A97-A549-8EF62475A4E2}" type="pres">
      <dgm:prSet presAssocID="{3AD7B9C3-C2B2-438D-9347-A8C2B38161B1}" presName="hierChild3" presStyleCnt="0"/>
      <dgm:spPr/>
      <dgm:t>
        <a:bodyPr/>
        <a:lstStyle/>
        <a:p>
          <a:endParaRPr lang="lt-LT"/>
        </a:p>
      </dgm:t>
    </dgm:pt>
    <dgm:pt modelId="{2B103F4B-B9B6-4377-B5FD-751464F16F4D}" type="pres">
      <dgm:prSet presAssocID="{FCF8C60B-551A-4B59-A399-550A706F2AD0}" presName="Name17" presStyleLbl="parChTrans1D3" presStyleIdx="0" presStyleCnt="2"/>
      <dgm:spPr/>
      <dgm:t>
        <a:bodyPr/>
        <a:lstStyle/>
        <a:p>
          <a:endParaRPr lang="lt-LT"/>
        </a:p>
      </dgm:t>
    </dgm:pt>
    <dgm:pt modelId="{74C6182A-4617-4A3C-9892-A7C9E3B3271D}" type="pres">
      <dgm:prSet presAssocID="{01BA9396-7612-4482-8411-28C248210326}" presName="hierRoot3" presStyleCnt="0"/>
      <dgm:spPr/>
      <dgm:t>
        <a:bodyPr/>
        <a:lstStyle/>
        <a:p>
          <a:endParaRPr lang="lt-LT"/>
        </a:p>
      </dgm:t>
    </dgm:pt>
    <dgm:pt modelId="{3AF6D5C1-653C-43C2-80BD-B2FB0F49714F}" type="pres">
      <dgm:prSet presAssocID="{01BA9396-7612-4482-8411-28C248210326}" presName="composite3" presStyleCnt="0"/>
      <dgm:spPr/>
      <dgm:t>
        <a:bodyPr/>
        <a:lstStyle/>
        <a:p>
          <a:endParaRPr lang="lt-LT"/>
        </a:p>
      </dgm:t>
    </dgm:pt>
    <dgm:pt modelId="{1B570788-6DE9-41DE-81C9-808AAC893E4B}" type="pres">
      <dgm:prSet presAssocID="{01BA9396-7612-4482-8411-28C248210326}" presName="background3" presStyleLbl="node3" presStyleIdx="0" presStyleCnt="2"/>
      <dgm:spPr/>
      <dgm:t>
        <a:bodyPr/>
        <a:lstStyle/>
        <a:p>
          <a:endParaRPr lang="lt-LT"/>
        </a:p>
      </dgm:t>
    </dgm:pt>
    <dgm:pt modelId="{BAB5871D-BE77-4945-A181-7BDAA5AA46BB}" type="pres">
      <dgm:prSet presAssocID="{01BA9396-7612-4482-8411-28C248210326}" presName="text3" presStyleLbl="fgAcc3" presStyleIdx="0" presStyleCnt="2" custScaleX="250050" custScaleY="200688" custLinFactNeighborX="-28727" custLinFactNeighborY="-2240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29113B45-9E94-43A8-8CC5-E07FB0FA0440}" type="pres">
      <dgm:prSet presAssocID="{01BA9396-7612-4482-8411-28C248210326}" presName="hierChild4" presStyleCnt="0"/>
      <dgm:spPr/>
      <dgm:t>
        <a:bodyPr/>
        <a:lstStyle/>
        <a:p>
          <a:endParaRPr lang="lt-LT"/>
        </a:p>
      </dgm:t>
    </dgm:pt>
    <dgm:pt modelId="{47EE152D-2190-47E6-9990-E463F0EE4B8B}" type="pres">
      <dgm:prSet presAssocID="{89326D46-5F49-4AA1-882D-64A6D47ADEE8}" presName="Name10" presStyleLbl="parChTrans1D2" presStyleIdx="1" presStyleCnt="2"/>
      <dgm:spPr/>
      <dgm:t>
        <a:bodyPr/>
        <a:lstStyle/>
        <a:p>
          <a:endParaRPr lang="lt-LT"/>
        </a:p>
      </dgm:t>
    </dgm:pt>
    <dgm:pt modelId="{16AA584B-7BFE-4AB8-9B76-3AE57120C4F0}" type="pres">
      <dgm:prSet presAssocID="{95E3FBE5-BD23-452C-80FD-99661917A00E}" presName="hierRoot2" presStyleCnt="0"/>
      <dgm:spPr/>
      <dgm:t>
        <a:bodyPr/>
        <a:lstStyle/>
        <a:p>
          <a:endParaRPr lang="lt-LT"/>
        </a:p>
      </dgm:t>
    </dgm:pt>
    <dgm:pt modelId="{47AD129D-D80A-4B41-A8EA-DB6770D948BA}" type="pres">
      <dgm:prSet presAssocID="{95E3FBE5-BD23-452C-80FD-99661917A00E}" presName="composite2" presStyleCnt="0"/>
      <dgm:spPr/>
      <dgm:t>
        <a:bodyPr/>
        <a:lstStyle/>
        <a:p>
          <a:endParaRPr lang="lt-LT"/>
        </a:p>
      </dgm:t>
    </dgm:pt>
    <dgm:pt modelId="{EF472DA8-F6F9-4E0F-B6BB-C85A99293CF5}" type="pres">
      <dgm:prSet presAssocID="{95E3FBE5-BD23-452C-80FD-99661917A00E}" presName="background2" presStyleLbl="node2" presStyleIdx="1" presStyleCnt="2"/>
      <dgm:spPr/>
      <dgm:t>
        <a:bodyPr/>
        <a:lstStyle/>
        <a:p>
          <a:endParaRPr lang="lt-LT"/>
        </a:p>
      </dgm:t>
    </dgm:pt>
    <dgm:pt modelId="{DF277AE8-F25E-4968-B631-2C6B363C9A28}" type="pres">
      <dgm:prSet presAssocID="{95E3FBE5-BD23-452C-80FD-99661917A00E}" presName="text2" presStyleLbl="fgAcc2" presStyleIdx="1" presStyleCnt="2" custLinFactNeighborY="-12346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8CD49677-61F5-4384-8E45-F72EAAD2AEDB}" type="pres">
      <dgm:prSet presAssocID="{95E3FBE5-BD23-452C-80FD-99661917A00E}" presName="hierChild3" presStyleCnt="0"/>
      <dgm:spPr/>
      <dgm:t>
        <a:bodyPr/>
        <a:lstStyle/>
        <a:p>
          <a:endParaRPr lang="lt-LT"/>
        </a:p>
      </dgm:t>
    </dgm:pt>
    <dgm:pt modelId="{075731DD-07B7-4C0F-8C90-C37F386F8567}" type="pres">
      <dgm:prSet presAssocID="{B8F07F07-5277-482F-85D1-B3FB0A95D1DA}" presName="Name17" presStyleLbl="parChTrans1D3" presStyleIdx="1" presStyleCnt="2"/>
      <dgm:spPr/>
      <dgm:t>
        <a:bodyPr/>
        <a:lstStyle/>
        <a:p>
          <a:endParaRPr lang="lt-LT"/>
        </a:p>
      </dgm:t>
    </dgm:pt>
    <dgm:pt modelId="{6372D2D4-43E0-48BB-A8D1-C802C6C11027}" type="pres">
      <dgm:prSet presAssocID="{E6A44D24-D5E8-42DE-B451-BCA771998CC7}" presName="hierRoot3" presStyleCnt="0"/>
      <dgm:spPr/>
      <dgm:t>
        <a:bodyPr/>
        <a:lstStyle/>
        <a:p>
          <a:endParaRPr lang="lt-LT"/>
        </a:p>
      </dgm:t>
    </dgm:pt>
    <dgm:pt modelId="{B29188E9-4937-4433-A828-4508C77A54B3}" type="pres">
      <dgm:prSet presAssocID="{E6A44D24-D5E8-42DE-B451-BCA771998CC7}" presName="composite3" presStyleCnt="0"/>
      <dgm:spPr/>
      <dgm:t>
        <a:bodyPr/>
        <a:lstStyle/>
        <a:p>
          <a:endParaRPr lang="lt-LT"/>
        </a:p>
      </dgm:t>
    </dgm:pt>
    <dgm:pt modelId="{9B381809-DCCA-4924-9010-1890186F6465}" type="pres">
      <dgm:prSet presAssocID="{E6A44D24-D5E8-42DE-B451-BCA771998CC7}" presName="background3" presStyleLbl="node3" presStyleIdx="1" presStyleCnt="2"/>
      <dgm:spPr/>
      <dgm:t>
        <a:bodyPr/>
        <a:lstStyle/>
        <a:p>
          <a:endParaRPr lang="lt-LT"/>
        </a:p>
      </dgm:t>
    </dgm:pt>
    <dgm:pt modelId="{49627FFB-5086-4744-8892-83215C6DDD4F}" type="pres">
      <dgm:prSet presAssocID="{E6A44D24-D5E8-42DE-B451-BCA771998CC7}" presName="text3" presStyleLbl="fgAcc3" presStyleIdx="1" presStyleCnt="2" custScaleX="162983" custScaleY="17872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43531E67-888B-4A36-A431-31BA024A7290}" type="pres">
      <dgm:prSet presAssocID="{E6A44D24-D5E8-42DE-B451-BCA771998CC7}" presName="hierChild4" presStyleCnt="0"/>
      <dgm:spPr/>
      <dgm:t>
        <a:bodyPr/>
        <a:lstStyle/>
        <a:p>
          <a:endParaRPr lang="lt-LT"/>
        </a:p>
      </dgm:t>
    </dgm:pt>
  </dgm:ptLst>
  <dgm:cxnLst>
    <dgm:cxn modelId="{6EEEA85C-029F-48BB-B292-9365F9570463}" type="presOf" srcId="{3B7FDE26-7B08-4FBD-B03E-64449005290C}" destId="{87E79489-AA73-4A78-857E-2BBCC35C1730}" srcOrd="0" destOrd="0" presId="urn:microsoft.com/office/officeart/2005/8/layout/hierarchy1"/>
    <dgm:cxn modelId="{991FD89D-9203-4E08-A121-6C0866448F14}" type="presOf" srcId="{B8F07F07-5277-482F-85D1-B3FB0A95D1DA}" destId="{075731DD-07B7-4C0F-8C90-C37F386F8567}" srcOrd="0" destOrd="0" presId="urn:microsoft.com/office/officeart/2005/8/layout/hierarchy1"/>
    <dgm:cxn modelId="{4EDA17E5-F5CB-44BD-8F83-E577055A59F4}" srcId="{3B7FDE26-7B08-4FBD-B03E-64449005290C}" destId="{95E3FBE5-BD23-452C-80FD-99661917A00E}" srcOrd="1" destOrd="0" parTransId="{89326D46-5F49-4AA1-882D-64A6D47ADEE8}" sibTransId="{07638A29-B3DA-49D0-9374-5433BE23D33F}"/>
    <dgm:cxn modelId="{8AF1F171-3707-4AD0-A8EF-7836D6AA0B7A}" type="presOf" srcId="{FCF8C60B-551A-4B59-A399-550A706F2AD0}" destId="{2B103F4B-B9B6-4377-B5FD-751464F16F4D}" srcOrd="0" destOrd="0" presId="urn:microsoft.com/office/officeart/2005/8/layout/hierarchy1"/>
    <dgm:cxn modelId="{D4F8352C-ADA1-46F8-89EE-D15C0D677D53}" srcId="{3335E2AD-2E41-4579-99CB-64FF8A30D120}" destId="{3B7FDE26-7B08-4FBD-B03E-64449005290C}" srcOrd="0" destOrd="0" parTransId="{C6F3EBDE-33F3-4C95-9284-18CBD1FA7780}" sibTransId="{E689A168-AFEA-4556-9029-679C89B4D30A}"/>
    <dgm:cxn modelId="{6E261BF1-EECA-4AAB-A17E-D900301A3059}" type="presOf" srcId="{E6A44D24-D5E8-42DE-B451-BCA771998CC7}" destId="{49627FFB-5086-4744-8892-83215C6DDD4F}" srcOrd="0" destOrd="0" presId="urn:microsoft.com/office/officeart/2005/8/layout/hierarchy1"/>
    <dgm:cxn modelId="{57889278-397F-4877-8D47-E35344B81D69}" type="presOf" srcId="{3AD7B9C3-C2B2-438D-9347-A8C2B38161B1}" destId="{98C6ABFA-F47C-459B-A9F8-4DC4A34B4BCF}" srcOrd="0" destOrd="0" presId="urn:microsoft.com/office/officeart/2005/8/layout/hierarchy1"/>
    <dgm:cxn modelId="{996EAFA6-F407-4BAF-B18A-E7285EDE25DD}" type="presOf" srcId="{CDD5C92F-717E-474C-A6FD-6ACC2E90E0E9}" destId="{1D2D403F-3373-41B9-A106-74B674860068}" srcOrd="0" destOrd="0" presId="urn:microsoft.com/office/officeart/2005/8/layout/hierarchy1"/>
    <dgm:cxn modelId="{C8A97009-EE77-4066-99B4-BEFE4C711EB3}" srcId="{3AD7B9C3-C2B2-438D-9347-A8C2B38161B1}" destId="{01BA9396-7612-4482-8411-28C248210326}" srcOrd="0" destOrd="0" parTransId="{FCF8C60B-551A-4B59-A399-550A706F2AD0}" sibTransId="{43635EEA-0D0F-4542-BA41-38D8EBB87078}"/>
    <dgm:cxn modelId="{52AC2DFC-BC4E-437D-ACAC-1E6B52A9B099}" type="presOf" srcId="{89326D46-5F49-4AA1-882D-64A6D47ADEE8}" destId="{47EE152D-2190-47E6-9990-E463F0EE4B8B}" srcOrd="0" destOrd="0" presId="urn:microsoft.com/office/officeart/2005/8/layout/hierarchy1"/>
    <dgm:cxn modelId="{BD09C684-EE0E-4964-BA8B-47FA23C71891}" type="presOf" srcId="{95E3FBE5-BD23-452C-80FD-99661917A00E}" destId="{DF277AE8-F25E-4968-B631-2C6B363C9A28}" srcOrd="0" destOrd="0" presId="urn:microsoft.com/office/officeart/2005/8/layout/hierarchy1"/>
    <dgm:cxn modelId="{CEF128BB-9EB6-4E95-B6AC-A74E3867AE80}" type="presOf" srcId="{3335E2AD-2E41-4579-99CB-64FF8A30D120}" destId="{B8C0CAE8-BC93-4FD0-837D-3C45462FB86A}" srcOrd="0" destOrd="0" presId="urn:microsoft.com/office/officeart/2005/8/layout/hierarchy1"/>
    <dgm:cxn modelId="{B1A6B7C7-9FEB-4E8D-980C-2B2036119153}" srcId="{95E3FBE5-BD23-452C-80FD-99661917A00E}" destId="{E6A44D24-D5E8-42DE-B451-BCA771998CC7}" srcOrd="0" destOrd="0" parTransId="{B8F07F07-5277-482F-85D1-B3FB0A95D1DA}" sibTransId="{932D2794-C72F-47B0-A46C-31504A50D8B8}"/>
    <dgm:cxn modelId="{CB42258A-50F7-4C4C-9BCD-4C7274F70007}" type="presOf" srcId="{01BA9396-7612-4482-8411-28C248210326}" destId="{BAB5871D-BE77-4945-A181-7BDAA5AA46BB}" srcOrd="0" destOrd="0" presId="urn:microsoft.com/office/officeart/2005/8/layout/hierarchy1"/>
    <dgm:cxn modelId="{B416846C-A000-462A-8632-9B7B715DF47E}" srcId="{3B7FDE26-7B08-4FBD-B03E-64449005290C}" destId="{3AD7B9C3-C2B2-438D-9347-A8C2B38161B1}" srcOrd="0" destOrd="0" parTransId="{CDD5C92F-717E-474C-A6FD-6ACC2E90E0E9}" sibTransId="{28268EEC-B685-4B8F-A44B-82B0ADB8B749}"/>
    <dgm:cxn modelId="{A6F1DBE7-0696-4DA1-9FCE-BD2CF0241E57}" type="presParOf" srcId="{B8C0CAE8-BC93-4FD0-837D-3C45462FB86A}" destId="{C0E1E73C-2F53-48E5-ACE0-5F3D4146C522}" srcOrd="0" destOrd="0" presId="urn:microsoft.com/office/officeart/2005/8/layout/hierarchy1"/>
    <dgm:cxn modelId="{0D8AFD70-0946-44ED-A312-6335238A60B0}" type="presParOf" srcId="{C0E1E73C-2F53-48E5-ACE0-5F3D4146C522}" destId="{D927B7C9-1FD7-4F64-B874-374FB57C8BB6}" srcOrd="0" destOrd="0" presId="urn:microsoft.com/office/officeart/2005/8/layout/hierarchy1"/>
    <dgm:cxn modelId="{DAA31DBF-96DC-4E7F-951D-5B1CF298FF5E}" type="presParOf" srcId="{D927B7C9-1FD7-4F64-B874-374FB57C8BB6}" destId="{71C02685-9F9F-4093-9223-3BD7525695A6}" srcOrd="0" destOrd="0" presId="urn:microsoft.com/office/officeart/2005/8/layout/hierarchy1"/>
    <dgm:cxn modelId="{983E0D6C-0130-4B24-A411-6F8EBE5B085F}" type="presParOf" srcId="{D927B7C9-1FD7-4F64-B874-374FB57C8BB6}" destId="{87E79489-AA73-4A78-857E-2BBCC35C1730}" srcOrd="1" destOrd="0" presId="urn:microsoft.com/office/officeart/2005/8/layout/hierarchy1"/>
    <dgm:cxn modelId="{5A5DD7F3-E533-496B-B8A0-2770E9F77B33}" type="presParOf" srcId="{C0E1E73C-2F53-48E5-ACE0-5F3D4146C522}" destId="{F1E45A15-830F-47A1-8908-5DC29FC8A6FE}" srcOrd="1" destOrd="0" presId="urn:microsoft.com/office/officeart/2005/8/layout/hierarchy1"/>
    <dgm:cxn modelId="{8C2EF325-B055-4D9F-B6E3-A789705FAE79}" type="presParOf" srcId="{F1E45A15-830F-47A1-8908-5DC29FC8A6FE}" destId="{1D2D403F-3373-41B9-A106-74B674860068}" srcOrd="0" destOrd="0" presId="urn:microsoft.com/office/officeart/2005/8/layout/hierarchy1"/>
    <dgm:cxn modelId="{F2F5AC3F-786C-4C3A-96EE-43EC6BC5DF9D}" type="presParOf" srcId="{F1E45A15-830F-47A1-8908-5DC29FC8A6FE}" destId="{BA217636-E52B-4A34-82B9-FED16666616E}" srcOrd="1" destOrd="0" presId="urn:microsoft.com/office/officeart/2005/8/layout/hierarchy1"/>
    <dgm:cxn modelId="{F1D5E5FC-F671-4684-9839-0243DEBBBE94}" type="presParOf" srcId="{BA217636-E52B-4A34-82B9-FED16666616E}" destId="{BD814D50-6C26-462A-9E69-2C228B6C1D91}" srcOrd="0" destOrd="0" presId="urn:microsoft.com/office/officeart/2005/8/layout/hierarchy1"/>
    <dgm:cxn modelId="{B1A1E46C-3BCB-4244-B55E-C51D0ED62444}" type="presParOf" srcId="{BD814D50-6C26-462A-9E69-2C228B6C1D91}" destId="{37E3504C-7C0C-41A2-BF72-A4E2EC47507B}" srcOrd="0" destOrd="0" presId="urn:microsoft.com/office/officeart/2005/8/layout/hierarchy1"/>
    <dgm:cxn modelId="{D24DB21C-4ED9-4D4D-95BC-E9D4CE1A1747}" type="presParOf" srcId="{BD814D50-6C26-462A-9E69-2C228B6C1D91}" destId="{98C6ABFA-F47C-459B-A9F8-4DC4A34B4BCF}" srcOrd="1" destOrd="0" presId="urn:microsoft.com/office/officeart/2005/8/layout/hierarchy1"/>
    <dgm:cxn modelId="{79C3933E-FB94-4639-9E5C-C1FEA71C9DCA}" type="presParOf" srcId="{BA217636-E52B-4A34-82B9-FED16666616E}" destId="{523B61D0-64E0-4A97-A549-8EF62475A4E2}" srcOrd="1" destOrd="0" presId="urn:microsoft.com/office/officeart/2005/8/layout/hierarchy1"/>
    <dgm:cxn modelId="{85383476-7888-45E7-BC2F-A542CB879545}" type="presParOf" srcId="{523B61D0-64E0-4A97-A549-8EF62475A4E2}" destId="{2B103F4B-B9B6-4377-B5FD-751464F16F4D}" srcOrd="0" destOrd="0" presId="urn:microsoft.com/office/officeart/2005/8/layout/hierarchy1"/>
    <dgm:cxn modelId="{4184A9BB-1F61-4202-8C5C-EE336E9EF7EC}" type="presParOf" srcId="{523B61D0-64E0-4A97-A549-8EF62475A4E2}" destId="{74C6182A-4617-4A3C-9892-A7C9E3B3271D}" srcOrd="1" destOrd="0" presId="urn:microsoft.com/office/officeart/2005/8/layout/hierarchy1"/>
    <dgm:cxn modelId="{2BF809B1-D19C-4D15-BD0C-5C6A0A9ABB6A}" type="presParOf" srcId="{74C6182A-4617-4A3C-9892-A7C9E3B3271D}" destId="{3AF6D5C1-653C-43C2-80BD-B2FB0F49714F}" srcOrd="0" destOrd="0" presId="urn:microsoft.com/office/officeart/2005/8/layout/hierarchy1"/>
    <dgm:cxn modelId="{9BFDE54B-1AAC-4A5E-931C-FF204EF98368}" type="presParOf" srcId="{3AF6D5C1-653C-43C2-80BD-B2FB0F49714F}" destId="{1B570788-6DE9-41DE-81C9-808AAC893E4B}" srcOrd="0" destOrd="0" presId="urn:microsoft.com/office/officeart/2005/8/layout/hierarchy1"/>
    <dgm:cxn modelId="{D30421BD-2E8A-4C2A-89A6-38A674318196}" type="presParOf" srcId="{3AF6D5C1-653C-43C2-80BD-B2FB0F49714F}" destId="{BAB5871D-BE77-4945-A181-7BDAA5AA46BB}" srcOrd="1" destOrd="0" presId="urn:microsoft.com/office/officeart/2005/8/layout/hierarchy1"/>
    <dgm:cxn modelId="{5E2F7C74-C8E9-42DF-B7E6-AE02175C5BC1}" type="presParOf" srcId="{74C6182A-4617-4A3C-9892-A7C9E3B3271D}" destId="{29113B45-9E94-43A8-8CC5-E07FB0FA0440}" srcOrd="1" destOrd="0" presId="urn:microsoft.com/office/officeart/2005/8/layout/hierarchy1"/>
    <dgm:cxn modelId="{F1037774-DD1F-49A1-883A-7727210FBFB1}" type="presParOf" srcId="{F1E45A15-830F-47A1-8908-5DC29FC8A6FE}" destId="{47EE152D-2190-47E6-9990-E463F0EE4B8B}" srcOrd="2" destOrd="0" presId="urn:microsoft.com/office/officeart/2005/8/layout/hierarchy1"/>
    <dgm:cxn modelId="{3A34E232-18DB-47E1-83CF-F4E4843307DB}" type="presParOf" srcId="{F1E45A15-830F-47A1-8908-5DC29FC8A6FE}" destId="{16AA584B-7BFE-4AB8-9B76-3AE57120C4F0}" srcOrd="3" destOrd="0" presId="urn:microsoft.com/office/officeart/2005/8/layout/hierarchy1"/>
    <dgm:cxn modelId="{04244659-8E37-4040-9908-1CE5C6991FEE}" type="presParOf" srcId="{16AA584B-7BFE-4AB8-9B76-3AE57120C4F0}" destId="{47AD129D-D80A-4B41-A8EA-DB6770D948BA}" srcOrd="0" destOrd="0" presId="urn:microsoft.com/office/officeart/2005/8/layout/hierarchy1"/>
    <dgm:cxn modelId="{48798491-0599-49B6-854D-113C1339F8B1}" type="presParOf" srcId="{47AD129D-D80A-4B41-A8EA-DB6770D948BA}" destId="{EF472DA8-F6F9-4E0F-B6BB-C85A99293CF5}" srcOrd="0" destOrd="0" presId="urn:microsoft.com/office/officeart/2005/8/layout/hierarchy1"/>
    <dgm:cxn modelId="{4FDF22A0-E6DA-4B6B-9935-893EF7951B7C}" type="presParOf" srcId="{47AD129D-D80A-4B41-A8EA-DB6770D948BA}" destId="{DF277AE8-F25E-4968-B631-2C6B363C9A28}" srcOrd="1" destOrd="0" presId="urn:microsoft.com/office/officeart/2005/8/layout/hierarchy1"/>
    <dgm:cxn modelId="{A7DDAFF2-1AD7-412E-8133-7A933D39B080}" type="presParOf" srcId="{16AA584B-7BFE-4AB8-9B76-3AE57120C4F0}" destId="{8CD49677-61F5-4384-8E45-F72EAAD2AEDB}" srcOrd="1" destOrd="0" presId="urn:microsoft.com/office/officeart/2005/8/layout/hierarchy1"/>
    <dgm:cxn modelId="{8A6DEE1D-B978-4DA6-BF09-E9A85882318C}" type="presParOf" srcId="{8CD49677-61F5-4384-8E45-F72EAAD2AEDB}" destId="{075731DD-07B7-4C0F-8C90-C37F386F8567}" srcOrd="0" destOrd="0" presId="urn:microsoft.com/office/officeart/2005/8/layout/hierarchy1"/>
    <dgm:cxn modelId="{E652CF7D-9FB2-4FC3-915E-08817BE3E477}" type="presParOf" srcId="{8CD49677-61F5-4384-8E45-F72EAAD2AEDB}" destId="{6372D2D4-43E0-48BB-A8D1-C802C6C11027}" srcOrd="1" destOrd="0" presId="urn:microsoft.com/office/officeart/2005/8/layout/hierarchy1"/>
    <dgm:cxn modelId="{DF29DF06-C04A-493B-8104-E42C4A98AAE8}" type="presParOf" srcId="{6372D2D4-43E0-48BB-A8D1-C802C6C11027}" destId="{B29188E9-4937-4433-A828-4508C77A54B3}" srcOrd="0" destOrd="0" presId="urn:microsoft.com/office/officeart/2005/8/layout/hierarchy1"/>
    <dgm:cxn modelId="{0A15618F-5976-4228-9868-BCFD1E3B0FE7}" type="presParOf" srcId="{B29188E9-4937-4433-A828-4508C77A54B3}" destId="{9B381809-DCCA-4924-9010-1890186F6465}" srcOrd="0" destOrd="0" presId="urn:microsoft.com/office/officeart/2005/8/layout/hierarchy1"/>
    <dgm:cxn modelId="{A215EC93-2B18-418E-9C65-4A420763F47A}" type="presParOf" srcId="{B29188E9-4937-4433-A828-4508C77A54B3}" destId="{49627FFB-5086-4744-8892-83215C6DDD4F}" srcOrd="1" destOrd="0" presId="urn:microsoft.com/office/officeart/2005/8/layout/hierarchy1"/>
    <dgm:cxn modelId="{401B3A43-EA08-466F-AB5D-F7E8D51ED3F6}" type="presParOf" srcId="{6372D2D4-43E0-48BB-A8D1-C802C6C11027}" destId="{43531E67-888B-4A36-A431-31BA024A72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7D69E-9CC2-4C74-AD83-C7869459923C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308934AD-6D96-481D-A1B4-17AB6AEF3C7B}">
      <dgm:prSet phldrT="[Tekstas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Value-rational</a:t>
          </a:r>
          <a:endParaRPr lang="lt-LT" sz="2400" dirty="0">
            <a:solidFill>
              <a:schemeClr val="tx1"/>
            </a:solidFill>
          </a:endParaRPr>
        </a:p>
      </dgm:t>
    </dgm:pt>
    <dgm:pt modelId="{6DCA59DF-2D88-496E-ABD5-FD4CA73407F6}" type="parTrans" cxnId="{E2141274-173D-466A-ACE5-18E2D9BE1531}">
      <dgm:prSet/>
      <dgm:spPr/>
      <dgm:t>
        <a:bodyPr/>
        <a:lstStyle/>
        <a:p>
          <a:endParaRPr lang="lt-LT"/>
        </a:p>
      </dgm:t>
    </dgm:pt>
    <dgm:pt modelId="{FBF5E687-4221-429E-A3FB-5F9AE0702A98}" type="sibTrans" cxnId="{E2141274-173D-466A-ACE5-18E2D9BE1531}">
      <dgm:prSet/>
      <dgm:spPr/>
      <dgm:t>
        <a:bodyPr/>
        <a:lstStyle/>
        <a:p>
          <a:endParaRPr lang="lt-LT"/>
        </a:p>
      </dgm:t>
    </dgm:pt>
    <dgm:pt modelId="{84504734-8809-4D04-9346-01E87B21096D}">
      <dgm:prSet phldrT="[Tekstas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 do so because it corresponds to my values, principles</a:t>
          </a:r>
          <a:r>
            <a:rPr lang="lt-LT" sz="2000" dirty="0" smtClean="0">
              <a:solidFill>
                <a:schemeClr val="tx1"/>
              </a:solidFill>
            </a:rPr>
            <a:t>. </a:t>
          </a:r>
          <a:endParaRPr lang="lt-LT" sz="2000" dirty="0">
            <a:solidFill>
              <a:schemeClr val="tx1"/>
            </a:solidFill>
          </a:endParaRPr>
        </a:p>
      </dgm:t>
    </dgm:pt>
    <dgm:pt modelId="{D323C8B5-0ADF-49D1-B4E7-BE3D68DB7A48}" type="parTrans" cxnId="{A5D4DF3F-3DA5-45E3-8345-9A90D2EE433B}">
      <dgm:prSet/>
      <dgm:spPr/>
      <dgm:t>
        <a:bodyPr/>
        <a:lstStyle/>
        <a:p>
          <a:endParaRPr lang="lt-LT"/>
        </a:p>
      </dgm:t>
    </dgm:pt>
    <dgm:pt modelId="{EEA0E126-320D-46C7-A07D-3DF4B42323E7}" type="sibTrans" cxnId="{A5D4DF3F-3DA5-45E3-8345-9A90D2EE433B}">
      <dgm:prSet/>
      <dgm:spPr/>
      <dgm:t>
        <a:bodyPr/>
        <a:lstStyle/>
        <a:p>
          <a:endParaRPr lang="lt-LT"/>
        </a:p>
      </dgm:t>
    </dgm:pt>
    <dgm:pt modelId="{75E9273D-B184-4B3B-968F-8C047EC4C9BD}">
      <dgm:prSet phldrT="[Tekstas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Affectional</a:t>
          </a:r>
          <a:r>
            <a:rPr lang="en-US" sz="2400" dirty="0" smtClean="0">
              <a:solidFill>
                <a:schemeClr val="tx1"/>
              </a:solidFill>
            </a:rPr>
            <a:t> action</a:t>
          </a:r>
          <a:endParaRPr lang="lt-LT" sz="2400" dirty="0">
            <a:solidFill>
              <a:schemeClr val="tx1"/>
            </a:solidFill>
          </a:endParaRPr>
        </a:p>
      </dgm:t>
    </dgm:pt>
    <dgm:pt modelId="{099D6E30-C690-41E1-A921-073767D34AF4}" type="parTrans" cxnId="{83A105C4-2A80-4E5B-8BE5-4AA9D4AEDFFD}">
      <dgm:prSet/>
      <dgm:spPr/>
      <dgm:t>
        <a:bodyPr/>
        <a:lstStyle/>
        <a:p>
          <a:endParaRPr lang="lt-LT"/>
        </a:p>
      </dgm:t>
    </dgm:pt>
    <dgm:pt modelId="{780409F6-1D39-4244-B7DD-701207EF2051}" type="sibTrans" cxnId="{83A105C4-2A80-4E5B-8BE5-4AA9D4AEDFFD}">
      <dgm:prSet/>
      <dgm:spPr/>
      <dgm:t>
        <a:bodyPr/>
        <a:lstStyle/>
        <a:p>
          <a:endParaRPr lang="lt-LT"/>
        </a:p>
      </dgm:t>
    </dgm:pt>
    <dgm:pt modelId="{177165DC-BD69-4968-8CDE-991FD8A989B5}">
      <dgm:prSet phldrT="[Tekstas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 act as led by emotions</a:t>
          </a:r>
          <a:endParaRPr lang="lt-LT" sz="2000" dirty="0">
            <a:solidFill>
              <a:schemeClr val="tx1"/>
            </a:solidFill>
          </a:endParaRPr>
        </a:p>
      </dgm:t>
    </dgm:pt>
    <dgm:pt modelId="{CE495F23-4F10-4CFB-8727-464478DF3BF8}" type="parTrans" cxnId="{5ADA2AB9-5EC0-4844-82DD-35CA4B729637}">
      <dgm:prSet/>
      <dgm:spPr/>
      <dgm:t>
        <a:bodyPr/>
        <a:lstStyle/>
        <a:p>
          <a:endParaRPr lang="lt-LT"/>
        </a:p>
      </dgm:t>
    </dgm:pt>
    <dgm:pt modelId="{746F1124-5247-44C0-A705-7204ECC1F749}" type="sibTrans" cxnId="{5ADA2AB9-5EC0-4844-82DD-35CA4B729637}">
      <dgm:prSet/>
      <dgm:spPr/>
      <dgm:t>
        <a:bodyPr/>
        <a:lstStyle/>
        <a:p>
          <a:endParaRPr lang="lt-LT"/>
        </a:p>
      </dgm:t>
    </dgm:pt>
    <dgm:pt modelId="{3D321AEC-EC9E-4D1D-81A2-01A75E336AD9}">
      <dgm:prSet phldrT="[Tekstas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Traditional action</a:t>
          </a:r>
          <a:endParaRPr lang="lt-LT" sz="2400" dirty="0">
            <a:solidFill>
              <a:schemeClr val="tx1"/>
            </a:solidFill>
          </a:endParaRPr>
        </a:p>
      </dgm:t>
    </dgm:pt>
    <dgm:pt modelId="{A422BB07-BB93-46DC-9FCC-FC736047A7DE}" type="parTrans" cxnId="{B1A618C8-AB27-4F6A-8268-2FD078ADA066}">
      <dgm:prSet/>
      <dgm:spPr/>
      <dgm:t>
        <a:bodyPr/>
        <a:lstStyle/>
        <a:p>
          <a:endParaRPr lang="lt-LT"/>
        </a:p>
      </dgm:t>
    </dgm:pt>
    <dgm:pt modelId="{54144829-054A-4655-873A-9B21230FF5EE}" type="sibTrans" cxnId="{B1A618C8-AB27-4F6A-8268-2FD078ADA066}">
      <dgm:prSet/>
      <dgm:spPr/>
      <dgm:t>
        <a:bodyPr/>
        <a:lstStyle/>
        <a:p>
          <a:endParaRPr lang="lt-LT"/>
        </a:p>
      </dgm:t>
    </dgm:pt>
    <dgm:pt modelId="{DB626FEF-FA04-4A49-AACD-BEB0ED1DA24D}">
      <dgm:prSet phldrT="[Tekstas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 do so because everybody is doing the same</a:t>
          </a:r>
          <a:r>
            <a:rPr lang="lt-LT" sz="2000" dirty="0" smtClean="0">
              <a:solidFill>
                <a:schemeClr val="tx1"/>
              </a:solidFill>
            </a:rPr>
            <a:t>. </a:t>
          </a:r>
          <a:endParaRPr lang="lt-LT" sz="2000" dirty="0">
            <a:solidFill>
              <a:schemeClr val="tx1"/>
            </a:solidFill>
          </a:endParaRPr>
        </a:p>
      </dgm:t>
    </dgm:pt>
    <dgm:pt modelId="{ABE2B2F7-E440-4C03-ABD0-9631E071CD42}" type="parTrans" cxnId="{C3075ECA-72F7-4D0A-8F93-B2EA8B7C812A}">
      <dgm:prSet/>
      <dgm:spPr/>
      <dgm:t>
        <a:bodyPr/>
        <a:lstStyle/>
        <a:p>
          <a:endParaRPr lang="lt-LT"/>
        </a:p>
      </dgm:t>
    </dgm:pt>
    <dgm:pt modelId="{449EE6C2-F8A6-43B3-9926-8F058984E43D}" type="sibTrans" cxnId="{C3075ECA-72F7-4D0A-8F93-B2EA8B7C812A}">
      <dgm:prSet/>
      <dgm:spPr/>
      <dgm:t>
        <a:bodyPr/>
        <a:lstStyle/>
        <a:p>
          <a:endParaRPr lang="lt-LT"/>
        </a:p>
      </dgm:t>
    </dgm:pt>
    <dgm:pt modelId="{A334DAC7-40B7-469B-BEC3-BAB2CFD16AED}">
      <dgm:prSet phldrT="[Tekstas]" custT="1"/>
      <dgm:spPr>
        <a:solidFill>
          <a:srgbClr val="FEC2E1"/>
        </a:solidFill>
      </dgm:spPr>
      <dgm:t>
        <a:bodyPr/>
        <a:lstStyle/>
        <a:p>
          <a:r>
            <a:rPr lang="en-US" sz="2400" b="0" i="0" dirty="0" smtClean="0">
              <a:solidFill>
                <a:schemeClr val="tx1"/>
              </a:solidFill>
            </a:rPr>
            <a:t>I</a:t>
          </a:r>
          <a:r>
            <a:rPr lang="lt-LT" sz="2400" b="0" i="0" dirty="0" err="1" smtClean="0">
              <a:solidFill>
                <a:schemeClr val="tx1"/>
              </a:solidFill>
            </a:rPr>
            <a:t>nstrumental</a:t>
          </a:r>
          <a:r>
            <a:rPr lang="en-US" sz="2400" b="0" i="0" dirty="0" smtClean="0">
              <a:solidFill>
                <a:schemeClr val="tx1"/>
              </a:solidFill>
            </a:rPr>
            <a:t> action</a:t>
          </a:r>
          <a:endParaRPr lang="lt-LT" sz="2400" dirty="0">
            <a:solidFill>
              <a:schemeClr val="tx1"/>
            </a:solidFill>
          </a:endParaRPr>
        </a:p>
      </dgm:t>
    </dgm:pt>
    <dgm:pt modelId="{8135BD5B-1412-4060-9690-19E75F263383}" type="parTrans" cxnId="{55AACE6B-BF43-4C58-ACAD-17D4B4370A7F}">
      <dgm:prSet/>
      <dgm:spPr/>
      <dgm:t>
        <a:bodyPr/>
        <a:lstStyle/>
        <a:p>
          <a:endParaRPr lang="lt-LT"/>
        </a:p>
      </dgm:t>
    </dgm:pt>
    <dgm:pt modelId="{16BDF893-6C1F-4DD2-83D4-2C04D945B5A6}" type="sibTrans" cxnId="{55AACE6B-BF43-4C58-ACAD-17D4B4370A7F}">
      <dgm:prSet/>
      <dgm:spPr/>
      <dgm:t>
        <a:bodyPr/>
        <a:lstStyle/>
        <a:p>
          <a:endParaRPr lang="lt-LT"/>
        </a:p>
      </dgm:t>
    </dgm:pt>
    <dgm:pt modelId="{AD822BA5-F48C-4E73-93FD-2FDFC8E0D37A}">
      <dgm:prSet phldrT="[Tekstas]" custT="1"/>
      <dgm:spPr>
        <a:solidFill>
          <a:srgbClr val="FEC2E1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 do this because it helps me to achieve the goal</a:t>
          </a:r>
          <a:r>
            <a:rPr lang="lt-LT" sz="2000" dirty="0" smtClean="0">
              <a:solidFill>
                <a:schemeClr val="tx1"/>
              </a:solidFill>
            </a:rPr>
            <a:t>. </a:t>
          </a:r>
          <a:endParaRPr lang="lt-LT" sz="2000" dirty="0">
            <a:solidFill>
              <a:schemeClr val="tx1"/>
            </a:solidFill>
          </a:endParaRPr>
        </a:p>
      </dgm:t>
    </dgm:pt>
    <dgm:pt modelId="{34B61955-3F3A-4D2F-9CD6-9E5EFB1FE75D}" type="parTrans" cxnId="{3B84DA8C-B674-4BAF-817F-87A61781EC5C}">
      <dgm:prSet/>
      <dgm:spPr/>
      <dgm:t>
        <a:bodyPr/>
        <a:lstStyle/>
        <a:p>
          <a:endParaRPr lang="lt-LT"/>
        </a:p>
      </dgm:t>
    </dgm:pt>
    <dgm:pt modelId="{D55C42B1-D49C-4C98-A218-145B53F0B47A}" type="sibTrans" cxnId="{3B84DA8C-B674-4BAF-817F-87A61781EC5C}">
      <dgm:prSet/>
      <dgm:spPr/>
      <dgm:t>
        <a:bodyPr/>
        <a:lstStyle/>
        <a:p>
          <a:endParaRPr lang="lt-LT"/>
        </a:p>
      </dgm:t>
    </dgm:pt>
    <dgm:pt modelId="{9810DED8-E7AB-434A-880D-5BAD8E276DCC}">
      <dgm:prSet phldrT="[Tekstas]" custT="1"/>
      <dgm:spPr/>
      <dgm:t>
        <a:bodyPr/>
        <a:lstStyle/>
        <a:p>
          <a:endParaRPr lang="lt-LT" sz="2000" dirty="0">
            <a:solidFill>
              <a:schemeClr val="tx1"/>
            </a:solidFill>
          </a:endParaRPr>
        </a:p>
      </dgm:t>
    </dgm:pt>
    <dgm:pt modelId="{86D130F4-E61E-41D5-9FBF-7777D9D893A8}" type="parTrans" cxnId="{E3AF1EFD-1596-45AE-9B73-4801CE9BCC5E}">
      <dgm:prSet/>
      <dgm:spPr/>
      <dgm:t>
        <a:bodyPr/>
        <a:lstStyle/>
        <a:p>
          <a:endParaRPr lang="lt-LT"/>
        </a:p>
      </dgm:t>
    </dgm:pt>
    <dgm:pt modelId="{553E6270-0B46-4ED5-B092-13661C15E0D6}" type="sibTrans" cxnId="{E3AF1EFD-1596-45AE-9B73-4801CE9BCC5E}">
      <dgm:prSet/>
      <dgm:spPr/>
      <dgm:t>
        <a:bodyPr/>
        <a:lstStyle/>
        <a:p>
          <a:endParaRPr lang="lt-LT"/>
        </a:p>
      </dgm:t>
    </dgm:pt>
    <dgm:pt modelId="{3526B1F1-B00B-4075-87DB-3CFD19AE243C}">
      <dgm:prSet phldrT="[Tekstas]" custT="1"/>
      <dgm:spPr/>
      <dgm:t>
        <a:bodyPr/>
        <a:lstStyle/>
        <a:p>
          <a:endParaRPr lang="lt-LT" sz="2000" dirty="0">
            <a:solidFill>
              <a:schemeClr val="tx1"/>
            </a:solidFill>
          </a:endParaRPr>
        </a:p>
      </dgm:t>
    </dgm:pt>
    <dgm:pt modelId="{FF16D241-1BA4-4968-8515-753BFAE34831}" type="parTrans" cxnId="{B7873BC4-88E8-4FB6-8773-CA97050ABC87}">
      <dgm:prSet/>
      <dgm:spPr/>
      <dgm:t>
        <a:bodyPr/>
        <a:lstStyle/>
        <a:p>
          <a:endParaRPr lang="lt-LT"/>
        </a:p>
      </dgm:t>
    </dgm:pt>
    <dgm:pt modelId="{76E7F062-0C53-44D7-93C0-B0CDD1A25549}" type="sibTrans" cxnId="{B7873BC4-88E8-4FB6-8773-CA97050ABC87}">
      <dgm:prSet/>
      <dgm:spPr/>
      <dgm:t>
        <a:bodyPr/>
        <a:lstStyle/>
        <a:p>
          <a:endParaRPr lang="lt-LT"/>
        </a:p>
      </dgm:t>
    </dgm:pt>
    <dgm:pt modelId="{9888C569-4D94-4D0C-B299-6A194B5510D7}">
      <dgm:prSet phldrT="[Tekstas]" custT="1"/>
      <dgm:spPr/>
      <dgm:t>
        <a:bodyPr/>
        <a:lstStyle/>
        <a:p>
          <a:endParaRPr lang="lt-LT" sz="2000" dirty="0">
            <a:solidFill>
              <a:schemeClr val="tx1"/>
            </a:solidFill>
          </a:endParaRPr>
        </a:p>
      </dgm:t>
    </dgm:pt>
    <dgm:pt modelId="{2695EC35-42A4-454B-B3C5-AFC9FB077D67}" type="parTrans" cxnId="{07C50DE2-DE37-4FCE-9BFD-86ED6CD3DB9D}">
      <dgm:prSet/>
      <dgm:spPr/>
      <dgm:t>
        <a:bodyPr/>
        <a:lstStyle/>
        <a:p>
          <a:endParaRPr lang="lt-LT"/>
        </a:p>
      </dgm:t>
    </dgm:pt>
    <dgm:pt modelId="{46F698DC-C787-44E6-8D41-3AAE457849F6}" type="sibTrans" cxnId="{07C50DE2-DE37-4FCE-9BFD-86ED6CD3DB9D}">
      <dgm:prSet/>
      <dgm:spPr/>
      <dgm:t>
        <a:bodyPr/>
        <a:lstStyle/>
        <a:p>
          <a:endParaRPr lang="lt-LT"/>
        </a:p>
      </dgm:t>
    </dgm:pt>
    <dgm:pt modelId="{52E1EBC3-8E43-4CBC-A471-CA1C372BEE11}" type="pres">
      <dgm:prSet presAssocID="{59D7D69E-9CC2-4C74-AD83-C786945992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ECC5E7C-A8EB-49F1-8AE3-0DDDDC7CF86C}" type="pres">
      <dgm:prSet presAssocID="{308934AD-6D96-481D-A1B4-17AB6AEF3C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777169F-6289-4166-A149-EEB37F261B4A}" type="pres">
      <dgm:prSet presAssocID="{FBF5E687-4221-429E-A3FB-5F9AE0702A98}" presName="sibTrans" presStyleCnt="0"/>
      <dgm:spPr/>
    </dgm:pt>
    <dgm:pt modelId="{918B6B7F-F334-4879-B836-E4124D694C68}" type="pres">
      <dgm:prSet presAssocID="{A334DAC7-40B7-469B-BEC3-BAB2CFD16A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5017532-3554-44BD-B1CB-64E01B7EA8C4}" type="pres">
      <dgm:prSet presAssocID="{16BDF893-6C1F-4DD2-83D4-2C04D945B5A6}" presName="sibTrans" presStyleCnt="0"/>
      <dgm:spPr/>
    </dgm:pt>
    <dgm:pt modelId="{5B928B81-EF05-4C84-BC25-395106770337}" type="pres">
      <dgm:prSet presAssocID="{75E9273D-B184-4B3B-968F-8C047EC4C9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4F1A14-8C43-403B-B79E-52B02FD8FD40}" type="pres">
      <dgm:prSet presAssocID="{780409F6-1D39-4244-B7DD-701207EF2051}" presName="sibTrans" presStyleCnt="0"/>
      <dgm:spPr/>
    </dgm:pt>
    <dgm:pt modelId="{0A853F52-86A2-43B2-9A3E-3CDF713137AF}" type="pres">
      <dgm:prSet presAssocID="{3D321AEC-EC9E-4D1D-81A2-01A75E336A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9E05C85-5017-4FBF-857E-C0C2F120B595}" type="presOf" srcId="{59D7D69E-9CC2-4C74-AD83-C7869459923C}" destId="{52E1EBC3-8E43-4CBC-A471-CA1C372BEE11}" srcOrd="0" destOrd="0" presId="urn:microsoft.com/office/officeart/2005/8/layout/hList6"/>
    <dgm:cxn modelId="{B1A618C8-AB27-4F6A-8268-2FD078ADA066}" srcId="{59D7D69E-9CC2-4C74-AD83-C7869459923C}" destId="{3D321AEC-EC9E-4D1D-81A2-01A75E336AD9}" srcOrd="3" destOrd="0" parTransId="{A422BB07-BB93-46DC-9FCC-FC736047A7DE}" sibTransId="{54144829-054A-4655-873A-9B21230FF5EE}"/>
    <dgm:cxn modelId="{40F4BDB1-C569-4E09-834E-04076B40B9A7}" type="presOf" srcId="{A334DAC7-40B7-469B-BEC3-BAB2CFD16AED}" destId="{918B6B7F-F334-4879-B836-E4124D694C68}" srcOrd="0" destOrd="0" presId="urn:microsoft.com/office/officeart/2005/8/layout/hList6"/>
    <dgm:cxn modelId="{A5D4DF3F-3DA5-45E3-8345-9A90D2EE433B}" srcId="{308934AD-6D96-481D-A1B4-17AB6AEF3C7B}" destId="{84504734-8809-4D04-9346-01E87B21096D}" srcOrd="1" destOrd="0" parTransId="{D323C8B5-0ADF-49D1-B4E7-BE3D68DB7A48}" sibTransId="{EEA0E126-320D-46C7-A07D-3DF4B42323E7}"/>
    <dgm:cxn modelId="{C40B1297-F767-4DC2-BF22-57DD76CC3ED0}" type="presOf" srcId="{3D321AEC-EC9E-4D1D-81A2-01A75E336AD9}" destId="{0A853F52-86A2-43B2-9A3E-3CDF713137AF}" srcOrd="0" destOrd="0" presId="urn:microsoft.com/office/officeart/2005/8/layout/hList6"/>
    <dgm:cxn modelId="{B35F82A2-0F7E-4081-B369-D78DB16DFFFD}" type="presOf" srcId="{308934AD-6D96-481D-A1B4-17AB6AEF3C7B}" destId="{1ECC5E7C-A8EB-49F1-8AE3-0DDDDC7CF86C}" srcOrd="0" destOrd="0" presId="urn:microsoft.com/office/officeart/2005/8/layout/hList6"/>
    <dgm:cxn modelId="{B7873BC4-88E8-4FB6-8773-CA97050ABC87}" srcId="{308934AD-6D96-481D-A1B4-17AB6AEF3C7B}" destId="{3526B1F1-B00B-4075-87DB-3CFD19AE243C}" srcOrd="0" destOrd="0" parTransId="{FF16D241-1BA4-4968-8515-753BFAE34831}" sibTransId="{76E7F062-0C53-44D7-93C0-B0CDD1A25549}"/>
    <dgm:cxn modelId="{45E453FB-0F16-446A-B106-A9CC88A6B815}" type="presOf" srcId="{3526B1F1-B00B-4075-87DB-3CFD19AE243C}" destId="{1ECC5E7C-A8EB-49F1-8AE3-0DDDDC7CF86C}" srcOrd="0" destOrd="1" presId="urn:microsoft.com/office/officeart/2005/8/layout/hList6"/>
    <dgm:cxn modelId="{0F98297D-69E9-4278-9D3C-3E47727517A6}" type="presOf" srcId="{9888C569-4D94-4D0C-B299-6A194B5510D7}" destId="{0A853F52-86A2-43B2-9A3E-3CDF713137AF}" srcOrd="0" destOrd="1" presId="urn:microsoft.com/office/officeart/2005/8/layout/hList6"/>
    <dgm:cxn modelId="{E7B8F1EB-A1F8-4953-817C-2E2ACAA3D650}" type="presOf" srcId="{84504734-8809-4D04-9346-01E87B21096D}" destId="{1ECC5E7C-A8EB-49F1-8AE3-0DDDDC7CF86C}" srcOrd="0" destOrd="2" presId="urn:microsoft.com/office/officeart/2005/8/layout/hList6"/>
    <dgm:cxn modelId="{3B84DA8C-B674-4BAF-817F-87A61781EC5C}" srcId="{A334DAC7-40B7-469B-BEC3-BAB2CFD16AED}" destId="{AD822BA5-F48C-4E73-93FD-2FDFC8E0D37A}" srcOrd="0" destOrd="0" parTransId="{34B61955-3F3A-4D2F-9CD6-9E5EFB1FE75D}" sibTransId="{D55C42B1-D49C-4C98-A218-145B53F0B47A}"/>
    <dgm:cxn modelId="{E3AF1EFD-1596-45AE-9B73-4801CE9BCC5E}" srcId="{75E9273D-B184-4B3B-968F-8C047EC4C9BD}" destId="{9810DED8-E7AB-434A-880D-5BAD8E276DCC}" srcOrd="0" destOrd="0" parTransId="{86D130F4-E61E-41D5-9FBF-7777D9D893A8}" sibTransId="{553E6270-0B46-4ED5-B092-13661C15E0D6}"/>
    <dgm:cxn modelId="{143E3D92-4688-4DAD-A45A-56612A4C5DC4}" type="presOf" srcId="{9810DED8-E7AB-434A-880D-5BAD8E276DCC}" destId="{5B928B81-EF05-4C84-BC25-395106770337}" srcOrd="0" destOrd="1" presId="urn:microsoft.com/office/officeart/2005/8/layout/hList6"/>
    <dgm:cxn modelId="{D01936EC-2159-4AF7-BADB-ADCAC8B22F95}" type="presOf" srcId="{177165DC-BD69-4968-8CDE-991FD8A989B5}" destId="{5B928B81-EF05-4C84-BC25-395106770337}" srcOrd="0" destOrd="2" presId="urn:microsoft.com/office/officeart/2005/8/layout/hList6"/>
    <dgm:cxn modelId="{E2141274-173D-466A-ACE5-18E2D9BE1531}" srcId="{59D7D69E-9CC2-4C74-AD83-C7869459923C}" destId="{308934AD-6D96-481D-A1B4-17AB6AEF3C7B}" srcOrd="0" destOrd="0" parTransId="{6DCA59DF-2D88-496E-ABD5-FD4CA73407F6}" sibTransId="{FBF5E687-4221-429E-A3FB-5F9AE0702A98}"/>
    <dgm:cxn modelId="{07C50DE2-DE37-4FCE-9BFD-86ED6CD3DB9D}" srcId="{3D321AEC-EC9E-4D1D-81A2-01A75E336AD9}" destId="{9888C569-4D94-4D0C-B299-6A194B5510D7}" srcOrd="0" destOrd="0" parTransId="{2695EC35-42A4-454B-B3C5-AFC9FB077D67}" sibTransId="{46F698DC-C787-44E6-8D41-3AAE457849F6}"/>
    <dgm:cxn modelId="{C3075ECA-72F7-4D0A-8F93-B2EA8B7C812A}" srcId="{3D321AEC-EC9E-4D1D-81A2-01A75E336AD9}" destId="{DB626FEF-FA04-4A49-AACD-BEB0ED1DA24D}" srcOrd="1" destOrd="0" parTransId="{ABE2B2F7-E440-4C03-ABD0-9631E071CD42}" sibTransId="{449EE6C2-F8A6-43B3-9926-8F058984E43D}"/>
    <dgm:cxn modelId="{1F668B9B-C39F-4E18-9E18-2B6C172F9B9A}" type="presOf" srcId="{AD822BA5-F48C-4E73-93FD-2FDFC8E0D37A}" destId="{918B6B7F-F334-4879-B836-E4124D694C68}" srcOrd="0" destOrd="1" presId="urn:microsoft.com/office/officeart/2005/8/layout/hList6"/>
    <dgm:cxn modelId="{5ADA2AB9-5EC0-4844-82DD-35CA4B729637}" srcId="{75E9273D-B184-4B3B-968F-8C047EC4C9BD}" destId="{177165DC-BD69-4968-8CDE-991FD8A989B5}" srcOrd="1" destOrd="0" parTransId="{CE495F23-4F10-4CFB-8727-464478DF3BF8}" sibTransId="{746F1124-5247-44C0-A705-7204ECC1F749}"/>
    <dgm:cxn modelId="{74ECCD2D-FE29-41B0-A1EF-E6C3D2921E73}" type="presOf" srcId="{DB626FEF-FA04-4A49-AACD-BEB0ED1DA24D}" destId="{0A853F52-86A2-43B2-9A3E-3CDF713137AF}" srcOrd="0" destOrd="2" presId="urn:microsoft.com/office/officeart/2005/8/layout/hList6"/>
    <dgm:cxn modelId="{3832CE8B-CD6A-4DF3-B2E3-CF9C47D98AA9}" type="presOf" srcId="{75E9273D-B184-4B3B-968F-8C047EC4C9BD}" destId="{5B928B81-EF05-4C84-BC25-395106770337}" srcOrd="0" destOrd="0" presId="urn:microsoft.com/office/officeart/2005/8/layout/hList6"/>
    <dgm:cxn modelId="{55AACE6B-BF43-4C58-ACAD-17D4B4370A7F}" srcId="{59D7D69E-9CC2-4C74-AD83-C7869459923C}" destId="{A334DAC7-40B7-469B-BEC3-BAB2CFD16AED}" srcOrd="1" destOrd="0" parTransId="{8135BD5B-1412-4060-9690-19E75F263383}" sibTransId="{16BDF893-6C1F-4DD2-83D4-2C04D945B5A6}"/>
    <dgm:cxn modelId="{83A105C4-2A80-4E5B-8BE5-4AA9D4AEDFFD}" srcId="{59D7D69E-9CC2-4C74-AD83-C7869459923C}" destId="{75E9273D-B184-4B3B-968F-8C047EC4C9BD}" srcOrd="2" destOrd="0" parTransId="{099D6E30-C690-41E1-A921-073767D34AF4}" sibTransId="{780409F6-1D39-4244-B7DD-701207EF2051}"/>
    <dgm:cxn modelId="{D2EEAB03-FD67-4037-86C8-856EE624FC97}" type="presParOf" srcId="{52E1EBC3-8E43-4CBC-A471-CA1C372BEE11}" destId="{1ECC5E7C-A8EB-49F1-8AE3-0DDDDC7CF86C}" srcOrd="0" destOrd="0" presId="urn:microsoft.com/office/officeart/2005/8/layout/hList6"/>
    <dgm:cxn modelId="{EC959F65-35CD-44E0-8BFC-5B1BCA379CD6}" type="presParOf" srcId="{52E1EBC3-8E43-4CBC-A471-CA1C372BEE11}" destId="{9777169F-6289-4166-A149-EEB37F261B4A}" srcOrd="1" destOrd="0" presId="urn:microsoft.com/office/officeart/2005/8/layout/hList6"/>
    <dgm:cxn modelId="{C6A2771C-E688-4EED-8BBE-057A788B4630}" type="presParOf" srcId="{52E1EBC3-8E43-4CBC-A471-CA1C372BEE11}" destId="{918B6B7F-F334-4879-B836-E4124D694C68}" srcOrd="2" destOrd="0" presId="urn:microsoft.com/office/officeart/2005/8/layout/hList6"/>
    <dgm:cxn modelId="{BD200F3A-9015-46C7-ACC9-885A3A597AE8}" type="presParOf" srcId="{52E1EBC3-8E43-4CBC-A471-CA1C372BEE11}" destId="{D5017532-3554-44BD-B1CB-64E01B7EA8C4}" srcOrd="3" destOrd="0" presId="urn:microsoft.com/office/officeart/2005/8/layout/hList6"/>
    <dgm:cxn modelId="{F5676870-0CD8-4D26-8558-81084700E1BE}" type="presParOf" srcId="{52E1EBC3-8E43-4CBC-A471-CA1C372BEE11}" destId="{5B928B81-EF05-4C84-BC25-395106770337}" srcOrd="4" destOrd="0" presId="urn:microsoft.com/office/officeart/2005/8/layout/hList6"/>
    <dgm:cxn modelId="{23D146D6-DFF8-49A9-ABE1-DB38A373C38E}" type="presParOf" srcId="{52E1EBC3-8E43-4CBC-A471-CA1C372BEE11}" destId="{EE4F1A14-8C43-403B-B79E-52B02FD8FD40}" srcOrd="5" destOrd="0" presId="urn:microsoft.com/office/officeart/2005/8/layout/hList6"/>
    <dgm:cxn modelId="{2FE9A027-960B-421F-A5DB-44B3A51B047E}" type="presParOf" srcId="{52E1EBC3-8E43-4CBC-A471-CA1C372BEE11}" destId="{0A853F52-86A2-43B2-9A3E-3CDF713137A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7D69E-9CC2-4C74-AD83-C7869459923C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308934AD-6D96-481D-A1B4-17AB6AEF3C7B}">
      <dgm:prSet phldrT="[Tekstas]" custT="1"/>
      <dgm:spPr/>
      <dgm:t>
        <a:bodyPr/>
        <a:lstStyle/>
        <a:p>
          <a:r>
            <a:rPr lang="lt-LT" sz="2400" dirty="0" err="1" smtClean="0">
              <a:solidFill>
                <a:schemeClr val="tx1"/>
              </a:solidFill>
            </a:rPr>
            <a:t>Value</a:t>
          </a:r>
          <a:endParaRPr lang="lt-LT" sz="2400" dirty="0">
            <a:solidFill>
              <a:schemeClr val="tx1"/>
            </a:solidFill>
          </a:endParaRPr>
        </a:p>
      </dgm:t>
    </dgm:pt>
    <dgm:pt modelId="{6DCA59DF-2D88-496E-ABD5-FD4CA73407F6}" type="parTrans" cxnId="{E2141274-173D-466A-ACE5-18E2D9BE1531}">
      <dgm:prSet/>
      <dgm:spPr/>
      <dgm:t>
        <a:bodyPr/>
        <a:lstStyle/>
        <a:p>
          <a:endParaRPr lang="lt-LT" sz="4000"/>
        </a:p>
      </dgm:t>
    </dgm:pt>
    <dgm:pt modelId="{FBF5E687-4221-429E-A3FB-5F9AE0702A98}" type="sibTrans" cxnId="{E2141274-173D-466A-ACE5-18E2D9BE1531}">
      <dgm:prSet/>
      <dgm:spPr/>
      <dgm:t>
        <a:bodyPr/>
        <a:lstStyle/>
        <a:p>
          <a:endParaRPr lang="lt-LT" sz="4000"/>
        </a:p>
      </dgm:t>
    </dgm:pt>
    <dgm:pt modelId="{75E9273D-B184-4B3B-968F-8C047EC4C9BD}">
      <dgm:prSet phldrT="[Tekstas]" custT="1"/>
      <dgm:spPr/>
      <dgm:t>
        <a:bodyPr/>
        <a:lstStyle/>
        <a:p>
          <a:r>
            <a:rPr lang="lt-LT" sz="2400" dirty="0" err="1" smtClean="0">
              <a:solidFill>
                <a:schemeClr val="tx1"/>
              </a:solidFill>
            </a:rPr>
            <a:t>Affective</a:t>
          </a:r>
          <a:endParaRPr lang="lt-LT" sz="2400" dirty="0">
            <a:solidFill>
              <a:schemeClr val="tx1"/>
            </a:solidFill>
          </a:endParaRPr>
        </a:p>
      </dgm:t>
    </dgm:pt>
    <dgm:pt modelId="{099D6E30-C690-41E1-A921-073767D34AF4}" type="parTrans" cxnId="{83A105C4-2A80-4E5B-8BE5-4AA9D4AEDFFD}">
      <dgm:prSet/>
      <dgm:spPr/>
      <dgm:t>
        <a:bodyPr/>
        <a:lstStyle/>
        <a:p>
          <a:endParaRPr lang="lt-LT" sz="4000"/>
        </a:p>
      </dgm:t>
    </dgm:pt>
    <dgm:pt modelId="{780409F6-1D39-4244-B7DD-701207EF2051}" type="sibTrans" cxnId="{83A105C4-2A80-4E5B-8BE5-4AA9D4AEDFFD}">
      <dgm:prSet/>
      <dgm:spPr/>
      <dgm:t>
        <a:bodyPr/>
        <a:lstStyle/>
        <a:p>
          <a:endParaRPr lang="lt-LT" sz="4000"/>
        </a:p>
      </dgm:t>
    </dgm:pt>
    <dgm:pt modelId="{3D321AEC-EC9E-4D1D-81A2-01A75E336AD9}">
      <dgm:prSet phldrT="[Tekstas]" custT="1"/>
      <dgm:spPr/>
      <dgm:t>
        <a:bodyPr/>
        <a:lstStyle/>
        <a:p>
          <a:r>
            <a:rPr lang="lt-LT" sz="2400" dirty="0" err="1" smtClean="0">
              <a:solidFill>
                <a:schemeClr val="tx1"/>
              </a:solidFill>
            </a:rPr>
            <a:t>Traditional</a:t>
          </a:r>
          <a:endParaRPr lang="lt-LT" sz="2400" dirty="0">
            <a:solidFill>
              <a:schemeClr val="tx1"/>
            </a:solidFill>
          </a:endParaRPr>
        </a:p>
      </dgm:t>
    </dgm:pt>
    <dgm:pt modelId="{A422BB07-BB93-46DC-9FCC-FC736047A7DE}" type="parTrans" cxnId="{B1A618C8-AB27-4F6A-8268-2FD078ADA066}">
      <dgm:prSet/>
      <dgm:spPr/>
      <dgm:t>
        <a:bodyPr/>
        <a:lstStyle/>
        <a:p>
          <a:endParaRPr lang="lt-LT" sz="4000"/>
        </a:p>
      </dgm:t>
    </dgm:pt>
    <dgm:pt modelId="{54144829-054A-4655-873A-9B21230FF5EE}" type="sibTrans" cxnId="{B1A618C8-AB27-4F6A-8268-2FD078ADA066}">
      <dgm:prSet/>
      <dgm:spPr/>
      <dgm:t>
        <a:bodyPr/>
        <a:lstStyle/>
        <a:p>
          <a:endParaRPr lang="lt-LT" sz="4000"/>
        </a:p>
      </dgm:t>
    </dgm:pt>
    <dgm:pt modelId="{A334DAC7-40B7-469B-BEC3-BAB2CFD16AED}">
      <dgm:prSet phldrT="[Tekstas]" custT="1"/>
      <dgm:spPr>
        <a:solidFill>
          <a:srgbClr val="FEC2E1"/>
        </a:solidFill>
      </dgm:spPr>
      <dgm:t>
        <a:bodyPr/>
        <a:lstStyle/>
        <a:p>
          <a:r>
            <a:rPr lang="lt-LT" sz="2000" dirty="0" err="1" smtClean="0">
              <a:solidFill>
                <a:schemeClr val="tx1"/>
              </a:solidFill>
            </a:rPr>
            <a:t>Instrumental</a:t>
          </a:r>
          <a:endParaRPr lang="lt-LT" sz="2000" dirty="0">
            <a:solidFill>
              <a:schemeClr val="tx1"/>
            </a:solidFill>
          </a:endParaRPr>
        </a:p>
      </dgm:t>
    </dgm:pt>
    <dgm:pt modelId="{8135BD5B-1412-4060-9690-19E75F263383}" type="parTrans" cxnId="{55AACE6B-BF43-4C58-ACAD-17D4B4370A7F}">
      <dgm:prSet/>
      <dgm:spPr/>
      <dgm:t>
        <a:bodyPr/>
        <a:lstStyle/>
        <a:p>
          <a:endParaRPr lang="lt-LT" sz="4000"/>
        </a:p>
      </dgm:t>
    </dgm:pt>
    <dgm:pt modelId="{16BDF893-6C1F-4DD2-83D4-2C04D945B5A6}" type="sibTrans" cxnId="{55AACE6B-BF43-4C58-ACAD-17D4B4370A7F}">
      <dgm:prSet/>
      <dgm:spPr/>
      <dgm:t>
        <a:bodyPr/>
        <a:lstStyle/>
        <a:p>
          <a:endParaRPr lang="lt-LT" sz="4000"/>
        </a:p>
      </dgm:t>
    </dgm:pt>
    <dgm:pt modelId="{52E1EBC3-8E43-4CBC-A471-CA1C372BEE11}" type="pres">
      <dgm:prSet presAssocID="{59D7D69E-9CC2-4C74-AD83-C786945992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ECC5E7C-A8EB-49F1-8AE3-0DDDDC7CF86C}" type="pres">
      <dgm:prSet presAssocID="{308934AD-6D96-481D-A1B4-17AB6AEF3C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777169F-6289-4166-A149-EEB37F261B4A}" type="pres">
      <dgm:prSet presAssocID="{FBF5E687-4221-429E-A3FB-5F9AE0702A98}" presName="sibTrans" presStyleCnt="0"/>
      <dgm:spPr/>
    </dgm:pt>
    <dgm:pt modelId="{918B6B7F-F334-4879-B836-E4124D694C68}" type="pres">
      <dgm:prSet presAssocID="{A334DAC7-40B7-469B-BEC3-BAB2CFD16A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5017532-3554-44BD-B1CB-64E01B7EA8C4}" type="pres">
      <dgm:prSet presAssocID="{16BDF893-6C1F-4DD2-83D4-2C04D945B5A6}" presName="sibTrans" presStyleCnt="0"/>
      <dgm:spPr/>
    </dgm:pt>
    <dgm:pt modelId="{5B928B81-EF05-4C84-BC25-395106770337}" type="pres">
      <dgm:prSet presAssocID="{75E9273D-B184-4B3B-968F-8C047EC4C9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4F1A14-8C43-403B-B79E-52B02FD8FD40}" type="pres">
      <dgm:prSet presAssocID="{780409F6-1D39-4244-B7DD-701207EF2051}" presName="sibTrans" presStyleCnt="0"/>
      <dgm:spPr/>
    </dgm:pt>
    <dgm:pt modelId="{0A853F52-86A2-43B2-9A3E-3CDF713137AF}" type="pres">
      <dgm:prSet presAssocID="{3D321AEC-EC9E-4D1D-81A2-01A75E336A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E2141274-173D-466A-ACE5-18E2D9BE1531}" srcId="{59D7D69E-9CC2-4C74-AD83-C7869459923C}" destId="{308934AD-6D96-481D-A1B4-17AB6AEF3C7B}" srcOrd="0" destOrd="0" parTransId="{6DCA59DF-2D88-496E-ABD5-FD4CA73407F6}" sibTransId="{FBF5E687-4221-429E-A3FB-5F9AE0702A98}"/>
    <dgm:cxn modelId="{83A105C4-2A80-4E5B-8BE5-4AA9D4AEDFFD}" srcId="{59D7D69E-9CC2-4C74-AD83-C7869459923C}" destId="{75E9273D-B184-4B3B-968F-8C047EC4C9BD}" srcOrd="2" destOrd="0" parTransId="{099D6E30-C690-41E1-A921-073767D34AF4}" sibTransId="{780409F6-1D39-4244-B7DD-701207EF2051}"/>
    <dgm:cxn modelId="{B1B206A9-B077-4241-81AC-4F289C4AB20D}" type="presOf" srcId="{3D321AEC-EC9E-4D1D-81A2-01A75E336AD9}" destId="{0A853F52-86A2-43B2-9A3E-3CDF713137AF}" srcOrd="0" destOrd="0" presId="urn:microsoft.com/office/officeart/2005/8/layout/hList6"/>
    <dgm:cxn modelId="{55AACE6B-BF43-4C58-ACAD-17D4B4370A7F}" srcId="{59D7D69E-9CC2-4C74-AD83-C7869459923C}" destId="{A334DAC7-40B7-469B-BEC3-BAB2CFD16AED}" srcOrd="1" destOrd="0" parTransId="{8135BD5B-1412-4060-9690-19E75F263383}" sibTransId="{16BDF893-6C1F-4DD2-83D4-2C04D945B5A6}"/>
    <dgm:cxn modelId="{93EE43B9-0CF2-41AB-8AD7-E714CA884B7E}" type="presOf" srcId="{75E9273D-B184-4B3B-968F-8C047EC4C9BD}" destId="{5B928B81-EF05-4C84-BC25-395106770337}" srcOrd="0" destOrd="0" presId="urn:microsoft.com/office/officeart/2005/8/layout/hList6"/>
    <dgm:cxn modelId="{BCBA1762-9D90-4DA9-94E3-3E3550F8EC0C}" type="presOf" srcId="{308934AD-6D96-481D-A1B4-17AB6AEF3C7B}" destId="{1ECC5E7C-A8EB-49F1-8AE3-0DDDDC7CF86C}" srcOrd="0" destOrd="0" presId="urn:microsoft.com/office/officeart/2005/8/layout/hList6"/>
    <dgm:cxn modelId="{042D8F0F-7C2B-41F4-B30D-92FA5671CDA1}" type="presOf" srcId="{A334DAC7-40B7-469B-BEC3-BAB2CFD16AED}" destId="{918B6B7F-F334-4879-B836-E4124D694C68}" srcOrd="0" destOrd="0" presId="urn:microsoft.com/office/officeart/2005/8/layout/hList6"/>
    <dgm:cxn modelId="{72EFFD31-8619-4AB8-B2CF-A98CC9BFEC7C}" type="presOf" srcId="{59D7D69E-9CC2-4C74-AD83-C7869459923C}" destId="{52E1EBC3-8E43-4CBC-A471-CA1C372BEE11}" srcOrd="0" destOrd="0" presId="urn:microsoft.com/office/officeart/2005/8/layout/hList6"/>
    <dgm:cxn modelId="{B1A618C8-AB27-4F6A-8268-2FD078ADA066}" srcId="{59D7D69E-9CC2-4C74-AD83-C7869459923C}" destId="{3D321AEC-EC9E-4D1D-81A2-01A75E336AD9}" srcOrd="3" destOrd="0" parTransId="{A422BB07-BB93-46DC-9FCC-FC736047A7DE}" sibTransId="{54144829-054A-4655-873A-9B21230FF5EE}"/>
    <dgm:cxn modelId="{14507E17-EC41-4BA8-B03C-4E44F1E3ADF2}" type="presParOf" srcId="{52E1EBC3-8E43-4CBC-A471-CA1C372BEE11}" destId="{1ECC5E7C-A8EB-49F1-8AE3-0DDDDC7CF86C}" srcOrd="0" destOrd="0" presId="urn:microsoft.com/office/officeart/2005/8/layout/hList6"/>
    <dgm:cxn modelId="{3DCB2158-F374-4AF9-AEEB-E193548C9CD7}" type="presParOf" srcId="{52E1EBC3-8E43-4CBC-A471-CA1C372BEE11}" destId="{9777169F-6289-4166-A149-EEB37F261B4A}" srcOrd="1" destOrd="0" presId="urn:microsoft.com/office/officeart/2005/8/layout/hList6"/>
    <dgm:cxn modelId="{7BF080BD-6C2B-422E-AA98-9FAA04806750}" type="presParOf" srcId="{52E1EBC3-8E43-4CBC-A471-CA1C372BEE11}" destId="{918B6B7F-F334-4879-B836-E4124D694C68}" srcOrd="2" destOrd="0" presId="urn:microsoft.com/office/officeart/2005/8/layout/hList6"/>
    <dgm:cxn modelId="{746EE594-11A4-4600-93E2-1915243647CF}" type="presParOf" srcId="{52E1EBC3-8E43-4CBC-A471-CA1C372BEE11}" destId="{D5017532-3554-44BD-B1CB-64E01B7EA8C4}" srcOrd="3" destOrd="0" presId="urn:microsoft.com/office/officeart/2005/8/layout/hList6"/>
    <dgm:cxn modelId="{A1159C23-8782-46A7-8745-B2633C90B31F}" type="presParOf" srcId="{52E1EBC3-8E43-4CBC-A471-CA1C372BEE11}" destId="{5B928B81-EF05-4C84-BC25-395106770337}" srcOrd="4" destOrd="0" presId="urn:microsoft.com/office/officeart/2005/8/layout/hList6"/>
    <dgm:cxn modelId="{0CB044F6-092C-4F1F-BBE3-DDEDDC1A4916}" type="presParOf" srcId="{52E1EBC3-8E43-4CBC-A471-CA1C372BEE11}" destId="{EE4F1A14-8C43-403B-B79E-52B02FD8FD40}" srcOrd="5" destOrd="0" presId="urn:microsoft.com/office/officeart/2005/8/layout/hList6"/>
    <dgm:cxn modelId="{AD4B6624-8C77-4724-B7CF-26E383020A76}" type="presParOf" srcId="{52E1EBC3-8E43-4CBC-A471-CA1C372BEE11}" destId="{0A853F52-86A2-43B2-9A3E-3CDF713137AF}" srcOrd="6" destOrd="0" presId="urn:microsoft.com/office/officeart/2005/8/layout/hList6"/>
  </dgm:cxnLst>
  <dgm:bg/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7D69E-9CC2-4C74-AD83-C7869459923C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308934AD-6D96-481D-A1B4-17AB6AEF3C7B}">
      <dgm:prSet phldrT="[Tekstas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Value-rational</a:t>
          </a:r>
          <a:endParaRPr lang="lt-LT" sz="2400" dirty="0">
            <a:solidFill>
              <a:schemeClr val="tx1"/>
            </a:solidFill>
          </a:endParaRPr>
        </a:p>
      </dgm:t>
    </dgm:pt>
    <dgm:pt modelId="{6DCA59DF-2D88-496E-ABD5-FD4CA73407F6}" type="parTrans" cxnId="{E2141274-173D-466A-ACE5-18E2D9BE1531}">
      <dgm:prSet/>
      <dgm:spPr/>
      <dgm:t>
        <a:bodyPr/>
        <a:lstStyle/>
        <a:p>
          <a:endParaRPr lang="lt-LT"/>
        </a:p>
      </dgm:t>
    </dgm:pt>
    <dgm:pt modelId="{FBF5E687-4221-429E-A3FB-5F9AE0702A98}" type="sibTrans" cxnId="{E2141274-173D-466A-ACE5-18E2D9BE1531}">
      <dgm:prSet/>
      <dgm:spPr/>
      <dgm:t>
        <a:bodyPr/>
        <a:lstStyle/>
        <a:p>
          <a:endParaRPr lang="lt-LT"/>
        </a:p>
      </dgm:t>
    </dgm:pt>
    <dgm:pt modelId="{75E9273D-B184-4B3B-968F-8C047EC4C9BD}">
      <dgm:prSet phldrT="[Tekstas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Affectional</a:t>
          </a:r>
          <a:r>
            <a:rPr lang="en-US" sz="2000" dirty="0" smtClean="0">
              <a:solidFill>
                <a:schemeClr val="tx1"/>
              </a:solidFill>
            </a:rPr>
            <a:t> action</a:t>
          </a:r>
          <a:endParaRPr lang="lt-LT" sz="2000" dirty="0">
            <a:solidFill>
              <a:schemeClr val="tx1"/>
            </a:solidFill>
          </a:endParaRPr>
        </a:p>
      </dgm:t>
    </dgm:pt>
    <dgm:pt modelId="{099D6E30-C690-41E1-A921-073767D34AF4}" type="parTrans" cxnId="{83A105C4-2A80-4E5B-8BE5-4AA9D4AEDFFD}">
      <dgm:prSet/>
      <dgm:spPr/>
      <dgm:t>
        <a:bodyPr/>
        <a:lstStyle/>
        <a:p>
          <a:endParaRPr lang="lt-LT"/>
        </a:p>
      </dgm:t>
    </dgm:pt>
    <dgm:pt modelId="{780409F6-1D39-4244-B7DD-701207EF2051}" type="sibTrans" cxnId="{83A105C4-2A80-4E5B-8BE5-4AA9D4AEDFFD}">
      <dgm:prSet/>
      <dgm:spPr/>
      <dgm:t>
        <a:bodyPr/>
        <a:lstStyle/>
        <a:p>
          <a:endParaRPr lang="lt-LT"/>
        </a:p>
      </dgm:t>
    </dgm:pt>
    <dgm:pt modelId="{3D321AEC-EC9E-4D1D-81A2-01A75E336AD9}">
      <dgm:prSet phldrT="[Tekstas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Traditional action</a:t>
          </a:r>
          <a:endParaRPr lang="lt-LT" sz="2400" dirty="0">
            <a:solidFill>
              <a:schemeClr val="tx1"/>
            </a:solidFill>
          </a:endParaRPr>
        </a:p>
      </dgm:t>
    </dgm:pt>
    <dgm:pt modelId="{A422BB07-BB93-46DC-9FCC-FC736047A7DE}" type="parTrans" cxnId="{B1A618C8-AB27-4F6A-8268-2FD078ADA066}">
      <dgm:prSet/>
      <dgm:spPr/>
      <dgm:t>
        <a:bodyPr/>
        <a:lstStyle/>
        <a:p>
          <a:endParaRPr lang="lt-LT"/>
        </a:p>
      </dgm:t>
    </dgm:pt>
    <dgm:pt modelId="{54144829-054A-4655-873A-9B21230FF5EE}" type="sibTrans" cxnId="{B1A618C8-AB27-4F6A-8268-2FD078ADA066}">
      <dgm:prSet/>
      <dgm:spPr/>
      <dgm:t>
        <a:bodyPr/>
        <a:lstStyle/>
        <a:p>
          <a:endParaRPr lang="lt-LT"/>
        </a:p>
      </dgm:t>
    </dgm:pt>
    <dgm:pt modelId="{DB626FEF-FA04-4A49-AACD-BEB0ED1DA24D}">
      <dgm:prSet phldrT="[Tekstas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because everybody is doing the same</a:t>
          </a:r>
          <a:endParaRPr lang="lt-LT" sz="2000" dirty="0">
            <a:solidFill>
              <a:schemeClr val="tx1"/>
            </a:solidFill>
          </a:endParaRPr>
        </a:p>
      </dgm:t>
    </dgm:pt>
    <dgm:pt modelId="{ABE2B2F7-E440-4C03-ABD0-9631E071CD42}" type="parTrans" cxnId="{C3075ECA-72F7-4D0A-8F93-B2EA8B7C812A}">
      <dgm:prSet/>
      <dgm:spPr/>
      <dgm:t>
        <a:bodyPr/>
        <a:lstStyle/>
        <a:p>
          <a:endParaRPr lang="lt-LT"/>
        </a:p>
      </dgm:t>
    </dgm:pt>
    <dgm:pt modelId="{449EE6C2-F8A6-43B3-9926-8F058984E43D}" type="sibTrans" cxnId="{C3075ECA-72F7-4D0A-8F93-B2EA8B7C812A}">
      <dgm:prSet/>
      <dgm:spPr/>
      <dgm:t>
        <a:bodyPr/>
        <a:lstStyle/>
        <a:p>
          <a:endParaRPr lang="lt-LT"/>
        </a:p>
      </dgm:t>
    </dgm:pt>
    <dgm:pt modelId="{A334DAC7-40B7-469B-BEC3-BAB2CFD16AED}">
      <dgm:prSet phldrT="[Tekstas]" custT="1"/>
      <dgm:spPr>
        <a:solidFill>
          <a:srgbClr val="FEC2E1"/>
        </a:solidFill>
      </dgm:spPr>
      <dgm:t>
        <a:bodyPr/>
        <a:lstStyle/>
        <a:p>
          <a:r>
            <a:rPr lang="en-US" sz="2400" b="0" i="0" dirty="0" smtClean="0">
              <a:solidFill>
                <a:schemeClr val="tx1"/>
              </a:solidFill>
            </a:rPr>
            <a:t>I</a:t>
          </a:r>
          <a:r>
            <a:rPr lang="lt-LT" sz="2400" b="0" i="0" dirty="0" err="1" smtClean="0">
              <a:solidFill>
                <a:schemeClr val="tx1"/>
              </a:solidFill>
            </a:rPr>
            <a:t>nstrumental</a:t>
          </a:r>
          <a:r>
            <a:rPr lang="en-US" sz="2400" b="0" i="0" dirty="0" smtClean="0">
              <a:solidFill>
                <a:schemeClr val="tx1"/>
              </a:solidFill>
            </a:rPr>
            <a:t> action</a:t>
          </a:r>
          <a:endParaRPr lang="lt-LT" sz="2400" dirty="0">
            <a:solidFill>
              <a:schemeClr val="tx1"/>
            </a:solidFill>
          </a:endParaRPr>
        </a:p>
      </dgm:t>
    </dgm:pt>
    <dgm:pt modelId="{8135BD5B-1412-4060-9690-19E75F263383}" type="parTrans" cxnId="{55AACE6B-BF43-4C58-ACAD-17D4B4370A7F}">
      <dgm:prSet/>
      <dgm:spPr/>
      <dgm:t>
        <a:bodyPr/>
        <a:lstStyle/>
        <a:p>
          <a:endParaRPr lang="lt-LT"/>
        </a:p>
      </dgm:t>
    </dgm:pt>
    <dgm:pt modelId="{16BDF893-6C1F-4DD2-83D4-2C04D945B5A6}" type="sibTrans" cxnId="{55AACE6B-BF43-4C58-ACAD-17D4B4370A7F}">
      <dgm:prSet/>
      <dgm:spPr/>
      <dgm:t>
        <a:bodyPr/>
        <a:lstStyle/>
        <a:p>
          <a:endParaRPr lang="lt-LT"/>
        </a:p>
      </dgm:t>
    </dgm:pt>
    <dgm:pt modelId="{AD822BA5-F48C-4E73-93FD-2FDFC8E0D37A}">
      <dgm:prSet phldrT="[Tekstas]" custT="1"/>
      <dgm:spPr>
        <a:solidFill>
          <a:srgbClr val="FEC2E1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because it helps to achieve the goal</a:t>
          </a:r>
          <a:endParaRPr lang="lt-LT" sz="2000" dirty="0">
            <a:solidFill>
              <a:schemeClr val="tx1"/>
            </a:solidFill>
          </a:endParaRPr>
        </a:p>
      </dgm:t>
    </dgm:pt>
    <dgm:pt modelId="{34B61955-3F3A-4D2F-9CD6-9E5EFB1FE75D}" type="parTrans" cxnId="{3B84DA8C-B674-4BAF-817F-87A61781EC5C}">
      <dgm:prSet/>
      <dgm:spPr/>
      <dgm:t>
        <a:bodyPr/>
        <a:lstStyle/>
        <a:p>
          <a:endParaRPr lang="lt-LT"/>
        </a:p>
      </dgm:t>
    </dgm:pt>
    <dgm:pt modelId="{D55C42B1-D49C-4C98-A218-145B53F0B47A}" type="sibTrans" cxnId="{3B84DA8C-B674-4BAF-817F-87A61781EC5C}">
      <dgm:prSet/>
      <dgm:spPr/>
      <dgm:t>
        <a:bodyPr/>
        <a:lstStyle/>
        <a:p>
          <a:endParaRPr lang="lt-LT"/>
        </a:p>
      </dgm:t>
    </dgm:pt>
    <dgm:pt modelId="{9810DED8-E7AB-434A-880D-5BAD8E276DCC}">
      <dgm:prSet phldrT="[Tekstas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Because of emotions</a:t>
          </a:r>
          <a:endParaRPr lang="lt-LT" sz="1800" dirty="0">
            <a:solidFill>
              <a:schemeClr val="tx1"/>
            </a:solidFill>
          </a:endParaRPr>
        </a:p>
      </dgm:t>
    </dgm:pt>
    <dgm:pt modelId="{86D130F4-E61E-41D5-9FBF-7777D9D893A8}" type="parTrans" cxnId="{E3AF1EFD-1596-45AE-9B73-4801CE9BCC5E}">
      <dgm:prSet/>
      <dgm:spPr/>
      <dgm:t>
        <a:bodyPr/>
        <a:lstStyle/>
        <a:p>
          <a:endParaRPr lang="lt-LT"/>
        </a:p>
      </dgm:t>
    </dgm:pt>
    <dgm:pt modelId="{553E6270-0B46-4ED5-B092-13661C15E0D6}" type="sibTrans" cxnId="{E3AF1EFD-1596-45AE-9B73-4801CE9BCC5E}">
      <dgm:prSet/>
      <dgm:spPr/>
      <dgm:t>
        <a:bodyPr/>
        <a:lstStyle/>
        <a:p>
          <a:endParaRPr lang="lt-LT"/>
        </a:p>
      </dgm:t>
    </dgm:pt>
    <dgm:pt modelId="{3526B1F1-B00B-4075-87DB-3CFD19AE243C}">
      <dgm:prSet phldrT="[Tekstas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because it corresponds to values, principles</a:t>
          </a:r>
          <a:endParaRPr lang="lt-LT" sz="2000" dirty="0">
            <a:solidFill>
              <a:schemeClr val="tx1"/>
            </a:solidFill>
          </a:endParaRPr>
        </a:p>
      </dgm:t>
    </dgm:pt>
    <dgm:pt modelId="{FF16D241-1BA4-4968-8515-753BFAE34831}" type="parTrans" cxnId="{B7873BC4-88E8-4FB6-8773-CA97050ABC87}">
      <dgm:prSet/>
      <dgm:spPr/>
      <dgm:t>
        <a:bodyPr/>
        <a:lstStyle/>
        <a:p>
          <a:endParaRPr lang="lt-LT"/>
        </a:p>
      </dgm:t>
    </dgm:pt>
    <dgm:pt modelId="{76E7F062-0C53-44D7-93C0-B0CDD1A25549}" type="sibTrans" cxnId="{B7873BC4-88E8-4FB6-8773-CA97050ABC87}">
      <dgm:prSet/>
      <dgm:spPr/>
      <dgm:t>
        <a:bodyPr/>
        <a:lstStyle/>
        <a:p>
          <a:endParaRPr lang="lt-LT"/>
        </a:p>
      </dgm:t>
    </dgm:pt>
    <dgm:pt modelId="{9888C569-4D94-4D0C-B299-6A194B5510D7}">
      <dgm:prSet phldrT="[Tekstas]" custT="1"/>
      <dgm:spPr/>
      <dgm:t>
        <a:bodyPr/>
        <a:lstStyle/>
        <a:p>
          <a:endParaRPr lang="lt-LT" sz="2000" dirty="0">
            <a:solidFill>
              <a:schemeClr val="tx1"/>
            </a:solidFill>
          </a:endParaRPr>
        </a:p>
      </dgm:t>
    </dgm:pt>
    <dgm:pt modelId="{2695EC35-42A4-454B-B3C5-AFC9FB077D67}" type="parTrans" cxnId="{07C50DE2-DE37-4FCE-9BFD-86ED6CD3DB9D}">
      <dgm:prSet/>
      <dgm:spPr/>
      <dgm:t>
        <a:bodyPr/>
        <a:lstStyle/>
        <a:p>
          <a:endParaRPr lang="lt-LT"/>
        </a:p>
      </dgm:t>
    </dgm:pt>
    <dgm:pt modelId="{46F698DC-C787-44E6-8D41-3AAE457849F6}" type="sibTrans" cxnId="{07C50DE2-DE37-4FCE-9BFD-86ED6CD3DB9D}">
      <dgm:prSet/>
      <dgm:spPr/>
      <dgm:t>
        <a:bodyPr/>
        <a:lstStyle/>
        <a:p>
          <a:endParaRPr lang="lt-LT"/>
        </a:p>
      </dgm:t>
    </dgm:pt>
    <dgm:pt modelId="{A41B0E6F-D396-4930-B391-702AC9CB9F5F}">
      <dgm:prSet phldrT="[Tekstas]" custT="1"/>
      <dgm:spPr>
        <a:solidFill>
          <a:srgbClr val="FEC2E1"/>
        </a:solidFill>
      </dgm:spPr>
      <dgm:t>
        <a:bodyPr/>
        <a:lstStyle/>
        <a:p>
          <a:endParaRPr lang="lt-LT" sz="2000" dirty="0">
            <a:solidFill>
              <a:schemeClr val="tx1"/>
            </a:solidFill>
          </a:endParaRPr>
        </a:p>
      </dgm:t>
    </dgm:pt>
    <dgm:pt modelId="{A820DE99-2696-48E7-B9E3-1E96EF8D8F98}" type="parTrans" cxnId="{35F0C415-AEA0-45C0-A85D-A70E5E110617}">
      <dgm:prSet/>
      <dgm:spPr/>
      <dgm:t>
        <a:bodyPr/>
        <a:lstStyle/>
        <a:p>
          <a:endParaRPr lang="lt-LT"/>
        </a:p>
      </dgm:t>
    </dgm:pt>
    <dgm:pt modelId="{4FED9F85-3F61-44A2-820D-2435FBA90E24}" type="sibTrans" cxnId="{35F0C415-AEA0-45C0-A85D-A70E5E110617}">
      <dgm:prSet/>
      <dgm:spPr/>
      <dgm:t>
        <a:bodyPr/>
        <a:lstStyle/>
        <a:p>
          <a:endParaRPr lang="lt-LT"/>
        </a:p>
      </dgm:t>
    </dgm:pt>
    <dgm:pt modelId="{52E1EBC3-8E43-4CBC-A471-CA1C372BEE11}" type="pres">
      <dgm:prSet presAssocID="{59D7D69E-9CC2-4C74-AD83-C786945992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ECC5E7C-A8EB-49F1-8AE3-0DDDDC7CF86C}" type="pres">
      <dgm:prSet presAssocID="{308934AD-6D96-481D-A1B4-17AB6AEF3C7B}" presName="node" presStyleLbl="node1" presStyleIdx="0" presStyleCnt="4" custScaleY="5686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777169F-6289-4166-A149-EEB37F261B4A}" type="pres">
      <dgm:prSet presAssocID="{FBF5E687-4221-429E-A3FB-5F9AE0702A98}" presName="sibTrans" presStyleCnt="0"/>
      <dgm:spPr/>
    </dgm:pt>
    <dgm:pt modelId="{918B6B7F-F334-4879-B836-E4124D694C68}" type="pres">
      <dgm:prSet presAssocID="{A334DAC7-40B7-469B-BEC3-BAB2CFD16AED}" presName="node" presStyleLbl="node1" presStyleIdx="1" presStyleCnt="4" custScaleY="8397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5017532-3554-44BD-B1CB-64E01B7EA8C4}" type="pres">
      <dgm:prSet presAssocID="{16BDF893-6C1F-4DD2-83D4-2C04D945B5A6}" presName="sibTrans" presStyleCnt="0"/>
      <dgm:spPr/>
    </dgm:pt>
    <dgm:pt modelId="{5B928B81-EF05-4C84-BC25-395106770337}" type="pres">
      <dgm:prSet presAssocID="{75E9273D-B184-4B3B-968F-8C047EC4C9BD}" presName="node" presStyleLbl="node1" presStyleIdx="2" presStyleCnt="4" custScaleY="3477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4F1A14-8C43-403B-B79E-52B02FD8FD40}" type="pres">
      <dgm:prSet presAssocID="{780409F6-1D39-4244-B7DD-701207EF2051}" presName="sibTrans" presStyleCnt="0"/>
      <dgm:spPr/>
    </dgm:pt>
    <dgm:pt modelId="{0A853F52-86A2-43B2-9A3E-3CDF713137AF}" type="pres">
      <dgm:prSet presAssocID="{3D321AEC-EC9E-4D1D-81A2-01A75E336AD9}" presName="node" presStyleLbl="node1" presStyleIdx="3" presStyleCnt="4" custScaleX="93496" custScaleY="7845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DD21F07-0CDF-4300-9087-5C6E4DDCC7AA}" type="presOf" srcId="{9888C569-4D94-4D0C-B299-6A194B5510D7}" destId="{0A853F52-86A2-43B2-9A3E-3CDF713137AF}" srcOrd="0" destOrd="1" presId="urn:microsoft.com/office/officeart/2005/8/layout/hList6"/>
    <dgm:cxn modelId="{B1A618C8-AB27-4F6A-8268-2FD078ADA066}" srcId="{59D7D69E-9CC2-4C74-AD83-C7869459923C}" destId="{3D321AEC-EC9E-4D1D-81A2-01A75E336AD9}" srcOrd="3" destOrd="0" parTransId="{A422BB07-BB93-46DC-9FCC-FC736047A7DE}" sibTransId="{54144829-054A-4655-873A-9B21230FF5EE}"/>
    <dgm:cxn modelId="{42FE355F-F588-4782-B9DE-515B6B7FDD33}" type="presOf" srcId="{A334DAC7-40B7-469B-BEC3-BAB2CFD16AED}" destId="{918B6B7F-F334-4879-B836-E4124D694C68}" srcOrd="0" destOrd="0" presId="urn:microsoft.com/office/officeart/2005/8/layout/hList6"/>
    <dgm:cxn modelId="{F30BA62C-88DC-4956-BE6E-29BAE43C6A47}" type="presOf" srcId="{59D7D69E-9CC2-4C74-AD83-C7869459923C}" destId="{52E1EBC3-8E43-4CBC-A471-CA1C372BEE11}" srcOrd="0" destOrd="0" presId="urn:microsoft.com/office/officeart/2005/8/layout/hList6"/>
    <dgm:cxn modelId="{59F0A6B0-EC96-45F4-B375-9E7FCD332A44}" type="presOf" srcId="{75E9273D-B184-4B3B-968F-8C047EC4C9BD}" destId="{5B928B81-EF05-4C84-BC25-395106770337}" srcOrd="0" destOrd="0" presId="urn:microsoft.com/office/officeart/2005/8/layout/hList6"/>
    <dgm:cxn modelId="{EA5F8B3E-31AD-47D0-A729-F44974359051}" type="presOf" srcId="{A41B0E6F-D396-4930-B391-702AC9CB9F5F}" destId="{918B6B7F-F334-4879-B836-E4124D694C68}" srcOrd="0" destOrd="1" presId="urn:microsoft.com/office/officeart/2005/8/layout/hList6"/>
    <dgm:cxn modelId="{B7873BC4-88E8-4FB6-8773-CA97050ABC87}" srcId="{308934AD-6D96-481D-A1B4-17AB6AEF3C7B}" destId="{3526B1F1-B00B-4075-87DB-3CFD19AE243C}" srcOrd="0" destOrd="0" parTransId="{FF16D241-1BA4-4968-8515-753BFAE34831}" sibTransId="{76E7F062-0C53-44D7-93C0-B0CDD1A25549}"/>
    <dgm:cxn modelId="{3B84DA8C-B674-4BAF-817F-87A61781EC5C}" srcId="{A334DAC7-40B7-469B-BEC3-BAB2CFD16AED}" destId="{AD822BA5-F48C-4E73-93FD-2FDFC8E0D37A}" srcOrd="1" destOrd="0" parTransId="{34B61955-3F3A-4D2F-9CD6-9E5EFB1FE75D}" sibTransId="{D55C42B1-D49C-4C98-A218-145B53F0B47A}"/>
    <dgm:cxn modelId="{29F92E84-F22C-43EE-A0B9-BD92B01A7C27}" type="presOf" srcId="{DB626FEF-FA04-4A49-AACD-BEB0ED1DA24D}" destId="{0A853F52-86A2-43B2-9A3E-3CDF713137AF}" srcOrd="0" destOrd="2" presId="urn:microsoft.com/office/officeart/2005/8/layout/hList6"/>
    <dgm:cxn modelId="{E3AF1EFD-1596-45AE-9B73-4801CE9BCC5E}" srcId="{75E9273D-B184-4B3B-968F-8C047EC4C9BD}" destId="{9810DED8-E7AB-434A-880D-5BAD8E276DCC}" srcOrd="0" destOrd="0" parTransId="{86D130F4-E61E-41D5-9FBF-7777D9D893A8}" sibTransId="{553E6270-0B46-4ED5-B092-13661C15E0D6}"/>
    <dgm:cxn modelId="{E2141274-173D-466A-ACE5-18E2D9BE1531}" srcId="{59D7D69E-9CC2-4C74-AD83-C7869459923C}" destId="{308934AD-6D96-481D-A1B4-17AB6AEF3C7B}" srcOrd="0" destOrd="0" parTransId="{6DCA59DF-2D88-496E-ABD5-FD4CA73407F6}" sibTransId="{FBF5E687-4221-429E-A3FB-5F9AE0702A98}"/>
    <dgm:cxn modelId="{6CD8A998-44FF-4F66-8C98-AE1269549F37}" type="presOf" srcId="{9810DED8-E7AB-434A-880D-5BAD8E276DCC}" destId="{5B928B81-EF05-4C84-BC25-395106770337}" srcOrd="0" destOrd="1" presId="urn:microsoft.com/office/officeart/2005/8/layout/hList6"/>
    <dgm:cxn modelId="{07C50DE2-DE37-4FCE-9BFD-86ED6CD3DB9D}" srcId="{3D321AEC-EC9E-4D1D-81A2-01A75E336AD9}" destId="{9888C569-4D94-4D0C-B299-6A194B5510D7}" srcOrd="0" destOrd="0" parTransId="{2695EC35-42A4-454B-B3C5-AFC9FB077D67}" sibTransId="{46F698DC-C787-44E6-8D41-3AAE457849F6}"/>
    <dgm:cxn modelId="{C3075ECA-72F7-4D0A-8F93-B2EA8B7C812A}" srcId="{3D321AEC-EC9E-4D1D-81A2-01A75E336AD9}" destId="{DB626FEF-FA04-4A49-AACD-BEB0ED1DA24D}" srcOrd="1" destOrd="0" parTransId="{ABE2B2F7-E440-4C03-ABD0-9631E071CD42}" sibTransId="{449EE6C2-F8A6-43B3-9926-8F058984E43D}"/>
    <dgm:cxn modelId="{A131405D-316F-4675-B0AE-C9FB7CBD311D}" type="presOf" srcId="{3D321AEC-EC9E-4D1D-81A2-01A75E336AD9}" destId="{0A853F52-86A2-43B2-9A3E-3CDF713137AF}" srcOrd="0" destOrd="0" presId="urn:microsoft.com/office/officeart/2005/8/layout/hList6"/>
    <dgm:cxn modelId="{15D00214-D24B-4A6D-85F2-8BF64631D880}" type="presOf" srcId="{3526B1F1-B00B-4075-87DB-3CFD19AE243C}" destId="{1ECC5E7C-A8EB-49F1-8AE3-0DDDDC7CF86C}" srcOrd="0" destOrd="1" presId="urn:microsoft.com/office/officeart/2005/8/layout/hList6"/>
    <dgm:cxn modelId="{2C9D7071-4EC8-4173-9C0E-A2B3608AF9CE}" type="presOf" srcId="{308934AD-6D96-481D-A1B4-17AB6AEF3C7B}" destId="{1ECC5E7C-A8EB-49F1-8AE3-0DDDDC7CF86C}" srcOrd="0" destOrd="0" presId="urn:microsoft.com/office/officeart/2005/8/layout/hList6"/>
    <dgm:cxn modelId="{35F0C415-AEA0-45C0-A85D-A70E5E110617}" srcId="{A334DAC7-40B7-469B-BEC3-BAB2CFD16AED}" destId="{A41B0E6F-D396-4930-B391-702AC9CB9F5F}" srcOrd="0" destOrd="0" parTransId="{A820DE99-2696-48E7-B9E3-1E96EF8D8F98}" sibTransId="{4FED9F85-3F61-44A2-820D-2435FBA90E24}"/>
    <dgm:cxn modelId="{55AACE6B-BF43-4C58-ACAD-17D4B4370A7F}" srcId="{59D7D69E-9CC2-4C74-AD83-C7869459923C}" destId="{A334DAC7-40B7-469B-BEC3-BAB2CFD16AED}" srcOrd="1" destOrd="0" parTransId="{8135BD5B-1412-4060-9690-19E75F263383}" sibTransId="{16BDF893-6C1F-4DD2-83D4-2C04D945B5A6}"/>
    <dgm:cxn modelId="{83A105C4-2A80-4E5B-8BE5-4AA9D4AEDFFD}" srcId="{59D7D69E-9CC2-4C74-AD83-C7869459923C}" destId="{75E9273D-B184-4B3B-968F-8C047EC4C9BD}" srcOrd="2" destOrd="0" parTransId="{099D6E30-C690-41E1-A921-073767D34AF4}" sibTransId="{780409F6-1D39-4244-B7DD-701207EF2051}"/>
    <dgm:cxn modelId="{AD349056-FDCE-4800-8E7F-9D8A952C7F93}" type="presOf" srcId="{AD822BA5-F48C-4E73-93FD-2FDFC8E0D37A}" destId="{918B6B7F-F334-4879-B836-E4124D694C68}" srcOrd="0" destOrd="2" presId="urn:microsoft.com/office/officeart/2005/8/layout/hList6"/>
    <dgm:cxn modelId="{15DF5481-254E-46D5-90E8-6736D7AFAF06}" type="presParOf" srcId="{52E1EBC3-8E43-4CBC-A471-CA1C372BEE11}" destId="{1ECC5E7C-A8EB-49F1-8AE3-0DDDDC7CF86C}" srcOrd="0" destOrd="0" presId="urn:microsoft.com/office/officeart/2005/8/layout/hList6"/>
    <dgm:cxn modelId="{ADFEC351-7900-41C7-B6B5-40AC76D4963E}" type="presParOf" srcId="{52E1EBC3-8E43-4CBC-A471-CA1C372BEE11}" destId="{9777169F-6289-4166-A149-EEB37F261B4A}" srcOrd="1" destOrd="0" presId="urn:microsoft.com/office/officeart/2005/8/layout/hList6"/>
    <dgm:cxn modelId="{D6C09016-E43E-4BA7-8CD6-73F8A76B50BC}" type="presParOf" srcId="{52E1EBC3-8E43-4CBC-A471-CA1C372BEE11}" destId="{918B6B7F-F334-4879-B836-E4124D694C68}" srcOrd="2" destOrd="0" presId="urn:microsoft.com/office/officeart/2005/8/layout/hList6"/>
    <dgm:cxn modelId="{4280AE4A-4B86-4652-AF4C-38D8D1088AED}" type="presParOf" srcId="{52E1EBC3-8E43-4CBC-A471-CA1C372BEE11}" destId="{D5017532-3554-44BD-B1CB-64E01B7EA8C4}" srcOrd="3" destOrd="0" presId="urn:microsoft.com/office/officeart/2005/8/layout/hList6"/>
    <dgm:cxn modelId="{7B7664D8-8EEB-4314-A954-74A5722155C7}" type="presParOf" srcId="{52E1EBC3-8E43-4CBC-A471-CA1C372BEE11}" destId="{5B928B81-EF05-4C84-BC25-395106770337}" srcOrd="4" destOrd="0" presId="urn:microsoft.com/office/officeart/2005/8/layout/hList6"/>
    <dgm:cxn modelId="{5F9EB679-FAAB-48EB-A152-8DA76296C5B6}" type="presParOf" srcId="{52E1EBC3-8E43-4CBC-A471-CA1C372BEE11}" destId="{EE4F1A14-8C43-403B-B79E-52B02FD8FD40}" srcOrd="5" destOrd="0" presId="urn:microsoft.com/office/officeart/2005/8/layout/hList6"/>
    <dgm:cxn modelId="{A28B24B9-882C-4914-92F9-3475C0B232A1}" type="presParOf" srcId="{52E1EBC3-8E43-4CBC-A471-CA1C372BEE11}" destId="{0A853F52-86A2-43B2-9A3E-3CDF713137A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0.40409</cdr:x>
      <cdr:y>0.03396</cdr:y>
    </cdr:from>
    <cdr:to>
      <cdr:x>0.51243</cdr:x>
      <cdr:y>0.2094</cdr:y>
    </cdr:to>
    <cdr:sp macro="" textlink="">
      <cdr:nvSpPr>
        <cdr:cNvPr id="2" name="Ovalas 1"/>
        <cdr:cNvSpPr/>
      </cdr:nvSpPr>
      <cdr:spPr>
        <a:xfrm xmlns:a="http://schemas.openxmlformats.org/drawingml/2006/main">
          <a:off x="3491755" y="139402"/>
          <a:ext cx="936104" cy="72008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t-L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78363-DD79-4B5A-9CA3-2C2D543C6CEF}" type="datetimeFigureOut">
              <a:rPr lang="lt-LT" smtClean="0"/>
              <a:t>2014.12.09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D3C3-8E2C-4E55-89DD-FF4805EF2A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123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6E91C-96CD-4F8D-B53E-0F0C07C1BE91}" type="datetimeFigureOut">
              <a:rPr lang="lt-LT" smtClean="0"/>
              <a:t>2014.12.09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5448A-F2F5-458E-A90D-DCC72C49BF9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030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&amp; Haller, M. (2013). A shift from public to private environmental behavior: Findings from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Haller (2011) revisited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extended.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484-489.</a:t>
            </a:r>
            <a:endParaRPr lang="lt-L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Haller (2013) had observed three trends that have occurred across 16 countries that participated in the ISSP: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a homogenization in both public and private behaviors; Second, increasing prosperity, increasing international ties,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better political opportunity structures can have negative effects to behaviors; and third, the growing gap between the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behaviors seem to indicate a shift from public to private environmental behaviors. 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Reyes, J. A. L. (2014). Environmental Attitudes and Behaviors in the Philippines.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Educational and Social Research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(6), 87.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448A-F2F5-458E-A90D-DCC72C49BF93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055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7EDA7-77CE-440E-B9B2-0566E8D62064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252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E.g</a:t>
            </a:r>
            <a:r>
              <a:rPr lang="en-US" dirty="0" smtClean="0"/>
              <a:t> household waste sorting containers, bike rental center, bike paths.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448A-F2F5-458E-A90D-DCC72C49BF93}" type="slidenum">
              <a:rPr lang="lt-LT" smtClean="0"/>
              <a:t>39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995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A205-C0DC-46A1-96D4-44B4046BA674}" type="datetimeFigureOut">
              <a:rPr lang="lt-LT" smtClean="0"/>
              <a:pPr/>
              <a:t>2014.12.09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B3B4-C978-4772-AE47-EEA177774AD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en-US" dirty="0" smtClean="0"/>
              <a:t>Types, explanatory models and data based examples of environmental behaviour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857356" y="4857760"/>
            <a:ext cx="6400800" cy="149542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Masaryk University, Brno</a:t>
            </a:r>
          </a:p>
          <a:p>
            <a:pPr algn="r"/>
            <a:r>
              <a:rPr lang="en-US" sz="2400" dirty="0" err="1" smtClean="0"/>
              <a:t>Audron</a:t>
            </a:r>
            <a:r>
              <a:rPr lang="lt-LT" sz="2400" dirty="0" smtClean="0"/>
              <a:t>ė Telešienė</a:t>
            </a:r>
          </a:p>
          <a:p>
            <a:pPr algn="r"/>
            <a:r>
              <a:rPr lang="en-US" sz="2400" dirty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December, 2014</a:t>
            </a:r>
            <a:endParaRPr lang="lt-L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</a:t>
            </a:r>
            <a:r>
              <a:rPr lang="en-GB" dirty="0" err="1" smtClean="0"/>
              <a:t>iographical</a:t>
            </a:r>
            <a:r>
              <a:rPr lang="en-GB" dirty="0" smtClean="0"/>
              <a:t> </a:t>
            </a:r>
            <a:r>
              <a:rPr lang="en-GB" dirty="0"/>
              <a:t>availability thesis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T</a:t>
            </a:r>
            <a:r>
              <a:rPr lang="en-GB" dirty="0"/>
              <a:t>he absence of personal constraints that may increase the costs and risks of </a:t>
            </a:r>
            <a:r>
              <a:rPr lang="lt-LT" dirty="0" err="1" smtClean="0"/>
              <a:t>environmental</a:t>
            </a:r>
            <a:r>
              <a:rPr lang="lt-LT" dirty="0" smtClean="0"/>
              <a:t> behaviour (</a:t>
            </a:r>
            <a:r>
              <a:rPr lang="lt-LT" dirty="0" err="1" smtClean="0"/>
              <a:t>esp</a:t>
            </a:r>
            <a:r>
              <a:rPr lang="lt-LT" dirty="0" smtClean="0"/>
              <a:t>. </a:t>
            </a:r>
            <a:r>
              <a:rPr lang="lt-LT" dirty="0" err="1" smtClean="0"/>
              <a:t>movement</a:t>
            </a:r>
            <a:r>
              <a:rPr lang="lt-LT" dirty="0" smtClean="0"/>
              <a:t> </a:t>
            </a:r>
            <a:r>
              <a:rPr lang="en-GB" dirty="0" smtClean="0"/>
              <a:t>participation</a:t>
            </a:r>
            <a:r>
              <a:rPr lang="lt-LT" dirty="0" smtClean="0"/>
              <a:t>).</a:t>
            </a:r>
          </a:p>
          <a:p>
            <a:pPr lvl="1"/>
            <a:endParaRPr lang="lt-LT" dirty="0" smtClean="0"/>
          </a:p>
          <a:p>
            <a:pPr lvl="1"/>
            <a:r>
              <a:rPr lang="lt-LT" dirty="0" err="1" smtClean="0"/>
              <a:t>E.g</a:t>
            </a:r>
            <a:r>
              <a:rPr lang="lt-LT" dirty="0" smtClean="0"/>
              <a:t>. </a:t>
            </a:r>
            <a:r>
              <a:rPr lang="lt-LT" dirty="0" err="1" smtClean="0"/>
              <a:t>cutting</a:t>
            </a:r>
            <a:r>
              <a:rPr lang="lt-LT" dirty="0" smtClean="0"/>
              <a:t> </a:t>
            </a:r>
            <a:r>
              <a:rPr lang="lt-LT" dirty="0" err="1" smtClean="0"/>
              <a:t>back</a:t>
            </a:r>
            <a:r>
              <a:rPr lang="lt-LT" dirty="0" smtClean="0"/>
              <a:t>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driving</a:t>
            </a:r>
            <a:r>
              <a:rPr lang="lt-LT" dirty="0" smtClean="0"/>
              <a:t> a </a:t>
            </a:r>
            <a:r>
              <a:rPr lang="lt-LT" dirty="0" err="1" smtClean="0"/>
              <a:t>car</a:t>
            </a:r>
            <a:r>
              <a:rPr lang="lt-LT" dirty="0" smtClean="0"/>
              <a:t> </a:t>
            </a:r>
            <a:r>
              <a:rPr lang="lt-LT" dirty="0" smtClean="0">
                <a:sym typeface="Wingdings" panose="05000000000000000000" pitchFamily="2" charset="2"/>
              </a:rPr>
              <a:t> </a:t>
            </a:r>
            <a:r>
              <a:rPr lang="lt-LT" dirty="0" err="1" smtClean="0">
                <a:sym typeface="Wingdings" panose="05000000000000000000" pitchFamily="2" charset="2"/>
              </a:rPr>
              <a:t>when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having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small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children</a:t>
            </a:r>
            <a:endParaRPr lang="lt-LT" dirty="0" smtClean="0">
              <a:sym typeface="Wingdings" panose="05000000000000000000" pitchFamily="2" charset="2"/>
            </a:endParaRPr>
          </a:p>
          <a:p>
            <a:pPr lvl="1"/>
            <a:r>
              <a:rPr lang="lt-LT" dirty="0" err="1" smtClean="0">
                <a:sym typeface="Wingdings" panose="05000000000000000000" pitchFamily="2" charset="2"/>
              </a:rPr>
              <a:t>E.g</a:t>
            </a:r>
            <a:r>
              <a:rPr lang="lt-LT" dirty="0" smtClean="0">
                <a:sym typeface="Wingdings" panose="05000000000000000000" pitchFamily="2" charset="2"/>
              </a:rPr>
              <a:t>. </a:t>
            </a:r>
            <a:r>
              <a:rPr lang="lt-LT" dirty="0" err="1" smtClean="0">
                <a:sym typeface="Wingdings" panose="05000000000000000000" pitchFamily="2" charset="2"/>
              </a:rPr>
              <a:t>participating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in</a:t>
            </a:r>
            <a:r>
              <a:rPr lang="lt-LT" dirty="0" smtClean="0">
                <a:sym typeface="Wingdings" panose="05000000000000000000" pitchFamily="2" charset="2"/>
              </a:rPr>
              <a:t> a </a:t>
            </a:r>
            <a:r>
              <a:rPr lang="lt-LT" dirty="0" err="1" smtClean="0">
                <a:sym typeface="Wingdings" panose="05000000000000000000" pitchFamily="2" charset="2"/>
              </a:rPr>
              <a:t>movement</a:t>
            </a:r>
            <a:r>
              <a:rPr lang="lt-LT" dirty="0" smtClean="0">
                <a:sym typeface="Wingdings" panose="05000000000000000000" pitchFamily="2" charset="2"/>
              </a:rPr>
              <a:t>  </a:t>
            </a:r>
            <a:r>
              <a:rPr lang="lt-LT" dirty="0" err="1" smtClean="0">
                <a:sym typeface="Wingdings" panose="05000000000000000000" pitchFamily="2" charset="2"/>
              </a:rPr>
              <a:t>when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not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married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and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not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in</a:t>
            </a:r>
            <a:r>
              <a:rPr lang="lt-LT" dirty="0" smtClean="0">
                <a:sym typeface="Wingdings" panose="05000000000000000000" pitchFamily="2" charset="2"/>
              </a:rPr>
              <a:t> </a:t>
            </a:r>
            <a:r>
              <a:rPr lang="lt-LT" dirty="0" err="1" smtClean="0">
                <a:sym typeface="Wingdings" panose="05000000000000000000" pitchFamily="2" charset="2"/>
              </a:rPr>
              <a:t>job</a:t>
            </a:r>
            <a:r>
              <a:rPr lang="lt-LT" dirty="0" smtClean="0">
                <a:sym typeface="Wingdings" panose="05000000000000000000" pitchFamily="2" charset="2"/>
              </a:rPr>
              <a:t>, </a:t>
            </a:r>
            <a:r>
              <a:rPr lang="lt-LT" dirty="0" err="1" smtClean="0">
                <a:sym typeface="Wingdings" panose="05000000000000000000" pitchFamily="2" charset="2"/>
              </a:rPr>
              <a:t>e.g</a:t>
            </a:r>
            <a:r>
              <a:rPr lang="lt-LT" dirty="0" smtClean="0">
                <a:sym typeface="Wingdings" panose="05000000000000000000" pitchFamily="2" charset="2"/>
              </a:rPr>
              <a:t>. </a:t>
            </a:r>
            <a:r>
              <a:rPr lang="lt-LT" dirty="0" err="1" smtClean="0">
                <a:sym typeface="Wingdings" panose="05000000000000000000" pitchFamily="2" charset="2"/>
              </a:rPr>
              <a:t>studying</a:t>
            </a: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7164288" y="6237312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McAdam (1986)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ntraštė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0112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Environmental behaviour types by socio-demographic variables, %</a:t>
            </a:r>
            <a:endParaRPr lang="lt-LT" sz="3200" dirty="0" smtClean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72394"/>
              </p:ext>
            </p:extLst>
          </p:nvPr>
        </p:nvGraphicFramePr>
        <p:xfrm>
          <a:off x="0" y="1143000"/>
          <a:ext cx="9143999" cy="5059680"/>
        </p:xfrm>
        <a:graphic>
          <a:graphicData uri="http://schemas.openxmlformats.org/drawingml/2006/table">
            <a:tbl>
              <a:tblPr/>
              <a:tblGrid>
                <a:gridCol w="2780044"/>
                <a:gridCol w="1507253"/>
                <a:gridCol w="1088571"/>
                <a:gridCol w="837362"/>
                <a:gridCol w="921099"/>
                <a:gridCol w="921099"/>
                <a:gridCol w="1088571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Private sphere environmental behaviour, 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Public sphere environmental behaviour,%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Active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Passive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p *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Active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Passive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p *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Total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30.8%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69.2%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8.7%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91.3%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Gender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.000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.515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Male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24.4%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75.6%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8.1%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91.9%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Female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36.4%</a:t>
                      </a:r>
                      <a:endParaRPr lang="lt-LT" sz="2400" b="1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63.6%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9.3%</a:t>
                      </a:r>
                      <a:endParaRPr lang="lt-LT" sz="18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90.7%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Age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.000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.103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17-24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19.4%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80.6%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12.9%</a:t>
                      </a:r>
                      <a:endParaRPr lang="lt-LT" sz="2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87.1%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25-39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25.6%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74.4%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8.9%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91.1%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40-54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8.2%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91.8%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55+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41.9%</a:t>
                      </a:r>
                      <a:endParaRPr lang="lt-LT" sz="2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58.1%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6.5%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93.5%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Education level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.000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.000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Primary/ not completed primary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40.4%</a:t>
                      </a:r>
                      <a:endParaRPr lang="lt-LT" sz="1600" b="1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59.6%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Lower secondary 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2.4%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97.6%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Secondary 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24.9%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75.1%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6.8%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93.2%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Vocational/ technical 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6.4%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93.6%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College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33.3%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66.7%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8.3%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91.7%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University degree 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40.7%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59.3%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Place of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</a:rPr>
                        <a:t>residence</a:t>
                      </a:r>
                      <a:r>
                        <a:rPr lang="en-US" sz="1400" b="1" baseline="30000" dirty="0" err="1" smtClean="0">
                          <a:latin typeface="Times New Roman"/>
                          <a:ea typeface="Times New Roman"/>
                        </a:rPr>
                        <a:t>a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.000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.000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Big city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73.0%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9.9%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90.1%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Small city or town 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38.6%</a:t>
                      </a:r>
                      <a:endParaRPr lang="lt-LT" sz="2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61.4%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11.4%</a:t>
                      </a:r>
                      <a:endParaRPr lang="lt-LT" sz="2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88.6%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Country village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27.1%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72.9%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1.9%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98.1%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580" name="Rectangle 1"/>
          <p:cNvSpPr>
            <a:spLocks noChangeArrowheads="1"/>
          </p:cNvSpPr>
          <p:nvPr/>
        </p:nvSpPr>
        <p:spPr bwMode="auto">
          <a:xfrm>
            <a:off x="0" y="61864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 dirty="0">
                <a:cs typeface="Times New Roman" pitchFamily="18" charset="0"/>
              </a:rPr>
              <a:t>* Chi-square test, significance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900" dirty="0" err="1">
                <a:cs typeface="Times New Roman" pitchFamily="18" charset="0"/>
              </a:rPr>
              <a:t>a.Questionnaire</a:t>
            </a:r>
            <a:r>
              <a:rPr lang="en-US" sz="900" dirty="0">
                <a:cs typeface="Times New Roman" pitchFamily="18" charset="0"/>
              </a:rPr>
              <a:t> included categories “the suburbs or outskirts of a big city” and “a farm or home in the country”. We excluded these categories from our analysis because of small n</a:t>
            </a:r>
            <a:r>
              <a:rPr lang="lt-LT" sz="1100" dirty="0"/>
              <a:t> </a:t>
            </a:r>
            <a:endParaRPr lang="lt-LT" dirty="0"/>
          </a:p>
        </p:txBody>
      </p:sp>
      <p:sp>
        <p:nvSpPr>
          <p:cNvPr id="17581" name="TextBox 5"/>
          <p:cNvSpPr txBox="1">
            <a:spLocks noChangeArrowheads="1"/>
          </p:cNvSpPr>
          <p:nvPr/>
        </p:nvSpPr>
        <p:spPr bwMode="auto">
          <a:xfrm>
            <a:off x="4786313" y="6550025"/>
            <a:ext cx="4357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400">
                <a:solidFill>
                  <a:schemeClr val="tx2"/>
                </a:solidFill>
              </a:rPr>
              <a:t>ISSP Environment, Lithuania, 2010, N=1023</a:t>
            </a:r>
            <a:endParaRPr lang="lt-LT" sz="1400"/>
          </a:p>
        </p:txBody>
      </p:sp>
      <p:sp>
        <p:nvSpPr>
          <p:cNvPr id="6" name="Ovalas 5"/>
          <p:cNvSpPr/>
          <p:nvPr/>
        </p:nvSpPr>
        <p:spPr>
          <a:xfrm>
            <a:off x="-30808" y="0"/>
            <a:ext cx="1914532" cy="18502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biographical situational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Generalisation</a:t>
            </a:r>
            <a:r>
              <a:rPr lang="lt-LT" dirty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influence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biographic</a:t>
            </a:r>
            <a:r>
              <a:rPr lang="lt-LT" dirty="0" smtClean="0"/>
              <a:t> </a:t>
            </a:r>
            <a:r>
              <a:rPr lang="lt-LT" dirty="0" err="1" smtClean="0"/>
              <a:t>situation</a:t>
            </a:r>
            <a:r>
              <a:rPr lang="lt-LT" dirty="0" smtClean="0"/>
              <a:t> (</a:t>
            </a:r>
            <a:r>
              <a:rPr lang="lt-LT" dirty="0" err="1" smtClean="0"/>
              <a:t>for</a:t>
            </a:r>
            <a:r>
              <a:rPr lang="lt-LT" dirty="0" smtClean="0"/>
              <a:t> </a:t>
            </a:r>
            <a:r>
              <a:rPr lang="lt-LT" dirty="0" err="1" smtClean="0"/>
              <a:t>Lithuanian</a:t>
            </a:r>
            <a:r>
              <a:rPr lang="lt-LT" dirty="0" smtClean="0"/>
              <a:t> </a:t>
            </a:r>
            <a:r>
              <a:rPr lang="lt-LT" dirty="0" err="1" smtClean="0"/>
              <a:t>case</a:t>
            </a:r>
            <a:r>
              <a:rPr lang="lt-LT" dirty="0" smtClean="0"/>
              <a:t>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Active private sphere environmental behaviour is more common among 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women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people aged 55+ 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those with university degree 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inhabitants of small towns.</a:t>
            </a:r>
          </a:p>
          <a:p>
            <a:pPr>
              <a:defRPr/>
            </a:pPr>
            <a:r>
              <a:rPr lang="en-GB" dirty="0" smtClean="0"/>
              <a:t>Public sphere environmental activities are more common among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inhabitants of small city or town;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those with university degree.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ntraštė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229600" cy="1143000"/>
          </a:xfrm>
        </p:spPr>
        <p:txBody>
          <a:bodyPr/>
          <a:lstStyle/>
          <a:p>
            <a:r>
              <a:rPr lang="en-GB" sz="2800" smtClean="0"/>
              <a:t>Correlations between private sphere behaviour, concern and knowledge</a:t>
            </a:r>
            <a:endParaRPr lang="lt-LT" sz="2800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796577" y="6464241"/>
            <a:ext cx="4357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400" dirty="0">
                <a:solidFill>
                  <a:schemeClr val="tx2"/>
                </a:solidFill>
              </a:rPr>
              <a:t>ISSP Environment, Lithuania, 2010, N=1023</a:t>
            </a:r>
            <a:endParaRPr lang="lt-LT" sz="1400" dirty="0"/>
          </a:p>
        </p:txBody>
      </p:sp>
      <p:graphicFrame>
        <p:nvGraphicFramePr>
          <p:cNvPr id="6" name="Lentelė 5"/>
          <p:cNvGraphicFramePr>
            <a:graphicFrameLocks noGrp="1"/>
          </p:cNvGraphicFramePr>
          <p:nvPr/>
        </p:nvGraphicFramePr>
        <p:xfrm>
          <a:off x="71438" y="2071688"/>
          <a:ext cx="9001158" cy="1402080"/>
        </p:xfrm>
        <a:graphic>
          <a:graphicData uri="http://schemas.openxmlformats.org/drawingml/2006/table">
            <a:tbl>
              <a:tblPr/>
              <a:tblGrid>
                <a:gridCol w="3056846"/>
                <a:gridCol w="1684875"/>
                <a:gridCol w="2166269"/>
                <a:gridCol w="2093168"/>
              </a:tblGrid>
              <a:tr h="734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</a:rPr>
                        <a:t>Environmental concern</a:t>
                      </a:r>
                      <a:r>
                        <a:rPr lang="en-GB" sz="1600" b="1" baseline="30000">
                          <a:latin typeface="Times New Roman"/>
                          <a:ea typeface="Times New Roman"/>
                        </a:rPr>
                        <a:t>a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Knowledge: causes of environmental </a:t>
                      </a:r>
                      <a:r>
                        <a:rPr lang="en-GB" sz="1600" b="1" dirty="0" err="1">
                          <a:latin typeface="Times New Roman"/>
                          <a:ea typeface="Times New Roman"/>
                        </a:rPr>
                        <a:t>problems</a:t>
                      </a:r>
                      <a:r>
                        <a:rPr lang="en-GB" sz="1600" b="1" baseline="30000" dirty="0" err="1">
                          <a:latin typeface="Times New Roman"/>
                          <a:ea typeface="Times New Roman"/>
                        </a:rPr>
                        <a:t>b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</a:rPr>
                        <a:t>Knowledge: solutions of environmental problems</a:t>
                      </a:r>
                      <a:r>
                        <a:rPr lang="en-GB" sz="1600" b="1" baseline="30000">
                          <a:latin typeface="Times New Roman"/>
                          <a:ea typeface="Times New Roman"/>
                        </a:rPr>
                        <a:t>c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Private sphere environmental behaviour index</a:t>
                      </a:r>
                      <a:r>
                        <a:rPr lang="en-GB" sz="16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-.325**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-.118**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-.176**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3681413"/>
            <a:ext cx="9144000" cy="1138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GB" sz="1400" b="1" dirty="0">
                <a:ea typeface="Times New Roman" pitchFamily="18" charset="0"/>
              </a:rPr>
              <a:t>Correlations between private sphere behaviour, concern and knowledge </a:t>
            </a:r>
            <a:r>
              <a:rPr lang="en-GB" sz="1600" b="1" dirty="0">
                <a:ea typeface="Times New Roman" pitchFamily="18" charset="0"/>
              </a:rPr>
              <a:t>(Spearman rho)</a:t>
            </a:r>
            <a:endParaRPr lang="lt-LT" sz="1400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GB" sz="1050" dirty="0">
                <a:solidFill>
                  <a:srgbClr val="000000"/>
                </a:solidFill>
                <a:ea typeface="Times New Roman" pitchFamily="18" charset="0"/>
              </a:rPr>
              <a:t>** p &lt; 0.01 	</a:t>
            </a:r>
            <a:r>
              <a:rPr lang="en-GB" sz="1050" dirty="0">
                <a:ea typeface="Times New Roman" pitchFamily="18" charset="0"/>
              </a:rPr>
              <a:t> </a:t>
            </a:r>
            <a:endParaRPr lang="lt-LT" sz="1400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GB" sz="1050" dirty="0">
                <a:solidFill>
                  <a:srgbClr val="000000"/>
                </a:solidFill>
                <a:ea typeface="Times New Roman" pitchFamily="18" charset="0"/>
              </a:rPr>
              <a:t>a. Q: “</a:t>
            </a:r>
            <a:r>
              <a:rPr lang="en-GB" sz="1050" dirty="0">
                <a:ea typeface="Times New Roman" pitchFamily="18" charset="0"/>
              </a:rPr>
              <a:t>Generally speaking, how concerned are you about environmental issues?”, answers from 1 – “not at all concerned” to 5 – “very much concerned”</a:t>
            </a:r>
            <a:endParaRPr lang="lt-LT" sz="1400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sz="1050" dirty="0">
                <a:ea typeface="Times New Roman" pitchFamily="18" charset="0"/>
              </a:rPr>
              <a:t>b. Q:”</a:t>
            </a:r>
            <a:r>
              <a:rPr lang="en-US" sz="1050" dirty="0">
                <a:ea typeface="Calibri" pitchFamily="34" charset="0"/>
              </a:rPr>
              <a:t>How m</a:t>
            </a:r>
            <a:r>
              <a:rPr lang="en-US" sz="1050" dirty="0">
                <a:ea typeface="Times New Roman" pitchFamily="18" charset="0"/>
              </a:rPr>
              <a:t>uch do you feel you know about the </a:t>
            </a:r>
            <a:r>
              <a:rPr lang="en-US" sz="1050" u="sng" dirty="0">
                <a:ea typeface="Times New Roman" pitchFamily="18" charset="0"/>
              </a:rPr>
              <a:t>causes</a:t>
            </a:r>
            <a:r>
              <a:rPr lang="en-US" sz="1050" dirty="0">
                <a:ea typeface="Times New Roman" pitchFamily="18" charset="0"/>
              </a:rPr>
              <a:t> of environmental problems?”, answers from 1 – “nothing” to 5 – “very much”</a:t>
            </a:r>
            <a:endParaRPr lang="lt-LT" sz="1400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sz="1050" dirty="0">
                <a:ea typeface="Times New Roman" pitchFamily="18" charset="0"/>
              </a:rPr>
              <a:t>c. Q:”</a:t>
            </a:r>
            <a:r>
              <a:rPr lang="en-US" sz="1050" dirty="0">
                <a:ea typeface="Calibri" pitchFamily="34" charset="0"/>
              </a:rPr>
              <a:t>How m</a:t>
            </a:r>
            <a:r>
              <a:rPr lang="en-US" sz="1050" dirty="0">
                <a:ea typeface="Times New Roman" pitchFamily="18" charset="0"/>
              </a:rPr>
              <a:t>uch do you feel you know about the </a:t>
            </a:r>
            <a:r>
              <a:rPr lang="en-US" sz="1050" u="sng" dirty="0">
                <a:ea typeface="Times New Roman" pitchFamily="18" charset="0"/>
              </a:rPr>
              <a:t>solutions</a:t>
            </a:r>
            <a:r>
              <a:rPr lang="en-US" sz="1050" dirty="0">
                <a:ea typeface="Times New Roman" pitchFamily="18" charset="0"/>
              </a:rPr>
              <a:t> of environmental problems?” answers from 1 – “nothing” to 5 – “very much”</a:t>
            </a:r>
            <a:endParaRPr lang="lt-LT" sz="1400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sz="1050" dirty="0">
                <a:ea typeface="Times New Roman" pitchFamily="18" charset="0"/>
              </a:rPr>
              <a:t>d. Scale from 1 – “very active” to 4 – “very passive”</a:t>
            </a:r>
            <a:endParaRPr lang="en-US" sz="4000" dirty="0"/>
          </a:p>
        </p:txBody>
      </p:sp>
      <p:sp>
        <p:nvSpPr>
          <p:cNvPr id="7" name="Ovalas 6"/>
          <p:cNvSpPr/>
          <p:nvPr/>
        </p:nvSpPr>
        <p:spPr>
          <a:xfrm>
            <a:off x="0" y="692696"/>
            <a:ext cx="2071702" cy="1918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worldview determinants</a:t>
            </a:r>
            <a:endParaRPr lang="lt-LT" b="1" dirty="0"/>
          </a:p>
        </p:txBody>
      </p:sp>
      <p:grpSp>
        <p:nvGrpSpPr>
          <p:cNvPr id="5" name="Grupė 4"/>
          <p:cNvGrpSpPr/>
          <p:nvPr/>
        </p:nvGrpSpPr>
        <p:grpSpPr>
          <a:xfrm>
            <a:off x="5903925" y="2924944"/>
            <a:ext cx="2730509" cy="3070929"/>
            <a:chOff x="5903925" y="2924944"/>
            <a:chExt cx="2730509" cy="3070929"/>
          </a:xfrm>
        </p:grpSpPr>
        <p:sp>
          <p:nvSpPr>
            <p:cNvPr id="2" name="TextBox 1"/>
            <p:cNvSpPr txBox="1"/>
            <p:nvPr/>
          </p:nvSpPr>
          <p:spPr>
            <a:xfrm rot="20340180">
              <a:off x="5903925" y="5072543"/>
              <a:ext cx="17359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err="1" smtClean="0">
                  <a:solidFill>
                    <a:srgbClr val="C00000"/>
                  </a:solidFill>
                </a:rPr>
                <a:t>Knowledge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about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solutions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is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more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effective</a:t>
              </a:r>
              <a:endParaRPr lang="lt-LT" dirty="0">
                <a:solidFill>
                  <a:srgbClr val="C00000"/>
                </a:solidFill>
              </a:endParaRPr>
            </a:p>
          </p:txBody>
        </p:sp>
        <p:sp>
          <p:nvSpPr>
            <p:cNvPr id="9" name="Ovalas 8"/>
            <p:cNvSpPr/>
            <p:nvPr/>
          </p:nvSpPr>
          <p:spPr>
            <a:xfrm>
              <a:off x="7524328" y="2924944"/>
              <a:ext cx="954708" cy="50405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" name="Laisva forma 3"/>
            <p:cNvSpPr/>
            <p:nvPr/>
          </p:nvSpPr>
          <p:spPr>
            <a:xfrm>
              <a:off x="7571232" y="3419856"/>
              <a:ext cx="1063202" cy="1883664"/>
            </a:xfrm>
            <a:custGeom>
              <a:avLst/>
              <a:gdLst>
                <a:gd name="connsiteX0" fmla="*/ 0 w 1063202"/>
                <a:gd name="connsiteY0" fmla="*/ 1883664 h 1883664"/>
                <a:gd name="connsiteX1" fmla="*/ 640080 w 1063202"/>
                <a:gd name="connsiteY1" fmla="*/ 1645920 h 1883664"/>
                <a:gd name="connsiteX2" fmla="*/ 1042416 w 1063202"/>
                <a:gd name="connsiteY2" fmla="*/ 932688 h 1883664"/>
                <a:gd name="connsiteX3" fmla="*/ 969264 w 1063202"/>
                <a:gd name="connsiteY3" fmla="*/ 310896 h 1883664"/>
                <a:gd name="connsiteX4" fmla="*/ 658368 w 1063202"/>
                <a:gd name="connsiteY4" fmla="*/ 0 h 18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02" h="1883664">
                  <a:moveTo>
                    <a:pt x="0" y="1883664"/>
                  </a:moveTo>
                  <a:cubicBezTo>
                    <a:pt x="233172" y="1844040"/>
                    <a:pt x="466344" y="1804416"/>
                    <a:pt x="640080" y="1645920"/>
                  </a:cubicBezTo>
                  <a:cubicBezTo>
                    <a:pt x="813816" y="1487424"/>
                    <a:pt x="987552" y="1155192"/>
                    <a:pt x="1042416" y="932688"/>
                  </a:cubicBezTo>
                  <a:cubicBezTo>
                    <a:pt x="1097280" y="710184"/>
                    <a:pt x="1033272" y="466344"/>
                    <a:pt x="969264" y="310896"/>
                  </a:cubicBezTo>
                  <a:cubicBezTo>
                    <a:pt x="905256" y="155448"/>
                    <a:pt x="781812" y="77724"/>
                    <a:pt x="658368" y="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ntraštė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229600" cy="1143000"/>
          </a:xfrm>
        </p:spPr>
        <p:txBody>
          <a:bodyPr/>
          <a:lstStyle/>
          <a:p>
            <a:r>
              <a:rPr lang="en-GB" sz="2800" smtClean="0"/>
              <a:t>Associations between public sphere behaviour, concern and knowledge (Eta coeff.)</a:t>
            </a:r>
            <a:endParaRPr lang="lt-LT" sz="2800" smtClean="0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786313" y="5786438"/>
            <a:ext cx="4357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400">
                <a:solidFill>
                  <a:schemeClr val="tx2"/>
                </a:solidFill>
              </a:rPr>
              <a:t>ISSP Environment, Lithuania, 2010, N=1023</a:t>
            </a:r>
            <a:endParaRPr lang="lt-LT" sz="1400"/>
          </a:p>
        </p:txBody>
      </p:sp>
      <p:graphicFrame>
        <p:nvGraphicFramePr>
          <p:cNvPr id="7" name="Lentelė 6"/>
          <p:cNvGraphicFramePr>
            <a:graphicFrameLocks noGrp="1"/>
          </p:cNvGraphicFramePr>
          <p:nvPr/>
        </p:nvGraphicFramePr>
        <p:xfrm>
          <a:off x="571500" y="2357438"/>
          <a:ext cx="8215370" cy="1962912"/>
        </p:xfrm>
        <a:graphic>
          <a:graphicData uri="http://schemas.openxmlformats.org/drawingml/2006/table">
            <a:tbl>
              <a:tblPr/>
              <a:tblGrid>
                <a:gridCol w="2789988"/>
                <a:gridCol w="1537788"/>
                <a:gridCol w="1977156"/>
                <a:gridCol w="1910438"/>
              </a:tblGrid>
              <a:tr h="727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</a:rPr>
                        <a:t>Environmental concern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</a:rPr>
                        <a:t>Knowledge: causes of environmental problems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</a:rPr>
                        <a:t>Knowledge: solutions of environmental problems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Public sphere environmental behaviour (environmental activism) </a:t>
                      </a:r>
                      <a:r>
                        <a:rPr lang="en-GB" sz="16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</a:rPr>
                        <a:t>0.201**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</a:rPr>
                        <a:t>0.195**</a:t>
                      </a:r>
                      <a:endParaRPr lang="lt-LT" sz="200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0.193**</a:t>
                      </a:r>
                      <a:endParaRPr lang="lt-LT" sz="2000" dirty="0">
                        <a:latin typeface="Times New Roman"/>
                        <a:ea typeface="Times New Roman"/>
                      </a:endParaRPr>
                    </a:p>
                  </a:txBody>
                  <a:tcPr marL="65217" marR="6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03" name="Rectangle 1"/>
          <p:cNvSpPr>
            <a:spLocks noChangeArrowheads="1"/>
          </p:cNvSpPr>
          <p:nvPr/>
        </p:nvSpPr>
        <p:spPr bwMode="auto">
          <a:xfrm>
            <a:off x="571500" y="4356100"/>
            <a:ext cx="8572500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200">
                <a:solidFill>
                  <a:srgbClr val="000000"/>
                </a:solidFill>
                <a:cs typeface="Times New Roman" pitchFamily="18" charset="0"/>
              </a:rPr>
              <a:t>** p &lt; 0.01</a:t>
            </a:r>
            <a:endParaRPr lang="lt-LT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sz="1200">
                <a:solidFill>
                  <a:srgbClr val="000000"/>
                </a:solidFill>
                <a:cs typeface="Times New Roman" pitchFamily="18" charset="0"/>
              </a:rPr>
              <a:t>a. dichotomous variable</a:t>
            </a:r>
            <a:endParaRPr lang="en-GB" sz="4800"/>
          </a:p>
        </p:txBody>
      </p:sp>
      <p:sp>
        <p:nvSpPr>
          <p:cNvPr id="6" name="Ovalas 5"/>
          <p:cNvSpPr/>
          <p:nvPr/>
        </p:nvSpPr>
        <p:spPr>
          <a:xfrm>
            <a:off x="0" y="692696"/>
            <a:ext cx="2071702" cy="1918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worldview determinants</a:t>
            </a:r>
            <a:endParaRPr lang="lt-LT" b="1" dirty="0"/>
          </a:p>
        </p:txBody>
      </p:sp>
      <p:grpSp>
        <p:nvGrpSpPr>
          <p:cNvPr id="9" name="Grupė 8"/>
          <p:cNvGrpSpPr/>
          <p:nvPr/>
        </p:nvGrpSpPr>
        <p:grpSpPr>
          <a:xfrm>
            <a:off x="1605271" y="3645024"/>
            <a:ext cx="3006240" cy="2875683"/>
            <a:chOff x="6105548" y="3313247"/>
            <a:chExt cx="3006240" cy="2875683"/>
          </a:xfrm>
        </p:grpSpPr>
        <p:sp>
          <p:nvSpPr>
            <p:cNvPr id="10" name="TextBox 9"/>
            <p:cNvSpPr txBox="1"/>
            <p:nvPr/>
          </p:nvSpPr>
          <p:spPr>
            <a:xfrm rot="20340180">
              <a:off x="6105548" y="4711602"/>
              <a:ext cx="20500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err="1" smtClean="0">
                  <a:solidFill>
                    <a:srgbClr val="C00000"/>
                  </a:solidFill>
                </a:rPr>
                <a:t>Environmental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concern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has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greater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effect</a:t>
              </a:r>
              <a:r>
                <a:rPr lang="lt-LT" dirty="0" smtClean="0">
                  <a:solidFill>
                    <a:srgbClr val="C00000"/>
                  </a:solidFill>
                </a:rPr>
                <a:t>  </a:t>
              </a:r>
              <a:r>
                <a:rPr lang="lt-LT" dirty="0" err="1" smtClean="0">
                  <a:solidFill>
                    <a:srgbClr val="C00000"/>
                  </a:solidFill>
                </a:rPr>
                <a:t>on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private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sphere</a:t>
              </a:r>
              <a:r>
                <a:rPr lang="lt-LT" dirty="0" smtClean="0">
                  <a:solidFill>
                    <a:srgbClr val="C00000"/>
                  </a:solidFill>
                </a:rPr>
                <a:t> </a:t>
              </a:r>
              <a:r>
                <a:rPr lang="lt-LT" dirty="0" err="1" smtClean="0">
                  <a:solidFill>
                    <a:srgbClr val="C00000"/>
                  </a:solidFill>
                </a:rPr>
                <a:t>env.behaviour</a:t>
              </a:r>
              <a:endParaRPr lang="lt-LT" dirty="0">
                <a:solidFill>
                  <a:srgbClr val="C00000"/>
                </a:solidFill>
              </a:endParaRPr>
            </a:p>
          </p:txBody>
        </p:sp>
        <p:sp>
          <p:nvSpPr>
            <p:cNvPr id="11" name="Ovalas 10"/>
            <p:cNvSpPr/>
            <p:nvPr/>
          </p:nvSpPr>
          <p:spPr>
            <a:xfrm>
              <a:off x="8157080" y="3313247"/>
              <a:ext cx="954708" cy="50405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Laisva forma 11"/>
            <p:cNvSpPr/>
            <p:nvPr/>
          </p:nvSpPr>
          <p:spPr>
            <a:xfrm rot="1008175">
              <a:off x="8070064" y="3794979"/>
              <a:ext cx="553488" cy="1486217"/>
            </a:xfrm>
            <a:custGeom>
              <a:avLst/>
              <a:gdLst>
                <a:gd name="connsiteX0" fmla="*/ 0 w 1063202"/>
                <a:gd name="connsiteY0" fmla="*/ 1883664 h 1883664"/>
                <a:gd name="connsiteX1" fmla="*/ 640080 w 1063202"/>
                <a:gd name="connsiteY1" fmla="*/ 1645920 h 1883664"/>
                <a:gd name="connsiteX2" fmla="*/ 1042416 w 1063202"/>
                <a:gd name="connsiteY2" fmla="*/ 932688 h 1883664"/>
                <a:gd name="connsiteX3" fmla="*/ 969264 w 1063202"/>
                <a:gd name="connsiteY3" fmla="*/ 310896 h 1883664"/>
                <a:gd name="connsiteX4" fmla="*/ 658368 w 1063202"/>
                <a:gd name="connsiteY4" fmla="*/ 0 h 18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02" h="1883664">
                  <a:moveTo>
                    <a:pt x="0" y="1883664"/>
                  </a:moveTo>
                  <a:cubicBezTo>
                    <a:pt x="233172" y="1844040"/>
                    <a:pt x="466344" y="1804416"/>
                    <a:pt x="640080" y="1645920"/>
                  </a:cubicBezTo>
                  <a:cubicBezTo>
                    <a:pt x="813816" y="1487424"/>
                    <a:pt x="987552" y="1155192"/>
                    <a:pt x="1042416" y="932688"/>
                  </a:cubicBezTo>
                  <a:cubicBezTo>
                    <a:pt x="1097280" y="710184"/>
                    <a:pt x="1033272" y="466344"/>
                    <a:pt x="969264" y="310896"/>
                  </a:cubicBezTo>
                  <a:cubicBezTo>
                    <a:pt x="905256" y="155448"/>
                    <a:pt x="781812" y="77724"/>
                    <a:pt x="658368" y="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altLang="lt-LT" dirty="0" err="1" smtClean="0"/>
              <a:t>Generalisation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of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influence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of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env.worldview</a:t>
            </a:r>
            <a:r>
              <a:rPr lang="lt-LT" altLang="lt-LT" dirty="0" smtClean="0"/>
              <a:t> </a:t>
            </a:r>
            <a:r>
              <a:rPr lang="lt-LT" dirty="0"/>
              <a:t>(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Lithuanian</a:t>
            </a:r>
            <a:r>
              <a:rPr lang="lt-LT" dirty="0"/>
              <a:t> </a:t>
            </a:r>
            <a:r>
              <a:rPr lang="lt-LT" dirty="0" err="1"/>
              <a:t>case</a:t>
            </a:r>
            <a:r>
              <a:rPr lang="lt-LT" dirty="0"/>
              <a:t>)</a:t>
            </a:r>
            <a:endParaRPr lang="lt-LT" altLang="lt-LT" dirty="0" smtClean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71500" y="2060848"/>
            <a:ext cx="8229600" cy="40367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b="1" dirty="0" smtClean="0"/>
              <a:t>Environmental concern </a:t>
            </a:r>
            <a:r>
              <a:rPr lang="en-GB" dirty="0" smtClean="0"/>
              <a:t>has significant positive influence upon environmental behaviour.</a:t>
            </a:r>
          </a:p>
          <a:p>
            <a:pPr>
              <a:defRPr/>
            </a:pPr>
            <a:r>
              <a:rPr lang="en-GB" b="1" dirty="0" smtClean="0"/>
              <a:t>Subjectively assessed knowledge </a:t>
            </a:r>
            <a:r>
              <a:rPr lang="en-GB" dirty="0" smtClean="0"/>
              <a:t>about the causes and solutions of environmental problems has also significant influence upon environmental behaviour, though it is weaker than influence of environmental concern.</a:t>
            </a:r>
          </a:p>
        </p:txBody>
      </p:sp>
    </p:spTree>
    <p:extLst>
      <p:ext uri="{BB962C8B-B14F-4D97-AF65-F5344CB8AC3E}">
        <p14:creationId xmlns:p14="http://schemas.microsoft.com/office/powerpoint/2010/main" val="14808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19"/>
            <a:ext cx="9144000" cy="359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1619672" y="0"/>
            <a:ext cx="7544888" cy="800854"/>
          </a:xfrm>
        </p:spPr>
        <p:txBody>
          <a:bodyPr/>
          <a:lstStyle/>
          <a:p>
            <a:r>
              <a:rPr lang="en-US" dirty="0" smtClean="0"/>
              <a:t>VBN theory (Stern 2000)</a:t>
            </a:r>
            <a:endParaRPr lang="lt-LT" dirty="0"/>
          </a:p>
        </p:txBody>
      </p:sp>
      <p:sp>
        <p:nvSpPr>
          <p:cNvPr id="4" name="Ovalas 3"/>
          <p:cNvSpPr/>
          <p:nvPr/>
        </p:nvSpPr>
        <p:spPr>
          <a:xfrm>
            <a:off x="2339752" y="800854"/>
            <a:ext cx="2143140" cy="2004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normative determinants </a:t>
            </a:r>
            <a:endParaRPr lang="lt-LT" b="1" dirty="0"/>
          </a:p>
        </p:txBody>
      </p:sp>
      <p:sp>
        <p:nvSpPr>
          <p:cNvPr id="6" name="Ovalas 5"/>
          <p:cNvSpPr/>
          <p:nvPr/>
        </p:nvSpPr>
        <p:spPr>
          <a:xfrm>
            <a:off x="-29664" y="800854"/>
            <a:ext cx="2071702" cy="1918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worldview determinants</a:t>
            </a:r>
            <a:endParaRPr lang="lt-LT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42038" y="1556792"/>
            <a:ext cx="29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+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I.Ajzen</a:t>
            </a:r>
            <a:r>
              <a:rPr lang="en-US" dirty="0" smtClean="0"/>
              <a:t>. Theory of planned behaviour</a:t>
            </a:r>
            <a:endParaRPr lang="lt-LT" dirty="0"/>
          </a:p>
        </p:txBody>
      </p:sp>
      <p:pic>
        <p:nvPicPr>
          <p:cNvPr id="1028" name="Picture 4" descr="http://people.umass.edu/aizen/images/tp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6074"/>
            <a:ext cx="8363175" cy="46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0" y="6486547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http://people.umass.edu/aizen/tpb.diag.html#null-link</a:t>
            </a:r>
          </a:p>
        </p:txBody>
      </p:sp>
      <p:sp>
        <p:nvSpPr>
          <p:cNvPr id="5" name="Ovalas 4"/>
          <p:cNvSpPr/>
          <p:nvPr/>
        </p:nvSpPr>
        <p:spPr>
          <a:xfrm>
            <a:off x="13744" y="56271"/>
            <a:ext cx="2143140" cy="2004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normative determinants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5020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65354" y="24764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Integrated model</a:t>
            </a:r>
            <a:endParaRPr lang="lt-LT" dirty="0"/>
          </a:p>
        </p:txBody>
      </p:sp>
      <p:pic>
        <p:nvPicPr>
          <p:cNvPr id="2050" name="Picture 2" descr="image 36991652d6b39e50db4bf287d24f7c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54"/>
            <a:ext cx="8280920" cy="58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823601" y="6119336"/>
            <a:ext cx="7110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Eshetu</a:t>
            </a:r>
            <a:r>
              <a:rPr lang="en-US" sz="1400" dirty="0"/>
              <a:t>, G. (2011). The Complimentary Effects of Integrative Behavioral Prediction and Media Priming for Message Delivery in Changing Hand Washing Behavior of Primary School Children In </a:t>
            </a:r>
            <a:r>
              <a:rPr lang="en-US" sz="1400" dirty="0" err="1"/>
              <a:t>Chandba</a:t>
            </a:r>
            <a:r>
              <a:rPr lang="en-US" sz="1400" dirty="0"/>
              <a:t>: A study in North Gondar Zone.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9148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Limitative/operative determinants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err="1" smtClean="0"/>
              <a:t>Limitative</a:t>
            </a:r>
            <a:r>
              <a:rPr lang="lt-LT" dirty="0" smtClean="0"/>
              <a:t> </a:t>
            </a:r>
            <a:r>
              <a:rPr lang="lt-LT" dirty="0" err="1" smtClean="0"/>
              <a:t>determinants</a:t>
            </a:r>
            <a:r>
              <a:rPr lang="lt-LT" dirty="0" smtClean="0"/>
              <a:t>:</a:t>
            </a:r>
          </a:p>
          <a:p>
            <a:pPr lvl="1"/>
            <a:r>
              <a:rPr lang="en-GB" dirty="0" smtClean="0"/>
              <a:t> availability </a:t>
            </a:r>
            <a:r>
              <a:rPr lang="en-GB" dirty="0"/>
              <a:t>of infrastructure, </a:t>
            </a:r>
            <a:r>
              <a:rPr lang="en-GB" dirty="0" smtClean="0"/>
              <a:t>technologies</a:t>
            </a:r>
            <a:endParaRPr lang="lt-LT" dirty="0" smtClean="0"/>
          </a:p>
          <a:p>
            <a:r>
              <a:rPr lang="lt-LT" dirty="0"/>
              <a:t>O</a:t>
            </a:r>
            <a:r>
              <a:rPr lang="en-GB" dirty="0" err="1" smtClean="0"/>
              <a:t>perative</a:t>
            </a:r>
            <a:r>
              <a:rPr lang="en-GB" dirty="0" smtClean="0"/>
              <a:t> determinants</a:t>
            </a:r>
            <a:r>
              <a:rPr lang="lt-LT" dirty="0" smtClean="0"/>
              <a:t>:</a:t>
            </a:r>
          </a:p>
          <a:p>
            <a:pPr lvl="1"/>
            <a:r>
              <a:rPr lang="en-GB" dirty="0" smtClean="0"/>
              <a:t>having </a:t>
            </a:r>
            <a:r>
              <a:rPr lang="en-GB" dirty="0"/>
              <a:t>necessary tools to conduct a behavior, </a:t>
            </a:r>
            <a:endParaRPr lang="lt-LT" dirty="0" smtClean="0"/>
          </a:p>
          <a:p>
            <a:pPr lvl="1"/>
            <a:r>
              <a:rPr lang="lt-LT" dirty="0"/>
              <a:t>g</a:t>
            </a:r>
            <a:r>
              <a:rPr lang="en-GB" dirty="0" err="1" smtClean="0"/>
              <a:t>overnmental</a:t>
            </a:r>
            <a:r>
              <a:rPr lang="en-GB" dirty="0" smtClean="0"/>
              <a:t> </a:t>
            </a:r>
            <a:r>
              <a:rPr lang="en-GB" dirty="0"/>
              <a:t>regulations, </a:t>
            </a:r>
            <a:endParaRPr lang="lt-LT" dirty="0" smtClean="0"/>
          </a:p>
          <a:p>
            <a:pPr lvl="1"/>
            <a:r>
              <a:rPr lang="en-GB" dirty="0" smtClean="0"/>
              <a:t>community expectation</a:t>
            </a:r>
            <a:r>
              <a:rPr lang="lt-LT" dirty="0" smtClean="0"/>
              <a:t>s.</a:t>
            </a:r>
          </a:p>
          <a:p>
            <a:pPr lvl="1"/>
            <a:endParaRPr lang="lt-LT" dirty="0"/>
          </a:p>
          <a:p>
            <a:pPr marL="57150" indent="0">
              <a:buNone/>
            </a:pPr>
            <a:r>
              <a:rPr lang="lt-LT" dirty="0" smtClean="0"/>
              <a:t>S</a:t>
            </a:r>
            <a:r>
              <a:rPr lang="en-GB" dirty="0" err="1" smtClean="0"/>
              <a:t>ocietal</a:t>
            </a:r>
            <a:r>
              <a:rPr lang="en-GB" dirty="0" smtClean="0"/>
              <a:t> </a:t>
            </a:r>
            <a:r>
              <a:rPr lang="en-GB" dirty="0"/>
              <a:t>level factors that </a:t>
            </a:r>
            <a:r>
              <a:rPr lang="en-GB" dirty="0" smtClean="0"/>
              <a:t>make</a:t>
            </a:r>
            <a:r>
              <a:rPr lang="lt-LT" dirty="0" smtClean="0"/>
              <a:t> </a:t>
            </a:r>
            <a:r>
              <a:rPr lang="en-GB" dirty="0" smtClean="0"/>
              <a:t>limiting </a:t>
            </a:r>
            <a:r>
              <a:rPr lang="en-GB" dirty="0"/>
              <a:t>or enabling contexts for individual </a:t>
            </a:r>
            <a:r>
              <a:rPr lang="en-GB" dirty="0" err="1" smtClean="0"/>
              <a:t>behavior</a:t>
            </a:r>
            <a:r>
              <a:rPr lang="en-GB" dirty="0"/>
              <a:t>. </a:t>
            </a:r>
            <a:endParaRPr lang="lt-LT" dirty="0" smtClean="0"/>
          </a:p>
        </p:txBody>
      </p:sp>
      <p:sp>
        <p:nvSpPr>
          <p:cNvPr id="2" name="Stačiakampis 1"/>
          <p:cNvSpPr/>
          <p:nvPr/>
        </p:nvSpPr>
        <p:spPr>
          <a:xfrm>
            <a:off x="5148064" y="5949280"/>
            <a:ext cx="258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e.g</a:t>
            </a:r>
            <a:r>
              <a:rPr lang="en-GB" dirty="0"/>
              <a:t>., </a:t>
            </a:r>
            <a:r>
              <a:rPr lang="en-GB" dirty="0" smtClean="0"/>
              <a:t>Van </a:t>
            </a:r>
            <a:r>
              <a:rPr lang="en-GB" dirty="0"/>
              <a:t>der Meer (</a:t>
            </a:r>
            <a:r>
              <a:rPr lang="en-GB" dirty="0" smtClean="0"/>
              <a:t>1981</a:t>
            </a:r>
            <a:r>
              <a:rPr lang="lt-LT" dirty="0" smtClean="0"/>
              <a:t>)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lecture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Types of environmental behaviour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Explanations of environmental behaviour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/>
              <a:t>based examples of </a:t>
            </a:r>
            <a:r>
              <a:rPr lang="en-US" dirty="0" err="1"/>
              <a:t>env</a:t>
            </a:r>
            <a:r>
              <a:rPr lang="en-US" dirty="0"/>
              <a:t>. behaviour in various countries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</a:t>
            </a:r>
            <a:r>
              <a:rPr lang="en-GB" dirty="0" err="1" smtClean="0"/>
              <a:t>onstrained</a:t>
            </a:r>
            <a:r>
              <a:rPr lang="en-GB" dirty="0" smtClean="0"/>
              <a:t> </a:t>
            </a:r>
            <a:r>
              <a:rPr lang="en-GB" dirty="0"/>
              <a:t>behaviour thesis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r>
              <a:rPr lang="lt-LT" dirty="0" smtClean="0"/>
              <a:t>B</a:t>
            </a:r>
            <a:r>
              <a:rPr lang="en-GB" dirty="0" err="1" smtClean="0"/>
              <a:t>ehavio</a:t>
            </a:r>
            <a:r>
              <a:rPr lang="lt-LT" dirty="0" smtClean="0"/>
              <a:t>u</a:t>
            </a:r>
            <a:r>
              <a:rPr lang="en-GB" dirty="0" smtClean="0"/>
              <a:t>r that is relatively more difficult to conduct is less likely in many populations. </a:t>
            </a:r>
            <a:endParaRPr lang="lt-LT" dirty="0" smtClean="0"/>
          </a:p>
          <a:p>
            <a:r>
              <a:rPr lang="en-GB" dirty="0" smtClean="0"/>
              <a:t>Constrains might occur because of behavioral situational characteristics (e.g. lack of income or time) or context forces (e.g. lack of infrastructure, low community support).  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157192"/>
            <a:ext cx="5760640" cy="147732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Interestingly, </a:t>
            </a:r>
            <a:r>
              <a:rPr lang="en-GB" dirty="0" err="1">
                <a:solidFill>
                  <a:srgbClr val="C00000"/>
                </a:solidFill>
              </a:rPr>
              <a:t>Guagnano</a:t>
            </a:r>
            <a:r>
              <a:rPr lang="en-GB" dirty="0">
                <a:solidFill>
                  <a:srgbClr val="C00000"/>
                </a:solidFill>
              </a:rPr>
              <a:t> et al (1995) state that when contextual factors are strong and environmental </a:t>
            </a:r>
            <a:r>
              <a:rPr lang="en-GB" dirty="0" err="1">
                <a:solidFill>
                  <a:srgbClr val="C00000"/>
                </a:solidFill>
              </a:rPr>
              <a:t>behavior</a:t>
            </a:r>
            <a:r>
              <a:rPr lang="en-GB" dirty="0">
                <a:solidFill>
                  <a:srgbClr val="C00000"/>
                </a:solidFill>
              </a:rPr>
              <a:t> is constrained, e.g. difficult to conduct, time-consuming, expensive attitudinal and normative variables only weakly correlate with behaviour.</a:t>
            </a:r>
            <a:endParaRPr lang="lt-L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85918" y="0"/>
            <a:ext cx="6858048" cy="50006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M.Weber</a:t>
            </a:r>
            <a:r>
              <a:rPr lang="en-US" dirty="0" smtClean="0"/>
              <a:t>. Types of social action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09200"/>
              </p:ext>
            </p:extLst>
          </p:nvPr>
        </p:nvGraphicFramePr>
        <p:xfrm>
          <a:off x="357159" y="1357298"/>
          <a:ext cx="81010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Kairysis riestinis skliaustas 4"/>
          <p:cNvSpPr/>
          <p:nvPr/>
        </p:nvSpPr>
        <p:spPr bwMode="auto">
          <a:xfrm rot="5400000">
            <a:off x="2035951" y="535761"/>
            <a:ext cx="428628" cy="1500198"/>
          </a:xfrm>
          <a:prstGeom prst="leftBrace">
            <a:avLst>
              <a:gd name="adj1" fmla="val 37260"/>
              <a:gd name="adj2" fmla="val 50000"/>
            </a:avLst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Kairysis riestinis skliaustas 5"/>
          <p:cNvSpPr/>
          <p:nvPr/>
        </p:nvSpPr>
        <p:spPr bwMode="auto">
          <a:xfrm rot="5400000">
            <a:off x="6322231" y="535761"/>
            <a:ext cx="428628" cy="1500198"/>
          </a:xfrm>
          <a:prstGeom prst="leftBrace">
            <a:avLst>
              <a:gd name="adj1" fmla="val 37260"/>
              <a:gd name="adj2" fmla="val 50000"/>
            </a:avLst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64291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rational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64291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irrational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1975152" y="6488668"/>
            <a:ext cx="499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individuals behave as they do?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353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CC5E7C-A8EB-49F1-8AE3-0DDDDC7C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8B6B7F-F334-4879-B836-E4124D69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28B81-EF05-4C84-BC25-395106770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853F52-86A2-43B2-9A3E-3CDF71313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8077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Linking theories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947785"/>
              </p:ext>
            </p:extLst>
          </p:nvPr>
        </p:nvGraphicFramePr>
        <p:xfrm>
          <a:off x="4502134" y="1556792"/>
          <a:ext cx="431833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apvalintas stačiakampis 4"/>
          <p:cNvSpPr/>
          <p:nvPr/>
        </p:nvSpPr>
        <p:spPr>
          <a:xfrm>
            <a:off x="2556401" y="5453119"/>
            <a:ext cx="1571635" cy="1066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thesis of biographical availability</a:t>
            </a:r>
            <a:endParaRPr lang="lt-LT" dirty="0"/>
          </a:p>
        </p:txBody>
      </p:sp>
      <p:sp>
        <p:nvSpPr>
          <p:cNvPr id="6" name="Suapvalintas stačiakampis 5"/>
          <p:cNvSpPr/>
          <p:nvPr/>
        </p:nvSpPr>
        <p:spPr>
          <a:xfrm>
            <a:off x="550979" y="4934784"/>
            <a:ext cx="1460736" cy="787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Inglehart</a:t>
            </a:r>
            <a:r>
              <a:rPr lang="en-US" dirty="0" smtClean="0"/>
              <a:t> post-materialism</a:t>
            </a:r>
            <a:endParaRPr lang="en-US" dirty="0"/>
          </a:p>
        </p:txBody>
      </p:sp>
      <p:sp>
        <p:nvSpPr>
          <p:cNvPr id="7" name="Suapvalintas stačiakampis 6"/>
          <p:cNvSpPr/>
          <p:nvPr/>
        </p:nvSpPr>
        <p:spPr>
          <a:xfrm>
            <a:off x="4630374" y="4887657"/>
            <a:ext cx="1014804" cy="8185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VBN theory</a:t>
            </a:r>
            <a:endParaRPr lang="lt-LT" dirty="0"/>
          </a:p>
        </p:txBody>
      </p:sp>
      <p:sp>
        <p:nvSpPr>
          <p:cNvPr id="8" name="Suapvalintas stačiakampis 7"/>
          <p:cNvSpPr/>
          <p:nvPr/>
        </p:nvSpPr>
        <p:spPr>
          <a:xfrm>
            <a:off x="7524329" y="3836166"/>
            <a:ext cx="1427049" cy="9904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constrained behaviour </a:t>
            </a:r>
          </a:p>
          <a:p>
            <a:r>
              <a:rPr lang="en-GB" dirty="0"/>
              <a:t>theory </a:t>
            </a:r>
            <a:endParaRPr lang="lt-LT" dirty="0"/>
          </a:p>
        </p:txBody>
      </p:sp>
      <p:sp>
        <p:nvSpPr>
          <p:cNvPr id="9" name="Suapvalintas stačiakampis 8"/>
          <p:cNvSpPr/>
          <p:nvPr/>
        </p:nvSpPr>
        <p:spPr>
          <a:xfrm>
            <a:off x="5796136" y="5280960"/>
            <a:ext cx="1584176" cy="10804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Limitative/</a:t>
            </a:r>
            <a:r>
              <a:rPr lang="lt-LT" sz="1600" dirty="0" smtClean="0"/>
              <a:t/>
            </a:r>
            <a:br>
              <a:rPr lang="lt-LT" sz="1600" dirty="0" smtClean="0"/>
            </a:br>
            <a:r>
              <a:rPr lang="en-US" sz="1600" dirty="0" smtClean="0"/>
              <a:t>operative </a:t>
            </a:r>
            <a:r>
              <a:rPr lang="en-US" sz="1600" dirty="0" err="1" smtClean="0"/>
              <a:t>determin</a:t>
            </a:r>
            <a:r>
              <a:rPr lang="lt-LT" sz="1600" dirty="0" err="1" smtClean="0"/>
              <a:t>ants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2339752" y="1556792"/>
            <a:ext cx="1866563" cy="18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 err="1" smtClean="0"/>
              <a:t>Biographic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situation</a:t>
            </a:r>
            <a:endParaRPr lang="lt-LT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11874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3. </a:t>
            </a:r>
            <a:r>
              <a:rPr lang="lt-LT" dirty="0" err="1" smtClean="0"/>
              <a:t>Inside</a:t>
            </a:r>
            <a:r>
              <a:rPr lang="lt-LT" dirty="0" smtClean="0"/>
              <a:t> - </a:t>
            </a:r>
            <a:r>
              <a:rPr lang="lt-LT" dirty="0" err="1" smtClean="0"/>
              <a:t>personal</a:t>
            </a:r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2633429" y="1196752"/>
            <a:ext cx="17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2. </a:t>
            </a:r>
            <a:r>
              <a:rPr lang="lt-LT" dirty="0" err="1" smtClean="0"/>
              <a:t>Personal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257165" y="1196752"/>
            <a:ext cx="20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1. </a:t>
            </a:r>
            <a:r>
              <a:rPr lang="lt-LT" dirty="0" err="1" smtClean="0"/>
              <a:t>Behind</a:t>
            </a:r>
            <a:r>
              <a:rPr lang="lt-LT" dirty="0" smtClean="0"/>
              <a:t> -</a:t>
            </a:r>
            <a:r>
              <a:rPr lang="lt-LT" dirty="0" err="1" smtClean="0"/>
              <a:t>personal</a:t>
            </a:r>
            <a:endParaRPr lang="lt-LT" dirty="0"/>
          </a:p>
        </p:txBody>
      </p:sp>
      <p:sp>
        <p:nvSpPr>
          <p:cNvPr id="14" name="Stačiakampis 13"/>
          <p:cNvSpPr/>
          <p:nvPr/>
        </p:nvSpPr>
        <p:spPr>
          <a:xfrm>
            <a:off x="323528" y="1556792"/>
            <a:ext cx="1728192" cy="1800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 err="1" smtClean="0"/>
              <a:t>External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factors</a:t>
            </a:r>
            <a:endParaRPr lang="lt-LT" sz="2800" b="1" dirty="0"/>
          </a:p>
        </p:txBody>
      </p:sp>
      <p:sp>
        <p:nvSpPr>
          <p:cNvPr id="16" name="Suapvalintas stačiakampis 15"/>
          <p:cNvSpPr/>
          <p:nvPr/>
        </p:nvSpPr>
        <p:spPr>
          <a:xfrm>
            <a:off x="563112" y="3958610"/>
            <a:ext cx="1249023" cy="8185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dirty="0" err="1" smtClean="0"/>
              <a:t>Affluence</a:t>
            </a:r>
            <a:r>
              <a:rPr lang="lt-LT" dirty="0" smtClean="0"/>
              <a:t> </a:t>
            </a:r>
            <a:r>
              <a:rPr lang="lt-LT" dirty="0" err="1" smtClean="0"/>
              <a:t>thesis</a:t>
            </a:r>
            <a:endParaRPr lang="lt-LT" dirty="0"/>
          </a:p>
        </p:txBody>
      </p:sp>
      <p:sp>
        <p:nvSpPr>
          <p:cNvPr id="17" name="Suapvalintas stačiakampis 16"/>
          <p:cNvSpPr/>
          <p:nvPr/>
        </p:nvSpPr>
        <p:spPr>
          <a:xfrm>
            <a:off x="563112" y="6016527"/>
            <a:ext cx="1343290" cy="749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HEP-NEP </a:t>
            </a:r>
            <a:r>
              <a:rPr lang="en-US" dirty="0"/>
              <a:t>theory</a:t>
            </a:r>
            <a:endParaRPr lang="lt-LT" dirty="0"/>
          </a:p>
        </p:txBody>
      </p:sp>
      <p:sp>
        <p:nvSpPr>
          <p:cNvPr id="18" name="Suapvalintas stačiakampis 17"/>
          <p:cNvSpPr/>
          <p:nvPr/>
        </p:nvSpPr>
        <p:spPr>
          <a:xfrm>
            <a:off x="2730150" y="3937644"/>
            <a:ext cx="1224136" cy="105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notion of everyday life-world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71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CC5E7C-A8EB-49F1-8AE3-0DDDDC7C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8B6B7F-F334-4879-B836-E4124D69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28B81-EF05-4C84-BC25-395106770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853F52-86A2-43B2-9A3E-3CDF71313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2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based examples of </a:t>
            </a:r>
            <a:r>
              <a:rPr lang="en-US" dirty="0" err="1" smtClean="0"/>
              <a:t>env</a:t>
            </a:r>
            <a:r>
              <a:rPr lang="en-US" dirty="0" smtClean="0"/>
              <a:t>. behaviour in various countries </a:t>
            </a:r>
            <a:br>
              <a:rPr lang="en-US" dirty="0" smtClean="0"/>
            </a:b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Private</a:t>
            </a:r>
            <a:r>
              <a:rPr lang="lt-LT" dirty="0" smtClean="0"/>
              <a:t> </a:t>
            </a:r>
            <a:r>
              <a:rPr lang="lt-LT" dirty="0" err="1" smtClean="0"/>
              <a:t>sphere</a:t>
            </a:r>
            <a:r>
              <a:rPr lang="lt-LT" dirty="0" smtClean="0"/>
              <a:t> </a:t>
            </a:r>
            <a:r>
              <a:rPr lang="lt-LT" dirty="0" err="1" smtClean="0"/>
              <a:t>env</a:t>
            </a:r>
            <a:r>
              <a:rPr lang="lt-LT" dirty="0" smtClean="0"/>
              <a:t>. </a:t>
            </a:r>
            <a:r>
              <a:rPr lang="lt-LT" dirty="0" err="1" smtClean="0"/>
              <a:t>behaviour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943391"/>
              </p:ext>
            </p:extLst>
          </p:nvPr>
        </p:nvGraphicFramePr>
        <p:xfrm>
          <a:off x="323528" y="1484784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643438" y="6457950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600" dirty="0">
                <a:solidFill>
                  <a:schemeClr val="tx2"/>
                </a:solidFill>
              </a:rPr>
              <a:t>ISSP </a:t>
            </a:r>
            <a:r>
              <a:rPr lang="en-GB" sz="1600" dirty="0" smtClean="0">
                <a:solidFill>
                  <a:schemeClr val="tx2"/>
                </a:solidFill>
              </a:rPr>
              <a:t>Environment, </a:t>
            </a:r>
            <a:r>
              <a:rPr lang="en-GB" sz="1600" dirty="0">
                <a:solidFill>
                  <a:schemeClr val="tx2"/>
                </a:solidFill>
              </a:rPr>
              <a:t>2010, </a:t>
            </a:r>
            <a:r>
              <a:rPr lang="en-GB" sz="1600" dirty="0" smtClean="0">
                <a:solidFill>
                  <a:schemeClr val="tx2"/>
                </a:solidFill>
              </a:rPr>
              <a:t>N=45199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13286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Recycling</a:t>
            </a:r>
            <a:r>
              <a:rPr lang="lt-LT" dirty="0" smtClean="0"/>
              <a:t> </a:t>
            </a:r>
            <a:r>
              <a:rPr lang="lt-LT" dirty="0" err="1" smtClean="0"/>
              <a:t>behaviour</a:t>
            </a:r>
            <a:r>
              <a:rPr lang="en-US" dirty="0" smtClean="0"/>
              <a:t>*C</a:t>
            </a:r>
            <a:r>
              <a:rPr lang="lt-LT" dirty="0" err="1" smtClean="0"/>
              <a:t>ountry</a:t>
            </a:r>
            <a:endParaRPr lang="lt-LT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643438" y="6547246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600" dirty="0">
                <a:solidFill>
                  <a:schemeClr val="tx2"/>
                </a:solidFill>
              </a:rPr>
              <a:t>ISSP Environment</a:t>
            </a:r>
            <a:r>
              <a:rPr lang="en-GB" sz="1600" dirty="0" smtClean="0">
                <a:solidFill>
                  <a:schemeClr val="tx2"/>
                </a:solidFill>
              </a:rPr>
              <a:t>, </a:t>
            </a:r>
            <a:r>
              <a:rPr lang="en-GB" sz="1600" dirty="0">
                <a:solidFill>
                  <a:schemeClr val="tx2"/>
                </a:solidFill>
              </a:rPr>
              <a:t>2010, </a:t>
            </a:r>
            <a:r>
              <a:rPr lang="en-GB" sz="1600" dirty="0" smtClean="0">
                <a:solidFill>
                  <a:schemeClr val="tx2"/>
                </a:solidFill>
              </a:rPr>
              <a:t>N=41786</a:t>
            </a:r>
            <a:endParaRPr lang="lt-LT" sz="1600" dirty="0"/>
          </a:p>
        </p:txBody>
      </p:sp>
      <p:grpSp>
        <p:nvGrpSpPr>
          <p:cNvPr id="5" name="Grupė 4"/>
          <p:cNvGrpSpPr/>
          <p:nvPr/>
        </p:nvGrpSpPr>
        <p:grpSpPr>
          <a:xfrm>
            <a:off x="428596" y="620688"/>
            <a:ext cx="8319867" cy="5976664"/>
            <a:chOff x="428596" y="620688"/>
            <a:chExt cx="8319867" cy="5976664"/>
          </a:xfrm>
        </p:grpSpPr>
        <p:grpSp>
          <p:nvGrpSpPr>
            <p:cNvPr id="4" name="Grupė 3"/>
            <p:cNvGrpSpPr/>
            <p:nvPr/>
          </p:nvGrpSpPr>
          <p:grpSpPr>
            <a:xfrm>
              <a:off x="428596" y="620688"/>
              <a:ext cx="8319867" cy="5976664"/>
              <a:chOff x="428597" y="1022350"/>
              <a:chExt cx="7148542" cy="573242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7" y="1022350"/>
                <a:ext cx="7148542" cy="5732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012160" y="1229366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lt-LT" dirty="0" err="1" smtClean="0"/>
                  <a:t>Never</a:t>
                </a:r>
                <a:endParaRPr lang="lt-LT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5616" y="4682816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Always</a:t>
                </a:r>
                <a:endParaRPr lang="lt-LT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80112" y="2195572"/>
              <a:ext cx="1592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Sometimes</a:t>
              </a:r>
              <a:endParaRPr lang="lt-LT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87781" y="3419708"/>
              <a:ext cx="1592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Often</a:t>
              </a:r>
              <a:endParaRPr lang="lt-LT" dirty="0"/>
            </a:p>
          </p:txBody>
        </p:sp>
      </p:grpSp>
      <p:sp>
        <p:nvSpPr>
          <p:cNvPr id="11" name="Ovalas 10"/>
          <p:cNvSpPr/>
          <p:nvPr/>
        </p:nvSpPr>
        <p:spPr>
          <a:xfrm>
            <a:off x="7956376" y="5445224"/>
            <a:ext cx="216024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1619672" y="5445224"/>
            <a:ext cx="21602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as 8"/>
          <p:cNvSpPr/>
          <p:nvPr/>
        </p:nvSpPr>
        <p:spPr>
          <a:xfrm>
            <a:off x="5292080" y="5445224"/>
            <a:ext cx="216024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Ovalas 9"/>
          <p:cNvSpPr/>
          <p:nvPr/>
        </p:nvSpPr>
        <p:spPr>
          <a:xfrm>
            <a:off x="6444208" y="5445224"/>
            <a:ext cx="216024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10" y="316484"/>
            <a:ext cx="7838622" cy="62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Cut back on driving a car*Country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82" y="980728"/>
            <a:ext cx="8155358" cy="577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012160" y="6457950"/>
            <a:ext cx="298896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1600" dirty="0">
                <a:solidFill>
                  <a:schemeClr val="tx2"/>
                </a:solidFill>
              </a:rPr>
              <a:t>ISSP </a:t>
            </a:r>
            <a:r>
              <a:rPr lang="en-GB" sz="1600" dirty="0" smtClean="0">
                <a:solidFill>
                  <a:schemeClr val="tx2"/>
                </a:solidFill>
              </a:rPr>
              <a:t>Environment, </a:t>
            </a:r>
            <a:r>
              <a:rPr lang="en-GB" sz="1600" dirty="0">
                <a:solidFill>
                  <a:schemeClr val="tx2"/>
                </a:solidFill>
              </a:rPr>
              <a:t>2010, </a:t>
            </a:r>
            <a:r>
              <a:rPr lang="en-GB" sz="1600" dirty="0" smtClean="0">
                <a:solidFill>
                  <a:schemeClr val="tx2"/>
                </a:solidFill>
              </a:rPr>
              <a:t>N=45199</a:t>
            </a:r>
            <a:endParaRPr lang="lt-LT" sz="1600" dirty="0"/>
          </a:p>
        </p:txBody>
      </p:sp>
      <p:sp>
        <p:nvSpPr>
          <p:cNvPr id="5" name="Ovalas 4"/>
          <p:cNvSpPr/>
          <p:nvPr/>
        </p:nvSpPr>
        <p:spPr>
          <a:xfrm>
            <a:off x="1835696" y="5517232"/>
            <a:ext cx="21602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Ovalas 6"/>
          <p:cNvSpPr/>
          <p:nvPr/>
        </p:nvSpPr>
        <p:spPr>
          <a:xfrm>
            <a:off x="6012160" y="5517232"/>
            <a:ext cx="21602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7452320" y="5517232"/>
            <a:ext cx="21602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as 8"/>
          <p:cNvSpPr/>
          <p:nvPr/>
        </p:nvSpPr>
        <p:spPr>
          <a:xfrm>
            <a:off x="7812360" y="5517232"/>
            <a:ext cx="21602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6436053" y="1198200"/>
            <a:ext cx="1592331" cy="3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dirty="0" err="1" smtClean="0"/>
              <a:t>Never</a:t>
            </a:r>
            <a:endParaRPr lang="lt-LT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3488572"/>
            <a:ext cx="15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Sometimes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031875"/>
            <a:ext cx="5991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10" y="1031874"/>
            <a:ext cx="6914503" cy="554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environmental behaviour</a:t>
            </a:r>
            <a:br>
              <a:rPr lang="en-US" dirty="0" smtClean="0"/>
            </a:b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kinds of environmental behaviour are there for us?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31874"/>
            <a:ext cx="6996141" cy="560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Public</a:t>
            </a:r>
            <a:r>
              <a:rPr lang="lt-LT" dirty="0" smtClean="0"/>
              <a:t> </a:t>
            </a:r>
            <a:r>
              <a:rPr lang="lt-LT" dirty="0" err="1"/>
              <a:t>sphere</a:t>
            </a:r>
            <a:r>
              <a:rPr lang="lt-LT" dirty="0"/>
              <a:t> </a:t>
            </a:r>
            <a:r>
              <a:rPr lang="lt-LT" dirty="0" err="1"/>
              <a:t>env</a:t>
            </a:r>
            <a:r>
              <a:rPr lang="lt-LT" dirty="0"/>
              <a:t>. </a:t>
            </a:r>
            <a:r>
              <a:rPr lang="lt-LT" dirty="0" err="1"/>
              <a:t>behaviour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40552"/>
              </p:ext>
            </p:extLst>
          </p:nvPr>
        </p:nvGraphicFramePr>
        <p:xfrm>
          <a:off x="360165" y="2353494"/>
          <a:ext cx="8640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643438" y="6457950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600" dirty="0">
                <a:solidFill>
                  <a:schemeClr val="tx2"/>
                </a:solidFill>
              </a:rPr>
              <a:t>ISSP </a:t>
            </a:r>
            <a:r>
              <a:rPr lang="en-GB" sz="1600" dirty="0" smtClean="0">
                <a:solidFill>
                  <a:schemeClr val="tx2"/>
                </a:solidFill>
              </a:rPr>
              <a:t>Environment, </a:t>
            </a:r>
            <a:r>
              <a:rPr lang="en-GB" sz="1600" dirty="0">
                <a:solidFill>
                  <a:schemeClr val="tx2"/>
                </a:solidFill>
              </a:rPr>
              <a:t>2010, </a:t>
            </a:r>
            <a:r>
              <a:rPr lang="en-GB" sz="1600" dirty="0" smtClean="0">
                <a:solidFill>
                  <a:schemeClr val="tx2"/>
                </a:solidFill>
              </a:rPr>
              <a:t>N=45199</a:t>
            </a:r>
            <a:endParaRPr lang="lt-LT" sz="1600" dirty="0"/>
          </a:p>
        </p:txBody>
      </p:sp>
      <p:sp>
        <p:nvSpPr>
          <p:cNvPr id="6" name="Laisva forma 5"/>
          <p:cNvSpPr/>
          <p:nvPr/>
        </p:nvSpPr>
        <p:spPr>
          <a:xfrm>
            <a:off x="3890908" y="1988840"/>
            <a:ext cx="681091" cy="540328"/>
          </a:xfrm>
          <a:custGeom>
            <a:avLst/>
            <a:gdLst>
              <a:gd name="connsiteX0" fmla="*/ 607046 w 681091"/>
              <a:gd name="connsiteY0" fmla="*/ 540328 h 540328"/>
              <a:gd name="connsiteX1" fmla="*/ 634755 w 681091"/>
              <a:gd name="connsiteY1" fmla="*/ 83128 h 540328"/>
              <a:gd name="connsiteX2" fmla="*/ 66719 w 681091"/>
              <a:gd name="connsiteY2" fmla="*/ 55419 h 540328"/>
              <a:gd name="connsiteX3" fmla="*/ 11301 w 681091"/>
              <a:gd name="connsiteY3" fmla="*/ 0 h 540328"/>
              <a:gd name="connsiteX4" fmla="*/ 11301 w 681091"/>
              <a:gd name="connsiteY4" fmla="*/ 0 h 540328"/>
              <a:gd name="connsiteX5" fmla="*/ 11301 w 681091"/>
              <a:gd name="connsiteY5" fmla="*/ 0 h 5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91" h="540328">
                <a:moveTo>
                  <a:pt x="607046" y="540328"/>
                </a:moveTo>
                <a:cubicBezTo>
                  <a:pt x="665927" y="352137"/>
                  <a:pt x="724809" y="163946"/>
                  <a:pt x="634755" y="83128"/>
                </a:cubicBezTo>
                <a:cubicBezTo>
                  <a:pt x="544701" y="2310"/>
                  <a:pt x="170628" y="69274"/>
                  <a:pt x="66719" y="55419"/>
                </a:cubicBezTo>
                <a:cubicBezTo>
                  <a:pt x="-37190" y="41564"/>
                  <a:pt x="11301" y="0"/>
                  <a:pt x="11301" y="0"/>
                </a:cubicBezTo>
                <a:lnTo>
                  <a:pt x="11301" y="0"/>
                </a:lnTo>
                <a:lnTo>
                  <a:pt x="1130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sp>
        <p:nvSpPr>
          <p:cNvPr id="7" name="TextBox 6"/>
          <p:cNvSpPr txBox="1"/>
          <p:nvPr/>
        </p:nvSpPr>
        <p:spPr>
          <a:xfrm rot="20850183">
            <a:off x="2076804" y="1772888"/>
            <a:ext cx="270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>
                <a:solidFill>
                  <a:schemeClr val="tx2"/>
                </a:solidFill>
              </a:rPr>
              <a:t>Electronic</a:t>
            </a:r>
            <a:r>
              <a:rPr lang="lt-LT" dirty="0" smtClean="0">
                <a:solidFill>
                  <a:schemeClr val="tx2"/>
                </a:solidFill>
              </a:rPr>
              <a:t> </a:t>
            </a:r>
            <a:r>
              <a:rPr lang="lt-LT" dirty="0" err="1" smtClean="0">
                <a:solidFill>
                  <a:schemeClr val="tx2"/>
                </a:solidFill>
              </a:rPr>
              <a:t>signature</a:t>
            </a:r>
            <a:r>
              <a:rPr lang="lt-LT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!</a:t>
            </a:r>
            <a:endParaRPr lang="lt-L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850106"/>
          </a:xfrm>
        </p:spPr>
        <p:txBody>
          <a:bodyPr/>
          <a:lstStyle/>
          <a:p>
            <a:r>
              <a:rPr lang="en-US" dirty="0" smtClean="0"/>
              <a:t>Signed a petition*Country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31874"/>
            <a:ext cx="6781827" cy="54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as 3"/>
          <p:cNvSpPr/>
          <p:nvPr/>
        </p:nvSpPr>
        <p:spPr>
          <a:xfrm>
            <a:off x="5004048" y="5373216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as 5"/>
          <p:cNvSpPr/>
          <p:nvPr/>
        </p:nvSpPr>
        <p:spPr>
          <a:xfrm>
            <a:off x="5580112" y="5373216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Ovalas 6"/>
          <p:cNvSpPr/>
          <p:nvPr/>
        </p:nvSpPr>
        <p:spPr>
          <a:xfrm>
            <a:off x="6948264" y="5373216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2987824" y="5373216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43438" y="6457950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600" dirty="0">
                <a:solidFill>
                  <a:schemeClr val="tx2"/>
                </a:solidFill>
              </a:rPr>
              <a:t>ISSP </a:t>
            </a:r>
            <a:r>
              <a:rPr lang="en-GB" sz="1600" dirty="0" smtClean="0">
                <a:solidFill>
                  <a:schemeClr val="tx2"/>
                </a:solidFill>
              </a:rPr>
              <a:t>Environment, </a:t>
            </a:r>
            <a:r>
              <a:rPr lang="en-GB" sz="1600" dirty="0">
                <a:solidFill>
                  <a:schemeClr val="tx2"/>
                </a:solidFill>
              </a:rPr>
              <a:t>2010, </a:t>
            </a:r>
            <a:r>
              <a:rPr lang="en-GB" sz="1600" dirty="0" smtClean="0">
                <a:solidFill>
                  <a:schemeClr val="tx2"/>
                </a:solidFill>
              </a:rPr>
              <a:t>N=44489</a:t>
            </a:r>
            <a:endParaRPr lang="lt-L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031875"/>
            <a:ext cx="5991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Took part in protest*Country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8" y="1124744"/>
            <a:ext cx="8001056" cy="572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047531" y="6546830"/>
            <a:ext cx="3132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1600" dirty="0">
                <a:solidFill>
                  <a:schemeClr val="tx2"/>
                </a:solidFill>
              </a:rPr>
              <a:t>ISSP </a:t>
            </a:r>
            <a:r>
              <a:rPr lang="en-GB" sz="1600" dirty="0" smtClean="0">
                <a:solidFill>
                  <a:schemeClr val="tx2"/>
                </a:solidFill>
              </a:rPr>
              <a:t>Environment, </a:t>
            </a:r>
            <a:r>
              <a:rPr lang="en-GB" sz="1600" dirty="0">
                <a:solidFill>
                  <a:schemeClr val="tx2"/>
                </a:solidFill>
              </a:rPr>
              <a:t>2010, </a:t>
            </a:r>
            <a:r>
              <a:rPr lang="en-GB" sz="1600" dirty="0" smtClean="0">
                <a:solidFill>
                  <a:schemeClr val="tx2"/>
                </a:solidFill>
              </a:rPr>
              <a:t>N=44411</a:t>
            </a:r>
            <a:endParaRPr lang="lt-LT" sz="1600" dirty="0"/>
          </a:p>
        </p:txBody>
      </p:sp>
      <p:sp>
        <p:nvSpPr>
          <p:cNvPr id="6" name="Ovalas 5"/>
          <p:cNvSpPr/>
          <p:nvPr/>
        </p:nvSpPr>
        <p:spPr>
          <a:xfrm>
            <a:off x="2771800" y="5661248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Ovalas 6"/>
          <p:cNvSpPr/>
          <p:nvPr/>
        </p:nvSpPr>
        <p:spPr>
          <a:xfrm>
            <a:off x="3491880" y="5733256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3851920" y="5733256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as 8"/>
          <p:cNvSpPr/>
          <p:nvPr/>
        </p:nvSpPr>
        <p:spPr>
          <a:xfrm>
            <a:off x="5076056" y="5733256"/>
            <a:ext cx="1440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Cutting back on driving a car: behaviour explained</a:t>
            </a:r>
            <a:endParaRPr lang="lt-LT" dirty="0"/>
          </a:p>
        </p:txBody>
      </p:sp>
      <p:grpSp>
        <p:nvGrpSpPr>
          <p:cNvPr id="4" name="Grupė 3"/>
          <p:cNvGrpSpPr/>
          <p:nvPr/>
        </p:nvGrpSpPr>
        <p:grpSpPr>
          <a:xfrm>
            <a:off x="107504" y="1331970"/>
            <a:ext cx="8822214" cy="5581410"/>
            <a:chOff x="357188" y="357188"/>
            <a:chExt cx="8572530" cy="656596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89340" y="428625"/>
              <a:ext cx="5082848" cy="4499748"/>
              <a:chOff x="1646" y="3048"/>
              <a:chExt cx="5414" cy="5044"/>
            </a:xfrm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1646" y="3048"/>
                <a:ext cx="5414" cy="2611"/>
                <a:chOff x="590" y="4601"/>
                <a:chExt cx="4892" cy="2237"/>
              </a:xfrm>
            </p:grpSpPr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590" y="4601"/>
                  <a:ext cx="2064" cy="223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6DDE8"/>
                    </a:gs>
                  </a:gsLst>
                  <a:lin ang="5400000" scaled="1"/>
                </a:gradFill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Habit</a:t>
                  </a:r>
                  <a:endParaRPr lang="lt-LT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2642" y="4603"/>
                  <a:ext cx="2840" cy="1233"/>
                </a:xfrm>
                <a:prstGeom prst="rightArrowCallout">
                  <a:avLst>
                    <a:gd name="adj1" fmla="val 25000"/>
                    <a:gd name="adj2" fmla="val 25000"/>
                    <a:gd name="adj3" fmla="val 24995"/>
                    <a:gd name="adj4" fmla="val 64977"/>
                  </a:avLst>
                </a:prstGeom>
                <a:solidFill>
                  <a:srgbClr val="FFFFFF"/>
                </a:solidFill>
                <a:ln w="31750">
                  <a:solidFill>
                    <a:srgbClr val="4BACC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Normative determinant</a:t>
                  </a:r>
                  <a:endParaRPr lang="lt-LT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Group 14"/>
              <p:cNvGrpSpPr>
                <a:grpSpLocks/>
              </p:cNvGrpSpPr>
              <p:nvPr/>
            </p:nvGrpSpPr>
            <p:grpSpPr bwMode="auto">
              <a:xfrm>
                <a:off x="1649" y="4329"/>
                <a:ext cx="5410" cy="3763"/>
                <a:chOff x="1649" y="4329"/>
                <a:chExt cx="5410" cy="3763"/>
              </a:xfrm>
            </p:grpSpPr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3903" y="5689"/>
                  <a:ext cx="3156" cy="1121"/>
                </a:xfrm>
                <a:prstGeom prst="rightArrowCallout">
                  <a:avLst>
                    <a:gd name="adj1" fmla="val 25000"/>
                    <a:gd name="adj2" fmla="val 25000"/>
                    <a:gd name="adj3" fmla="val 24999"/>
                    <a:gd name="adj4" fmla="val 64977"/>
                  </a:avLst>
                </a:prstGeom>
                <a:solidFill>
                  <a:srgbClr val="FFFFFF"/>
                </a:solidFill>
                <a:ln w="28575">
                  <a:solidFill>
                    <a:srgbClr val="00B0F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lt-LT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9" name="Group 16"/>
                <p:cNvGrpSpPr>
                  <a:grpSpLocks/>
                </p:cNvGrpSpPr>
                <p:nvPr/>
              </p:nvGrpSpPr>
              <p:grpSpPr bwMode="auto">
                <a:xfrm>
                  <a:off x="1649" y="4329"/>
                  <a:ext cx="5409" cy="3763"/>
                  <a:chOff x="598" y="6438"/>
                  <a:chExt cx="5280" cy="3444"/>
                </a:xfrm>
              </p:grpSpPr>
              <p:sp>
                <p:nvSpPr>
                  <p:cNvPr id="2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7679"/>
                    <a:ext cx="2212" cy="219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B6DDE8"/>
                      </a:gs>
                    </a:gsLst>
                    <a:lin ang="5400000" scaled="1"/>
                  </a:gradFill>
                  <a:ln w="28575">
                    <a:solidFill>
                      <a:srgbClr val="0070C0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en-US" sz="1600" b="1" dirty="0" smtClean="0">
                        <a:latin typeface="Times New Roman" pitchFamily="18" charset="0"/>
                      </a:rPr>
                      <a:t>Other pro-environmental behaviour</a:t>
                    </a:r>
                    <a:endParaRPr lang="lt-LT" dirty="0"/>
                  </a:p>
                </p:txBody>
              </p:sp>
              <p:sp>
                <p:nvSpPr>
                  <p:cNvPr id="2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811" y="6438"/>
                    <a:ext cx="3067" cy="1241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64977"/>
                    </a:avLst>
                  </a:prstGeom>
                  <a:solidFill>
                    <a:srgbClr val="FFFFFF"/>
                  </a:solidFill>
                  <a:ln w="31750">
                    <a:solidFill>
                      <a:srgbClr val="4BACC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No alternatives; </a:t>
                    </a:r>
                  </a:p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part of social status</a:t>
                    </a:r>
                    <a:endParaRPr lang="lt-LT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57188" y="428625"/>
              <a:ext cx="563812" cy="5784850"/>
            </a:xfrm>
            <a:prstGeom prst="rect">
              <a:avLst/>
            </a:prstGeom>
            <a:solidFill>
              <a:srgbClr val="4BACC6"/>
            </a:solidFill>
            <a:ln w="5715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vert27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800" b="1" cap="all" dirty="0"/>
                <a:t>	</a:t>
              </a:r>
              <a:r>
                <a:rPr lang="en-US" sz="2800" b="1" cap="all" dirty="0" smtClean="0"/>
                <a:t>influencing factors</a:t>
              </a:r>
              <a:endParaRPr lang="lt-LT" sz="3600" cap="all" dirty="0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000125" y="4929188"/>
              <a:ext cx="2155825" cy="128428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28575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imes New Roman" pitchFamily="18" charset="0"/>
                </a:rPr>
                <a:t>Knowledge and concern</a:t>
              </a:r>
              <a:endParaRPr lang="lt-LT" dirty="0"/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3143250" y="3784600"/>
              <a:ext cx="2928938" cy="1211263"/>
            </a:xfrm>
            <a:prstGeom prst="rightArrowCallout">
              <a:avLst>
                <a:gd name="adj1" fmla="val 25000"/>
                <a:gd name="adj2" fmla="val 25000"/>
                <a:gd name="adj3" fmla="val 25009"/>
                <a:gd name="adj4" fmla="val 64977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Norm reinforcing</a:t>
              </a:r>
              <a:endParaRPr lang="lt-L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3143251" y="4999038"/>
              <a:ext cx="2928948" cy="1214437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Worldview determinants, shaped by biography</a:t>
              </a:r>
              <a:endParaRPr lang="lt-L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0875" y="2286000"/>
              <a:ext cx="19050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7000875" y="3500439"/>
              <a:ext cx="1855788" cy="107157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b="1" i="1" dirty="0" smtClean="0">
                  <a:latin typeface="Calibri" pitchFamily="34" charset="0"/>
                </a:rPr>
                <a:t>Reducing personal car usage</a:t>
              </a:r>
              <a:endParaRPr lang="lt-LT" b="1" i="1" dirty="0">
                <a:latin typeface="Calibri" pitchFamily="34" charset="0"/>
              </a:endParaRPr>
            </a:p>
            <a:p>
              <a:pPr algn="ctr">
                <a:defRPr/>
              </a:pPr>
              <a:endParaRPr lang="lt-LT" sz="3200" dirty="0"/>
            </a:p>
          </p:txBody>
        </p:sp>
        <p:sp>
          <p:nvSpPr>
            <p:cNvPr id="12" name="Right Brace 25"/>
            <p:cNvSpPr/>
            <p:nvPr/>
          </p:nvSpPr>
          <p:spPr>
            <a:xfrm>
              <a:off x="6000750" y="357188"/>
              <a:ext cx="1071563" cy="5857875"/>
            </a:xfrm>
            <a:prstGeom prst="rightBrace">
              <a:avLst/>
            </a:prstGeom>
            <a:ln w="28575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lt-LT"/>
            </a:p>
          </p:txBody>
        </p:sp>
        <p:sp>
          <p:nvSpPr>
            <p:cNvPr id="13" name="Stačiakampis 12"/>
            <p:cNvSpPr/>
            <p:nvPr/>
          </p:nvSpPr>
          <p:spPr>
            <a:xfrm>
              <a:off x="3143240" y="3071810"/>
              <a:ext cx="18549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Normative determinant</a:t>
              </a:r>
              <a:endParaRPr lang="lt-L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1001" y="6488667"/>
              <a:ext cx="7935661" cy="43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EXAMPLE. ISSP 2010 Environment data for Lithuania</a:t>
              </a:r>
              <a:r>
                <a:rPr lang="lt-LT" b="1" dirty="0" smtClean="0"/>
                <a:t> </a:t>
              </a:r>
              <a:r>
                <a:rPr lang="en-US" b="1" dirty="0" smtClean="0"/>
                <a:t>+ Qualitative research  </a:t>
              </a:r>
              <a:endParaRPr lang="lt-LT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0771437">
              <a:off x="7000892" y="571480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How to break </a:t>
              </a:r>
              <a:br>
                <a:rPr lang="en-US" dirty="0" smtClean="0">
                  <a:solidFill>
                    <a:srgbClr val="C00000"/>
                  </a:solidFill>
                </a:rPr>
              </a:br>
              <a:r>
                <a:rPr lang="en-US" dirty="0" smtClean="0">
                  <a:solidFill>
                    <a:srgbClr val="C00000"/>
                  </a:solidFill>
                </a:rPr>
                <a:t>the habit? </a:t>
              </a:r>
              <a:endParaRPr lang="lt-LT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076872" y="24943"/>
            <a:ext cx="7067128" cy="34605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individuals act as they do? </a:t>
            </a:r>
            <a:endParaRPr lang="lt-LT" sz="28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731591"/>
              </p:ext>
            </p:extLst>
          </p:nvPr>
        </p:nvGraphicFramePr>
        <p:xfrm>
          <a:off x="251520" y="0"/>
          <a:ext cx="81010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ė 6"/>
          <p:cNvGrpSpPr/>
          <p:nvPr/>
        </p:nvGrpSpPr>
        <p:grpSpPr>
          <a:xfrm>
            <a:off x="2267744" y="5729275"/>
            <a:ext cx="4984821" cy="1012093"/>
            <a:chOff x="2267744" y="5063318"/>
            <a:chExt cx="4984821" cy="101209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92080" y="5063318"/>
              <a:ext cx="1960485" cy="101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tačiakampis 5"/>
            <p:cNvSpPr/>
            <p:nvPr/>
          </p:nvSpPr>
          <p:spPr>
            <a:xfrm>
              <a:off x="2267744" y="5384700"/>
              <a:ext cx="284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Cutting back on driving a car</a:t>
              </a:r>
              <a:endParaRPr lang="lt-LT" dirty="0"/>
            </a:p>
          </p:txBody>
        </p:sp>
      </p:grpSp>
      <p:sp>
        <p:nvSpPr>
          <p:cNvPr id="8" name="Laisva forma 7"/>
          <p:cNvSpPr/>
          <p:nvPr/>
        </p:nvSpPr>
        <p:spPr>
          <a:xfrm>
            <a:off x="4752109" y="4184073"/>
            <a:ext cx="2729346" cy="1440872"/>
          </a:xfrm>
          <a:custGeom>
            <a:avLst/>
            <a:gdLst>
              <a:gd name="connsiteX0" fmla="*/ 0 w 2729346"/>
              <a:gd name="connsiteY0" fmla="*/ 1440872 h 1440872"/>
              <a:gd name="connsiteX1" fmla="*/ 2202873 w 2729346"/>
              <a:gd name="connsiteY1" fmla="*/ 706582 h 1440872"/>
              <a:gd name="connsiteX2" fmla="*/ 2729346 w 2729346"/>
              <a:gd name="connsiteY2" fmla="*/ 0 h 144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9346" h="1440872">
                <a:moveTo>
                  <a:pt x="0" y="1440872"/>
                </a:moveTo>
                <a:cubicBezTo>
                  <a:pt x="873991" y="1193799"/>
                  <a:pt x="1747982" y="946727"/>
                  <a:pt x="2202873" y="706582"/>
                </a:cubicBezTo>
                <a:cubicBezTo>
                  <a:pt x="2657764" y="466437"/>
                  <a:pt x="2693555" y="233218"/>
                  <a:pt x="2729346" y="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aisva forma 8"/>
          <p:cNvSpPr/>
          <p:nvPr/>
        </p:nvSpPr>
        <p:spPr>
          <a:xfrm>
            <a:off x="3186545" y="4114800"/>
            <a:ext cx="569265" cy="1468582"/>
          </a:xfrm>
          <a:custGeom>
            <a:avLst/>
            <a:gdLst>
              <a:gd name="connsiteX0" fmla="*/ 0 w 569265"/>
              <a:gd name="connsiteY0" fmla="*/ 1468582 h 1468582"/>
              <a:gd name="connsiteX1" fmla="*/ 498764 w 569265"/>
              <a:gd name="connsiteY1" fmla="*/ 789709 h 1468582"/>
              <a:gd name="connsiteX2" fmla="*/ 554182 w 569265"/>
              <a:gd name="connsiteY2" fmla="*/ 0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265" h="1468582">
                <a:moveTo>
                  <a:pt x="0" y="1468582"/>
                </a:moveTo>
                <a:cubicBezTo>
                  <a:pt x="203200" y="1251527"/>
                  <a:pt x="406400" y="1034473"/>
                  <a:pt x="498764" y="789709"/>
                </a:cubicBezTo>
                <a:cubicBezTo>
                  <a:pt x="591128" y="544945"/>
                  <a:pt x="572655" y="272472"/>
                  <a:pt x="554182" y="0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Laisva forma 9"/>
          <p:cNvSpPr/>
          <p:nvPr/>
        </p:nvSpPr>
        <p:spPr>
          <a:xfrm>
            <a:off x="4017818" y="3284984"/>
            <a:ext cx="1537855" cy="2270689"/>
          </a:xfrm>
          <a:custGeom>
            <a:avLst/>
            <a:gdLst>
              <a:gd name="connsiteX0" fmla="*/ 0 w 1537855"/>
              <a:gd name="connsiteY0" fmla="*/ 2078182 h 2078182"/>
              <a:gd name="connsiteX1" fmla="*/ 789709 w 1537855"/>
              <a:gd name="connsiteY1" fmla="*/ 1537854 h 2078182"/>
              <a:gd name="connsiteX2" fmla="*/ 1246909 w 1537855"/>
              <a:gd name="connsiteY2" fmla="*/ 512618 h 2078182"/>
              <a:gd name="connsiteX3" fmla="*/ 1537855 w 1537855"/>
              <a:gd name="connsiteY3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855" h="2078182">
                <a:moveTo>
                  <a:pt x="0" y="2078182"/>
                </a:moveTo>
                <a:cubicBezTo>
                  <a:pt x="290945" y="1938481"/>
                  <a:pt x="581891" y="1798781"/>
                  <a:pt x="789709" y="1537854"/>
                </a:cubicBezTo>
                <a:cubicBezTo>
                  <a:pt x="997527" y="1276927"/>
                  <a:pt x="1122218" y="768927"/>
                  <a:pt x="1246909" y="512618"/>
                </a:cubicBezTo>
                <a:cubicBezTo>
                  <a:pt x="1371600" y="256309"/>
                  <a:pt x="1454727" y="128154"/>
                  <a:pt x="1537855" y="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Laisva forma 10"/>
          <p:cNvSpPr/>
          <p:nvPr/>
        </p:nvSpPr>
        <p:spPr>
          <a:xfrm>
            <a:off x="1115617" y="3789040"/>
            <a:ext cx="1114966" cy="1780487"/>
          </a:xfrm>
          <a:custGeom>
            <a:avLst/>
            <a:gdLst>
              <a:gd name="connsiteX0" fmla="*/ 928255 w 928255"/>
              <a:gd name="connsiteY0" fmla="*/ 1579418 h 1579418"/>
              <a:gd name="connsiteX1" fmla="*/ 554182 w 928255"/>
              <a:gd name="connsiteY1" fmla="*/ 484909 h 1579418"/>
              <a:gd name="connsiteX2" fmla="*/ 0 w 928255"/>
              <a:gd name="connsiteY2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255" h="1579418">
                <a:moveTo>
                  <a:pt x="928255" y="1579418"/>
                </a:moveTo>
                <a:cubicBezTo>
                  <a:pt x="818573" y="1163781"/>
                  <a:pt x="708891" y="748145"/>
                  <a:pt x="554182" y="484909"/>
                </a:cubicBezTo>
                <a:cubicBezTo>
                  <a:pt x="399473" y="221673"/>
                  <a:pt x="199736" y="11083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 rot="20900716">
            <a:off x="4499992" y="4679283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No</a:t>
            </a:r>
            <a:endParaRPr lang="lt-LT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900716">
            <a:off x="1362616" y="4679283"/>
            <a:ext cx="62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Yes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900716">
            <a:off x="3042417" y="4735233"/>
            <a:ext cx="62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Yes</a:t>
            </a:r>
            <a:endParaRPr lang="lt-L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900716">
            <a:off x="6144578" y="4679814"/>
            <a:ext cx="62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Yes</a:t>
            </a:r>
            <a:endParaRPr lang="lt-L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CC5E7C-A8EB-49F1-8AE3-0DDDDC7C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8B6B7F-F334-4879-B836-E4124D69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28B81-EF05-4C84-BC25-395106770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853F52-86A2-43B2-9A3E-3CDF71313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How to break the habit?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Sports mega events: Sochi Olympic games</a:t>
            </a:r>
          </a:p>
          <a:p>
            <a:endParaRPr lang="en-US" dirty="0" smtClean="0"/>
          </a:p>
          <a:p>
            <a:r>
              <a:rPr lang="en-US" dirty="0" smtClean="0"/>
              <a:t>Creative agency: Environmental Health Clinic</a:t>
            </a:r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1857356" y="928670"/>
            <a:ext cx="106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Examples</a:t>
            </a:r>
            <a:endParaRPr lang="lt-LT" dirty="0"/>
          </a:p>
        </p:txBody>
      </p:sp>
      <p:pic>
        <p:nvPicPr>
          <p:cNvPr id="2050" name="Picture 2" descr="xdesig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367221"/>
            <a:ext cx="3829050" cy="419101"/>
          </a:xfrm>
          <a:prstGeom prst="rect">
            <a:avLst/>
          </a:prstGeom>
          <a:noFill/>
        </p:spPr>
      </p:pic>
      <p:pic>
        <p:nvPicPr>
          <p:cNvPr id="2052" name="Picture 4" descr="http://www.newyorker.com/wp-content/uploads/2014/02/sochi-logos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524236" cy="212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674640" cy="1753526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Bike</a:t>
            </a:r>
            <a:r>
              <a:rPr lang="lt-LT" dirty="0" smtClean="0"/>
              <a:t> Messenger</a:t>
            </a:r>
            <a:endParaRPr lang="lt-LT" dirty="0"/>
          </a:p>
        </p:txBody>
      </p:sp>
      <p:pic>
        <p:nvPicPr>
          <p:cNvPr id="1026" name="Picture 2" descr="Image-bi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5796320" cy="66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xdesig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00628" y="4367221"/>
            <a:ext cx="3829050" cy="419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1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newyorker.com/wp-content/uploads/2014/02/sochi-logos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"/>
            <a:ext cx="2838482" cy="1707984"/>
          </a:xfrm>
          <a:prstGeom prst="rect">
            <a:avLst/>
          </a:prstGeom>
          <a:noFill/>
        </p:spPr>
      </p:pic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3707904" y="4248382"/>
            <a:ext cx="5436096" cy="206093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Sports mega-events oblige for infrastructural and socio-cultural transformations of urban systems.</a:t>
            </a:r>
            <a:endParaRPr lang="lt-LT" sz="2800" dirty="0" smtClean="0"/>
          </a:p>
          <a:p>
            <a:r>
              <a:rPr lang="en-US" sz="2800" dirty="0" smtClean="0"/>
              <a:t>Surveys traced change in environmental practices and consumption in Sochi.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P. O. </a:t>
            </a:r>
            <a:r>
              <a:rPr lang="lt-LT" dirty="0" err="1" smtClean="0"/>
              <a:t>Ermolaeva</a:t>
            </a:r>
            <a:r>
              <a:rPr lang="lt-LT" dirty="0" smtClean="0"/>
              <a:t> (2015) [</a:t>
            </a:r>
            <a:r>
              <a:rPr lang="lt-LT" dirty="0" err="1" smtClean="0"/>
              <a:t>unpublished</a:t>
            </a:r>
            <a:r>
              <a:rPr lang="lt-LT" dirty="0" smtClean="0"/>
              <a:t>]</a:t>
            </a:r>
            <a:endParaRPr lang="lt-LT" dirty="0"/>
          </a:p>
        </p:txBody>
      </p:sp>
      <p:pic>
        <p:nvPicPr>
          <p:cNvPr id="1026" name="Picture 2" descr="Recycling containers take the place of regular trash cans at the Sochi Winter Olympic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838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mgur.com/hP8JnZ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719"/>
            <a:ext cx="6347130" cy="38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personal environmental behaviour (Stern, 2010)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1604" y="3357562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Environmentally significant behaviour</a:t>
            </a:r>
            <a:endParaRPr lang="lt-L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7F16F3-D797-4267-981B-D8F9C170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2C7F16F3-D797-4267-981B-D8F9C170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C7F16F3-D797-4267-981B-D8F9C170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C7F16F3-D797-4267-981B-D8F9C170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2C7F16F3-D797-4267-981B-D8F9C1704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0DA9DF-0736-4D8D-B8DD-875F89C9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510DA9DF-0736-4D8D-B8DD-875F89C9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510DA9DF-0736-4D8D-B8DD-875F89C9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510DA9DF-0736-4D8D-B8DD-875F89C9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510DA9DF-0736-4D8D-B8DD-875F89C9D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C6D732-8448-460D-941B-BB5AC6CB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F4C6D732-8448-460D-941B-BB5AC6CB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F4C6D732-8448-460D-941B-BB5AC6CB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F4C6D732-8448-460D-941B-BB5AC6CBA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F4C6D732-8448-460D-941B-BB5AC6CBA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7D15BC-61CA-4A7F-8394-353C211E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B07D15BC-61CA-4A7F-8394-353C211E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B07D15BC-61CA-4A7F-8394-353C211E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B07D15BC-61CA-4A7F-8394-353C211E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07D15BC-61CA-4A7F-8394-353C211E6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4950AC-2459-4DB2-BBF2-812EC92B9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64950AC-2459-4DB2-BBF2-812EC92B9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64950AC-2459-4DB2-BBF2-812EC92B9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564950AC-2459-4DB2-BBF2-812EC92B9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564950AC-2459-4DB2-BBF2-812EC92B9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6CD4B9-0E55-4BF8-AE1C-E00C1104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FB6CD4B9-0E55-4BF8-AE1C-E00C1104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FB6CD4B9-0E55-4BF8-AE1C-E00C1104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FB6CD4B9-0E55-4BF8-AE1C-E00C1104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FB6CD4B9-0E55-4BF8-AE1C-E00C1104B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5223D0-F4D3-466B-AE3C-84063648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7E5223D0-F4D3-466B-AE3C-84063648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7E5223D0-F4D3-466B-AE3C-84063648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7E5223D0-F4D3-466B-AE3C-84063648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7E5223D0-F4D3-466B-AE3C-84063648E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2F1A71-994C-49F3-981C-CED16C8BB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4C2F1A71-994C-49F3-981C-CED16C8BB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4C2F1A71-994C-49F3-981C-CED16C8BB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4C2F1A71-994C-49F3-981C-CED16C8BB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4C2F1A71-994C-49F3-981C-CED16C8BB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8A0FD8-CBF1-4369-8A81-03EB869A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5A8A0FD8-CBF1-4369-8A81-03EB869A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5A8A0FD8-CBF1-4369-8A81-03EB869A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5A8A0FD8-CBF1-4369-8A81-03EB869A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5A8A0FD8-CBF1-4369-8A81-03EB869A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B4E1CD-5416-409E-93B4-5E5A6C32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9FB4E1CD-5416-409E-93B4-5E5A6C32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9FB4E1CD-5416-409E-93B4-5E5A6C32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9FB4E1CD-5416-409E-93B4-5E5A6C32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9FB4E1CD-5416-409E-93B4-5E5A6C327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dirty="0" smtClean="0"/>
              <a:t>Behaviour specific explanations</a:t>
            </a:r>
            <a:br>
              <a:rPr lang="en-US" dirty="0" smtClean="0"/>
            </a:br>
            <a:r>
              <a:rPr lang="en-US" dirty="0" smtClean="0"/>
              <a:t>recycling ≠ litter </a:t>
            </a:r>
            <a:r>
              <a:rPr lang="en-US" dirty="0"/>
              <a:t>control ≠ </a:t>
            </a:r>
            <a:r>
              <a:rPr lang="en-US" dirty="0" smtClean="0"/>
              <a:t>car driving</a:t>
            </a:r>
          </a:p>
          <a:p>
            <a:r>
              <a:rPr lang="en-US" dirty="0" smtClean="0"/>
              <a:t>Power of </a:t>
            </a:r>
            <a:r>
              <a:rPr lang="en-US" b="1" cap="all" dirty="0" smtClean="0">
                <a:solidFill>
                  <a:srgbClr val="C00000"/>
                </a:solidFill>
              </a:rPr>
              <a:t>habit</a:t>
            </a:r>
          </a:p>
          <a:p>
            <a:r>
              <a:rPr lang="en-US" dirty="0" smtClean="0"/>
              <a:t>Enabling/restraining contexts</a:t>
            </a:r>
          </a:p>
          <a:p>
            <a:r>
              <a:rPr lang="en-US" dirty="0" smtClean="0"/>
              <a:t>Influencing worldviews</a:t>
            </a:r>
          </a:p>
          <a:p>
            <a:r>
              <a:rPr lang="en-US" dirty="0" smtClean="0"/>
              <a:t>Reinforcing norms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en-US" dirty="0" smtClean="0"/>
              <a:t>Types, explanatory models and data based examples of environmental behaviour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857356" y="4857760"/>
            <a:ext cx="6400800" cy="149542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Masaryk University, Brno</a:t>
            </a:r>
          </a:p>
          <a:p>
            <a:pPr algn="r"/>
            <a:r>
              <a:rPr lang="en-US" sz="2400" dirty="0" err="1" smtClean="0"/>
              <a:t>Audron</a:t>
            </a:r>
            <a:r>
              <a:rPr lang="lt-LT" sz="2400" dirty="0" smtClean="0"/>
              <a:t>ė Telešienė</a:t>
            </a:r>
          </a:p>
          <a:p>
            <a:pPr algn="r"/>
            <a:r>
              <a:rPr lang="en-US" sz="2400" dirty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December, 2014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1851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ntraštė 2"/>
          <p:cNvSpPr>
            <a:spLocks noGrp="1"/>
          </p:cNvSpPr>
          <p:nvPr>
            <p:ph type="title"/>
          </p:nvPr>
        </p:nvSpPr>
        <p:spPr>
          <a:xfrm>
            <a:off x="642938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Operational definition: e</a:t>
            </a:r>
            <a:r>
              <a:rPr lang="en-US" sz="2800" dirty="0" smtClean="0"/>
              <a:t>nvironmental behaviour</a:t>
            </a:r>
            <a:endParaRPr lang="lt-LT" sz="3600" dirty="0" smtClean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357188" y="1214422"/>
          <a:ext cx="842965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0364" y="39883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ISSP 2010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40005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ISSP 2010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ntraštė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8229600" cy="1143000"/>
          </a:xfrm>
        </p:spPr>
        <p:txBody>
          <a:bodyPr/>
          <a:lstStyle/>
          <a:p>
            <a:r>
              <a:rPr lang="en-GB" sz="3200" dirty="0" smtClean="0"/>
              <a:t>Level of involvement in </a:t>
            </a:r>
            <a:br>
              <a:rPr lang="en-GB" sz="3200" dirty="0" smtClean="0"/>
            </a:br>
            <a:r>
              <a:rPr lang="en-GB" sz="3200" dirty="0" smtClean="0"/>
              <a:t>environmental behaviour, %</a:t>
            </a:r>
            <a:endParaRPr lang="lt-LT" sz="3200" dirty="0" smtClean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357188" y="2928938"/>
          <a:ext cx="8572560" cy="1921366"/>
        </p:xfrm>
        <a:graphic>
          <a:graphicData uri="http://schemas.openxmlformats.org/drawingml/2006/table">
            <a:tbl>
              <a:tblPr/>
              <a:tblGrid>
                <a:gridCol w="3185368"/>
                <a:gridCol w="1720720"/>
                <a:gridCol w="1833236"/>
                <a:gridCol w="1833236"/>
              </a:tblGrid>
              <a:tr h="686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</a:rPr>
                        <a:t>Passive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</a:rPr>
                        <a:t>%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</a:rPr>
                        <a:t>Active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</a:rPr>
                        <a:t>%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</a:rPr>
                        <a:t>Total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</a:rPr>
                        <a:t>%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</a:rPr>
                        <a:t>Private sphere behaviour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</a:rPr>
                        <a:t>69.1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</a:rPr>
                        <a:t>30.9</a:t>
                      </a:r>
                      <a:endParaRPr lang="lt-LT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</a:rPr>
                        <a:t>100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</a:rPr>
                        <a:t>Public sphere behaviour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</a:rPr>
                        <a:t>91.3</a:t>
                      </a:r>
                      <a:endParaRPr lang="lt-LT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</a:rPr>
                        <a:t>8.7</a:t>
                      </a:r>
                      <a:endParaRPr lang="lt-LT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lt-LT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11" name="TextBox 4"/>
          <p:cNvSpPr txBox="1">
            <a:spLocks noChangeArrowheads="1"/>
          </p:cNvSpPr>
          <p:nvPr/>
        </p:nvSpPr>
        <p:spPr bwMode="auto">
          <a:xfrm>
            <a:off x="4572000" y="5143500"/>
            <a:ext cx="4357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600">
                <a:solidFill>
                  <a:schemeClr val="tx2"/>
                </a:solidFill>
              </a:rPr>
              <a:t>ISSP Environment, Lithuania, 2010, N=1023</a:t>
            </a:r>
            <a:endParaRPr lang="lt-LT" sz="1600"/>
          </a:p>
        </p:txBody>
      </p:sp>
      <p:sp>
        <p:nvSpPr>
          <p:cNvPr id="2" name="TextBox 1"/>
          <p:cNvSpPr txBox="1"/>
          <p:nvPr/>
        </p:nvSpPr>
        <p:spPr>
          <a:xfrm>
            <a:off x="2915816" y="20608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Shift</a:t>
            </a:r>
            <a:r>
              <a:rPr lang="lt-LT" dirty="0" smtClean="0"/>
              <a:t> </a:t>
            </a:r>
            <a:r>
              <a:rPr lang="lt-LT" dirty="0" err="1" smtClean="0"/>
              <a:t>towards</a:t>
            </a:r>
            <a:r>
              <a:rPr lang="lt-LT" dirty="0" smtClean="0"/>
              <a:t>, </a:t>
            </a:r>
            <a:r>
              <a:rPr lang="lt-LT" dirty="0" err="1" smtClean="0"/>
              <a:t>since</a:t>
            </a:r>
            <a:r>
              <a:rPr lang="lt-LT" dirty="0" smtClean="0"/>
              <a:t> 1993</a:t>
            </a:r>
          </a:p>
        </p:txBody>
      </p:sp>
      <p:sp>
        <p:nvSpPr>
          <p:cNvPr id="3" name="Ovalas 2"/>
          <p:cNvSpPr/>
          <p:nvPr/>
        </p:nvSpPr>
        <p:spPr>
          <a:xfrm>
            <a:off x="5724128" y="3645024"/>
            <a:ext cx="954708" cy="50405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Laisva forma 5"/>
          <p:cNvSpPr/>
          <p:nvPr/>
        </p:nvSpPr>
        <p:spPr>
          <a:xfrm>
            <a:off x="5449824" y="2249424"/>
            <a:ext cx="1459587" cy="1481328"/>
          </a:xfrm>
          <a:custGeom>
            <a:avLst/>
            <a:gdLst>
              <a:gd name="connsiteX0" fmla="*/ 0 w 1459587"/>
              <a:gd name="connsiteY0" fmla="*/ 0 h 1481328"/>
              <a:gd name="connsiteX1" fmla="*/ 658368 w 1459587"/>
              <a:gd name="connsiteY1" fmla="*/ 109728 h 1481328"/>
              <a:gd name="connsiteX2" fmla="*/ 1444752 w 1459587"/>
              <a:gd name="connsiteY2" fmla="*/ 402336 h 1481328"/>
              <a:gd name="connsiteX3" fmla="*/ 1097280 w 1459587"/>
              <a:gd name="connsiteY3" fmla="*/ 1481328 h 14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587" h="1481328">
                <a:moveTo>
                  <a:pt x="0" y="0"/>
                </a:moveTo>
                <a:cubicBezTo>
                  <a:pt x="208788" y="21336"/>
                  <a:pt x="417576" y="42672"/>
                  <a:pt x="658368" y="109728"/>
                </a:cubicBezTo>
                <a:cubicBezTo>
                  <a:pt x="899160" y="176784"/>
                  <a:pt x="1371600" y="173736"/>
                  <a:pt x="1444752" y="402336"/>
                </a:cubicBezTo>
                <a:cubicBezTo>
                  <a:pt x="1517904" y="630936"/>
                  <a:pt x="1307592" y="1056132"/>
                  <a:pt x="1097280" y="148132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Explanations of environmental behaviour</a:t>
            </a:r>
            <a:br>
              <a:rPr lang="en-US" dirty="0" smtClean="0"/>
            </a:b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individuals behave as they do?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003" y="2883845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cap="all" dirty="0"/>
              <a:t>personal environmental </a:t>
            </a:r>
            <a:r>
              <a:rPr lang="en-GB" cap="all" dirty="0" smtClean="0"/>
              <a:t>behaviour</a:t>
            </a:r>
          </a:p>
          <a:p>
            <a:r>
              <a:rPr lang="en-GB" cap="all" dirty="0" smtClean="0"/>
              <a:t>factors</a:t>
            </a:r>
            <a:endParaRPr lang="lt-LT" cap="all" dirty="0"/>
          </a:p>
        </p:txBody>
      </p:sp>
      <p:sp>
        <p:nvSpPr>
          <p:cNvPr id="4" name="Ovalas 3"/>
          <p:cNvSpPr/>
          <p:nvPr/>
        </p:nvSpPr>
        <p:spPr>
          <a:xfrm>
            <a:off x="357158" y="404664"/>
            <a:ext cx="1914532" cy="18502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biographical situational</a:t>
            </a:r>
            <a:endParaRPr lang="lt-LT" b="1" dirty="0"/>
          </a:p>
        </p:txBody>
      </p:sp>
      <p:sp>
        <p:nvSpPr>
          <p:cNvPr id="5" name="Ovalas 4"/>
          <p:cNvSpPr/>
          <p:nvPr/>
        </p:nvSpPr>
        <p:spPr>
          <a:xfrm>
            <a:off x="2928926" y="1471438"/>
            <a:ext cx="2071702" cy="1918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worldview determinants</a:t>
            </a:r>
            <a:endParaRPr lang="lt-LT" b="1" dirty="0"/>
          </a:p>
        </p:txBody>
      </p:sp>
      <p:sp>
        <p:nvSpPr>
          <p:cNvPr id="6" name="Ovalas 5"/>
          <p:cNvSpPr/>
          <p:nvPr/>
        </p:nvSpPr>
        <p:spPr>
          <a:xfrm>
            <a:off x="2857488" y="3471702"/>
            <a:ext cx="2143140" cy="2004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normative determinants </a:t>
            </a:r>
            <a:endParaRPr lang="lt-LT" b="1" dirty="0"/>
          </a:p>
        </p:txBody>
      </p:sp>
      <p:sp>
        <p:nvSpPr>
          <p:cNvPr id="8" name="Ovalas 7"/>
          <p:cNvSpPr/>
          <p:nvPr/>
        </p:nvSpPr>
        <p:spPr>
          <a:xfrm>
            <a:off x="357158" y="4902747"/>
            <a:ext cx="1771656" cy="17122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exogenous factors</a:t>
            </a:r>
            <a:endParaRPr lang="lt-L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61418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gender, age, education, income, marital status, etc. </a:t>
            </a:r>
            <a:endParaRPr lang="lt-LT" dirty="0"/>
          </a:p>
        </p:txBody>
      </p:sp>
      <p:sp>
        <p:nvSpPr>
          <p:cNvPr id="12" name="Stačiakampis 11"/>
          <p:cNvSpPr/>
          <p:nvPr/>
        </p:nvSpPr>
        <p:spPr>
          <a:xfrm>
            <a:off x="4929190" y="1971504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values, attitudes, beliefs, knowledge, concern, awareness</a:t>
            </a:r>
            <a:endParaRPr lang="lt-LT" dirty="0"/>
          </a:p>
        </p:txBody>
      </p:sp>
      <p:sp>
        <p:nvSpPr>
          <p:cNvPr id="14" name="Stačiakampis 13"/>
          <p:cNvSpPr/>
          <p:nvPr/>
        </p:nvSpPr>
        <p:spPr>
          <a:xfrm>
            <a:off x="4929191" y="418608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norms, behavioral intentions, and habits</a:t>
            </a:r>
            <a:endParaRPr lang="lt-LT" dirty="0"/>
          </a:p>
        </p:txBody>
      </p:sp>
      <p:sp>
        <p:nvSpPr>
          <p:cNvPr id="16" name="Stačiakampis 15"/>
          <p:cNvSpPr/>
          <p:nvPr/>
        </p:nvSpPr>
        <p:spPr>
          <a:xfrm>
            <a:off x="2071670" y="5543404"/>
            <a:ext cx="23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Macro-level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err="1" smtClean="0"/>
              <a:t>factors</a:t>
            </a:r>
            <a:endParaRPr lang="lt-LT" dirty="0"/>
          </a:p>
        </p:txBody>
      </p:sp>
      <p:cxnSp>
        <p:nvCxnSpPr>
          <p:cNvPr id="19" name="Tiesioji jungtis 18"/>
          <p:cNvCxnSpPr>
            <a:stCxn id="3" idx="0"/>
            <a:endCxn id="4" idx="4"/>
          </p:cNvCxnSpPr>
          <p:nvPr/>
        </p:nvCxnSpPr>
        <p:spPr>
          <a:xfrm flipV="1">
            <a:off x="1122697" y="2254948"/>
            <a:ext cx="191727" cy="6288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Tiesioji jungtis 20"/>
          <p:cNvCxnSpPr/>
          <p:nvPr/>
        </p:nvCxnSpPr>
        <p:spPr>
          <a:xfrm flipV="1">
            <a:off x="2110289" y="2753902"/>
            <a:ext cx="877535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iesioji jungtis 22"/>
          <p:cNvCxnSpPr/>
          <p:nvPr/>
        </p:nvCxnSpPr>
        <p:spPr>
          <a:xfrm>
            <a:off x="1966032" y="3834022"/>
            <a:ext cx="949784" cy="25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iesioji jungtis 24"/>
          <p:cNvCxnSpPr>
            <a:stCxn id="3" idx="2"/>
            <a:endCxn id="8" idx="0"/>
          </p:cNvCxnSpPr>
          <p:nvPr/>
        </p:nvCxnSpPr>
        <p:spPr>
          <a:xfrm>
            <a:off x="1122697" y="4084174"/>
            <a:ext cx="120289" cy="8185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Suapvalintas stačiakampis 25"/>
          <p:cNvSpPr/>
          <p:nvPr/>
        </p:nvSpPr>
        <p:spPr>
          <a:xfrm>
            <a:off x="5724128" y="614183"/>
            <a:ext cx="1224136" cy="105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notion of everyday life-world</a:t>
            </a:r>
            <a:endParaRPr lang="lt-LT" dirty="0"/>
          </a:p>
        </p:txBody>
      </p:sp>
      <p:sp>
        <p:nvSpPr>
          <p:cNvPr id="27" name="Suapvalintas stačiakampis 26"/>
          <p:cNvSpPr/>
          <p:nvPr/>
        </p:nvSpPr>
        <p:spPr>
          <a:xfrm>
            <a:off x="7358082" y="404664"/>
            <a:ext cx="1571635" cy="10667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thesis of biographical availability</a:t>
            </a:r>
            <a:endParaRPr lang="lt-LT" dirty="0"/>
          </a:p>
        </p:txBody>
      </p:sp>
      <p:sp>
        <p:nvSpPr>
          <p:cNvPr id="28" name="Suapvalintas stačiakampis 27"/>
          <p:cNvSpPr/>
          <p:nvPr/>
        </p:nvSpPr>
        <p:spPr>
          <a:xfrm>
            <a:off x="7686569" y="1971504"/>
            <a:ext cx="1343290" cy="9310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HEP-NEP </a:t>
            </a:r>
            <a:r>
              <a:rPr lang="en-US" dirty="0"/>
              <a:t>theory</a:t>
            </a:r>
            <a:endParaRPr lang="lt-LT" dirty="0"/>
          </a:p>
        </p:txBody>
      </p:sp>
      <p:sp>
        <p:nvSpPr>
          <p:cNvPr id="29" name="Suapvalintas stačiakampis 28"/>
          <p:cNvSpPr/>
          <p:nvPr/>
        </p:nvSpPr>
        <p:spPr>
          <a:xfrm>
            <a:off x="6107917" y="2902506"/>
            <a:ext cx="1578652" cy="787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Inglehart</a:t>
            </a:r>
            <a:r>
              <a:rPr lang="en-US" dirty="0" smtClean="0"/>
              <a:t> post-materialism</a:t>
            </a:r>
            <a:endParaRPr lang="en-US" dirty="0"/>
          </a:p>
        </p:txBody>
      </p:sp>
      <p:sp>
        <p:nvSpPr>
          <p:cNvPr id="30" name="Suapvalintas stačiakampis 29"/>
          <p:cNvSpPr/>
          <p:nvPr/>
        </p:nvSpPr>
        <p:spPr>
          <a:xfrm>
            <a:off x="7686569" y="4084174"/>
            <a:ext cx="1014804" cy="8185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VBN theory</a:t>
            </a:r>
            <a:endParaRPr lang="lt-LT" dirty="0"/>
          </a:p>
        </p:txBody>
      </p:sp>
      <p:sp>
        <p:nvSpPr>
          <p:cNvPr id="31" name="Suapvalintas stačiakampis 30"/>
          <p:cNvSpPr/>
          <p:nvPr/>
        </p:nvSpPr>
        <p:spPr>
          <a:xfrm>
            <a:off x="5748104" y="5624495"/>
            <a:ext cx="1643075" cy="9904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constrained behaviour </a:t>
            </a:r>
          </a:p>
          <a:p>
            <a:r>
              <a:rPr lang="en-GB" dirty="0"/>
              <a:t>theory </a:t>
            </a:r>
            <a:endParaRPr lang="lt-LT" dirty="0"/>
          </a:p>
        </p:txBody>
      </p:sp>
      <p:sp>
        <p:nvSpPr>
          <p:cNvPr id="32" name="Laisva forma 31"/>
          <p:cNvSpPr/>
          <p:nvPr/>
        </p:nvSpPr>
        <p:spPr>
          <a:xfrm>
            <a:off x="235527" y="2832659"/>
            <a:ext cx="1894627" cy="1343891"/>
          </a:xfrm>
          <a:custGeom>
            <a:avLst/>
            <a:gdLst>
              <a:gd name="connsiteX0" fmla="*/ 0 w 1894627"/>
              <a:gd name="connsiteY0" fmla="*/ 0 h 1343891"/>
              <a:gd name="connsiteX1" fmla="*/ 942109 w 1894627"/>
              <a:gd name="connsiteY1" fmla="*/ 55418 h 1343891"/>
              <a:gd name="connsiteX2" fmla="*/ 1773382 w 1894627"/>
              <a:gd name="connsiteY2" fmla="*/ 249382 h 1343891"/>
              <a:gd name="connsiteX3" fmla="*/ 1884218 w 1894627"/>
              <a:gd name="connsiteY3" fmla="*/ 665018 h 1343891"/>
              <a:gd name="connsiteX4" fmla="*/ 1717964 w 1894627"/>
              <a:gd name="connsiteY4" fmla="*/ 1011382 h 1343891"/>
              <a:gd name="connsiteX5" fmla="*/ 775855 w 1894627"/>
              <a:gd name="connsiteY5" fmla="*/ 1274618 h 1343891"/>
              <a:gd name="connsiteX6" fmla="*/ 27709 w 1894627"/>
              <a:gd name="connsiteY6" fmla="*/ 1343891 h 134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627" h="1343891">
                <a:moveTo>
                  <a:pt x="0" y="0"/>
                </a:moveTo>
                <a:cubicBezTo>
                  <a:pt x="323272" y="6927"/>
                  <a:pt x="646545" y="13854"/>
                  <a:pt x="942109" y="55418"/>
                </a:cubicBezTo>
                <a:cubicBezTo>
                  <a:pt x="1237673" y="96982"/>
                  <a:pt x="1616364" y="147782"/>
                  <a:pt x="1773382" y="249382"/>
                </a:cubicBezTo>
                <a:cubicBezTo>
                  <a:pt x="1930400" y="350982"/>
                  <a:pt x="1893454" y="538018"/>
                  <a:pt x="1884218" y="665018"/>
                </a:cubicBezTo>
                <a:cubicBezTo>
                  <a:pt x="1874982" y="792018"/>
                  <a:pt x="1902691" y="909782"/>
                  <a:pt x="1717964" y="1011382"/>
                </a:cubicBezTo>
                <a:cubicBezTo>
                  <a:pt x="1533237" y="1112982"/>
                  <a:pt x="1057564" y="1219200"/>
                  <a:pt x="775855" y="1274618"/>
                </a:cubicBezTo>
                <a:cubicBezTo>
                  <a:pt x="494146" y="1330036"/>
                  <a:pt x="260927" y="1336963"/>
                  <a:pt x="27709" y="1343891"/>
                </a:cubicBezTo>
              </a:path>
            </a:pathLst>
          </a:cu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Suapvalintas stačiakampis 32"/>
          <p:cNvSpPr/>
          <p:nvPr/>
        </p:nvSpPr>
        <p:spPr>
          <a:xfrm>
            <a:off x="3694168" y="5633877"/>
            <a:ext cx="157163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Limitative/</a:t>
            </a:r>
            <a:r>
              <a:rPr lang="lt-LT" sz="1600" dirty="0" smtClean="0"/>
              <a:t/>
            </a:r>
            <a:br>
              <a:rPr lang="lt-LT" sz="1600" dirty="0" smtClean="0"/>
            </a:br>
            <a:r>
              <a:rPr lang="en-US" sz="1600" dirty="0" smtClean="0"/>
              <a:t>operative determinants</a:t>
            </a:r>
          </a:p>
        </p:txBody>
      </p:sp>
      <p:sp>
        <p:nvSpPr>
          <p:cNvPr id="24" name="Suapvalintas stačiakampis 23"/>
          <p:cNvSpPr/>
          <p:nvPr/>
        </p:nvSpPr>
        <p:spPr>
          <a:xfrm>
            <a:off x="7894977" y="5224590"/>
            <a:ext cx="1249023" cy="8185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dirty="0" err="1" smtClean="0"/>
              <a:t>Affluence</a:t>
            </a:r>
            <a:r>
              <a:rPr lang="lt-LT" dirty="0" smtClean="0"/>
              <a:t> </a:t>
            </a:r>
            <a:r>
              <a:rPr lang="lt-LT" dirty="0" err="1" smtClean="0"/>
              <a:t>thesis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/>
      <p:bldP spid="12" grpId="0"/>
      <p:bldP spid="14" grpId="0"/>
      <p:bldP spid="16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Everyday </a:t>
            </a:r>
            <a:r>
              <a:rPr lang="en-GB" dirty="0"/>
              <a:t>life-world, </a:t>
            </a:r>
            <a:r>
              <a:rPr lang="en-GB" dirty="0" smtClean="0"/>
              <a:t>Alfred </a:t>
            </a:r>
            <a:r>
              <a:rPr lang="en-GB" dirty="0" err="1" smtClean="0"/>
              <a:t>Shutz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133" y="1196752"/>
            <a:ext cx="6643734" cy="412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tačiakampis 4"/>
          <p:cNvSpPr/>
          <p:nvPr/>
        </p:nvSpPr>
        <p:spPr>
          <a:xfrm>
            <a:off x="1250133" y="566124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</a:t>
            </a:r>
            <a:r>
              <a:rPr lang="en-US" dirty="0" smtClean="0"/>
              <a:t>individual’s worldview is </a:t>
            </a:r>
            <a:r>
              <a:rPr lang="en-US" dirty="0"/>
              <a:t>different, because each individual </a:t>
            </a:r>
            <a:r>
              <a:rPr lang="en-US" dirty="0" smtClean="0"/>
              <a:t>has a unique life story, unique set of biographical situations.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Thus previous experiences serve as guides for todays actions</a:t>
            </a:r>
            <a:endParaRPr lang="lt-L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1544</Words>
  <Application>Microsoft Office PowerPoint</Application>
  <PresentationFormat>Předvádění na obrazovce (4:3)</PresentationFormat>
  <Paragraphs>365</Paragraphs>
  <Slides>41</Slides>
  <Notes>3</Notes>
  <HiddenSlides>6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Office tema</vt:lpstr>
      <vt:lpstr>Types, explanatory models and data based examples of environmental behaviour</vt:lpstr>
      <vt:lpstr>Structure of the lecture</vt:lpstr>
      <vt:lpstr>Types of environmental behaviour </vt:lpstr>
      <vt:lpstr>Types of personal environmental behaviour (Stern, 2010)</vt:lpstr>
      <vt:lpstr>Operational definition: environmental behaviour</vt:lpstr>
      <vt:lpstr>Level of involvement in  environmental behaviour, %</vt:lpstr>
      <vt:lpstr>Explanations of environmental behaviour </vt:lpstr>
      <vt:lpstr>Prezentace aplikace PowerPoint</vt:lpstr>
      <vt:lpstr>Everyday life-world, Alfred Shutz </vt:lpstr>
      <vt:lpstr>Biographical availability thesis</vt:lpstr>
      <vt:lpstr>Environmental behaviour types by socio-demographic variables, %</vt:lpstr>
      <vt:lpstr>Generalisation of influence of biographic situation (for Lithuanian case)</vt:lpstr>
      <vt:lpstr>Correlations between private sphere behaviour, concern and knowledge</vt:lpstr>
      <vt:lpstr>Associations between public sphere behaviour, concern and knowledge (Eta coeff.)</vt:lpstr>
      <vt:lpstr>Generalisation of influence of env.worldview (for Lithuanian case)</vt:lpstr>
      <vt:lpstr>VBN theory (Stern 2000)</vt:lpstr>
      <vt:lpstr>I.Ajzen. Theory of planned behaviour</vt:lpstr>
      <vt:lpstr>Integrated model</vt:lpstr>
      <vt:lpstr>Limitative/operative determinants</vt:lpstr>
      <vt:lpstr>Constrained behaviour thesis</vt:lpstr>
      <vt:lpstr>M.Weber. Types of social action</vt:lpstr>
      <vt:lpstr>Linking theories</vt:lpstr>
      <vt:lpstr>Data based examples of env. behaviour in various countries  </vt:lpstr>
      <vt:lpstr>Private sphere env. behaviour</vt:lpstr>
      <vt:lpstr>Recycling behaviour*Country</vt:lpstr>
      <vt:lpstr>Prezentace aplikace PowerPoint</vt:lpstr>
      <vt:lpstr>Cut back on driving a car*Country</vt:lpstr>
      <vt:lpstr>Prezentace aplikace PowerPoint</vt:lpstr>
      <vt:lpstr>Prezentace aplikace PowerPoint</vt:lpstr>
      <vt:lpstr>Prezentace aplikace PowerPoint</vt:lpstr>
      <vt:lpstr>Public sphere env. behaviour</vt:lpstr>
      <vt:lpstr>Signed a petition*Country</vt:lpstr>
      <vt:lpstr>Prezentace aplikace PowerPoint</vt:lpstr>
      <vt:lpstr>Took part in protest*Country</vt:lpstr>
      <vt:lpstr>Cutting back on driving a car: behaviour explained</vt:lpstr>
      <vt:lpstr>Why individuals act as they do? </vt:lpstr>
      <vt:lpstr>How to break the habit?</vt:lpstr>
      <vt:lpstr>Bike Messenger</vt:lpstr>
      <vt:lpstr>Prezentace aplikace PowerPoint</vt:lpstr>
      <vt:lpstr>Concluding remarks</vt:lpstr>
      <vt:lpstr>Types, explanatory models and data based examples of environmental behaviour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PC</dc:creator>
  <cp:lastModifiedBy>Ulcak</cp:lastModifiedBy>
  <cp:revision>157</cp:revision>
  <dcterms:created xsi:type="dcterms:W3CDTF">2014-12-06T14:30:25Z</dcterms:created>
  <dcterms:modified xsi:type="dcterms:W3CDTF">2014-12-09T13:50:22Z</dcterms:modified>
</cp:coreProperties>
</file>