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80" r:id="rId3"/>
    <p:sldId id="278" r:id="rId4"/>
    <p:sldId id="279" r:id="rId5"/>
    <p:sldId id="277" r:id="rId6"/>
    <p:sldId id="276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4660"/>
  </p:normalViewPr>
  <p:slideViewPr>
    <p:cSldViewPr>
      <p:cViewPr>
        <p:scale>
          <a:sx n="107" d="100"/>
          <a:sy n="107" d="100"/>
        </p:scale>
        <p:origin x="-7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8F2EA3-EEAF-4E30-A52D-B5DCBF188E51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A1CBB75-69CC-4055-BC08-B488B0C4BAC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High quality operational and strategic management, the availability of reserve capacity management</a:t>
          </a:r>
          <a:endParaRPr lang="cs-CZ" sz="1800" b="1" dirty="0">
            <a:solidFill>
              <a:srgbClr val="FF0000"/>
            </a:solidFill>
          </a:endParaRPr>
        </a:p>
      </dgm:t>
    </dgm:pt>
    <dgm:pt modelId="{C63699A8-094F-40DC-BA73-8AA557089FD7}" type="parTrans" cxnId="{9E620E86-DBF1-4A3E-AC4A-17A169D99E0B}">
      <dgm:prSet/>
      <dgm:spPr/>
      <dgm:t>
        <a:bodyPr/>
        <a:lstStyle/>
        <a:p>
          <a:endParaRPr lang="cs-CZ"/>
        </a:p>
      </dgm:t>
    </dgm:pt>
    <dgm:pt modelId="{E4931AB3-16D3-47EB-952B-013AF51A7B19}" type="sibTrans" cxnId="{9E620E86-DBF1-4A3E-AC4A-17A169D99E0B}">
      <dgm:prSet/>
      <dgm:spPr/>
      <dgm:t>
        <a:bodyPr/>
        <a:lstStyle/>
        <a:p>
          <a:endParaRPr lang="cs-CZ"/>
        </a:p>
      </dgm:t>
    </dgm:pt>
    <dgm:pt modelId="{8735C67C-6715-41FD-B305-B3CD3C3DDA04}">
      <dgm:prSet phldrT="[Text]" custT="1"/>
      <dgm:spPr/>
      <dgm:t>
        <a:bodyPr/>
        <a:lstStyle/>
        <a:p>
          <a:r>
            <a:rPr lang="en-US" sz="2800" dirty="0" smtClean="0"/>
            <a:t>The ability to develop concepts and technologies</a:t>
          </a:r>
          <a:endParaRPr lang="cs-CZ" sz="2800" dirty="0"/>
        </a:p>
      </dgm:t>
    </dgm:pt>
    <dgm:pt modelId="{C63C7647-9A9B-41C9-AF82-35C2E846BBB3}" type="sibTrans" cxnId="{00AE9A03-9764-4BED-A91A-701738FA4200}">
      <dgm:prSet/>
      <dgm:spPr/>
      <dgm:t>
        <a:bodyPr/>
        <a:lstStyle/>
        <a:p>
          <a:endParaRPr lang="cs-CZ"/>
        </a:p>
      </dgm:t>
    </dgm:pt>
    <dgm:pt modelId="{B15E9552-3851-4BF4-8F8C-E3D745492951}" type="parTrans" cxnId="{00AE9A03-9764-4BED-A91A-701738FA4200}">
      <dgm:prSet/>
      <dgm:spPr/>
      <dgm:t>
        <a:bodyPr/>
        <a:lstStyle/>
        <a:p>
          <a:endParaRPr lang="cs-CZ"/>
        </a:p>
      </dgm:t>
    </dgm:pt>
    <dgm:pt modelId="{4B6266E2-0CCE-4910-910E-18E281412AF3}">
      <dgm:prSet phldrT="[Text]" custT="1"/>
      <dgm:spPr/>
      <dgm:t>
        <a:bodyPr/>
        <a:lstStyle/>
        <a:p>
          <a:r>
            <a:rPr lang="en-US" sz="3600" dirty="0" smtClean="0"/>
            <a:t>the ability to evacuate population and values</a:t>
          </a:r>
          <a:endParaRPr lang="cs-CZ" sz="3600" dirty="0"/>
        </a:p>
      </dgm:t>
    </dgm:pt>
    <dgm:pt modelId="{1172552D-91DC-4449-97F6-9E1D5BC13E4C}">
      <dgm:prSet phldrT="[Text]" custT="1"/>
      <dgm:spPr/>
      <dgm:t>
        <a:bodyPr/>
        <a:lstStyle/>
        <a:p>
          <a:r>
            <a:rPr lang="en-US" sz="2400" dirty="0" smtClean="0"/>
            <a:t>Protection of the built environment and population from </a:t>
          </a:r>
          <a:r>
            <a:rPr lang="cs-CZ" sz="2400" dirty="0" smtClean="0"/>
            <a:t>external factors and destructive actions </a:t>
          </a:r>
          <a:endParaRPr lang="cs-CZ" sz="2400" dirty="0"/>
        </a:p>
      </dgm:t>
    </dgm:pt>
    <dgm:pt modelId="{F207A8C7-83E0-427F-AA1F-76AEF3200144}">
      <dgm:prSet phldrT="[Text]" custT="1"/>
      <dgm:spPr/>
      <dgm:t>
        <a:bodyPr/>
        <a:lstStyle/>
        <a:p>
          <a:r>
            <a:rPr lang="en-US" sz="3200" dirty="0" smtClean="0"/>
            <a:t>The availability of supplies, </a:t>
          </a:r>
        </a:p>
        <a:p>
          <a:r>
            <a:rPr lang="en-US" sz="3200" dirty="0" smtClean="0"/>
            <a:t>power reserve</a:t>
          </a:r>
          <a:endParaRPr lang="cs-CZ" sz="3200" dirty="0"/>
        </a:p>
      </dgm:t>
    </dgm:pt>
    <dgm:pt modelId="{C7F37C24-5731-423F-814C-E5B6CB2E6979}" type="sibTrans" cxnId="{A017C304-164E-48D6-8942-5F7517480730}">
      <dgm:prSet/>
      <dgm:spPr/>
      <dgm:t>
        <a:bodyPr/>
        <a:lstStyle/>
        <a:p>
          <a:endParaRPr lang="cs-CZ"/>
        </a:p>
      </dgm:t>
    </dgm:pt>
    <dgm:pt modelId="{D149AD17-F85B-456A-AA5B-B2BFBAA87952}" type="parTrans" cxnId="{A017C304-164E-48D6-8942-5F7517480730}">
      <dgm:prSet/>
      <dgm:spPr/>
      <dgm:t>
        <a:bodyPr/>
        <a:lstStyle/>
        <a:p>
          <a:endParaRPr lang="cs-CZ"/>
        </a:p>
      </dgm:t>
    </dgm:pt>
    <dgm:pt modelId="{940905B2-68B8-4AB0-B936-87D118E5B647}" type="sibTrans" cxnId="{25CFE178-181C-4CD3-906B-7557E1FC69DB}">
      <dgm:prSet/>
      <dgm:spPr/>
      <dgm:t>
        <a:bodyPr/>
        <a:lstStyle/>
        <a:p>
          <a:endParaRPr lang="cs-CZ"/>
        </a:p>
      </dgm:t>
    </dgm:pt>
    <dgm:pt modelId="{2A32305A-9281-42E8-9C48-E794F2989152}" type="parTrans" cxnId="{25CFE178-181C-4CD3-906B-7557E1FC69DB}">
      <dgm:prSet/>
      <dgm:spPr/>
      <dgm:t>
        <a:bodyPr/>
        <a:lstStyle/>
        <a:p>
          <a:endParaRPr lang="cs-CZ"/>
        </a:p>
      </dgm:t>
    </dgm:pt>
    <dgm:pt modelId="{698A0644-C190-4A50-B831-61CBBED6A4D6}" type="sibTrans" cxnId="{54E72335-4CE6-42C3-A526-AF090F2CCBB1}">
      <dgm:prSet/>
      <dgm:spPr/>
      <dgm:t>
        <a:bodyPr/>
        <a:lstStyle/>
        <a:p>
          <a:endParaRPr lang="cs-CZ"/>
        </a:p>
      </dgm:t>
    </dgm:pt>
    <dgm:pt modelId="{8F5DFA61-D192-4903-B358-FC3BB4752ACB}" type="parTrans" cxnId="{54E72335-4CE6-42C3-A526-AF090F2CCBB1}">
      <dgm:prSet/>
      <dgm:spPr/>
      <dgm:t>
        <a:bodyPr/>
        <a:lstStyle/>
        <a:p>
          <a:endParaRPr lang="cs-CZ"/>
        </a:p>
      </dgm:t>
    </dgm:pt>
    <dgm:pt modelId="{40010755-2CA6-4EF5-BD6D-A4452BFF9C27}" type="pres">
      <dgm:prSet presAssocID="{CB8F2EA3-EEAF-4E30-A52D-B5DCBF188E5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8E043DE-B384-452D-B696-BB2914AF5BF2}" type="pres">
      <dgm:prSet presAssocID="{CB8F2EA3-EEAF-4E30-A52D-B5DCBF188E51}" presName="matrix" presStyleCnt="0"/>
      <dgm:spPr/>
    </dgm:pt>
    <dgm:pt modelId="{1F656918-73F9-4005-93BD-4D165BAFEA3D}" type="pres">
      <dgm:prSet presAssocID="{CB8F2EA3-EEAF-4E30-A52D-B5DCBF188E51}" presName="tile1" presStyleLbl="node1" presStyleIdx="0" presStyleCnt="4"/>
      <dgm:spPr/>
      <dgm:t>
        <a:bodyPr/>
        <a:lstStyle/>
        <a:p>
          <a:endParaRPr lang="cs-CZ"/>
        </a:p>
      </dgm:t>
    </dgm:pt>
    <dgm:pt modelId="{1D4935A1-FB6D-4535-AC8A-6F48434DDB5A}" type="pres">
      <dgm:prSet presAssocID="{CB8F2EA3-EEAF-4E30-A52D-B5DCBF188E5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E100F1-E4B2-4898-922B-980681935522}" type="pres">
      <dgm:prSet presAssocID="{CB8F2EA3-EEAF-4E30-A52D-B5DCBF188E51}" presName="tile2" presStyleLbl="node1" presStyleIdx="1" presStyleCnt="4"/>
      <dgm:spPr/>
      <dgm:t>
        <a:bodyPr/>
        <a:lstStyle/>
        <a:p>
          <a:endParaRPr lang="cs-CZ"/>
        </a:p>
      </dgm:t>
    </dgm:pt>
    <dgm:pt modelId="{ECEAB902-ED0E-41B3-B794-818F9167F2F3}" type="pres">
      <dgm:prSet presAssocID="{CB8F2EA3-EEAF-4E30-A52D-B5DCBF188E5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7E33E7-69F3-480D-949E-C7865BBED0AD}" type="pres">
      <dgm:prSet presAssocID="{CB8F2EA3-EEAF-4E30-A52D-B5DCBF188E51}" presName="tile3" presStyleLbl="node1" presStyleIdx="2" presStyleCnt="4"/>
      <dgm:spPr/>
      <dgm:t>
        <a:bodyPr/>
        <a:lstStyle/>
        <a:p>
          <a:endParaRPr lang="cs-CZ"/>
        </a:p>
      </dgm:t>
    </dgm:pt>
    <dgm:pt modelId="{8C1FAEC9-5716-48B4-9363-FB9668C73A0D}" type="pres">
      <dgm:prSet presAssocID="{CB8F2EA3-EEAF-4E30-A52D-B5DCBF188E5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4897D6-6942-4B4C-AE81-A4928C0F933D}" type="pres">
      <dgm:prSet presAssocID="{CB8F2EA3-EEAF-4E30-A52D-B5DCBF188E51}" presName="tile4" presStyleLbl="node1" presStyleIdx="3" presStyleCnt="4"/>
      <dgm:spPr/>
      <dgm:t>
        <a:bodyPr/>
        <a:lstStyle/>
        <a:p>
          <a:endParaRPr lang="cs-CZ"/>
        </a:p>
      </dgm:t>
    </dgm:pt>
    <dgm:pt modelId="{0050715C-1CC7-4C53-95C3-72F82CB61838}" type="pres">
      <dgm:prSet presAssocID="{CB8F2EA3-EEAF-4E30-A52D-B5DCBF188E5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789D7D-B26F-4151-8153-938EA0EEB294}" type="pres">
      <dgm:prSet presAssocID="{CB8F2EA3-EEAF-4E30-A52D-B5DCBF188E51}" presName="centerTile" presStyleLbl="fgShp" presStyleIdx="0" presStyleCnt="1" custScaleX="115585" custScaleY="113016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96461843-A3B5-40AA-85A3-6DA12446D338}" type="presOf" srcId="{1172552D-91DC-4449-97F6-9E1D5BC13E4C}" destId="{D1E100F1-E4B2-4898-922B-980681935522}" srcOrd="0" destOrd="0" presId="urn:microsoft.com/office/officeart/2005/8/layout/matrix1"/>
    <dgm:cxn modelId="{00AE9A03-9764-4BED-A91A-701738FA4200}" srcId="{2A1CBB75-69CC-4055-BC08-B488B0C4BAC2}" destId="{8735C67C-6715-41FD-B305-B3CD3C3DDA04}" srcOrd="3" destOrd="0" parTransId="{B15E9552-3851-4BF4-8F8C-E3D745492951}" sibTransId="{C63C7647-9A9B-41C9-AF82-35C2E846BBB3}"/>
    <dgm:cxn modelId="{9E620E86-DBF1-4A3E-AC4A-17A169D99E0B}" srcId="{CB8F2EA3-EEAF-4E30-A52D-B5DCBF188E51}" destId="{2A1CBB75-69CC-4055-BC08-B488B0C4BAC2}" srcOrd="0" destOrd="0" parTransId="{C63699A8-094F-40DC-BA73-8AA557089FD7}" sibTransId="{E4931AB3-16D3-47EB-952B-013AF51A7B19}"/>
    <dgm:cxn modelId="{92A7A720-4282-451B-83C3-493F4D0818C2}" type="presOf" srcId="{CB8F2EA3-EEAF-4E30-A52D-B5DCBF188E51}" destId="{40010755-2CA6-4EF5-BD6D-A4452BFF9C27}" srcOrd="0" destOrd="0" presId="urn:microsoft.com/office/officeart/2005/8/layout/matrix1"/>
    <dgm:cxn modelId="{A017C304-164E-48D6-8942-5F7517480730}" srcId="{2A1CBB75-69CC-4055-BC08-B488B0C4BAC2}" destId="{F207A8C7-83E0-427F-AA1F-76AEF3200144}" srcOrd="0" destOrd="0" parTransId="{D149AD17-F85B-456A-AA5B-B2BFBAA87952}" sibTransId="{C7F37C24-5731-423F-814C-E5B6CB2E6979}"/>
    <dgm:cxn modelId="{0018D402-F52D-4F84-AC52-0A602C3B6902}" type="presOf" srcId="{F207A8C7-83E0-427F-AA1F-76AEF3200144}" destId="{1D4935A1-FB6D-4535-AC8A-6F48434DDB5A}" srcOrd="1" destOrd="0" presId="urn:microsoft.com/office/officeart/2005/8/layout/matrix1"/>
    <dgm:cxn modelId="{54E72335-4CE6-42C3-A526-AF090F2CCBB1}" srcId="{2A1CBB75-69CC-4055-BC08-B488B0C4BAC2}" destId="{1172552D-91DC-4449-97F6-9E1D5BC13E4C}" srcOrd="1" destOrd="0" parTransId="{8F5DFA61-D192-4903-B358-FC3BB4752ACB}" sibTransId="{698A0644-C190-4A50-B831-61CBBED6A4D6}"/>
    <dgm:cxn modelId="{D57D77D9-08E3-428A-95F5-5A3032E16987}" type="presOf" srcId="{4B6266E2-0CCE-4910-910E-18E281412AF3}" destId="{8C1FAEC9-5716-48B4-9363-FB9668C73A0D}" srcOrd="1" destOrd="0" presId="urn:microsoft.com/office/officeart/2005/8/layout/matrix1"/>
    <dgm:cxn modelId="{70B81867-822B-438A-95B6-AEF9E4032601}" type="presOf" srcId="{8735C67C-6715-41FD-B305-B3CD3C3DDA04}" destId="{7D4897D6-6942-4B4C-AE81-A4928C0F933D}" srcOrd="0" destOrd="0" presId="urn:microsoft.com/office/officeart/2005/8/layout/matrix1"/>
    <dgm:cxn modelId="{D4CC962D-F2B6-4983-AC4F-229543BF8E48}" type="presOf" srcId="{8735C67C-6715-41FD-B305-B3CD3C3DDA04}" destId="{0050715C-1CC7-4C53-95C3-72F82CB61838}" srcOrd="1" destOrd="0" presId="urn:microsoft.com/office/officeart/2005/8/layout/matrix1"/>
    <dgm:cxn modelId="{25CFE178-181C-4CD3-906B-7557E1FC69DB}" srcId="{2A1CBB75-69CC-4055-BC08-B488B0C4BAC2}" destId="{4B6266E2-0CCE-4910-910E-18E281412AF3}" srcOrd="2" destOrd="0" parTransId="{2A32305A-9281-42E8-9C48-E794F2989152}" sibTransId="{940905B2-68B8-4AB0-B936-87D118E5B647}"/>
    <dgm:cxn modelId="{76D890E4-A5BC-4AD1-9CA9-CF557454B45E}" type="presOf" srcId="{4B6266E2-0CCE-4910-910E-18E281412AF3}" destId="{FE7E33E7-69F3-480D-949E-C7865BBED0AD}" srcOrd="0" destOrd="0" presId="urn:microsoft.com/office/officeart/2005/8/layout/matrix1"/>
    <dgm:cxn modelId="{C7E15ADD-E3AF-40AC-B903-8DF059D84F4B}" type="presOf" srcId="{2A1CBB75-69CC-4055-BC08-B488B0C4BAC2}" destId="{67789D7D-B26F-4151-8153-938EA0EEB294}" srcOrd="0" destOrd="0" presId="urn:microsoft.com/office/officeart/2005/8/layout/matrix1"/>
    <dgm:cxn modelId="{4E0DF8F7-F08D-4CE6-B1E3-2442CC859361}" type="presOf" srcId="{F207A8C7-83E0-427F-AA1F-76AEF3200144}" destId="{1F656918-73F9-4005-93BD-4D165BAFEA3D}" srcOrd="0" destOrd="0" presId="urn:microsoft.com/office/officeart/2005/8/layout/matrix1"/>
    <dgm:cxn modelId="{B21074AC-617E-4153-B209-8EC361350ACE}" type="presOf" srcId="{1172552D-91DC-4449-97F6-9E1D5BC13E4C}" destId="{ECEAB902-ED0E-41B3-B794-818F9167F2F3}" srcOrd="1" destOrd="0" presId="urn:microsoft.com/office/officeart/2005/8/layout/matrix1"/>
    <dgm:cxn modelId="{94B0B6E2-5FA0-448C-90A2-AA2B6DA00EC2}" type="presParOf" srcId="{40010755-2CA6-4EF5-BD6D-A4452BFF9C27}" destId="{D8E043DE-B384-452D-B696-BB2914AF5BF2}" srcOrd="0" destOrd="0" presId="urn:microsoft.com/office/officeart/2005/8/layout/matrix1"/>
    <dgm:cxn modelId="{BC73299A-71A5-49BB-8584-9980E2AAC7AC}" type="presParOf" srcId="{D8E043DE-B384-452D-B696-BB2914AF5BF2}" destId="{1F656918-73F9-4005-93BD-4D165BAFEA3D}" srcOrd="0" destOrd="0" presId="urn:microsoft.com/office/officeart/2005/8/layout/matrix1"/>
    <dgm:cxn modelId="{9EB5F919-E239-466D-A73D-5C40CAA38FEA}" type="presParOf" srcId="{D8E043DE-B384-452D-B696-BB2914AF5BF2}" destId="{1D4935A1-FB6D-4535-AC8A-6F48434DDB5A}" srcOrd="1" destOrd="0" presId="urn:microsoft.com/office/officeart/2005/8/layout/matrix1"/>
    <dgm:cxn modelId="{EFBC478B-53F9-4687-839A-162D9542A313}" type="presParOf" srcId="{D8E043DE-B384-452D-B696-BB2914AF5BF2}" destId="{D1E100F1-E4B2-4898-922B-980681935522}" srcOrd="2" destOrd="0" presId="urn:microsoft.com/office/officeart/2005/8/layout/matrix1"/>
    <dgm:cxn modelId="{D8EA536E-4B40-481A-8043-74E21CB618A3}" type="presParOf" srcId="{D8E043DE-B384-452D-B696-BB2914AF5BF2}" destId="{ECEAB902-ED0E-41B3-B794-818F9167F2F3}" srcOrd="3" destOrd="0" presId="urn:microsoft.com/office/officeart/2005/8/layout/matrix1"/>
    <dgm:cxn modelId="{7B1AE917-A8B4-41D8-AC14-EF228EC63978}" type="presParOf" srcId="{D8E043DE-B384-452D-B696-BB2914AF5BF2}" destId="{FE7E33E7-69F3-480D-949E-C7865BBED0AD}" srcOrd="4" destOrd="0" presId="urn:microsoft.com/office/officeart/2005/8/layout/matrix1"/>
    <dgm:cxn modelId="{35148625-066B-4C22-929B-906183B14B1D}" type="presParOf" srcId="{D8E043DE-B384-452D-B696-BB2914AF5BF2}" destId="{8C1FAEC9-5716-48B4-9363-FB9668C73A0D}" srcOrd="5" destOrd="0" presId="urn:microsoft.com/office/officeart/2005/8/layout/matrix1"/>
    <dgm:cxn modelId="{A5B4D62E-B99A-4DFF-89E0-78AA4FBB9C49}" type="presParOf" srcId="{D8E043DE-B384-452D-B696-BB2914AF5BF2}" destId="{7D4897D6-6942-4B4C-AE81-A4928C0F933D}" srcOrd="6" destOrd="0" presId="urn:microsoft.com/office/officeart/2005/8/layout/matrix1"/>
    <dgm:cxn modelId="{9F8BEEE6-1DB2-4777-82B8-8D355D67C412}" type="presParOf" srcId="{D8E043DE-B384-452D-B696-BB2914AF5BF2}" destId="{0050715C-1CC7-4C53-95C3-72F82CB61838}" srcOrd="7" destOrd="0" presId="urn:microsoft.com/office/officeart/2005/8/layout/matrix1"/>
    <dgm:cxn modelId="{08A87BA5-5BAA-4CBD-B66F-83FDAA6985DF}" type="presParOf" srcId="{40010755-2CA6-4EF5-BD6D-A4452BFF9C27}" destId="{67789D7D-B26F-4151-8153-938EA0EEB294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656918-73F9-4005-93BD-4D165BAFEA3D}">
      <dsp:nvSpPr>
        <dsp:cNvPr id="0" name=""/>
        <dsp:cNvSpPr/>
      </dsp:nvSpPr>
      <dsp:spPr>
        <a:xfrm rot="16200000">
          <a:off x="933381" y="-933381"/>
          <a:ext cx="2174540" cy="404130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The availability of supplies,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power reserve</a:t>
          </a:r>
          <a:endParaRPr lang="cs-CZ" sz="3200" kern="1200" dirty="0"/>
        </a:p>
      </dsp:txBody>
      <dsp:txXfrm rot="5400000">
        <a:off x="0" y="0"/>
        <a:ext cx="4041303" cy="1630905"/>
      </dsp:txXfrm>
    </dsp:sp>
    <dsp:sp modelId="{D1E100F1-E4B2-4898-922B-980681935522}">
      <dsp:nvSpPr>
        <dsp:cNvPr id="0" name=""/>
        <dsp:cNvSpPr/>
      </dsp:nvSpPr>
      <dsp:spPr>
        <a:xfrm>
          <a:off x="4041303" y="0"/>
          <a:ext cx="4041303" cy="217454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Protection of the built environment and population from </a:t>
          </a:r>
          <a:r>
            <a:rPr lang="cs-CZ" sz="2400" kern="1200" dirty="0" smtClean="0"/>
            <a:t>external factors and destructive actions </a:t>
          </a:r>
          <a:endParaRPr lang="cs-CZ" sz="2400" kern="1200" dirty="0"/>
        </a:p>
      </dsp:txBody>
      <dsp:txXfrm>
        <a:off x="4041303" y="0"/>
        <a:ext cx="4041303" cy="1630905"/>
      </dsp:txXfrm>
    </dsp:sp>
    <dsp:sp modelId="{FE7E33E7-69F3-480D-949E-C7865BBED0AD}">
      <dsp:nvSpPr>
        <dsp:cNvPr id="0" name=""/>
        <dsp:cNvSpPr/>
      </dsp:nvSpPr>
      <dsp:spPr>
        <a:xfrm rot="10800000">
          <a:off x="0" y="2174540"/>
          <a:ext cx="4041303" cy="217454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the ability to evacuate population and values</a:t>
          </a:r>
          <a:endParaRPr lang="cs-CZ" sz="3600" kern="1200" dirty="0"/>
        </a:p>
      </dsp:txBody>
      <dsp:txXfrm rot="10800000">
        <a:off x="0" y="2718174"/>
        <a:ext cx="4041303" cy="1630905"/>
      </dsp:txXfrm>
    </dsp:sp>
    <dsp:sp modelId="{7D4897D6-6942-4B4C-AE81-A4928C0F933D}">
      <dsp:nvSpPr>
        <dsp:cNvPr id="0" name=""/>
        <dsp:cNvSpPr/>
      </dsp:nvSpPr>
      <dsp:spPr>
        <a:xfrm rot="5400000">
          <a:off x="4974685" y="1241158"/>
          <a:ext cx="2174540" cy="404130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The ability to develop concepts and technologies</a:t>
          </a:r>
          <a:endParaRPr lang="cs-CZ" sz="2800" kern="1200" dirty="0"/>
        </a:p>
      </dsp:txBody>
      <dsp:txXfrm rot="-5400000">
        <a:off x="4041303" y="2718174"/>
        <a:ext cx="4041303" cy="1630905"/>
      </dsp:txXfrm>
    </dsp:sp>
    <dsp:sp modelId="{67789D7D-B26F-4151-8153-938EA0EEB294}">
      <dsp:nvSpPr>
        <dsp:cNvPr id="0" name=""/>
        <dsp:cNvSpPr/>
      </dsp:nvSpPr>
      <dsp:spPr>
        <a:xfrm>
          <a:off x="2639961" y="1560145"/>
          <a:ext cx="2802684" cy="1228789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0000"/>
              </a:solidFill>
            </a:rPr>
            <a:t>High quality operational and strategic management, the availability of reserve capacity management</a:t>
          </a:r>
          <a:endParaRPr lang="cs-CZ" sz="1800" b="1" kern="1200" dirty="0">
            <a:solidFill>
              <a:srgbClr val="FF0000"/>
            </a:solidFill>
          </a:endParaRPr>
        </a:p>
      </dsp:txBody>
      <dsp:txXfrm>
        <a:off x="2699946" y="1620130"/>
        <a:ext cx="2682714" cy="11088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10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11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CEE9FD7-CAF8-4063-8BB8-17E3E8D5113A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50F8A58-318A-4531-9162-555D148B1E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2156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6E1B8-A3AC-4975-8340-E4F080D3290B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F44E4-0268-4FF7-AE19-82ED05B3B6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00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10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11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59268-A903-4A52-B450-76F5A0719D9F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43ED7-64B4-4D5A-A8E2-8A357DC6A8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464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0C742-06EA-411A-A4CC-093CDBBD044D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00F3A-97AC-4B60-92FE-FEE728BFA6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87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10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11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B345E-229F-47C1-97FF-2477A03AD132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54B7F65-EF13-49D7-874B-A98D27D48C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5819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E2B2C3A-B396-4165-9169-297828B4226D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A73D6AC-9C06-4A81-A792-746D89BD04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243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065C847-28E2-41BB-805E-256B39EAF29F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79ED6CD-DB49-466B-8BC2-1234119D3C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38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B3606-327D-4356-91B4-8F132C032ADE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02B18-E664-44F4-A86A-841CBF57AB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567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5D1AC-F1A9-46B2-8CCD-AE8AF06BE18F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B71D296-1B70-490A-BCAE-AC2378BC60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67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FD273-3192-403E-9A6C-02B254E8EE16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23A84-77DA-4281-9D64-8AD156E2B3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270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9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оугольник 12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1286332-E5BF-46C4-9873-934F2085AF4E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34B7CE88-B08F-4CC3-955E-A8391FB521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2430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Образец заголовка</a:t>
            </a:r>
            <a:endParaRPr lang="en-US" altLang="cs-CZ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Образец текста</a:t>
            </a:r>
          </a:p>
          <a:p>
            <a:pPr lvl="1"/>
            <a:r>
              <a:rPr lang="ru-RU" altLang="cs-CZ" smtClean="0"/>
              <a:t>Второй уровень</a:t>
            </a:r>
          </a:p>
          <a:p>
            <a:pPr lvl="2"/>
            <a:r>
              <a:rPr lang="ru-RU" altLang="cs-CZ" smtClean="0"/>
              <a:t>Третий уровень</a:t>
            </a:r>
          </a:p>
          <a:p>
            <a:pPr lvl="3"/>
            <a:r>
              <a:rPr lang="ru-RU" altLang="cs-CZ" smtClean="0"/>
              <a:t>Четвертый уровень</a:t>
            </a:r>
          </a:p>
          <a:p>
            <a:pPr lvl="4"/>
            <a:r>
              <a:rPr lang="ru-RU" altLang="cs-CZ" smtClean="0"/>
              <a:t>Пятый уровень</a:t>
            </a:r>
            <a:endParaRPr lang="en-US" altLang="cs-CZ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BE805E5-6194-442E-8482-42FA722C2F8B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84326B3-D05F-4689-B626-F353B74C15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3" r:id="rId2"/>
    <p:sldLayoutId id="2147483738" r:id="rId3"/>
    <p:sldLayoutId id="2147483739" r:id="rId4"/>
    <p:sldLayoutId id="2147483740" r:id="rId5"/>
    <p:sldLayoutId id="2147483734" r:id="rId6"/>
    <p:sldLayoutId id="2147483741" r:id="rId7"/>
    <p:sldLayoutId id="2147483735" r:id="rId8"/>
    <p:sldLayoutId id="2147483742" r:id="rId9"/>
    <p:sldLayoutId id="2147483736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cs-CZ" smtClean="0">
                <a:latin typeface="Bookman Old Style" pitchFamily="18" charset="0"/>
              </a:rPr>
              <a:t>Documents </a:t>
            </a:r>
            <a:endParaRPr lang="ru-RU" altLang="cs-CZ" smtClean="0">
              <a:latin typeface="Bookman Old Style" pitchFamily="18" charset="0"/>
            </a:endParaRPr>
          </a:p>
        </p:txBody>
      </p:sp>
      <p:sp>
        <p:nvSpPr>
          <p:cNvPr id="26627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en-US" altLang="cs-CZ" dirty="0" smtClean="0">
              <a:latin typeface="Bookman Old Style" pitchFamily="18" charset="0"/>
            </a:endParaRPr>
          </a:p>
          <a:p>
            <a:pPr eaLnBrk="1" hangingPunct="1"/>
            <a:r>
              <a:rPr lang="en-US" altLang="cs-CZ" dirty="0" smtClean="0">
                <a:latin typeface="Bookman Old Style" pitchFamily="18" charset="0"/>
              </a:rPr>
              <a:t>1992        Federal </a:t>
            </a:r>
            <a:r>
              <a:rPr lang="en-US" altLang="cs-CZ" b="1" dirty="0" smtClean="0">
                <a:latin typeface="Bookman Old Style" pitchFamily="18" charset="0"/>
              </a:rPr>
              <a:t>Law </a:t>
            </a:r>
            <a:r>
              <a:rPr lang="en-US" altLang="cs-CZ" dirty="0" smtClean="0">
                <a:latin typeface="Bookman Old Style" pitchFamily="18" charset="0"/>
              </a:rPr>
              <a:t>“About Security”</a:t>
            </a:r>
          </a:p>
          <a:p>
            <a:pPr eaLnBrk="1" hangingPunct="1"/>
            <a:r>
              <a:rPr lang="en-US" altLang="cs-CZ" dirty="0" smtClean="0">
                <a:latin typeface="Bookman Old Style" pitchFamily="18" charset="0"/>
              </a:rPr>
              <a:t>1996 President's annual address to the Federal Assembly  (!first NS!)</a:t>
            </a:r>
          </a:p>
          <a:p>
            <a:pPr algn="ctr" eaLnBrk="1" hangingPunct="1"/>
            <a:r>
              <a:rPr lang="en-US" altLang="cs-CZ" dirty="0" smtClean="0">
                <a:latin typeface="Bookman Old Style" pitchFamily="18" charset="0"/>
              </a:rPr>
              <a:t>NS </a:t>
            </a:r>
            <a:r>
              <a:rPr lang="en-US" altLang="cs-CZ" b="1" dirty="0" err="1" smtClean="0">
                <a:latin typeface="Bookman Old Style" pitchFamily="18" charset="0"/>
              </a:rPr>
              <a:t>Consept</a:t>
            </a:r>
            <a:endParaRPr lang="en-US" altLang="cs-CZ" b="1" dirty="0" smtClean="0">
              <a:latin typeface="Bookman Old Style" pitchFamily="18" charset="0"/>
            </a:endParaRPr>
          </a:p>
          <a:p>
            <a:pPr eaLnBrk="1" hangingPunct="1"/>
            <a:r>
              <a:rPr lang="en-US" altLang="cs-CZ" dirty="0" smtClean="0">
                <a:latin typeface="Bookman Old Style" pitchFamily="18" charset="0"/>
              </a:rPr>
              <a:t>1997 1</a:t>
            </a:r>
            <a:r>
              <a:rPr lang="en-US" altLang="cs-CZ" baseline="30000" dirty="0" smtClean="0">
                <a:latin typeface="Bookman Old Style" pitchFamily="18" charset="0"/>
              </a:rPr>
              <a:t>st</a:t>
            </a:r>
            <a:r>
              <a:rPr lang="en-US" altLang="cs-CZ" dirty="0" smtClean="0">
                <a:latin typeface="Bookman Old Style" pitchFamily="18" charset="0"/>
              </a:rPr>
              <a:t> edition</a:t>
            </a:r>
          </a:p>
          <a:p>
            <a:pPr eaLnBrk="1" hangingPunct="1"/>
            <a:r>
              <a:rPr lang="en-US" altLang="cs-CZ" smtClean="0">
                <a:latin typeface="Bookman Old Style" pitchFamily="18" charset="0"/>
              </a:rPr>
              <a:t>10.01.2000 2</a:t>
            </a:r>
            <a:r>
              <a:rPr lang="en-US" altLang="cs-CZ" baseline="30000" smtClean="0">
                <a:latin typeface="Bookman Old Style" pitchFamily="18" charset="0"/>
              </a:rPr>
              <a:t>nd</a:t>
            </a:r>
            <a:r>
              <a:rPr lang="en-US" altLang="cs-CZ" smtClean="0">
                <a:latin typeface="Bookman Old Style" pitchFamily="18" charset="0"/>
              </a:rPr>
              <a:t> edition</a:t>
            </a:r>
          </a:p>
          <a:p>
            <a:pPr algn="ctr" eaLnBrk="1" hangingPunct="1"/>
            <a:r>
              <a:rPr lang="en-US" altLang="cs-CZ" dirty="0" smtClean="0">
                <a:latin typeface="Bookman Old Style" pitchFamily="18" charset="0"/>
              </a:rPr>
              <a:t>NS </a:t>
            </a:r>
            <a:r>
              <a:rPr lang="en-US" altLang="cs-CZ" b="1" dirty="0" smtClean="0">
                <a:latin typeface="Bookman Old Style" pitchFamily="18" charset="0"/>
              </a:rPr>
              <a:t>Strategy</a:t>
            </a:r>
            <a:r>
              <a:rPr lang="en-US" altLang="cs-CZ" dirty="0" smtClean="0">
                <a:latin typeface="Bookman Old Style" pitchFamily="18" charset="0"/>
              </a:rPr>
              <a:t> 2020</a:t>
            </a:r>
            <a:endParaRPr lang="ru-RU" altLang="cs-CZ" dirty="0" smtClean="0"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33963" y="260350"/>
            <a:ext cx="4110037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  <a:cs typeface="Arial" charset="0"/>
              </a:rPr>
              <a:t>National security: case of Russia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4284663" y="1052513"/>
            <a:ext cx="484187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427538" y="5880100"/>
            <a:ext cx="485775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altLang="cs-CZ" sz="1800" smtClean="0"/>
              <a:t>lat. conceptio: 1) collection; 2) conception; 3) perception of the concept; 4) composition.</a:t>
            </a:r>
            <a:endParaRPr lang="cs-CZ" altLang="cs-CZ" sz="1800" smtClean="0"/>
          </a:p>
          <a:p>
            <a:r>
              <a:rPr lang="en-US" altLang="cs-CZ" smtClean="0"/>
              <a:t>compact </a:t>
            </a:r>
            <a:r>
              <a:rPr lang="en-US" altLang="cs-CZ" smtClean="0">
                <a:solidFill>
                  <a:srgbClr val="FF0000"/>
                </a:solidFill>
              </a:rPr>
              <a:t>theory</a:t>
            </a:r>
            <a:r>
              <a:rPr lang="en-US" altLang="cs-CZ" smtClean="0"/>
              <a:t>, deployed a certain concept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altLang="cs-CZ" sz="1800" dirty="0" smtClean="0"/>
              <a:t>GK. </a:t>
            </a:r>
            <a:r>
              <a:rPr lang="en-US" altLang="cs-CZ" sz="1800" dirty="0" err="1" smtClean="0"/>
              <a:t>stratos</a:t>
            </a:r>
            <a:r>
              <a:rPr lang="en-US" altLang="cs-CZ" sz="1800" dirty="0" smtClean="0"/>
              <a:t> (army) and ago (lead).</a:t>
            </a:r>
            <a:endParaRPr lang="cs-CZ" altLang="cs-CZ" sz="1800" dirty="0" smtClean="0"/>
          </a:p>
          <a:p>
            <a:r>
              <a:rPr lang="en-US" altLang="cs-CZ" dirty="0" smtClean="0"/>
              <a:t>generic </a:t>
            </a:r>
            <a:r>
              <a:rPr lang="en-US" altLang="cs-CZ" dirty="0" smtClean="0">
                <a:solidFill>
                  <a:srgbClr val="FF0000"/>
                </a:solidFill>
              </a:rPr>
              <a:t>action plan</a:t>
            </a:r>
            <a:r>
              <a:rPr lang="en-US" altLang="cs-CZ" dirty="0" smtClean="0"/>
              <a:t>, the basis for specific plans, unplanned decisions </a:t>
            </a:r>
          </a:p>
        </p:txBody>
      </p:sp>
      <p:sp>
        <p:nvSpPr>
          <p:cNvPr id="24581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39763"/>
          </a:xfrm>
        </p:spPr>
        <p:txBody>
          <a:bodyPr/>
          <a:lstStyle/>
          <a:p>
            <a:pPr algn="ctr"/>
            <a:r>
              <a:rPr lang="en-US" altLang="cs-CZ" sz="4000" smtClean="0"/>
              <a:t>Concept</a:t>
            </a:r>
            <a:endParaRPr lang="cs-CZ" altLang="cs-CZ" sz="400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39763"/>
          </a:xfrm>
        </p:spPr>
        <p:txBody>
          <a:bodyPr/>
          <a:lstStyle/>
          <a:p>
            <a:pPr algn="ctr">
              <a:defRPr/>
            </a:pPr>
            <a:r>
              <a:rPr lang="en-US" sz="4000" dirty="0"/>
              <a:t>Strategy</a:t>
            </a:r>
            <a:endParaRPr lang="cs-CZ" sz="4000" dirty="0"/>
          </a:p>
        </p:txBody>
      </p:sp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443" y="44624"/>
            <a:ext cx="4181475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endParaRPr lang="cs-CZ" altLang="cs-CZ" smtClean="0"/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cs-CZ" altLang="cs-CZ" smtClean="0"/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575" y="115888"/>
            <a:ext cx="4181475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325438"/>
            <a:ext cx="8255000" cy="5980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endParaRPr lang="cs-CZ" altLang="cs-CZ" smtClean="0"/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682625" y="1584325"/>
            <a:ext cx="8153400" cy="4495800"/>
          </a:xfrm>
        </p:spPr>
        <p:txBody>
          <a:bodyPr/>
          <a:lstStyle/>
          <a:p>
            <a:endParaRPr lang="cs-CZ" altLang="cs-CZ" smtClean="0"/>
          </a:p>
        </p:txBody>
      </p:sp>
      <p:pic>
        <p:nvPicPr>
          <p:cNvPr id="2662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60338"/>
            <a:ext cx="7962900" cy="561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2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525" y="160338"/>
            <a:ext cx="4181475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3850" y="5761038"/>
            <a:ext cx="994251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cs-CZ" sz="1600" b="1">
                <a:solidFill>
                  <a:srgbClr val="FF0000"/>
                </a:solidFill>
              </a:rPr>
              <a:t>Conclusions</a:t>
            </a:r>
            <a:r>
              <a:rPr lang="en-US" altLang="cs-CZ" sz="1600">
                <a:solidFill>
                  <a:srgbClr val="FF0000"/>
                </a:solidFill>
              </a:rPr>
              <a:t>: common and special, </a:t>
            </a:r>
          </a:p>
          <a:p>
            <a:pPr eaLnBrk="1" hangingPunct="1"/>
            <a:r>
              <a:rPr lang="en-US" altLang="cs-CZ" sz="1600">
                <a:solidFill>
                  <a:srgbClr val="FF0000"/>
                </a:solidFill>
              </a:rPr>
              <a:t>Assumptions of Russian political system’s evolution based on docs</a:t>
            </a:r>
          </a:p>
          <a:p>
            <a:pPr eaLnBrk="1" hangingPunct="1"/>
            <a:r>
              <a:rPr lang="en-US" altLang="cs-CZ" sz="1600">
                <a:solidFill>
                  <a:srgbClr val="FF0000"/>
                </a:solidFill>
              </a:rPr>
              <a:t>Research program (questions, hypothesis)</a:t>
            </a:r>
          </a:p>
          <a:p>
            <a:pPr eaLnBrk="1" hangingPunct="1"/>
            <a:endParaRPr lang="en-US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cs-CZ" smtClean="0"/>
              <a:t>National interests</a:t>
            </a:r>
            <a:br>
              <a:rPr lang="en-US" altLang="cs-CZ" smtClean="0"/>
            </a:br>
            <a:r>
              <a:rPr lang="ru-RU" altLang="cs-CZ" smtClean="0"/>
              <a:t>- </a:t>
            </a:r>
            <a:r>
              <a:rPr lang="cs-CZ" altLang="cs-CZ" smtClean="0">
                <a:solidFill>
                  <a:srgbClr val="FF0000"/>
                </a:solidFill>
              </a:rPr>
              <a:t>conscious goals and values</a:t>
            </a:r>
            <a:endParaRPr lang="cs-CZ" altLang="cs-CZ" smtClean="0"/>
          </a:p>
        </p:txBody>
      </p:sp>
      <p:pic>
        <p:nvPicPr>
          <p:cNvPr id="27651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557338"/>
            <a:ext cx="4495800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773238"/>
            <a:ext cx="3846512" cy="367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37075" y="2133600"/>
            <a:ext cx="4572000" cy="40544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en-US" sz="4400" dirty="0">
                <a:solidFill>
                  <a:prstClr val="black"/>
                </a:solidFill>
                <a:latin typeface="Tw Cen MT"/>
                <a:cs typeface="+mn-cs"/>
              </a:rPr>
              <a:t>Arena of providing NI</a:t>
            </a:r>
          </a:p>
          <a:p>
            <a:pPr marL="319088" indent="-319088" algn="ctr" eaLnBrk="0" hangingPunct="0"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Char char=""/>
              <a:defRPr/>
            </a:pPr>
            <a:r>
              <a:rPr lang="cs-CZ" sz="4800" dirty="0">
                <a:solidFill>
                  <a:prstClr val="black"/>
                </a:solidFill>
                <a:latin typeface="Tw Cen MT"/>
                <a:cs typeface="+mn-cs"/>
              </a:rPr>
              <a:t>External</a:t>
            </a:r>
          </a:p>
          <a:p>
            <a:pPr marL="319088" indent="-319088" algn="ctr" eaLnBrk="0" hangingPunct="0"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Char char=""/>
              <a:defRPr/>
            </a:pPr>
            <a:r>
              <a:rPr lang="cs-CZ" sz="4800" dirty="0">
                <a:solidFill>
                  <a:prstClr val="black"/>
                </a:solidFill>
                <a:latin typeface="Tw Cen MT"/>
                <a:cs typeface="+mn-cs"/>
              </a:rPr>
              <a:t>Internal</a:t>
            </a:r>
          </a:p>
          <a:p>
            <a:pPr marL="319088" indent="-319088" algn="ctr" eaLnBrk="0" hangingPunct="0"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Char char=""/>
              <a:defRPr/>
            </a:pPr>
            <a:r>
              <a:rPr lang="cs-CZ" sz="4800" dirty="0">
                <a:solidFill>
                  <a:prstClr val="black"/>
                </a:solidFill>
                <a:latin typeface="Tw Cen MT"/>
                <a:cs typeface="+mn-cs"/>
              </a:rPr>
              <a:t>Border</a:t>
            </a:r>
            <a:r>
              <a:rPr lang="en-US" sz="4800" dirty="0">
                <a:solidFill>
                  <a:prstClr val="black"/>
                </a:solidFill>
                <a:latin typeface="Tw Cen MT"/>
                <a:cs typeface="+mn-cs"/>
              </a:rPr>
              <a:t>s</a:t>
            </a:r>
            <a:endParaRPr lang="cs-CZ" sz="4800" dirty="0">
              <a:solidFill>
                <a:prstClr val="black"/>
              </a:solidFill>
              <a:latin typeface="Tw Cen M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8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cs-CZ" sz="6000" smtClean="0"/>
              <a:t>Criteria of NS providing</a:t>
            </a:r>
            <a:endParaRPr lang="cs-CZ" altLang="cs-CZ" sz="6000" smtClean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1"/>
          </p:nvPr>
        </p:nvGraphicFramePr>
        <p:xfrm>
          <a:off x="683567" y="1600200"/>
          <a:ext cx="8082607" cy="4349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ectangle 11"/>
          <p:cNvSpPr/>
          <p:nvPr/>
        </p:nvSpPr>
        <p:spPr>
          <a:xfrm>
            <a:off x="5033963" y="115888"/>
            <a:ext cx="4110037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National security: case of Russia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298700" y="5949950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 b="1">
                <a:solidFill>
                  <a:srgbClr val="FF0000"/>
                </a:solidFill>
                <a:latin typeface="Bookman Old Style" pitchFamily="18" charset="0"/>
              </a:rPr>
              <a:t>the dominance of common interests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 b="1">
                <a:solidFill>
                  <a:srgbClr val="FF0000"/>
                </a:solidFill>
                <a:latin typeface="Bookman Old Style" pitchFamily="18" charset="0"/>
              </a:rPr>
              <a:t>even if there are internal conflicts</a:t>
            </a:r>
            <a:endParaRPr lang="cs-CZ" altLang="cs-CZ" sz="1800" b="1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6754</TotalTime>
  <Words>192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Обычная</vt:lpstr>
      <vt:lpstr>Documents </vt:lpstr>
      <vt:lpstr>PowerPoint Presentation</vt:lpstr>
      <vt:lpstr>PowerPoint Presentation</vt:lpstr>
      <vt:lpstr>PowerPoint Presentation</vt:lpstr>
      <vt:lpstr>National interests - conscious goals and values</vt:lpstr>
      <vt:lpstr>Criteria of NS providing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Forum0.ru</dc:creator>
  <cp:lastModifiedBy>Michal Pink</cp:lastModifiedBy>
  <cp:revision>231</cp:revision>
  <dcterms:created xsi:type="dcterms:W3CDTF">2014-10-08T02:23:10Z</dcterms:created>
  <dcterms:modified xsi:type="dcterms:W3CDTF">2014-12-02T10:59:27Z</dcterms:modified>
</cp:coreProperties>
</file>