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256" r:id="rId2"/>
    <p:sldId id="267" r:id="rId3"/>
    <p:sldId id="260" r:id="rId4"/>
    <p:sldId id="299" r:id="rId5"/>
    <p:sldId id="262" r:id="rId6"/>
    <p:sldId id="269" r:id="rId7"/>
    <p:sldId id="264" r:id="rId8"/>
    <p:sldId id="284" r:id="rId9"/>
    <p:sldId id="265" r:id="rId10"/>
    <p:sldId id="266" r:id="rId11"/>
    <p:sldId id="270" r:id="rId12"/>
    <p:sldId id="271" r:id="rId13"/>
    <p:sldId id="268" r:id="rId14"/>
    <p:sldId id="272" r:id="rId15"/>
    <p:sldId id="274" r:id="rId16"/>
    <p:sldId id="275" r:id="rId17"/>
    <p:sldId id="285" r:id="rId18"/>
    <p:sldId id="276" r:id="rId19"/>
    <p:sldId id="277" r:id="rId20"/>
    <p:sldId id="286" r:id="rId21"/>
    <p:sldId id="287" r:id="rId22"/>
    <p:sldId id="273" r:id="rId23"/>
    <p:sldId id="302" r:id="rId24"/>
    <p:sldId id="258" r:id="rId25"/>
    <p:sldId id="259" r:id="rId26"/>
    <p:sldId id="278" r:id="rId27"/>
    <p:sldId id="303" r:id="rId28"/>
    <p:sldId id="305" r:id="rId29"/>
    <p:sldId id="306" r:id="rId30"/>
    <p:sldId id="307" r:id="rId31"/>
    <p:sldId id="308" r:id="rId32"/>
    <p:sldId id="301" r:id="rId33"/>
    <p:sldId id="280" r:id="rId34"/>
    <p:sldId id="281" r:id="rId35"/>
    <p:sldId id="293" r:id="rId36"/>
    <p:sldId id="282" r:id="rId37"/>
    <p:sldId id="295" r:id="rId38"/>
    <p:sldId id="296" r:id="rId39"/>
    <p:sldId id="297" r:id="rId40"/>
    <p:sldId id="311" r:id="rId41"/>
    <p:sldId id="309" r:id="rId42"/>
    <p:sldId id="283" r:id="rId4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11" autoAdjust="0"/>
    <p:restoredTop sz="78164" autoAdjust="0"/>
  </p:normalViewPr>
  <p:slideViewPr>
    <p:cSldViewPr>
      <p:cViewPr varScale="1">
        <p:scale>
          <a:sx n="68" d="100"/>
          <a:sy n="68" d="100"/>
        </p:scale>
        <p:origin x="-1814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266E8B-ED7C-4B57-A9A3-5702D5A32991}" type="datetimeFigureOut">
              <a:rPr lang="en-GB" smtClean="0"/>
              <a:t>08/12/2014</a:t>
            </a:fld>
            <a:endParaRPr lang="en-GB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B681B3-5D81-4D0B-99F6-FBB1E988BA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3857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mtClean="0"/>
              <a:t>Suggestibility</a:t>
            </a:r>
            <a:r>
              <a:rPr lang="cs-CZ" baseline="0" smtClean="0"/>
              <a:t> – Paul Ingram – zástupce prokurátora uvěřil tomu, že sexuálně zneužíval svou dceru a syna jako součást satanského kultu. V té době byly populární satanské kulty a často se objevovaly zprávy o satanských rituálech. Ingram na počátku výslechu uváděl, že si nic podobného nepamatuje, ovšem po důsledném výslechu s mnoha sugestivními otázkami dospěl k tomu, že si vybavuje vágní obrázky podobné scény a napsal o tom tří stránkovou zprávu. Zatím byl zpovídán jeho syn, který uváděl (kniha)…</a:t>
            </a:r>
          </a:p>
          <a:p>
            <a:r>
              <a:rPr lang="cs-CZ" baseline="0" smtClean="0"/>
              <a:t>Ačkoliv všechny indikátory naznačovaly tomu, že se tato událost ve skutečnosti nikdy nestala a že jeho vzpomínky byly čistě vytvořeny sugestivními otázkami, došel Ingram k radikálně jinému pohledu na sebe a svůj život. Nakonec přijal to, že se události nikdy neodehrály, ovšem jedná se o výstražný příklad sugestibility</a:t>
            </a:r>
            <a:endParaRPr lang="cs-CZ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B681B3-5D81-4D0B-99F6-FBB1E988BAAC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72946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mtClean="0"/>
              <a:t>Existují</a:t>
            </a:r>
            <a:r>
              <a:rPr lang="cs-CZ" baseline="0" smtClean="0"/>
              <a:t> však situace, kdy jsme nuceni na vlastní paměť nebo paměť někoho jiného spoléhat.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B681B3-5D81-4D0B-99F6-FBB1E988BAAC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76886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mtClean="0"/>
              <a:t>Identifikace</a:t>
            </a:r>
            <a:r>
              <a:rPr lang="cs-CZ" baseline="0" smtClean="0"/>
              <a:t> svědků je jednou z nejvíce zkoumaných oblastí psychologie a práva. Je také jednou z nejdůležitějších.</a:t>
            </a:r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B681B3-5D81-4D0B-99F6-FBB1E988BAAC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4076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i="1" smtClean="0"/>
              <a:t>„Did you see </a:t>
            </a:r>
            <a:r>
              <a:rPr lang="cs-CZ" b="1" i="1" smtClean="0"/>
              <a:t>the</a:t>
            </a:r>
            <a:r>
              <a:rPr lang="cs-CZ" i="1" smtClean="0"/>
              <a:t> broken headlight?“</a:t>
            </a:r>
          </a:p>
          <a:p>
            <a:pPr marL="0" indent="0">
              <a:buNone/>
            </a:pPr>
            <a:r>
              <a:rPr lang="cs-CZ" i="1" smtClean="0"/>
              <a:t>„Did you see </a:t>
            </a:r>
            <a:r>
              <a:rPr lang="cs-CZ" b="1" i="1" smtClean="0"/>
              <a:t>a</a:t>
            </a:r>
            <a:r>
              <a:rPr lang="cs-CZ" i="1" smtClean="0"/>
              <a:t> broken headlight?“</a:t>
            </a:r>
            <a:endParaRPr lang="en-GB" smtClean="0"/>
          </a:p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B681B3-5D81-4D0B-99F6-FBB1E988BAAC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11648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mtClean="0"/>
              <a:t>Co hra „Naked movie</a:t>
            </a:r>
            <a:r>
              <a:rPr lang="cs-CZ" baseline="0" smtClean="0"/>
              <a:t> star“, pamatujete si ji?</a:t>
            </a:r>
          </a:p>
          <a:p>
            <a:r>
              <a:rPr lang="cs-CZ" baseline="0" smtClean="0"/>
              <a:t>Ne.</a:t>
            </a:r>
          </a:p>
          <a:p>
            <a:r>
              <a:rPr lang="cs-CZ" baseline="0" smtClean="0"/>
              <a:t>Každý si tuhle hru pamatoval. Pojďme se podívat, jestli něco nevymyslíme.</a:t>
            </a:r>
          </a:p>
          <a:p>
            <a:endParaRPr lang="cs-CZ" baseline="0" smtClean="0"/>
          </a:p>
          <a:p>
            <a:r>
              <a:rPr lang="cs-CZ" baseline="0" smtClean="0"/>
              <a:t>Děti si postupně vybavovaly řadu bizarních scén, které často zapadaly do tehdejší „hysterie“ okolo satanských rituálů.</a:t>
            </a:r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B681B3-5D81-4D0B-99F6-FBB1E988BAAC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23727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mtClean="0"/>
              <a:t>Lidé vzpomínky</a:t>
            </a:r>
            <a:r>
              <a:rPr lang="cs-CZ" baseline="0" smtClean="0"/>
              <a:t> odvolali nejčastěji kvůli jejich jiným kvalitám, ne kvůli sociálnímu tlaku</a:t>
            </a:r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B681B3-5D81-4D0B-99F6-FBB1E988BAAC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67180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55644A-9F53-4CBD-B208-F29899F1288A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7915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55644A-9F53-4CBD-B208-F29899F1288A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9272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A381D-CAC7-4954-86AC-13123CA0716E}" type="datetimeFigureOut">
              <a:rPr lang="en-GB" smtClean="0"/>
              <a:t>08/12/2014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2FFA7-4FA2-40CC-809E-CA3A2A2E2A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67116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A381D-CAC7-4954-86AC-13123CA0716E}" type="datetimeFigureOut">
              <a:rPr lang="en-GB" smtClean="0"/>
              <a:t>08/12/2014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2FFA7-4FA2-40CC-809E-CA3A2A2E2A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96662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A381D-CAC7-4954-86AC-13123CA0716E}" type="datetimeFigureOut">
              <a:rPr lang="en-GB" smtClean="0"/>
              <a:t>08/12/2014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2FFA7-4FA2-40CC-809E-CA3A2A2E2A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16159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A381D-CAC7-4954-86AC-13123CA0716E}" type="datetimeFigureOut">
              <a:rPr lang="en-GB" smtClean="0"/>
              <a:t>08/12/2014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2FFA7-4FA2-40CC-809E-CA3A2A2E2A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97249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A381D-CAC7-4954-86AC-13123CA0716E}" type="datetimeFigureOut">
              <a:rPr lang="en-GB" smtClean="0"/>
              <a:t>08/12/2014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2FFA7-4FA2-40CC-809E-CA3A2A2E2A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80138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A381D-CAC7-4954-86AC-13123CA0716E}" type="datetimeFigureOut">
              <a:rPr lang="en-GB" smtClean="0"/>
              <a:t>08/12/2014</a:t>
            </a:fld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2FFA7-4FA2-40CC-809E-CA3A2A2E2A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6938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A381D-CAC7-4954-86AC-13123CA0716E}" type="datetimeFigureOut">
              <a:rPr lang="en-GB" smtClean="0"/>
              <a:t>08/12/2014</a:t>
            </a:fld>
            <a:endParaRPr lang="en-GB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2FFA7-4FA2-40CC-809E-CA3A2A2E2A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55568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A381D-CAC7-4954-86AC-13123CA0716E}" type="datetimeFigureOut">
              <a:rPr lang="en-GB" smtClean="0"/>
              <a:t>08/12/2014</a:t>
            </a:fld>
            <a:endParaRPr lang="en-GB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2FFA7-4FA2-40CC-809E-CA3A2A2E2A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1186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A381D-CAC7-4954-86AC-13123CA0716E}" type="datetimeFigureOut">
              <a:rPr lang="en-GB" smtClean="0"/>
              <a:t>08/12/2014</a:t>
            </a:fld>
            <a:endParaRPr lang="en-GB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2FFA7-4FA2-40CC-809E-CA3A2A2E2A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11730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A381D-CAC7-4954-86AC-13123CA0716E}" type="datetimeFigureOut">
              <a:rPr lang="en-GB" smtClean="0"/>
              <a:t>08/12/2014</a:t>
            </a:fld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2FFA7-4FA2-40CC-809E-CA3A2A2E2A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26543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GB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A381D-CAC7-4954-86AC-13123CA0716E}" type="datetimeFigureOut">
              <a:rPr lang="en-GB" smtClean="0"/>
              <a:t>08/12/2014</a:t>
            </a:fld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2FFA7-4FA2-40CC-809E-CA3A2A2E2A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0045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2A381D-CAC7-4954-86AC-13123CA0716E}" type="datetimeFigureOut">
              <a:rPr lang="en-GB" smtClean="0"/>
              <a:t>08/12/2014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92FFA7-4FA2-40CC-809E-CA3A2A2E2A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8119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partners.nytimes.com/library/magazine/home/20010107mag-buckey.html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://dratenaopicka.blogspot.co.uk/2012/10/pamatujete-si-jak-vam-jako-detem-bylo.html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psi.sagepub.com/content/14/1/4.full.pdf+html?ijkey=Z10jaVH/60XQM&amp;keytype=ref&amp;siteid=sppsi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nocenceproject.org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95536" y="0"/>
            <a:ext cx="8748464" cy="2708920"/>
          </a:xfrm>
        </p:spPr>
        <p:txBody>
          <a:bodyPr anchor="ctr"/>
          <a:lstStyle/>
          <a:p>
            <a:pPr algn="l"/>
            <a:r>
              <a:rPr lang="cs-CZ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Paměť z hlediska forenzní, klinické a pedagogické psychologie</a:t>
            </a:r>
            <a:endParaRPr lang="en-GB">
              <a:solidFill>
                <a:schemeClr val="tx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475656" y="3140968"/>
            <a:ext cx="7681414" cy="2515294"/>
          </a:xfrm>
        </p:spPr>
        <p:txBody>
          <a:bodyPr/>
          <a:lstStyle/>
          <a:p>
            <a:pPr algn="l"/>
            <a:r>
              <a:rPr lang="cs-CZ" smtClean="0">
                <a:solidFill>
                  <a:schemeClr val="bg1">
                    <a:lumMod val="75000"/>
                  </a:schemeClr>
                </a:solidFill>
              </a:rPr>
              <a:t>Eva Rubínová</a:t>
            </a:r>
          </a:p>
          <a:p>
            <a:pPr algn="l"/>
            <a:endParaRPr lang="cs-CZ" smtClean="0">
              <a:solidFill>
                <a:schemeClr val="bg1">
                  <a:lumMod val="75000"/>
                </a:schemeClr>
              </a:solidFill>
            </a:endParaRPr>
          </a:p>
          <a:p>
            <a:pPr algn="l"/>
            <a:r>
              <a:rPr lang="cs-CZ" smtClean="0">
                <a:solidFill>
                  <a:schemeClr val="bg1">
                    <a:lumMod val="75000"/>
                  </a:schemeClr>
                </a:solidFill>
              </a:rPr>
              <a:t>University of Portsmouth</a:t>
            </a:r>
          </a:p>
          <a:p>
            <a:pPr algn="l"/>
            <a:r>
              <a:rPr lang="cs-CZ" smtClean="0">
                <a:solidFill>
                  <a:schemeClr val="bg1">
                    <a:lumMod val="75000"/>
                  </a:schemeClr>
                </a:solidFill>
              </a:rPr>
              <a:t>eva.rubinova@port.ac.uk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3645" y="5656263"/>
            <a:ext cx="3273425" cy="1201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1115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2776"/>
          </a:xfrm>
          <a:solidFill>
            <a:schemeClr val="bg1">
              <a:lumMod val="90000"/>
            </a:schemeClr>
          </a:solidFill>
        </p:spPr>
        <p:txBody>
          <a:bodyPr anchor="ctr"/>
          <a:lstStyle/>
          <a:p>
            <a:pPr algn="l"/>
            <a:r>
              <a:rPr lang="cs-CZ" smtClean="0"/>
              <a:t>Psychologické faktory</a:t>
            </a:r>
            <a:endParaRPr lang="en-GB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628800"/>
            <a:ext cx="9144000" cy="5229200"/>
          </a:xfrm>
        </p:spPr>
        <p:txBody>
          <a:bodyPr/>
          <a:lstStyle/>
          <a:p>
            <a:pPr marL="0" indent="0">
              <a:buNone/>
            </a:pPr>
            <a:r>
              <a:rPr lang="cs-CZ"/>
              <a:t>Psychologické faktory</a:t>
            </a:r>
          </a:p>
          <a:p>
            <a:pPr marL="0" indent="0">
              <a:buNone/>
            </a:pPr>
            <a:r>
              <a:rPr lang="cs-CZ"/>
              <a:t>	Stress a strach</a:t>
            </a:r>
          </a:p>
          <a:p>
            <a:pPr marL="0" indent="0">
              <a:buNone/>
            </a:pPr>
            <a:r>
              <a:rPr lang="cs-CZ"/>
              <a:t>	→ </a:t>
            </a:r>
            <a:r>
              <a:rPr lang="cs-CZ" smtClean="0"/>
              <a:t>Pozornost</a:t>
            </a:r>
          </a:p>
          <a:p>
            <a:pPr marL="0" indent="0">
              <a:buNone/>
            </a:pPr>
            <a:r>
              <a:rPr lang="cs-CZ"/>
              <a:t>	→ Narušení kódování </a:t>
            </a:r>
            <a:r>
              <a:rPr lang="cs-CZ" sz="2400" smtClean="0"/>
              <a:t>(Deffenbacher, Bornstein, 	Penrod, &amp; McGorty, 2004)</a:t>
            </a:r>
            <a:endParaRPr lang="cs-CZ" sz="2400"/>
          </a:p>
        </p:txBody>
      </p:sp>
    </p:spTree>
    <p:extLst>
      <p:ext uri="{BB962C8B-B14F-4D97-AF65-F5344CB8AC3E}">
        <p14:creationId xmlns:p14="http://schemas.microsoft.com/office/powerpoint/2010/main" val="3079904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2776"/>
          </a:xfrm>
          <a:solidFill>
            <a:schemeClr val="bg1">
              <a:lumMod val="90000"/>
            </a:schemeClr>
          </a:solidFill>
        </p:spPr>
        <p:txBody>
          <a:bodyPr anchor="ctr"/>
          <a:lstStyle/>
          <a:p>
            <a:pPr algn="l"/>
            <a:r>
              <a:rPr lang="cs-CZ" smtClean="0"/>
              <a:t>Stres při kódování a identifikace</a:t>
            </a:r>
            <a:endParaRPr lang="en-GB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628800"/>
            <a:ext cx="9144000" cy="5229200"/>
          </a:xfrm>
        </p:spPr>
        <p:txBody>
          <a:bodyPr/>
          <a:lstStyle/>
          <a:p>
            <a:pPr marL="0" indent="0">
              <a:buNone/>
            </a:pPr>
            <a:r>
              <a:rPr lang="cs-CZ" smtClean="0"/>
              <a:t>Pseudo-experiment: 500 </a:t>
            </a:r>
            <a:r>
              <a:rPr lang="cs-CZ"/>
              <a:t>vojáků, „trénink přežití“</a:t>
            </a:r>
          </a:p>
          <a:p>
            <a:pPr marL="0" indent="0">
              <a:buNone/>
            </a:pPr>
            <a:r>
              <a:rPr lang="cs-CZ" smtClean="0"/>
              <a:t>Výslechy </a:t>
            </a:r>
            <a:r>
              <a:rPr lang="cs-CZ"/>
              <a:t>vzbuzující nízkou/vysokou míru </a:t>
            </a:r>
            <a:r>
              <a:rPr lang="cs-CZ" smtClean="0"/>
              <a:t>stresu</a:t>
            </a:r>
          </a:p>
          <a:p>
            <a:pPr marL="0" indent="0">
              <a:buNone/>
            </a:pPr>
            <a:r>
              <a:rPr lang="cs-CZ" smtClean="0"/>
              <a:t>Identifikace osoby, která vojáka vyslýchala</a:t>
            </a:r>
          </a:p>
          <a:p>
            <a:pPr marL="0" indent="0">
              <a:buNone/>
            </a:pPr>
            <a:r>
              <a:rPr lang="cs-CZ" smtClean="0"/>
              <a:t>Nizká vs. vysoká míra stresu</a:t>
            </a:r>
          </a:p>
          <a:p>
            <a:pPr marL="0" indent="0">
              <a:buNone/>
            </a:pPr>
            <a:r>
              <a:rPr lang="cs-CZ"/>
              <a:t>	</a:t>
            </a:r>
            <a:r>
              <a:rPr lang="cs-CZ" smtClean="0"/>
              <a:t>71 % vs. 38 % správných identifikací</a:t>
            </a:r>
          </a:p>
          <a:p>
            <a:pPr marL="0" indent="0">
              <a:buNone/>
            </a:pPr>
            <a:r>
              <a:rPr lang="cs-CZ"/>
              <a:t>	</a:t>
            </a:r>
            <a:r>
              <a:rPr lang="cs-CZ" smtClean="0"/>
              <a:t>25 % vs. 58 % chybných identifikací</a:t>
            </a:r>
            <a:endParaRPr lang="cs-CZ"/>
          </a:p>
          <a:p>
            <a:pPr marL="0" indent="0">
              <a:buNone/>
            </a:pPr>
            <a:r>
              <a:rPr lang="cs-CZ" sz="2400" smtClean="0"/>
              <a:t>	(Morgan </a:t>
            </a:r>
            <a:r>
              <a:rPr lang="cs-CZ" sz="2400"/>
              <a:t>et </a:t>
            </a:r>
            <a:r>
              <a:rPr lang="cs-CZ" sz="2400" smtClean="0"/>
              <a:t>al., 2004)</a:t>
            </a:r>
            <a:endParaRPr lang="cs-CZ" sz="2400"/>
          </a:p>
          <a:p>
            <a:pPr marL="0" indent="0">
              <a:buNone/>
            </a:pPr>
            <a:r>
              <a:rPr lang="cs-CZ" i="1" smtClean="0"/>
              <a:t>Weapon-focus effect</a:t>
            </a:r>
            <a:endParaRPr lang="en-GB" i="1"/>
          </a:p>
          <a:p>
            <a:pPr marL="0" indent="0">
              <a:buNone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7327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2776"/>
          </a:xfrm>
          <a:solidFill>
            <a:schemeClr val="bg1">
              <a:lumMod val="90000"/>
            </a:schemeClr>
          </a:solidFill>
        </p:spPr>
        <p:txBody>
          <a:bodyPr anchor="ctr"/>
          <a:lstStyle/>
          <a:p>
            <a:pPr algn="l"/>
            <a:r>
              <a:rPr lang="cs-CZ"/>
              <a:t>Zdroje chyb při </a:t>
            </a:r>
            <a:r>
              <a:rPr lang="cs-CZ" b="1" smtClean="0"/>
              <a:t>vybavení</a:t>
            </a:r>
            <a:endParaRPr lang="en-GB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628800"/>
            <a:ext cx="9144000" cy="5229200"/>
          </a:xfrm>
        </p:spPr>
        <p:txBody>
          <a:bodyPr/>
          <a:lstStyle/>
          <a:p>
            <a:pPr marL="0" indent="0">
              <a:buNone/>
            </a:pPr>
            <a:r>
              <a:rPr lang="cs-CZ" i="1" smtClean="0"/>
              <a:t>Misinformation effect</a:t>
            </a:r>
            <a:endParaRPr lang="cs-CZ" smtClean="0"/>
          </a:p>
          <a:p>
            <a:pPr marL="0" indent="0">
              <a:buNone/>
            </a:pPr>
            <a:r>
              <a:rPr lang="cs-CZ" i="1"/>
              <a:t>	</a:t>
            </a:r>
            <a:r>
              <a:rPr lang="cs-CZ" smtClean="0"/>
              <a:t>způsob, jakým pokládáme otázky</a:t>
            </a:r>
          </a:p>
          <a:p>
            <a:pPr marL="0" indent="0">
              <a:buNone/>
            </a:pPr>
            <a:r>
              <a:rPr lang="cs-CZ" i="1" smtClean="0"/>
              <a:t>	„Jak rychle jela</a:t>
            </a:r>
            <a:br>
              <a:rPr lang="cs-CZ" i="1" smtClean="0"/>
            </a:br>
            <a:r>
              <a:rPr lang="cs-CZ" i="1" smtClean="0"/>
              <a:t>	auta, než se</a:t>
            </a:r>
            <a:br>
              <a:rPr lang="cs-CZ" i="1" smtClean="0"/>
            </a:br>
            <a:r>
              <a:rPr lang="cs-CZ" i="1" smtClean="0"/>
              <a:t>	o sebe </a:t>
            </a:r>
            <a:r>
              <a:rPr lang="cs-CZ" b="1" i="1" smtClean="0"/>
              <a:t>roztřískala</a:t>
            </a:r>
            <a:r>
              <a:rPr lang="cs-CZ" i="1" smtClean="0"/>
              <a:t>?“</a:t>
            </a:r>
          </a:p>
          <a:p>
            <a:pPr marL="0" indent="0">
              <a:buNone/>
            </a:pPr>
            <a:r>
              <a:rPr lang="cs-CZ" i="1"/>
              <a:t>	</a:t>
            </a:r>
            <a:r>
              <a:rPr lang="cs-CZ" i="1" smtClean="0"/>
              <a:t>„Jak rychle jela</a:t>
            </a:r>
            <a:br>
              <a:rPr lang="cs-CZ" i="1" smtClean="0"/>
            </a:br>
            <a:r>
              <a:rPr lang="cs-CZ" i="1" smtClean="0"/>
              <a:t>	auta, než se</a:t>
            </a:r>
            <a:br>
              <a:rPr lang="cs-CZ" i="1" smtClean="0"/>
            </a:br>
            <a:r>
              <a:rPr lang="cs-CZ" i="1" smtClean="0"/>
              <a:t>	</a:t>
            </a:r>
            <a:r>
              <a:rPr lang="cs-CZ" b="1" i="1" smtClean="0"/>
              <a:t>kontaktovala</a:t>
            </a:r>
            <a:r>
              <a:rPr lang="cs-CZ" i="1" smtClean="0"/>
              <a:t>?“</a:t>
            </a:r>
          </a:p>
          <a:p>
            <a:pPr marL="0" indent="0">
              <a:buNone/>
            </a:pPr>
            <a:r>
              <a:rPr lang="cs-CZ" sz="2400" smtClean="0"/>
              <a:t>	(Loftus &amp; Palmer, 1974)</a:t>
            </a:r>
          </a:p>
          <a:p>
            <a:pPr marL="0" indent="0">
              <a:buNone/>
            </a:pPr>
            <a:endParaRPr lang="cs-CZ" i="1" smtClean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3" r="2570"/>
          <a:stretch/>
        </p:blipFill>
        <p:spPr bwMode="auto">
          <a:xfrm>
            <a:off x="4788024" y="3395558"/>
            <a:ext cx="4355975" cy="3462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7327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2776"/>
          </a:xfrm>
          <a:solidFill>
            <a:schemeClr val="bg1">
              <a:lumMod val="90000"/>
            </a:schemeClr>
          </a:solidFill>
        </p:spPr>
        <p:txBody>
          <a:bodyPr anchor="ctr"/>
          <a:lstStyle/>
          <a:p>
            <a:pPr algn="l"/>
            <a:r>
              <a:rPr lang="cs-CZ" i="1" smtClean="0"/>
              <a:t>Misinformation effect</a:t>
            </a:r>
            <a:endParaRPr lang="en-GB" i="1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628800"/>
            <a:ext cx="9144000" cy="5229200"/>
          </a:xfrm>
        </p:spPr>
        <p:txBody>
          <a:bodyPr/>
          <a:lstStyle/>
          <a:p>
            <a:pPr marL="0" indent="0">
              <a:buNone/>
            </a:pPr>
            <a:r>
              <a:rPr lang="cs-CZ" smtClean="0"/>
              <a:t>	</a:t>
            </a:r>
            <a:endParaRPr lang="en-GB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6"/>
          <a:stretch/>
        </p:blipFill>
        <p:spPr bwMode="auto">
          <a:xfrm>
            <a:off x="1505179" y="1916832"/>
            <a:ext cx="6133642" cy="4464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9904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2776"/>
          </a:xfrm>
          <a:solidFill>
            <a:schemeClr val="bg1">
              <a:lumMod val="90000"/>
            </a:schemeClr>
          </a:solidFill>
        </p:spPr>
        <p:txBody>
          <a:bodyPr anchor="ctr"/>
          <a:lstStyle/>
          <a:p>
            <a:pPr algn="l"/>
            <a:r>
              <a:rPr lang="cs-CZ" i="1" smtClean="0"/>
              <a:t>Post-identification feedback</a:t>
            </a:r>
            <a:endParaRPr lang="en-GB" i="1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628800"/>
            <a:ext cx="9144000" cy="5229200"/>
          </a:xfrm>
        </p:spPr>
        <p:txBody>
          <a:bodyPr/>
          <a:lstStyle/>
          <a:p>
            <a:pPr marL="0" indent="0">
              <a:buNone/>
            </a:pPr>
            <a:r>
              <a:rPr lang="cs-CZ" smtClean="0"/>
              <a:t>Zpětná vazba ovlivňuje jistotu svědka</a:t>
            </a:r>
          </a:p>
          <a:p>
            <a:pPr marL="0" indent="0">
              <a:buNone/>
            </a:pPr>
            <a:r>
              <a:rPr lang="cs-CZ"/>
              <a:t>	</a:t>
            </a:r>
            <a:r>
              <a:rPr lang="cs-CZ" i="1" smtClean="0"/>
              <a:t>„Výborně, mysleli jsme si, že je to on.“</a:t>
            </a:r>
          </a:p>
          <a:p>
            <a:pPr marL="0" indent="0">
              <a:buNone/>
            </a:pPr>
            <a:r>
              <a:rPr lang="cs-CZ" smtClean="0"/>
              <a:t>Ovlivňuje však také </a:t>
            </a:r>
            <a:r>
              <a:rPr lang="cs-CZ" b="1" smtClean="0"/>
              <a:t>vzpomínky</a:t>
            </a:r>
          </a:p>
          <a:p>
            <a:pPr marL="0" indent="0">
              <a:buNone/>
            </a:pPr>
            <a:r>
              <a:rPr lang="cs-CZ"/>
              <a:t>	</a:t>
            </a:r>
            <a:r>
              <a:rPr lang="cs-CZ" smtClean="0"/>
              <a:t>Svědkové, kteří dostali povzbuzující zpětnou 	vazbu, později uváděli, že měli lepší výhled 	na kriminální scénu, případně že scéně 	věnovali větší pozornost</a:t>
            </a:r>
          </a:p>
          <a:p>
            <a:pPr marL="0" indent="0">
              <a:buNone/>
            </a:pPr>
            <a:r>
              <a:rPr lang="cs-CZ" smtClean="0"/>
              <a:t>Jistota hraje významnou roli u soudu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7327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2776"/>
          </a:xfrm>
          <a:solidFill>
            <a:schemeClr val="bg1">
              <a:lumMod val="90000"/>
            </a:schemeClr>
          </a:solidFill>
        </p:spPr>
        <p:txBody>
          <a:bodyPr anchor="ctr"/>
          <a:lstStyle/>
          <a:p>
            <a:pPr algn="l"/>
            <a:r>
              <a:rPr lang="cs-CZ" smtClean="0"/>
              <a:t>Sociální vlivy ovlivňující paměť</a:t>
            </a:r>
            <a:endParaRPr lang="en-GB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628800"/>
            <a:ext cx="9144000" cy="5229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/>
              <a:t>„Když spolu svědkové mluví</a:t>
            </a:r>
            <a:r>
              <a:rPr lang="cs-CZ" smtClean="0"/>
              <a:t>“ </a:t>
            </a:r>
            <a:r>
              <a:rPr lang="cs-CZ" sz="2400" smtClean="0"/>
              <a:t>(</a:t>
            </a:r>
            <a:r>
              <a:rPr lang="cs-CZ" sz="2400"/>
              <a:t>Wright, Memon, Skagerberg, &amp; Gabbert, 2009)</a:t>
            </a:r>
          </a:p>
          <a:p>
            <a:pPr marL="0" indent="0">
              <a:buNone/>
            </a:pPr>
            <a:r>
              <a:rPr lang="cs-CZ" smtClean="0"/>
              <a:t>	Chyby druhého člověka se mohou stát 	součástí vlastní paměti</a:t>
            </a:r>
          </a:p>
          <a:p>
            <a:pPr marL="0" indent="0">
              <a:buNone/>
            </a:pPr>
            <a:r>
              <a:rPr lang="cs-CZ" smtClean="0"/>
              <a:t>Potřeba souhlasit s normou a být sociálně akceptován</a:t>
            </a:r>
          </a:p>
          <a:p>
            <a:pPr marL="0" indent="0">
              <a:buNone/>
            </a:pPr>
            <a:r>
              <a:rPr lang="cs-CZ" smtClean="0"/>
              <a:t>V případě nejistoty – spoleh na druhého</a:t>
            </a:r>
          </a:p>
          <a:p>
            <a:pPr marL="0" indent="0">
              <a:buNone/>
            </a:pPr>
            <a:r>
              <a:rPr lang="cs-CZ" smtClean="0"/>
              <a:t>Může vzniknout samostatná falešná vzpomínka založená na informacích, které jsme slyšeli</a:t>
            </a:r>
          </a:p>
        </p:txBody>
      </p:sp>
    </p:spTree>
    <p:extLst>
      <p:ext uri="{BB962C8B-B14F-4D97-AF65-F5344CB8AC3E}">
        <p14:creationId xmlns:p14="http://schemas.microsoft.com/office/powerpoint/2010/main" val="4277327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2776"/>
          </a:xfrm>
          <a:solidFill>
            <a:schemeClr val="bg1">
              <a:lumMod val="90000"/>
            </a:schemeClr>
          </a:solidFill>
        </p:spPr>
        <p:txBody>
          <a:bodyPr anchor="ctr"/>
          <a:lstStyle/>
          <a:p>
            <a:pPr algn="l"/>
            <a:r>
              <a:rPr lang="cs-CZ" smtClean="0"/>
              <a:t>Když spolu svědkové mluví I</a:t>
            </a:r>
            <a:endParaRPr lang="en-GB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628800"/>
            <a:ext cx="9144000" cy="5229200"/>
          </a:xfrm>
        </p:spPr>
        <p:txBody>
          <a:bodyPr/>
          <a:lstStyle/>
          <a:p>
            <a:pPr marL="0" indent="0">
              <a:buNone/>
            </a:pPr>
            <a:r>
              <a:rPr lang="cs-CZ" smtClean="0"/>
              <a:t>Případ Oklahoma City bombing</a:t>
            </a:r>
          </a:p>
          <a:p>
            <a:pPr marL="0" indent="0">
              <a:buNone/>
            </a:pPr>
            <a:r>
              <a:rPr lang="cs-CZ"/>
              <a:t>	</a:t>
            </a:r>
            <a:r>
              <a:rPr lang="cs-CZ" i="1" smtClean="0"/>
              <a:t>Tři zaměstnanci byli přítomni, když si 	Timothy McVeigh půjčoval náklaďák… 	</a:t>
            </a:r>
          </a:p>
          <a:p>
            <a:pPr marL="0" indent="0">
              <a:buNone/>
            </a:pPr>
            <a:r>
              <a:rPr lang="cs-CZ" i="1"/>
              <a:t>	</a:t>
            </a:r>
            <a:r>
              <a:rPr lang="cs-CZ" i="1" smtClean="0"/>
              <a:t>Původně dva z nich uvedli, že byl McVeigh 	sám. Po diskusi s třetím svědkem, který věřil 	tomu, že měl komplice, tomu tito svědkové 	také uvěřili. …</a:t>
            </a:r>
          </a:p>
          <a:p>
            <a:pPr marL="0" indent="0">
              <a:buNone/>
            </a:pPr>
            <a:r>
              <a:rPr lang="cs-CZ" i="1"/>
              <a:t>	</a:t>
            </a:r>
            <a:r>
              <a:rPr lang="cs-CZ" i="1" smtClean="0"/>
              <a:t>‘Komplic‘ byl pravděpodobně nevinný muž, 	který si půjčoval jiný náklaďák den předtím.</a:t>
            </a:r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4277327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2776"/>
          </a:xfrm>
          <a:solidFill>
            <a:schemeClr val="bg1">
              <a:lumMod val="90000"/>
            </a:schemeClr>
          </a:solidFill>
        </p:spPr>
        <p:txBody>
          <a:bodyPr anchor="ctr"/>
          <a:lstStyle/>
          <a:p>
            <a:pPr algn="l"/>
            <a:r>
              <a:rPr lang="cs-CZ" smtClean="0"/>
              <a:t>Když spolu svědkové mluví II</a:t>
            </a:r>
            <a:endParaRPr lang="en-GB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628800"/>
            <a:ext cx="9144000" cy="52292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smtClean="0"/>
              <a:t>Případ vraždy Jill Dando, TV moderátora</a:t>
            </a:r>
          </a:p>
          <a:p>
            <a:pPr marL="0" indent="0">
              <a:buNone/>
            </a:pPr>
            <a:r>
              <a:rPr lang="cs-CZ" smtClean="0"/>
              <a:t>	</a:t>
            </a:r>
            <a:r>
              <a:rPr lang="cs-CZ" i="1" smtClean="0"/>
              <a:t>Policie sestrojila lineup s hlavním 	podezřelým, Barry Georgem. Pouze jeden 	ze 16 svědků jej označil jako pachatele. 	Tento svědek odjížděl se skupinou dalších 	svědků taxíkem a po cestě identifikaci 	diskutovali. Diskuse ostatní zjevně 	ovlivnila 	– jeden z nich, který kvůli nejistotě 	neidentifikoval nikoho, později s 95% jistotou 	označil George.</a:t>
            </a:r>
          </a:p>
          <a:p>
            <a:pPr marL="0" indent="0">
              <a:buNone/>
            </a:pPr>
            <a:r>
              <a:rPr lang="cs-CZ"/>
              <a:t>	</a:t>
            </a:r>
            <a:r>
              <a:rPr lang="cs-CZ" smtClean="0"/>
              <a:t>George byl 2001 usvědčen, 2008 propuštěn</a:t>
            </a:r>
          </a:p>
        </p:txBody>
      </p:sp>
    </p:spTree>
    <p:extLst>
      <p:ext uri="{BB962C8B-B14F-4D97-AF65-F5344CB8AC3E}">
        <p14:creationId xmlns:p14="http://schemas.microsoft.com/office/powerpoint/2010/main" val="1335240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2776"/>
          </a:xfrm>
          <a:solidFill>
            <a:schemeClr val="bg1">
              <a:lumMod val="90000"/>
            </a:schemeClr>
          </a:solidFill>
        </p:spPr>
        <p:txBody>
          <a:bodyPr anchor="ctr">
            <a:normAutofit/>
          </a:bodyPr>
          <a:lstStyle/>
          <a:p>
            <a:pPr algn="l"/>
            <a:r>
              <a:rPr lang="cs-CZ" smtClean="0"/>
              <a:t>Normativní vlivy</a:t>
            </a:r>
            <a:endParaRPr lang="en-GB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628800"/>
            <a:ext cx="9144000" cy="5229200"/>
          </a:xfrm>
        </p:spPr>
        <p:txBody>
          <a:bodyPr/>
          <a:lstStyle/>
          <a:p>
            <a:pPr marL="0" indent="0">
              <a:buNone/>
            </a:pPr>
            <a:r>
              <a:rPr lang="cs-CZ" smtClean="0"/>
              <a:t>Jaká je cena za uvedení chybné informace 	vs. cena nesouhlasu?</a:t>
            </a:r>
          </a:p>
          <a:p>
            <a:pPr marL="0" indent="0">
              <a:buNone/>
            </a:pPr>
            <a:r>
              <a:rPr lang="cs-CZ"/>
              <a:t>	</a:t>
            </a:r>
            <a:r>
              <a:rPr lang="cs-CZ" smtClean="0"/>
              <a:t>Kontext: vyprávění vs. formální výpověď</a:t>
            </a:r>
          </a:p>
          <a:p>
            <a:pPr marL="0" indent="0">
              <a:buNone/>
            </a:pPr>
            <a:r>
              <a:rPr lang="cs-CZ" smtClean="0"/>
              <a:t>Případ školky McMartin</a:t>
            </a:r>
          </a:p>
          <a:p>
            <a:pPr marL="0" indent="0">
              <a:buNone/>
            </a:pPr>
            <a:r>
              <a:rPr lang="cs-CZ"/>
              <a:t>	</a:t>
            </a:r>
            <a:r>
              <a:rPr lang="cs-CZ" i="1" smtClean="0"/>
              <a:t>„Oh, ty jsi tak chytrý. Já věděl, že si to budeš 	pamatovat.“</a:t>
            </a:r>
          </a:p>
          <a:p>
            <a:pPr marL="0" indent="0">
              <a:buNone/>
            </a:pPr>
            <a:r>
              <a:rPr lang="cs-CZ" i="1"/>
              <a:t>	</a:t>
            </a:r>
            <a:r>
              <a:rPr lang="cs-CZ" i="1" smtClean="0"/>
              <a:t>„Hm, k čemu tady vlastně jsi? Musíš být 	hloupý“ </a:t>
            </a:r>
            <a:r>
              <a:rPr lang="cs-CZ" sz="2400" smtClean="0"/>
              <a:t>(Schreiber et al., 2006)</a:t>
            </a:r>
          </a:p>
          <a:p>
            <a:pPr marL="0" indent="0">
              <a:buNone/>
            </a:pPr>
            <a:r>
              <a:rPr lang="cs-CZ" sz="2400" smtClean="0"/>
              <a:t>	</a:t>
            </a:r>
            <a:r>
              <a:rPr lang="en-GB" sz="2400" smtClean="0">
                <a:hlinkClick r:id="rId3"/>
              </a:rPr>
              <a:t>http</a:t>
            </a:r>
            <a:r>
              <a:rPr lang="en-GB" sz="2400">
                <a:hlinkClick r:id="rId3"/>
              </a:rPr>
              <a:t>://</a:t>
            </a:r>
            <a:r>
              <a:rPr lang="en-GB" sz="2400" smtClean="0">
                <a:hlinkClick r:id="rId3"/>
              </a:rPr>
              <a:t>partners.nytimes.com/library/magazine/home/200101</a:t>
            </a:r>
            <a:r>
              <a:rPr lang="cs-CZ" sz="2400" smtClean="0"/>
              <a:t>	</a:t>
            </a:r>
            <a:r>
              <a:rPr lang="en-GB" sz="2400" smtClean="0">
                <a:hlinkClick r:id="rId3"/>
              </a:rPr>
              <a:t>07mag-buckey.html</a:t>
            </a:r>
            <a:endParaRPr lang="cs-CZ" sz="2400" smtClean="0"/>
          </a:p>
        </p:txBody>
      </p:sp>
    </p:spTree>
    <p:extLst>
      <p:ext uri="{BB962C8B-B14F-4D97-AF65-F5344CB8AC3E}">
        <p14:creationId xmlns:p14="http://schemas.microsoft.com/office/powerpoint/2010/main" val="4277327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2776"/>
          </a:xfrm>
          <a:solidFill>
            <a:schemeClr val="bg1">
              <a:lumMod val="90000"/>
            </a:schemeClr>
          </a:solidFill>
        </p:spPr>
        <p:txBody>
          <a:bodyPr anchor="ctr"/>
          <a:lstStyle/>
          <a:p>
            <a:pPr algn="l"/>
            <a:r>
              <a:rPr lang="cs-CZ" smtClean="0"/>
              <a:t>Informační vlivy</a:t>
            </a:r>
            <a:endParaRPr lang="en-GB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628800"/>
            <a:ext cx="9144000" cy="5229200"/>
          </a:xfrm>
        </p:spPr>
        <p:txBody>
          <a:bodyPr/>
          <a:lstStyle/>
          <a:p>
            <a:pPr marL="0" indent="0">
              <a:buNone/>
            </a:pPr>
            <a:r>
              <a:rPr lang="cs-CZ" smtClean="0"/>
              <a:t>Lidé obvykle věří člověku, který si je zjevně jistý</a:t>
            </a:r>
          </a:p>
          <a:p>
            <a:pPr marL="0" indent="0">
              <a:buNone/>
            </a:pPr>
            <a:r>
              <a:rPr lang="cs-CZ" smtClean="0"/>
              <a:t>Který tvrdí, že měl na scénu lepší výzled</a:t>
            </a:r>
          </a:p>
          <a:p>
            <a:pPr marL="0" indent="0">
              <a:buNone/>
            </a:pPr>
            <a:r>
              <a:rPr lang="cs-CZ" smtClean="0"/>
              <a:t>Který je „expert“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7327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2776"/>
          </a:xfrm>
          <a:solidFill>
            <a:schemeClr val="bg1">
              <a:lumMod val="90000"/>
            </a:schemeClr>
          </a:solidFill>
        </p:spPr>
        <p:txBody>
          <a:bodyPr anchor="ctr"/>
          <a:lstStyle/>
          <a:p>
            <a:pPr algn="l"/>
            <a:r>
              <a:rPr lang="cs-CZ" smtClean="0"/>
              <a:t>Sedm hříchů paměti</a:t>
            </a:r>
            <a:endParaRPr lang="en-GB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628800"/>
            <a:ext cx="9144000" cy="5229200"/>
          </a:xfrm>
        </p:spPr>
        <p:txBody>
          <a:bodyPr/>
          <a:lstStyle/>
          <a:p>
            <a:pPr marL="0" indent="0">
              <a:buNone/>
            </a:pPr>
            <a:r>
              <a:rPr lang="cs-CZ"/>
              <a:t>Pomíjivost </a:t>
            </a:r>
            <a:r>
              <a:rPr lang="cs-CZ" smtClean="0"/>
              <a:t>(</a:t>
            </a:r>
            <a:r>
              <a:rPr lang="cs-CZ" i="1" smtClean="0"/>
              <a:t>transience</a:t>
            </a:r>
            <a:r>
              <a:rPr lang="cs-CZ" smtClean="0"/>
              <a:t>)</a:t>
            </a:r>
            <a:endParaRPr lang="en-GB"/>
          </a:p>
          <a:p>
            <a:pPr marL="0" indent="0">
              <a:buNone/>
            </a:pPr>
            <a:r>
              <a:rPr lang="cs-CZ" smtClean="0"/>
              <a:t>Roztržitost (</a:t>
            </a:r>
            <a:r>
              <a:rPr lang="cs-CZ" i="1" smtClean="0"/>
              <a:t>absent-mindedness</a:t>
            </a:r>
            <a:r>
              <a:rPr lang="cs-CZ" smtClean="0"/>
              <a:t>)</a:t>
            </a:r>
          </a:p>
          <a:p>
            <a:pPr marL="0" indent="0">
              <a:buNone/>
            </a:pPr>
            <a:r>
              <a:rPr lang="cs-CZ"/>
              <a:t>Zablokování </a:t>
            </a:r>
            <a:r>
              <a:rPr lang="cs-CZ" smtClean="0"/>
              <a:t>(</a:t>
            </a:r>
            <a:r>
              <a:rPr lang="cs-CZ" i="1" smtClean="0"/>
              <a:t>blocking</a:t>
            </a:r>
            <a:r>
              <a:rPr lang="cs-CZ" smtClean="0"/>
              <a:t>)</a:t>
            </a:r>
            <a:endParaRPr lang="en-GB"/>
          </a:p>
          <a:p>
            <a:pPr marL="0" indent="0">
              <a:buNone/>
            </a:pPr>
            <a:r>
              <a:rPr lang="cs-CZ" smtClean="0"/>
              <a:t>Chybné přisouzení (</a:t>
            </a:r>
            <a:r>
              <a:rPr lang="cs-CZ" i="1" smtClean="0"/>
              <a:t>misattribution</a:t>
            </a:r>
            <a:r>
              <a:rPr lang="cs-CZ" smtClean="0"/>
              <a:t>)</a:t>
            </a:r>
          </a:p>
          <a:p>
            <a:pPr marL="0" indent="0">
              <a:buNone/>
            </a:pPr>
            <a:r>
              <a:rPr lang="cs-CZ" smtClean="0"/>
              <a:t>Sugestibilita (</a:t>
            </a:r>
            <a:r>
              <a:rPr lang="cs-CZ" i="1" smtClean="0"/>
              <a:t>suggestibility</a:t>
            </a:r>
            <a:r>
              <a:rPr lang="cs-CZ" smtClean="0"/>
              <a:t>)</a:t>
            </a:r>
          </a:p>
          <a:p>
            <a:pPr marL="0" indent="0">
              <a:buNone/>
            </a:pPr>
            <a:r>
              <a:rPr lang="cs-CZ" smtClean="0"/>
              <a:t>Zkreslení (</a:t>
            </a:r>
            <a:r>
              <a:rPr lang="cs-CZ" i="1" smtClean="0"/>
              <a:t>bias</a:t>
            </a:r>
            <a:r>
              <a:rPr lang="cs-CZ" smtClean="0"/>
              <a:t>)</a:t>
            </a:r>
          </a:p>
          <a:p>
            <a:pPr marL="0" indent="0">
              <a:buNone/>
            </a:pPr>
            <a:r>
              <a:rPr lang="cs-CZ" smtClean="0"/>
              <a:t>Persistence (</a:t>
            </a:r>
            <a:r>
              <a:rPr lang="cs-CZ" i="1" smtClean="0"/>
              <a:t>persistence</a:t>
            </a:r>
            <a:r>
              <a:rPr lang="cs-CZ" smtClean="0"/>
              <a:t>)</a:t>
            </a:r>
          </a:p>
          <a:p>
            <a:pPr marL="0" indent="0" algn="r">
              <a:buNone/>
            </a:pPr>
            <a:r>
              <a:rPr lang="en-GB" sz="2400"/>
              <a:t>(Schacter, Chiao, &amp; Mithchell, 2003)</a:t>
            </a:r>
          </a:p>
        </p:txBody>
      </p:sp>
    </p:spTree>
    <p:extLst>
      <p:ext uri="{BB962C8B-B14F-4D97-AF65-F5344CB8AC3E}">
        <p14:creationId xmlns:p14="http://schemas.microsoft.com/office/powerpoint/2010/main" val="3079904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2776"/>
          </a:xfrm>
          <a:solidFill>
            <a:schemeClr val="bg1">
              <a:lumMod val="90000"/>
            </a:schemeClr>
          </a:solidFill>
        </p:spPr>
        <p:txBody>
          <a:bodyPr anchor="ctr"/>
          <a:lstStyle/>
          <a:p>
            <a:pPr algn="l"/>
            <a:r>
              <a:rPr lang="cs-CZ" smtClean="0"/>
              <a:t>Falešné vzpomínky I</a:t>
            </a:r>
            <a:endParaRPr lang="en-GB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628800"/>
            <a:ext cx="9144000" cy="5229200"/>
          </a:xfrm>
        </p:spPr>
        <p:txBody>
          <a:bodyPr/>
          <a:lstStyle/>
          <a:p>
            <a:pPr marL="0" indent="0">
              <a:buNone/>
            </a:pPr>
            <a:r>
              <a:rPr lang="cs-CZ" smtClean="0"/>
              <a:t>Jak mohou vzniknout falešné vzpomínky?</a:t>
            </a:r>
          </a:p>
          <a:p>
            <a:pPr marL="0" indent="0">
              <a:buNone/>
            </a:pPr>
            <a:r>
              <a:rPr lang="cs-CZ"/>
              <a:t>	</a:t>
            </a:r>
            <a:r>
              <a:rPr lang="cs-CZ" smtClean="0"/>
              <a:t>Role familiarity (informace je mi povědomá)</a:t>
            </a:r>
          </a:p>
          <a:p>
            <a:pPr marL="0" indent="0">
              <a:buNone/>
            </a:pPr>
            <a:r>
              <a:rPr lang="cs-CZ"/>
              <a:t>	</a:t>
            </a:r>
            <a:r>
              <a:rPr lang="cs-CZ" i="1" smtClean="0"/>
              <a:t>Source error</a:t>
            </a:r>
            <a:r>
              <a:rPr lang="cs-CZ" smtClean="0"/>
              <a:t> (spletu zdroj)</a:t>
            </a:r>
            <a:endParaRPr lang="cs-CZ" i="1" smtClean="0"/>
          </a:p>
          <a:p>
            <a:pPr marL="0" indent="0">
              <a:buNone/>
            </a:pPr>
            <a:r>
              <a:rPr lang="cs-CZ" smtClean="0"/>
              <a:t>Blank et al. (2013)</a:t>
            </a:r>
          </a:p>
          <a:p>
            <a:pPr marL="0" indent="0">
              <a:buNone/>
            </a:pPr>
            <a:r>
              <a:rPr lang="cs-CZ"/>
              <a:t>	</a:t>
            </a:r>
            <a:r>
              <a:rPr lang="cs-CZ" smtClean="0"/>
              <a:t>Účastníci shlédli video a po 20 minutách byli 	vystaveni buď rozhovoru s jiným „svědkem“, 	nebo psanému obsahu videa</a:t>
            </a:r>
          </a:p>
          <a:p>
            <a:pPr marL="0" indent="0">
              <a:buNone/>
            </a:pPr>
            <a:r>
              <a:rPr lang="cs-CZ"/>
              <a:t>	</a:t>
            </a:r>
            <a:r>
              <a:rPr lang="cs-CZ" smtClean="0"/>
              <a:t>	Obojí obsahovalo částečně nesprávné 		informace</a:t>
            </a:r>
          </a:p>
        </p:txBody>
      </p:sp>
    </p:spTree>
    <p:extLst>
      <p:ext uri="{BB962C8B-B14F-4D97-AF65-F5344CB8AC3E}">
        <p14:creationId xmlns:p14="http://schemas.microsoft.com/office/powerpoint/2010/main" val="3886586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2776"/>
          </a:xfrm>
          <a:solidFill>
            <a:schemeClr val="bg1">
              <a:lumMod val="90000"/>
            </a:schemeClr>
          </a:solidFill>
        </p:spPr>
        <p:txBody>
          <a:bodyPr anchor="ctr"/>
          <a:lstStyle/>
          <a:p>
            <a:pPr algn="l"/>
            <a:r>
              <a:rPr lang="cs-CZ" smtClean="0"/>
              <a:t>Falešné vzpomínky II</a:t>
            </a:r>
            <a:endParaRPr lang="en-GB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628800"/>
            <a:ext cx="9144000" cy="5229200"/>
          </a:xfrm>
        </p:spPr>
        <p:txBody>
          <a:bodyPr/>
          <a:lstStyle/>
          <a:p>
            <a:pPr marL="0" indent="0">
              <a:buNone/>
            </a:pPr>
            <a:r>
              <a:rPr lang="cs-CZ" smtClean="0"/>
              <a:t>Blank et al. (2013)</a:t>
            </a:r>
          </a:p>
          <a:p>
            <a:pPr marL="0" indent="0">
              <a:buNone/>
            </a:pPr>
            <a:r>
              <a:rPr lang="cs-CZ"/>
              <a:t>	</a:t>
            </a:r>
            <a:r>
              <a:rPr lang="cs-CZ" smtClean="0"/>
              <a:t>Účastníci po rozhovoru uváděli větší 	množství nesprávných informací o videu</a:t>
            </a:r>
          </a:p>
        </p:txBody>
      </p:sp>
    </p:spTree>
    <p:extLst>
      <p:ext uri="{BB962C8B-B14F-4D97-AF65-F5344CB8AC3E}">
        <p14:creationId xmlns:p14="http://schemas.microsoft.com/office/powerpoint/2010/main" val="134222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2776"/>
          </a:xfrm>
          <a:solidFill>
            <a:schemeClr val="bg1">
              <a:lumMod val="90000"/>
            </a:schemeClr>
          </a:solidFill>
        </p:spPr>
        <p:txBody>
          <a:bodyPr anchor="ctr">
            <a:normAutofit fontScale="90000"/>
          </a:bodyPr>
          <a:lstStyle/>
          <a:p>
            <a:pPr algn="l"/>
            <a:r>
              <a:rPr lang="cs-CZ" smtClean="0"/>
              <a:t>Přesah výzkumu paměti v oblasti forenzní psychologie</a:t>
            </a:r>
            <a:endParaRPr lang="en-GB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628800"/>
            <a:ext cx="9144000" cy="5229200"/>
          </a:xfrm>
        </p:spPr>
        <p:txBody>
          <a:bodyPr/>
          <a:lstStyle/>
          <a:p>
            <a:pPr marL="0" indent="0">
              <a:buNone/>
            </a:pPr>
            <a:r>
              <a:rPr lang="cs-CZ" smtClean="0"/>
              <a:t>Řada aplikací</a:t>
            </a:r>
          </a:p>
          <a:p>
            <a:pPr marL="0" indent="0">
              <a:buNone/>
            </a:pPr>
            <a:r>
              <a:rPr lang="cs-CZ" smtClean="0"/>
              <a:t>	Změny ve způsobu dotazování</a:t>
            </a:r>
          </a:p>
          <a:p>
            <a:pPr marL="0" indent="0">
              <a:buNone/>
            </a:pPr>
            <a:r>
              <a:rPr lang="cs-CZ" smtClean="0"/>
              <a:t>	Konstrukce </a:t>
            </a:r>
            <a:r>
              <a:rPr lang="cs-CZ" i="1" smtClean="0"/>
              <a:t>lineups</a:t>
            </a:r>
            <a:endParaRPr lang="cs-CZ"/>
          </a:p>
          <a:p>
            <a:pPr marL="0" indent="0">
              <a:buNone/>
            </a:pPr>
            <a:r>
              <a:rPr lang="cs-CZ" smtClean="0"/>
              <a:t>	Využívání expertních svědků u soudu</a:t>
            </a:r>
          </a:p>
          <a:p>
            <a:pPr marL="0" indent="0">
              <a:buNone/>
            </a:pPr>
            <a:r>
              <a:rPr lang="cs-CZ"/>
              <a:t>	</a:t>
            </a:r>
            <a:r>
              <a:rPr lang="cs-CZ" smtClean="0"/>
              <a:t>Instrukce pro kriminalisty, jak nakládat se 	svědky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7327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95536" y="0"/>
            <a:ext cx="8748464" cy="2708920"/>
          </a:xfrm>
        </p:spPr>
        <p:txBody>
          <a:bodyPr anchor="ctr"/>
          <a:lstStyle/>
          <a:p>
            <a:pPr algn="l"/>
            <a:r>
              <a:rPr lang="cs-CZ">
                <a:solidFill>
                  <a:schemeClr val="tx1">
                    <a:lumMod val="20000"/>
                    <a:lumOff val="80000"/>
                  </a:schemeClr>
                </a:solidFill>
              </a:rPr>
              <a:t>Kognitivní modely </a:t>
            </a:r>
            <a:r>
              <a:rPr lang="cs-CZ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paměti:</a:t>
            </a:r>
            <a:r>
              <a:rPr lang="cs-CZ">
                <a:solidFill>
                  <a:schemeClr val="tx1">
                    <a:lumMod val="20000"/>
                    <a:lumOff val="80000"/>
                  </a:schemeClr>
                </a:solidFill>
              </a:rPr>
              <a:t/>
            </a:r>
            <a:br>
              <a:rPr lang="cs-CZ">
                <a:solidFill>
                  <a:schemeClr val="tx1">
                    <a:lumMod val="20000"/>
                    <a:lumOff val="80000"/>
                  </a:schemeClr>
                </a:solidFill>
              </a:rPr>
            </a:br>
            <a:r>
              <a:rPr lang="cs-CZ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re-konsolidace a zkreslování vzpomínek</a:t>
            </a:r>
            <a:endParaRPr lang="en-GB">
              <a:solidFill>
                <a:schemeClr val="tx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Podnadpis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cs-CZ" smtClean="0"/>
              <a:t>Pamatování je rekonstruktivní proces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7914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2776"/>
          </a:xfrm>
          <a:solidFill>
            <a:schemeClr val="bg1">
              <a:lumMod val="90000"/>
            </a:schemeClr>
          </a:solidFill>
        </p:spPr>
        <p:txBody>
          <a:bodyPr anchor="ctr">
            <a:normAutofit fontScale="90000"/>
          </a:bodyPr>
          <a:lstStyle/>
          <a:p>
            <a:pPr algn="l"/>
            <a:r>
              <a:rPr lang="cs-CZ" smtClean="0"/>
              <a:t>Zkreslování vzpomínek:</a:t>
            </a:r>
            <a:br>
              <a:rPr lang="cs-CZ" smtClean="0"/>
            </a:br>
            <a:r>
              <a:rPr lang="cs-CZ" smtClean="0"/>
              <a:t>Modely paměti</a:t>
            </a:r>
            <a:endParaRPr lang="en-GB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628800"/>
            <a:ext cx="9144000" cy="5229200"/>
          </a:xfrm>
        </p:spPr>
        <p:txBody>
          <a:bodyPr/>
          <a:lstStyle/>
          <a:p>
            <a:pPr marL="0" indent="0">
              <a:buNone/>
            </a:pPr>
            <a:r>
              <a:rPr lang="cs-CZ" smtClean="0"/>
              <a:t>Vícesložkový model (Atkinson &amp; Shiffrin)</a:t>
            </a:r>
          </a:p>
          <a:p>
            <a:pPr marL="0" indent="0">
              <a:buNone/>
            </a:pPr>
            <a:endParaRPr lang="cs-CZ"/>
          </a:p>
          <a:p>
            <a:pPr marL="0" indent="0">
              <a:buNone/>
            </a:pPr>
            <a:endParaRPr lang="cs-CZ" smtClean="0"/>
          </a:p>
          <a:p>
            <a:pPr marL="0" indent="0">
              <a:buNone/>
            </a:pPr>
            <a:endParaRPr lang="cs-CZ"/>
          </a:p>
          <a:p>
            <a:pPr marL="0" indent="0">
              <a:buNone/>
            </a:pPr>
            <a:endParaRPr lang="cs-CZ" smtClean="0"/>
          </a:p>
          <a:p>
            <a:pPr marL="0" indent="0">
              <a:buNone/>
            </a:pPr>
            <a:endParaRPr lang="cs-CZ"/>
          </a:p>
          <a:p>
            <a:pPr marL="0" indent="0">
              <a:buNone/>
            </a:pPr>
            <a:r>
              <a:rPr lang="cs-CZ" smtClean="0"/>
              <a:t>Fáze paměťových procesů</a:t>
            </a:r>
            <a:endParaRPr lang="en-GB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85"/>
          <a:stretch/>
        </p:blipFill>
        <p:spPr bwMode="auto">
          <a:xfrm>
            <a:off x="1332533" y="2348880"/>
            <a:ext cx="6462713" cy="2588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244"/>
          <a:stretch/>
        </p:blipFill>
        <p:spPr bwMode="auto">
          <a:xfrm>
            <a:off x="0" y="5672438"/>
            <a:ext cx="9127781" cy="118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97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2776"/>
          </a:xfrm>
          <a:solidFill>
            <a:schemeClr val="bg1">
              <a:lumMod val="90000"/>
            </a:schemeClr>
          </a:solidFill>
        </p:spPr>
        <p:txBody>
          <a:bodyPr anchor="ctr">
            <a:normAutofit fontScale="90000"/>
          </a:bodyPr>
          <a:lstStyle/>
          <a:p>
            <a:pPr algn="l"/>
            <a:r>
              <a:rPr lang="cs-CZ" smtClean="0"/>
              <a:t>Zkreslování vzpomínek:</a:t>
            </a:r>
            <a:br>
              <a:rPr lang="cs-CZ" smtClean="0"/>
            </a:br>
            <a:r>
              <a:rPr lang="cs-CZ" smtClean="0"/>
              <a:t>Model re-konsolidace</a:t>
            </a:r>
            <a:endParaRPr lang="en-GB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628800"/>
            <a:ext cx="9144000" cy="5229200"/>
          </a:xfrm>
        </p:spPr>
        <p:txBody>
          <a:bodyPr/>
          <a:lstStyle/>
          <a:p>
            <a:pPr marL="0" indent="0">
              <a:buNone/>
            </a:pPr>
            <a:r>
              <a:rPr lang="cs-CZ" smtClean="0"/>
              <a:t>Stabilní vzpomínky?</a:t>
            </a:r>
          </a:p>
          <a:p>
            <a:pPr marL="0" indent="0">
              <a:buNone/>
            </a:pPr>
            <a:endParaRPr lang="cs-CZ"/>
          </a:p>
          <a:p>
            <a:pPr marL="0" indent="0">
              <a:buNone/>
            </a:pPr>
            <a:endParaRPr lang="cs-CZ" sz="2800" smtClean="0"/>
          </a:p>
          <a:p>
            <a:pPr marL="0" indent="0">
              <a:buNone/>
            </a:pPr>
            <a:endParaRPr lang="cs-CZ" sz="2800"/>
          </a:p>
          <a:p>
            <a:pPr marL="0" indent="0">
              <a:buNone/>
            </a:pPr>
            <a:endParaRPr lang="cs-CZ" sz="2800" smtClean="0"/>
          </a:p>
          <a:p>
            <a:pPr marL="0" indent="0">
              <a:buNone/>
            </a:pPr>
            <a:endParaRPr lang="cs-CZ" sz="2800"/>
          </a:p>
          <a:p>
            <a:pPr marL="0" indent="0">
              <a:buNone/>
            </a:pPr>
            <a:r>
              <a:rPr lang="cs-CZ" sz="2400" smtClean="0"/>
              <a:t>(</a:t>
            </a:r>
            <a:r>
              <a:rPr lang="en-GB" sz="2400" smtClean="0"/>
              <a:t>Nadel</a:t>
            </a:r>
            <a:r>
              <a:rPr lang="en-GB" sz="2400"/>
              <a:t>, Hupbach,</a:t>
            </a:r>
            <a:br>
              <a:rPr lang="en-GB" sz="2400"/>
            </a:br>
            <a:r>
              <a:rPr lang="en-GB" sz="2400" smtClean="0"/>
              <a:t>Gomez</a:t>
            </a:r>
            <a:r>
              <a:rPr lang="en-GB" sz="2400"/>
              <a:t>,</a:t>
            </a:r>
            <a:br>
              <a:rPr lang="en-GB" sz="2400"/>
            </a:br>
            <a:r>
              <a:rPr lang="cs-CZ" sz="2400" smtClean="0"/>
              <a:t>&amp; </a:t>
            </a:r>
            <a:r>
              <a:rPr lang="en-GB" sz="2400" smtClean="0"/>
              <a:t>Newman-Smith</a:t>
            </a:r>
            <a:r>
              <a:rPr lang="cs-CZ" sz="2400" smtClean="0"/>
              <a:t>,</a:t>
            </a:r>
            <a:br>
              <a:rPr lang="cs-CZ" sz="2400" smtClean="0"/>
            </a:br>
            <a:r>
              <a:rPr lang="en-GB" sz="2400" smtClean="0"/>
              <a:t>2012</a:t>
            </a:r>
            <a:r>
              <a:rPr lang="cs-CZ" sz="2400" smtClean="0"/>
              <a:t>)</a:t>
            </a:r>
            <a:endParaRPr lang="en-GB" sz="240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5085" y="1187450"/>
            <a:ext cx="5426075" cy="567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97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2776"/>
          </a:xfrm>
          <a:solidFill>
            <a:schemeClr val="bg1">
              <a:lumMod val="90000"/>
            </a:schemeClr>
          </a:solidFill>
        </p:spPr>
        <p:txBody>
          <a:bodyPr anchor="ctr">
            <a:normAutofit fontScale="90000"/>
          </a:bodyPr>
          <a:lstStyle/>
          <a:p>
            <a:pPr algn="l"/>
            <a:r>
              <a:rPr lang="en-GB"/>
              <a:t>Rekonsolidace a </a:t>
            </a:r>
            <a:r>
              <a:rPr lang="en-GB" smtClean="0"/>
              <a:t>zkreslování</a:t>
            </a:r>
            <a:r>
              <a:rPr lang="cs-CZ" smtClean="0"/>
              <a:t> </a:t>
            </a:r>
            <a:r>
              <a:rPr lang="en-GB" smtClean="0"/>
              <a:t>vzpomínek</a:t>
            </a:r>
            <a:endParaRPr lang="en-GB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628800"/>
            <a:ext cx="9144000" cy="5229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/>
              <a:t>Prezentace objektů</a:t>
            </a:r>
          </a:p>
          <a:p>
            <a:pPr marL="0" indent="0">
              <a:buNone/>
            </a:pPr>
            <a:r>
              <a:rPr lang="cs-CZ" smtClean="0"/>
              <a:t>	</a:t>
            </a:r>
            <a:r>
              <a:rPr lang="en-GB" smtClean="0"/>
              <a:t>20 </a:t>
            </a:r>
            <a:r>
              <a:rPr lang="en-GB"/>
              <a:t>první den</a:t>
            </a:r>
          </a:p>
          <a:p>
            <a:pPr marL="0" indent="0">
              <a:buNone/>
            </a:pPr>
            <a:r>
              <a:rPr lang="cs-CZ" smtClean="0"/>
              <a:t>	</a:t>
            </a:r>
            <a:r>
              <a:rPr lang="en-GB" smtClean="0"/>
              <a:t>20 </a:t>
            </a:r>
            <a:r>
              <a:rPr lang="en-GB"/>
              <a:t>druhý den</a:t>
            </a:r>
          </a:p>
          <a:p>
            <a:pPr marL="0" indent="0">
              <a:buNone/>
            </a:pPr>
            <a:r>
              <a:rPr lang="en-GB"/>
              <a:t>Tři skupiny</a:t>
            </a:r>
          </a:p>
          <a:p>
            <a:pPr marL="0" indent="0">
              <a:buNone/>
            </a:pPr>
            <a:r>
              <a:rPr lang="en-GB"/>
              <a:t>Původní vzpomínka</a:t>
            </a:r>
            <a:br>
              <a:rPr lang="en-GB"/>
            </a:br>
            <a:r>
              <a:rPr lang="en-GB"/>
              <a:t>je při „reminder“</a:t>
            </a:r>
            <a:br>
              <a:rPr lang="en-GB"/>
            </a:br>
            <a:r>
              <a:rPr lang="en-GB" smtClean="0"/>
              <a:t>narušena</a:t>
            </a:r>
            <a:endParaRPr lang="en-GB"/>
          </a:p>
          <a:p>
            <a:pPr marL="0" indent="0">
              <a:buNone/>
            </a:pPr>
            <a:endParaRPr lang="cs-CZ" sz="2400" smtClean="0"/>
          </a:p>
          <a:p>
            <a:pPr marL="0" indent="0">
              <a:buNone/>
            </a:pPr>
            <a:r>
              <a:rPr lang="cs-CZ" sz="2400" smtClean="0"/>
              <a:t>(</a:t>
            </a:r>
            <a:r>
              <a:rPr lang="en-GB" sz="2400" smtClean="0"/>
              <a:t>Hupbach</a:t>
            </a:r>
            <a:r>
              <a:rPr lang="en-GB" sz="2400"/>
              <a:t>, Gomez</a:t>
            </a:r>
            <a:r>
              <a:rPr lang="en-GB" sz="2400" smtClean="0"/>
              <a:t>,</a:t>
            </a:r>
            <a:r>
              <a:rPr lang="cs-CZ" sz="2400" smtClean="0"/>
              <a:t/>
            </a:r>
            <a:br>
              <a:rPr lang="cs-CZ" sz="2400" smtClean="0"/>
            </a:br>
            <a:r>
              <a:rPr lang="en-GB" sz="2400" smtClean="0"/>
              <a:t>&amp; Hardt</a:t>
            </a:r>
            <a:r>
              <a:rPr lang="cs-CZ" sz="2400" smtClean="0"/>
              <a:t>, </a:t>
            </a:r>
            <a:r>
              <a:rPr lang="en-GB" sz="2400" smtClean="0"/>
              <a:t>2007)</a:t>
            </a:r>
            <a:endParaRPr lang="en-GB" sz="240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607469"/>
            <a:ext cx="5367131" cy="5250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7327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95536" y="0"/>
            <a:ext cx="8748464" cy="2708920"/>
          </a:xfrm>
        </p:spPr>
        <p:txBody>
          <a:bodyPr anchor="ctr"/>
          <a:lstStyle/>
          <a:p>
            <a:pPr algn="l"/>
            <a:r>
              <a:rPr lang="cs-CZ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Paměť z hlediska</a:t>
            </a:r>
            <a:br>
              <a:rPr lang="cs-CZ" smtClean="0">
                <a:solidFill>
                  <a:schemeClr val="tx1">
                    <a:lumMod val="20000"/>
                    <a:lumOff val="80000"/>
                  </a:schemeClr>
                </a:solidFill>
              </a:rPr>
            </a:br>
            <a:r>
              <a:rPr lang="cs-CZ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klinické psychologie</a:t>
            </a:r>
            <a:endParaRPr lang="en-GB">
              <a:solidFill>
                <a:schemeClr val="tx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Podnadpis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cs-CZ" smtClean="0"/>
              <a:t>Vzpomínky vybavené v průběhu terapie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8228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2776"/>
          </a:xfrm>
          <a:solidFill>
            <a:schemeClr val="bg1">
              <a:lumMod val="90000"/>
            </a:schemeClr>
          </a:solidFill>
        </p:spPr>
        <p:txBody>
          <a:bodyPr anchor="ctr"/>
          <a:lstStyle/>
          <a:p>
            <a:pPr algn="l"/>
            <a:r>
              <a:rPr lang="cs-CZ" i="1" smtClean="0"/>
              <a:t>„Recovered memories“</a:t>
            </a:r>
            <a:endParaRPr lang="en-GB" i="1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628800"/>
            <a:ext cx="9144000" cy="52292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sz="2400" i="1" smtClean="0"/>
              <a:t>V roce 2005, ve věku 40let vyhledala Anna kvůli depresi navazující na ztrátu práce terapii. Na počátku terapie neměla Anna žádné vzpomínky na to, že by byla v dětství sexuálně zneužívaná. Na konci terapie poslala Anna dopis matce. V dopise Anna obvinila otce ze sexuálního zneužívání, když jí bylo 9 let. Poté pokračovala v terapii zaměřené na vypořádání se s následky sexuálního zneužívání v dětství. V průběhu dalších dvou let si Anna vybavovala další detaily, včetně toho, že její sestra byla otcem také zneužívána. Sestra Anny však jakékoliv podobné události popřela. Anna se rozhodla vést případ k soudu.</a:t>
            </a:r>
          </a:p>
          <a:p>
            <a:pPr marL="0" indent="0">
              <a:buNone/>
            </a:pPr>
            <a:r>
              <a:rPr lang="cs-CZ" sz="2400" i="1" smtClean="0"/>
              <a:t>Hlavním úkolem psychologů, policistů a právníků bylo zjistit a rozhodnout, zda byly tyto vzpomínky založené na pravdivých událostech, anebo následkem falešných vzpomínek vzniklých v průběhu sugestivní terapie.</a:t>
            </a:r>
          </a:p>
          <a:p>
            <a:pPr marL="0" indent="0" algn="r">
              <a:buNone/>
            </a:pPr>
            <a:r>
              <a:rPr lang="cs-CZ" sz="2400" smtClean="0"/>
              <a:t>(upraveno dle Ost, 2013)</a:t>
            </a:r>
            <a:endParaRPr lang="en-GB" sz="2400"/>
          </a:p>
        </p:txBody>
      </p:sp>
    </p:spTree>
    <p:extLst>
      <p:ext uri="{BB962C8B-B14F-4D97-AF65-F5344CB8AC3E}">
        <p14:creationId xmlns:p14="http://schemas.microsoft.com/office/powerpoint/2010/main" val="2666007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2776"/>
          </a:xfrm>
          <a:solidFill>
            <a:schemeClr val="bg1">
              <a:lumMod val="90000"/>
            </a:schemeClr>
          </a:solidFill>
        </p:spPr>
        <p:txBody>
          <a:bodyPr anchor="ctr">
            <a:normAutofit fontScale="90000"/>
          </a:bodyPr>
          <a:lstStyle/>
          <a:p>
            <a:pPr algn="l"/>
            <a:r>
              <a:rPr lang="cs-CZ" smtClean="0"/>
              <a:t>„Znovu-vybavené vzpomínky“ na zneužívání</a:t>
            </a:r>
            <a:endParaRPr lang="en-GB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628800"/>
            <a:ext cx="9144000" cy="5229200"/>
          </a:xfrm>
        </p:spPr>
        <p:txBody>
          <a:bodyPr/>
          <a:lstStyle/>
          <a:p>
            <a:pPr marL="0" indent="0">
              <a:buNone/>
            </a:pPr>
            <a:r>
              <a:rPr lang="cs-CZ" smtClean="0"/>
              <a:t>Někteří lidé nikdy neodhalí, že byli zneužíváni</a:t>
            </a:r>
          </a:p>
          <a:p>
            <a:pPr marL="0" indent="0">
              <a:buNone/>
            </a:pPr>
            <a:r>
              <a:rPr lang="cs-CZ" smtClean="0"/>
              <a:t>Někteří lidé zneužívání odhalí až po mnoha letech poté</a:t>
            </a:r>
          </a:p>
          <a:p>
            <a:pPr marL="0" indent="0">
              <a:buNone/>
            </a:pPr>
            <a:r>
              <a:rPr lang="cs-CZ" smtClean="0"/>
              <a:t>Někteří lidé odhalí zneužívání až po určité době terapie</a:t>
            </a:r>
          </a:p>
          <a:p>
            <a:pPr marL="0" indent="0">
              <a:buNone/>
            </a:pPr>
            <a:r>
              <a:rPr lang="cs-CZ"/>
              <a:t>	</a:t>
            </a:r>
            <a:r>
              <a:rPr lang="cs-CZ" smtClean="0"/>
              <a:t>Následky takového odhalení?</a:t>
            </a:r>
          </a:p>
          <a:p>
            <a:pPr marL="0" indent="0" algn="r">
              <a:buNone/>
            </a:pPr>
            <a:r>
              <a:rPr lang="cs-CZ" sz="2400" smtClean="0"/>
              <a:t>(Ost</a:t>
            </a:r>
            <a:r>
              <a:rPr lang="cs-CZ" sz="2400"/>
              <a:t>, 2013)</a:t>
            </a:r>
            <a:endParaRPr lang="en-GB" sz="2400"/>
          </a:p>
          <a:p>
            <a:pPr marL="0" indent="0">
              <a:buNone/>
            </a:pPr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354785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2776"/>
          </a:xfrm>
          <a:solidFill>
            <a:schemeClr val="bg1">
              <a:lumMod val="90000"/>
            </a:schemeClr>
          </a:solidFill>
        </p:spPr>
        <p:txBody>
          <a:bodyPr anchor="ctr"/>
          <a:lstStyle/>
          <a:p>
            <a:pPr algn="l"/>
            <a:r>
              <a:rPr lang="cs-CZ" smtClean="0"/>
              <a:t>Témata</a:t>
            </a:r>
            <a:endParaRPr lang="en-GB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628800"/>
            <a:ext cx="9144000" cy="5229200"/>
          </a:xfrm>
        </p:spPr>
        <p:txBody>
          <a:bodyPr/>
          <a:lstStyle/>
          <a:p>
            <a:pPr marL="0" indent="0">
              <a:buNone/>
            </a:pPr>
            <a:r>
              <a:rPr lang="cs-CZ" smtClean="0"/>
              <a:t>Forenzní psychologie</a:t>
            </a:r>
          </a:p>
          <a:p>
            <a:pPr marL="0" indent="0">
              <a:buNone/>
            </a:pPr>
            <a:r>
              <a:rPr lang="cs-CZ"/>
              <a:t>	Svědecké výpovědi &amp; i</a:t>
            </a:r>
            <a:r>
              <a:rPr lang="cs-CZ" smtClean="0"/>
              <a:t>dentifikace</a:t>
            </a:r>
            <a:endParaRPr lang="cs-CZ"/>
          </a:p>
          <a:p>
            <a:pPr marL="0" indent="0">
              <a:buNone/>
            </a:pPr>
            <a:r>
              <a:rPr lang="cs-CZ" smtClean="0"/>
              <a:t>Kognitivní modely</a:t>
            </a:r>
          </a:p>
          <a:p>
            <a:pPr marL="0" indent="0">
              <a:buNone/>
            </a:pPr>
            <a:r>
              <a:rPr lang="cs-CZ"/>
              <a:t>	</a:t>
            </a:r>
            <a:r>
              <a:rPr lang="cs-CZ" smtClean="0"/>
              <a:t>Re-konsolidace a zkreslování vzpomínek</a:t>
            </a:r>
          </a:p>
          <a:p>
            <a:pPr marL="0" indent="0">
              <a:buNone/>
            </a:pPr>
            <a:r>
              <a:rPr lang="cs-CZ" smtClean="0"/>
              <a:t>Klinická psychologie</a:t>
            </a:r>
          </a:p>
          <a:p>
            <a:pPr marL="0" indent="0">
              <a:buNone/>
            </a:pPr>
            <a:r>
              <a:rPr lang="cs-CZ"/>
              <a:t>	</a:t>
            </a:r>
            <a:r>
              <a:rPr lang="cs-CZ" i="1" smtClean="0"/>
              <a:t>„Recovered memories“</a:t>
            </a:r>
            <a:endParaRPr lang="cs-CZ" smtClean="0"/>
          </a:p>
          <a:p>
            <a:pPr marL="0" indent="0">
              <a:buNone/>
            </a:pPr>
            <a:r>
              <a:rPr lang="cs-CZ" smtClean="0"/>
              <a:t>Pedagogická psychologie</a:t>
            </a:r>
          </a:p>
          <a:p>
            <a:pPr marL="0" indent="0">
              <a:buNone/>
            </a:pPr>
            <a:r>
              <a:rPr lang="cs-CZ"/>
              <a:t>	</a:t>
            </a:r>
            <a:r>
              <a:rPr lang="cs-CZ" smtClean="0"/>
              <a:t>Učební strategie</a:t>
            </a:r>
          </a:p>
        </p:txBody>
      </p:sp>
    </p:spTree>
    <p:extLst>
      <p:ext uri="{BB962C8B-B14F-4D97-AF65-F5344CB8AC3E}">
        <p14:creationId xmlns:p14="http://schemas.microsoft.com/office/powerpoint/2010/main" val="8597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2776"/>
          </a:xfrm>
          <a:solidFill>
            <a:schemeClr val="bg1">
              <a:lumMod val="90000"/>
            </a:schemeClr>
          </a:solidFill>
        </p:spPr>
        <p:txBody>
          <a:bodyPr anchor="ctr">
            <a:normAutofit fontScale="90000"/>
          </a:bodyPr>
          <a:lstStyle/>
          <a:p>
            <a:pPr algn="l"/>
            <a:r>
              <a:rPr lang="cs-CZ" smtClean="0"/>
              <a:t>Výzkum v oblasti falešných vzpomínek</a:t>
            </a:r>
            <a:endParaRPr lang="en-GB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628800"/>
            <a:ext cx="9144000" cy="52292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smtClean="0"/>
              <a:t>Jak snadné je člověku „implementovat“ vzpomínku?</a:t>
            </a:r>
          </a:p>
          <a:p>
            <a:pPr marL="0" indent="0">
              <a:buNone/>
            </a:pPr>
            <a:r>
              <a:rPr lang="cs-CZ" i="1" smtClean="0"/>
              <a:t>Vzpomínáte si, jak jste se jako malí ztratili v obchodě?</a:t>
            </a:r>
          </a:p>
          <a:p>
            <a:pPr marL="0" indent="0">
              <a:buNone/>
            </a:pPr>
            <a:r>
              <a:rPr lang="cs-CZ"/>
              <a:t>	</a:t>
            </a:r>
            <a:r>
              <a:rPr lang="cs-CZ" smtClean="0"/>
              <a:t>37 % účastníků studie si vybavilo tuto 	falešnou vzpomínku</a:t>
            </a:r>
            <a:r>
              <a:rPr lang="cs-CZ" sz="2400" smtClean="0"/>
              <a:t> (Loftus &amp; Pickrell, 1995)</a:t>
            </a:r>
          </a:p>
          <a:p>
            <a:pPr marL="0" indent="0">
              <a:buNone/>
            </a:pPr>
            <a:r>
              <a:rPr lang="cs-CZ" i="1"/>
              <a:t>Vzpomínáte si, jak </a:t>
            </a:r>
            <a:r>
              <a:rPr lang="cs-CZ" i="1" smtClean="0"/>
              <a:t>jste vám jako dětem bylo špatně z vajíčkového salátu?</a:t>
            </a:r>
          </a:p>
          <a:p>
            <a:pPr marL="0" indent="0">
              <a:buNone/>
            </a:pPr>
            <a:r>
              <a:rPr lang="cs-CZ" smtClean="0"/>
              <a:t>	Účastníci, kteří uvěřili, snědli průměrně 	mnohem méně sendvičů s vaj. salátem</a:t>
            </a:r>
            <a:endParaRPr lang="cs-CZ" sz="1300"/>
          </a:p>
          <a:p>
            <a:pPr marL="0" indent="0">
              <a:buNone/>
            </a:pPr>
            <a:r>
              <a:rPr lang="cs-CZ" sz="1300" smtClean="0"/>
              <a:t>	</a:t>
            </a:r>
            <a:r>
              <a:rPr lang="en-GB" sz="1300" smtClean="0">
                <a:hlinkClick r:id="rId2"/>
              </a:rPr>
              <a:t>http</a:t>
            </a:r>
            <a:r>
              <a:rPr lang="en-GB" sz="1300">
                <a:hlinkClick r:id="rId2"/>
              </a:rPr>
              <a:t>://</a:t>
            </a:r>
            <a:r>
              <a:rPr lang="en-GB" sz="1300" smtClean="0">
                <a:hlinkClick r:id="rId2"/>
              </a:rPr>
              <a:t>dratenaopicka.blogspot.co.uk/2012/10/pamatujete-si-jak-vam-jako-detem-bylo.html</a:t>
            </a:r>
            <a:endParaRPr lang="en-GB" sz="1300"/>
          </a:p>
        </p:txBody>
      </p:sp>
    </p:spTree>
    <p:extLst>
      <p:ext uri="{BB962C8B-B14F-4D97-AF65-F5344CB8AC3E}">
        <p14:creationId xmlns:p14="http://schemas.microsoft.com/office/powerpoint/2010/main" val="354785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2776"/>
          </a:xfrm>
          <a:solidFill>
            <a:schemeClr val="bg1">
              <a:lumMod val="90000"/>
            </a:schemeClr>
          </a:solidFill>
        </p:spPr>
        <p:txBody>
          <a:bodyPr anchor="ctr">
            <a:normAutofit fontScale="90000"/>
          </a:bodyPr>
          <a:lstStyle/>
          <a:p>
            <a:pPr algn="l"/>
            <a:r>
              <a:rPr lang="cs-CZ" smtClean="0"/>
              <a:t>„Odvolání znovu-vybavené vzpomínky“</a:t>
            </a:r>
            <a:endParaRPr lang="en-GB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628800"/>
            <a:ext cx="9144000" cy="5229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mtClean="0"/>
              <a:t>Někteří lidé, kteří si v průběhu terapie vybavili vzpomínky na zneužívání později existenci zneužívání odvolali</a:t>
            </a:r>
          </a:p>
          <a:p>
            <a:pPr marL="0" indent="0">
              <a:buNone/>
            </a:pPr>
            <a:r>
              <a:rPr lang="cs-CZ" smtClean="0"/>
              <a:t>Vzpomínky však obvykle nevymizí rychle – </a:t>
            </a:r>
            <a:r>
              <a:rPr lang="cs-CZ" i="1" smtClean="0"/>
              <a:t>retrakce</a:t>
            </a:r>
            <a:r>
              <a:rPr lang="cs-CZ" smtClean="0"/>
              <a:t> trvá násobně déle, než </a:t>
            </a:r>
            <a:r>
              <a:rPr lang="cs-CZ" i="1" smtClean="0"/>
              <a:t>znovu-vybavení</a:t>
            </a:r>
          </a:p>
          <a:p>
            <a:pPr marL="0" indent="0">
              <a:buNone/>
            </a:pPr>
            <a:r>
              <a:rPr lang="cs-CZ"/>
              <a:t>	</a:t>
            </a:r>
            <a:r>
              <a:rPr lang="cs-CZ" i="1" smtClean="0"/>
              <a:t>„Ty znovu-vybavené vzpomínky byly 	křišťálově jasné v každém detailu (takto 	jsem si uvědomila, že nejsou pravdivé)… 	reálné vzpomínky časem blednou…</a:t>
            </a:r>
          </a:p>
          <a:p>
            <a:pPr marL="0" indent="0" algn="r">
              <a:buNone/>
            </a:pPr>
            <a:r>
              <a:rPr lang="cs-CZ" sz="2400" smtClean="0"/>
              <a:t>(Ost, Costall, &amp; Bull, 2002)</a:t>
            </a:r>
          </a:p>
        </p:txBody>
      </p:sp>
    </p:spTree>
    <p:extLst>
      <p:ext uri="{BB962C8B-B14F-4D97-AF65-F5344CB8AC3E}">
        <p14:creationId xmlns:p14="http://schemas.microsoft.com/office/powerpoint/2010/main" val="3051009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95536" y="0"/>
            <a:ext cx="8748464" cy="2708920"/>
          </a:xfrm>
        </p:spPr>
        <p:txBody>
          <a:bodyPr anchor="ctr"/>
          <a:lstStyle/>
          <a:p>
            <a:pPr algn="l"/>
            <a:r>
              <a:rPr lang="cs-CZ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Paměť z hlediska</a:t>
            </a:r>
            <a:br>
              <a:rPr lang="cs-CZ" smtClean="0">
                <a:solidFill>
                  <a:schemeClr val="tx1">
                    <a:lumMod val="20000"/>
                    <a:lumOff val="80000"/>
                  </a:schemeClr>
                </a:solidFill>
              </a:rPr>
            </a:br>
            <a:r>
              <a:rPr lang="cs-CZ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pedagogické psychologie</a:t>
            </a:r>
            <a:endParaRPr lang="en-GB">
              <a:solidFill>
                <a:schemeClr val="tx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Podnadpis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cs-CZ" smtClean="0"/>
              <a:t>Způsob, jakým se učíme, má zásadní vliv na to, kolik si toho dlouhodobě budeme pamatovat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7510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2776"/>
          </a:xfrm>
          <a:solidFill>
            <a:schemeClr val="bg1">
              <a:lumMod val="90000"/>
            </a:schemeClr>
          </a:solidFill>
        </p:spPr>
        <p:txBody>
          <a:bodyPr anchor="ctr">
            <a:normAutofit fontScale="90000"/>
          </a:bodyPr>
          <a:lstStyle/>
          <a:p>
            <a:pPr algn="l"/>
            <a:r>
              <a:rPr lang="cs-CZ" smtClean="0"/>
              <a:t>Výzkum paměti v oblasti pedagogické psychologie</a:t>
            </a:r>
            <a:endParaRPr lang="en-GB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628800"/>
            <a:ext cx="9144000" cy="5229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mtClean="0"/>
              <a:t>Učební strategie</a:t>
            </a:r>
          </a:p>
          <a:p>
            <a:pPr marL="0" indent="0">
              <a:buNone/>
            </a:pPr>
            <a:r>
              <a:rPr lang="cs-CZ" smtClean="0"/>
              <a:t>Efekt testování (</a:t>
            </a:r>
            <a:r>
              <a:rPr lang="cs-CZ" i="1" smtClean="0"/>
              <a:t>testing effect</a:t>
            </a:r>
            <a:r>
              <a:rPr lang="cs-CZ" smtClean="0"/>
              <a:t>)</a:t>
            </a:r>
          </a:p>
          <a:p>
            <a:pPr marL="0" indent="0">
              <a:buNone/>
            </a:pPr>
            <a:r>
              <a:rPr lang="cs-CZ" smtClean="0"/>
              <a:t>	</a:t>
            </a:r>
            <a:r>
              <a:rPr lang="en-GB" smtClean="0"/>
              <a:t>Text </a:t>
            </a:r>
            <a:r>
              <a:rPr lang="en-GB"/>
              <a:t>– stejný </a:t>
            </a:r>
            <a:r>
              <a:rPr lang="en-GB" smtClean="0"/>
              <a:t>čas</a:t>
            </a:r>
            <a:r>
              <a:rPr lang="cs-CZ" smtClean="0"/>
              <a:t> </a:t>
            </a:r>
            <a:r>
              <a:rPr lang="en-GB" smtClean="0"/>
              <a:t>na </a:t>
            </a:r>
            <a:r>
              <a:rPr lang="en-GB"/>
              <a:t>studium</a:t>
            </a:r>
          </a:p>
          <a:p>
            <a:pPr marL="0" indent="0">
              <a:buNone/>
            </a:pPr>
            <a:r>
              <a:rPr lang="cs-CZ" smtClean="0"/>
              <a:t>	</a:t>
            </a:r>
            <a:r>
              <a:rPr lang="en-GB" smtClean="0"/>
              <a:t>Jedna skupina</a:t>
            </a:r>
            <a:r>
              <a:rPr lang="cs-CZ" smtClean="0"/>
              <a:t> </a:t>
            </a:r>
            <a:r>
              <a:rPr lang="en-GB" smtClean="0"/>
              <a:t>studovala text</a:t>
            </a:r>
            <a:r>
              <a:rPr lang="cs-CZ" smtClean="0"/>
              <a:t> </a:t>
            </a:r>
            <a:r>
              <a:rPr lang="en-GB" smtClean="0"/>
              <a:t>podruhé</a:t>
            </a:r>
            <a:endParaRPr lang="en-GB"/>
          </a:p>
          <a:p>
            <a:pPr marL="0" indent="0">
              <a:buNone/>
            </a:pPr>
            <a:r>
              <a:rPr lang="cs-CZ" smtClean="0"/>
              <a:t>	</a:t>
            </a:r>
            <a:r>
              <a:rPr lang="en-GB" smtClean="0"/>
              <a:t>Druhá </a:t>
            </a:r>
            <a:r>
              <a:rPr lang="en-GB"/>
              <a:t>se z </a:t>
            </a:r>
            <a:r>
              <a:rPr lang="en-GB" smtClean="0"/>
              <a:t>něj</a:t>
            </a:r>
            <a:r>
              <a:rPr lang="cs-CZ" smtClean="0"/>
              <a:t> </a:t>
            </a:r>
            <a:r>
              <a:rPr lang="en-GB" smtClean="0"/>
              <a:t>otestovala </a:t>
            </a:r>
            <a:r>
              <a:rPr lang="en-GB"/>
              <a:t>(esej)</a:t>
            </a:r>
          </a:p>
          <a:p>
            <a:pPr marL="0" indent="0">
              <a:buNone/>
            </a:pPr>
            <a:endParaRPr lang="cs-CZ" sz="2400" smtClean="0"/>
          </a:p>
          <a:p>
            <a:pPr marL="0" indent="0">
              <a:buNone/>
            </a:pPr>
            <a:r>
              <a:rPr lang="cs-CZ" sz="2400"/>
              <a:t>	</a:t>
            </a:r>
            <a:r>
              <a:rPr lang="cs-CZ" sz="2400" smtClean="0"/>
              <a:t>(</a:t>
            </a:r>
            <a:r>
              <a:rPr lang="en-GB" sz="2400" smtClean="0"/>
              <a:t>Roediger </a:t>
            </a:r>
            <a:r>
              <a:rPr lang="en-GB" sz="2400"/>
              <a:t>&amp; Karpicke, </a:t>
            </a:r>
            <a:r>
              <a:rPr lang="en-GB" sz="2400" i="1"/>
              <a:t>Study </a:t>
            </a:r>
            <a:r>
              <a:rPr lang="en-GB" sz="2400" i="1" smtClean="0"/>
              <a:t>I</a:t>
            </a:r>
            <a:r>
              <a:rPr lang="cs-CZ" sz="2400" smtClean="0"/>
              <a:t>, </a:t>
            </a:r>
            <a:r>
              <a:rPr lang="en-GB" sz="2400" smtClean="0"/>
              <a:t>2006</a:t>
            </a:r>
            <a:r>
              <a:rPr lang="en-GB" sz="2400"/>
              <a:t>)</a:t>
            </a:r>
          </a:p>
          <a:p>
            <a:pPr marL="0" indent="0">
              <a:buNone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7327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295" y="-416"/>
            <a:ext cx="8087410" cy="6858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7327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5082809"/>
          </a:xfrm>
        </p:spPr>
        <p:txBody>
          <a:bodyPr>
            <a:normAutofit lnSpcReduction="10000"/>
          </a:bodyPr>
          <a:lstStyle/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pPr marL="0" indent="0" algn="r">
              <a:buNone/>
            </a:pPr>
            <a:endParaRPr lang="cs-CZ" sz="2400" dirty="0" smtClean="0"/>
          </a:p>
          <a:p>
            <a:pPr marL="0" indent="0" algn="r">
              <a:buNone/>
            </a:pPr>
            <a:endParaRPr lang="cs-CZ" sz="2400" dirty="0" smtClean="0"/>
          </a:p>
          <a:p>
            <a:pPr marL="0" indent="0" algn="r">
              <a:buNone/>
            </a:pPr>
            <a:r>
              <a:rPr lang="cs-CZ" sz="2800" smtClean="0"/>
              <a:t>(Roediger </a:t>
            </a:r>
            <a:r>
              <a:rPr lang="cs-CZ" sz="2800" dirty="0"/>
              <a:t>&amp; </a:t>
            </a:r>
            <a:r>
              <a:rPr lang="cs-CZ" sz="2800" dirty="0" err="1"/>
              <a:t>Karpicke</a:t>
            </a:r>
            <a:r>
              <a:rPr lang="cs-CZ" sz="2800" dirty="0"/>
              <a:t>, </a:t>
            </a:r>
            <a:r>
              <a:rPr lang="cs-CZ" sz="2800" i="1"/>
              <a:t>Study </a:t>
            </a:r>
            <a:r>
              <a:rPr lang="cs-CZ" sz="2800" i="1" smtClean="0"/>
              <a:t>II, </a:t>
            </a:r>
            <a:r>
              <a:rPr lang="cs-CZ" sz="2800" smtClean="0"/>
              <a:t>2006</a:t>
            </a:r>
            <a:r>
              <a:rPr lang="cs-CZ" sz="2800" dirty="0" smtClean="0"/>
              <a:t>)</a:t>
            </a:r>
            <a:endParaRPr lang="cs-CZ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12" y="0"/>
            <a:ext cx="4686300" cy="398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5205" y="1412776"/>
            <a:ext cx="4465322" cy="4610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5498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2776"/>
          </a:xfrm>
          <a:solidFill>
            <a:schemeClr val="bg1">
              <a:lumMod val="90000"/>
            </a:schemeClr>
          </a:solidFill>
        </p:spPr>
        <p:txBody>
          <a:bodyPr anchor="ctr">
            <a:normAutofit/>
          </a:bodyPr>
          <a:lstStyle/>
          <a:p>
            <a:pPr algn="l"/>
            <a:r>
              <a:rPr lang="cs-CZ" smtClean="0"/>
              <a:t>Učební strategie II</a:t>
            </a:r>
            <a:endParaRPr lang="en-GB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628800"/>
            <a:ext cx="9144000" cy="52292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smtClean="0"/>
          </a:p>
          <a:p>
            <a:pPr marL="0" indent="0">
              <a:buNone/>
            </a:pPr>
            <a:endParaRPr lang="cs-CZ"/>
          </a:p>
          <a:p>
            <a:pPr marL="0" indent="0">
              <a:buNone/>
            </a:pPr>
            <a:endParaRPr lang="cs-CZ" smtClean="0"/>
          </a:p>
          <a:p>
            <a:pPr marL="0" indent="0">
              <a:buNone/>
            </a:pPr>
            <a:endParaRPr lang="cs-CZ"/>
          </a:p>
          <a:p>
            <a:pPr marL="0" indent="0">
              <a:buNone/>
            </a:pPr>
            <a:endParaRPr lang="cs-CZ" smtClean="0"/>
          </a:p>
          <a:p>
            <a:pPr marL="0" indent="0">
              <a:buNone/>
            </a:pPr>
            <a:endParaRPr lang="cs-CZ"/>
          </a:p>
          <a:p>
            <a:pPr marL="0" indent="0">
              <a:buNone/>
            </a:pPr>
            <a:endParaRPr lang="cs-CZ" smtClean="0"/>
          </a:p>
          <a:p>
            <a:pPr marL="0" indent="0">
              <a:buNone/>
            </a:pPr>
            <a:endParaRPr lang="cs-CZ"/>
          </a:p>
          <a:p>
            <a:pPr marL="0" indent="0" algn="r">
              <a:buNone/>
            </a:pPr>
            <a:r>
              <a:rPr lang="cs-CZ" sz="2400" smtClean="0"/>
              <a:t>(</a:t>
            </a:r>
            <a:r>
              <a:rPr lang="cs-CZ" sz="2400"/>
              <a:t>Karpicke &amp; Blunt, 2011 in Karpicke, 2012)</a:t>
            </a:r>
            <a:endParaRPr lang="en-GB" sz="240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1772816"/>
            <a:ext cx="9066213" cy="441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7327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5082809"/>
          </a:xfrm>
        </p:spPr>
        <p:txBody>
          <a:bodyPr>
            <a:normAutofit/>
          </a:bodyPr>
          <a:lstStyle/>
          <a:p>
            <a:pPr marL="118872" indent="0">
              <a:buNone/>
            </a:pPr>
            <a:endParaRPr lang="cs-CZ" dirty="0" smtClean="0"/>
          </a:p>
          <a:p>
            <a:pPr marL="118872" indent="0">
              <a:buNone/>
            </a:pPr>
            <a:endParaRPr lang="cs-CZ" dirty="0"/>
          </a:p>
          <a:p>
            <a:pPr marL="118872" indent="0">
              <a:buNone/>
            </a:pPr>
            <a:endParaRPr lang="cs-CZ" dirty="0" smtClean="0"/>
          </a:p>
          <a:p>
            <a:pPr marL="118872" indent="0">
              <a:buNone/>
            </a:pPr>
            <a:endParaRPr lang="cs-CZ" dirty="0"/>
          </a:p>
          <a:p>
            <a:pPr marL="118872" indent="0">
              <a:buNone/>
            </a:pPr>
            <a:endParaRPr lang="cs-CZ" dirty="0" smtClean="0"/>
          </a:p>
          <a:p>
            <a:pPr marL="118872" indent="0">
              <a:buNone/>
            </a:pPr>
            <a:endParaRPr lang="cs-CZ" dirty="0"/>
          </a:p>
          <a:p>
            <a:pPr marL="118872" indent="0">
              <a:buNone/>
            </a:pPr>
            <a:endParaRPr lang="cs-CZ" dirty="0" smtClean="0"/>
          </a:p>
          <a:p>
            <a:pPr marL="118872" indent="0">
              <a:buNone/>
            </a:pPr>
            <a:endParaRPr lang="cs-CZ" dirty="0"/>
          </a:p>
          <a:p>
            <a:pPr marL="118872" indent="0">
              <a:buNone/>
            </a:pPr>
            <a:endParaRPr lang="cs-CZ" dirty="0" smtClean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6479" y="0"/>
            <a:ext cx="671104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4641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Efektivní učební strategie</a:t>
            </a:r>
            <a:endParaRPr 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177" y="153501"/>
            <a:ext cx="7533647" cy="6550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3419872" y="2452246"/>
            <a:ext cx="3168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smtClean="0">
                <a:solidFill>
                  <a:schemeClr val="bg1"/>
                </a:solidFill>
              </a:rPr>
              <a:t>Opakované čtení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4067944" y="1753291"/>
            <a:ext cx="3312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smtClean="0"/>
              <a:t>Myšlenkové mapy</a:t>
            </a:r>
            <a:endParaRPr lang="en-GB" sz="2400"/>
          </a:p>
        </p:txBody>
      </p:sp>
      <p:sp>
        <p:nvSpPr>
          <p:cNvPr id="7" name="TextovéPole 6"/>
          <p:cNvSpPr txBox="1"/>
          <p:nvPr/>
        </p:nvSpPr>
        <p:spPr>
          <a:xfrm>
            <a:off x="3402319" y="3103838"/>
            <a:ext cx="3168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smtClean="0">
                <a:solidFill>
                  <a:schemeClr val="bg1"/>
                </a:solidFill>
              </a:rPr>
              <a:t>Aktivní vybavování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3635896" y="3775513"/>
            <a:ext cx="2952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smtClean="0"/>
              <a:t>Kartičky</a:t>
            </a:r>
            <a:endParaRPr lang="en-GB" sz="2400"/>
          </a:p>
        </p:txBody>
      </p:sp>
      <p:sp>
        <p:nvSpPr>
          <p:cNvPr id="9" name="TextovéPole 8"/>
          <p:cNvSpPr txBox="1"/>
          <p:nvPr/>
        </p:nvSpPr>
        <p:spPr>
          <a:xfrm>
            <a:off x="3635896" y="4490845"/>
            <a:ext cx="36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smtClean="0"/>
              <a:t>Test</a:t>
            </a:r>
            <a:endParaRPr lang="en-GB" sz="2400"/>
          </a:p>
        </p:txBody>
      </p:sp>
    </p:spTree>
    <p:extLst>
      <p:ext uri="{BB962C8B-B14F-4D97-AF65-F5344CB8AC3E}">
        <p14:creationId xmlns:p14="http://schemas.microsoft.com/office/powerpoint/2010/main" val="699105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2776"/>
          </a:xfrm>
          <a:solidFill>
            <a:schemeClr val="bg1">
              <a:lumMod val="90000"/>
            </a:schemeClr>
          </a:solidFill>
        </p:spPr>
        <p:txBody>
          <a:bodyPr anchor="ctr"/>
          <a:lstStyle/>
          <a:p>
            <a:pPr algn="l"/>
            <a:r>
              <a:rPr lang="cs-CZ" smtClean="0"/>
              <a:t>Efektivní učební strategie</a:t>
            </a:r>
            <a:endParaRPr lang="en-GB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628800"/>
            <a:ext cx="9144000" cy="5229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/>
              <a:t>Srovnání a zhodnocení deseti učebních </a:t>
            </a:r>
            <a:r>
              <a:rPr lang="en-GB" smtClean="0"/>
              <a:t>strategií</a:t>
            </a:r>
            <a:endParaRPr lang="cs-CZ" smtClean="0"/>
          </a:p>
          <a:p>
            <a:pPr marL="0" indent="0">
              <a:buNone/>
            </a:pPr>
            <a:endParaRPr lang="cs-CZ"/>
          </a:p>
          <a:p>
            <a:pPr marL="0" indent="0">
              <a:buNone/>
            </a:pPr>
            <a:endParaRPr lang="cs-CZ" smtClean="0"/>
          </a:p>
          <a:p>
            <a:pPr marL="0" indent="0">
              <a:buNone/>
            </a:pPr>
            <a:endParaRPr lang="cs-CZ"/>
          </a:p>
          <a:p>
            <a:pPr marL="0" indent="0">
              <a:buNone/>
            </a:pPr>
            <a:endParaRPr lang="cs-CZ" smtClean="0"/>
          </a:p>
          <a:p>
            <a:pPr marL="118872" indent="0" algn="r">
              <a:buNone/>
            </a:pPr>
            <a:endParaRPr lang="cs-CZ" sz="2400" smtClean="0"/>
          </a:p>
          <a:p>
            <a:pPr marL="118872" indent="0" algn="r">
              <a:buNone/>
            </a:pPr>
            <a:r>
              <a:rPr lang="cs-CZ" sz="2400" smtClean="0"/>
              <a:t>(Dunlosky</a:t>
            </a:r>
            <a:r>
              <a:rPr lang="cs-CZ" sz="2400"/>
              <a:t>, Rawson, Marsh, Nathan, &amp; </a:t>
            </a:r>
            <a:r>
              <a:rPr lang="cs-CZ" sz="2400" smtClean="0"/>
              <a:t>Willingham, 2013)</a:t>
            </a:r>
          </a:p>
          <a:p>
            <a:pPr marL="118872" indent="0" algn="r">
              <a:buNone/>
            </a:pPr>
            <a:endParaRPr lang="cs-CZ" sz="2400">
              <a:hlinkClick r:id="rId2"/>
            </a:endParaRPr>
          </a:p>
          <a:p>
            <a:pPr marL="118872" indent="0">
              <a:buNone/>
            </a:pPr>
            <a:r>
              <a:rPr lang="cs-CZ" sz="2400" smtClean="0">
                <a:hlinkClick r:id="rId2"/>
              </a:rPr>
              <a:t>http</a:t>
            </a:r>
            <a:r>
              <a:rPr lang="cs-CZ" sz="2400">
                <a:hlinkClick r:id="rId2"/>
              </a:rPr>
              <a:t>://psi.sagepub.com/content/14/1/4.full.pdf+html?ijkey=Z10jaVH/60XQM&amp;keytype=ref&amp;siteid=sppsi</a:t>
            </a:r>
            <a:endParaRPr lang="en-US" sz="2400"/>
          </a:p>
          <a:p>
            <a:pPr marL="0" indent="0">
              <a:buNone/>
            </a:pPr>
            <a:endParaRPr lang="cs-CZ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5" y="2924944"/>
            <a:ext cx="9144000" cy="1685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9194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95536" y="0"/>
            <a:ext cx="8748464" cy="2708920"/>
          </a:xfrm>
        </p:spPr>
        <p:txBody>
          <a:bodyPr anchor="ctr"/>
          <a:lstStyle/>
          <a:p>
            <a:pPr algn="l"/>
            <a:r>
              <a:rPr lang="cs-CZ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Výzkum paměti ve forenzní psychologi</a:t>
            </a:r>
            <a:br>
              <a:rPr lang="cs-CZ" smtClean="0">
                <a:solidFill>
                  <a:schemeClr val="tx1">
                    <a:lumMod val="20000"/>
                    <a:lumOff val="80000"/>
                  </a:schemeClr>
                </a:solidFill>
              </a:rPr>
            </a:br>
            <a:r>
              <a:rPr lang="cs-CZ" sz="2400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(Costanzo, 2013)</a:t>
            </a:r>
            <a:endParaRPr lang="en-GB" sz="2400">
              <a:solidFill>
                <a:schemeClr val="tx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Podnadpis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cs-CZ" smtClean="0"/>
              <a:t>V hlavní roli svědecká výpověď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4639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95536" y="0"/>
            <a:ext cx="8748464" cy="2708920"/>
          </a:xfrm>
        </p:spPr>
        <p:txBody>
          <a:bodyPr anchor="ctr"/>
          <a:lstStyle/>
          <a:p>
            <a:pPr algn="l"/>
            <a:r>
              <a:rPr lang="cs-CZ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Děkuji za pozornost</a:t>
            </a:r>
            <a:endParaRPr lang="en-GB">
              <a:solidFill>
                <a:schemeClr val="tx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475656" y="3140968"/>
            <a:ext cx="7681414" cy="2515294"/>
          </a:xfrm>
        </p:spPr>
        <p:txBody>
          <a:bodyPr/>
          <a:lstStyle/>
          <a:p>
            <a:pPr algn="l"/>
            <a:r>
              <a:rPr lang="cs-CZ" smtClean="0">
                <a:solidFill>
                  <a:schemeClr val="bg1">
                    <a:lumMod val="75000"/>
                  </a:schemeClr>
                </a:solidFill>
              </a:rPr>
              <a:t>Eva Rubínová</a:t>
            </a:r>
          </a:p>
          <a:p>
            <a:pPr algn="l"/>
            <a:endParaRPr lang="cs-CZ" smtClean="0">
              <a:solidFill>
                <a:schemeClr val="bg1">
                  <a:lumMod val="75000"/>
                </a:schemeClr>
              </a:solidFill>
            </a:endParaRPr>
          </a:p>
          <a:p>
            <a:pPr algn="l"/>
            <a:r>
              <a:rPr lang="cs-CZ" smtClean="0">
                <a:solidFill>
                  <a:schemeClr val="bg1">
                    <a:lumMod val="75000"/>
                  </a:schemeClr>
                </a:solidFill>
              </a:rPr>
              <a:t>University of Portsmouth</a:t>
            </a:r>
          </a:p>
          <a:p>
            <a:pPr algn="l"/>
            <a:r>
              <a:rPr lang="cs-CZ" smtClean="0">
                <a:solidFill>
                  <a:schemeClr val="bg1">
                    <a:lumMod val="75000"/>
                  </a:schemeClr>
                </a:solidFill>
              </a:rPr>
              <a:t>eva.rubinova@port.ac.uk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3645" y="5656263"/>
            <a:ext cx="3273425" cy="1201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1759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2776"/>
          </a:xfrm>
          <a:solidFill>
            <a:schemeClr val="bg1">
              <a:lumMod val="90000"/>
            </a:schemeClr>
          </a:solidFill>
        </p:spPr>
        <p:txBody>
          <a:bodyPr anchor="ctr"/>
          <a:lstStyle/>
          <a:p>
            <a:pPr algn="l"/>
            <a:r>
              <a:rPr lang="cs-CZ" smtClean="0"/>
              <a:t>Reference</a:t>
            </a:r>
            <a:endParaRPr lang="en-GB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628800"/>
            <a:ext cx="9144000" cy="5229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200"/>
              <a:t>Blank, H., Ost, J., Davies, J., Jones, G., Lambert, K., &amp; Salmon, K. (2013). Comparing the influence of directly vs. indirectly encountered post-event misinformation on eyewitness remembering. </a:t>
            </a:r>
            <a:r>
              <a:rPr lang="en-GB" sz="1200" i="1"/>
              <a:t>Acta psychologica</a:t>
            </a:r>
            <a:r>
              <a:rPr lang="en-GB" sz="1200"/>
              <a:t>, </a:t>
            </a:r>
            <a:r>
              <a:rPr lang="en-GB" sz="1200" i="1"/>
              <a:t>144</a:t>
            </a:r>
            <a:r>
              <a:rPr lang="en-GB" sz="1200"/>
              <a:t>(3), 635-641.</a:t>
            </a:r>
            <a:endParaRPr lang="cs-CZ" sz="1200" smtClean="0"/>
          </a:p>
          <a:p>
            <a:pPr marL="0" indent="0">
              <a:buNone/>
            </a:pPr>
            <a:r>
              <a:rPr lang="cs-CZ" sz="1200" smtClean="0"/>
              <a:t>Costanzo, M. 2013. Using forensic psychology to teach basic psychological processes: Eyewitness Memory and lie detection. </a:t>
            </a:r>
            <a:r>
              <a:rPr lang="cs-CZ" sz="1200" i="1" smtClean="0"/>
              <a:t>Teaching of Psychology</a:t>
            </a:r>
            <a:r>
              <a:rPr lang="cs-CZ" sz="1200" smtClean="0"/>
              <a:t>, </a:t>
            </a:r>
            <a:r>
              <a:rPr lang="cs-CZ" sz="1200" i="1" smtClean="0"/>
              <a:t>40, </a:t>
            </a:r>
            <a:r>
              <a:rPr lang="cs-CZ" sz="1200" smtClean="0"/>
              <a:t>156-160.</a:t>
            </a:r>
          </a:p>
          <a:p>
            <a:pPr marL="0" indent="0">
              <a:buNone/>
            </a:pPr>
            <a:r>
              <a:rPr lang="en-GB" sz="1200"/>
              <a:t>Deffenbacher, K. A., Bornstein, B. H., Penrod, S. D., &amp; McGorty, E. K. (2004). A meta-analytic review of the effects of high stress on eyewitness memory.</a:t>
            </a:r>
            <a:r>
              <a:rPr lang="en-GB" sz="1200" i="1"/>
              <a:t>Law and Human Behavior</a:t>
            </a:r>
            <a:r>
              <a:rPr lang="en-GB" sz="1200"/>
              <a:t>, </a:t>
            </a:r>
            <a:r>
              <a:rPr lang="en-GB" sz="1200" i="1"/>
              <a:t>28</a:t>
            </a:r>
            <a:r>
              <a:rPr lang="en-GB" sz="1200"/>
              <a:t>(6), 687.</a:t>
            </a:r>
            <a:endParaRPr lang="cs-CZ" sz="1200" smtClean="0"/>
          </a:p>
          <a:p>
            <a:pPr marL="0" indent="0">
              <a:buNone/>
            </a:pPr>
            <a:r>
              <a:rPr lang="en-US" sz="1200" smtClean="0"/>
              <a:t>Dunlosky</a:t>
            </a:r>
            <a:r>
              <a:rPr lang="en-US" sz="1200"/>
              <a:t>, J., Rawson, K. A., Marsh, E. J., Nathan, M. J., &amp; Willingham, D. T. (2013). Improving </a:t>
            </a:r>
            <a:r>
              <a:rPr lang="cs-CZ" sz="1200"/>
              <a:t>s</a:t>
            </a:r>
            <a:r>
              <a:rPr lang="en-US" sz="1200"/>
              <a:t>tudents’ </a:t>
            </a:r>
            <a:r>
              <a:rPr lang="cs-CZ" sz="1200"/>
              <a:t>l</a:t>
            </a:r>
            <a:r>
              <a:rPr lang="en-US" sz="1200"/>
              <a:t>earning </a:t>
            </a:r>
            <a:r>
              <a:rPr lang="cs-CZ" sz="1200"/>
              <a:t>w</a:t>
            </a:r>
            <a:r>
              <a:rPr lang="en-US" sz="1200"/>
              <a:t>ith </a:t>
            </a:r>
            <a:r>
              <a:rPr lang="cs-CZ" sz="1200"/>
              <a:t>e</a:t>
            </a:r>
            <a:r>
              <a:rPr lang="en-US" sz="1200"/>
              <a:t>ffective </a:t>
            </a:r>
            <a:r>
              <a:rPr lang="cs-CZ" sz="1200"/>
              <a:t>l</a:t>
            </a:r>
            <a:r>
              <a:rPr lang="en-US" sz="1200"/>
              <a:t>earning </a:t>
            </a:r>
            <a:r>
              <a:rPr lang="cs-CZ" sz="1200"/>
              <a:t>t</a:t>
            </a:r>
            <a:r>
              <a:rPr lang="en-US" sz="1200"/>
              <a:t>echniques</a:t>
            </a:r>
            <a:r>
              <a:rPr lang="cs-CZ" sz="1200"/>
              <a:t>:</a:t>
            </a:r>
            <a:r>
              <a:rPr lang="en-US" sz="1200"/>
              <a:t> </a:t>
            </a:r>
            <a:r>
              <a:rPr lang="cs-CZ" sz="1200"/>
              <a:t>p</a:t>
            </a:r>
            <a:r>
              <a:rPr lang="en-US" sz="1200"/>
              <a:t>romising </a:t>
            </a:r>
            <a:r>
              <a:rPr lang="cs-CZ" sz="1200"/>
              <a:t>d</a:t>
            </a:r>
            <a:r>
              <a:rPr lang="en-US" sz="1200"/>
              <a:t>irections </a:t>
            </a:r>
            <a:r>
              <a:rPr lang="cs-CZ" sz="1200"/>
              <a:t>f</a:t>
            </a:r>
            <a:r>
              <a:rPr lang="en-US" sz="1200"/>
              <a:t>rom </a:t>
            </a:r>
            <a:r>
              <a:rPr lang="cs-CZ" sz="1200"/>
              <a:t>c</a:t>
            </a:r>
            <a:r>
              <a:rPr lang="en-US" sz="1200"/>
              <a:t>ognitive and </a:t>
            </a:r>
            <a:r>
              <a:rPr lang="cs-CZ" sz="1200"/>
              <a:t>e</a:t>
            </a:r>
            <a:r>
              <a:rPr lang="en-US" sz="1200"/>
              <a:t>ducational </a:t>
            </a:r>
            <a:r>
              <a:rPr lang="cs-CZ" sz="1200"/>
              <a:t>p</a:t>
            </a:r>
            <a:r>
              <a:rPr lang="en-US" sz="1200"/>
              <a:t>sychology.</a:t>
            </a:r>
            <a:r>
              <a:rPr lang="cs-CZ" sz="1200"/>
              <a:t> </a:t>
            </a:r>
            <a:r>
              <a:rPr lang="en-US" sz="1200" i="1"/>
              <a:t>Psychological Science in the Public Interest</a:t>
            </a:r>
            <a:r>
              <a:rPr lang="en-US" sz="1200"/>
              <a:t>, </a:t>
            </a:r>
            <a:r>
              <a:rPr lang="en-US" sz="1200" i="1"/>
              <a:t>14</a:t>
            </a:r>
            <a:r>
              <a:rPr lang="en-US" sz="1200"/>
              <a:t>, 4-58.</a:t>
            </a:r>
            <a:endParaRPr lang="cs-CZ" sz="1200"/>
          </a:p>
          <a:p>
            <a:pPr marL="0" indent="0">
              <a:buNone/>
            </a:pPr>
            <a:r>
              <a:rPr lang="en-US" sz="1200"/>
              <a:t>Hupbach, A., Gomez, R., Hardt, O., &amp; Nadel, L. (2007). Reconsolidation of episodic memories: a subtle reminder triggers integration of new information.</a:t>
            </a:r>
            <a:r>
              <a:rPr lang="en-US" sz="1200" i="1"/>
              <a:t>Learning &amp; Memory</a:t>
            </a:r>
            <a:r>
              <a:rPr lang="en-US" sz="1200"/>
              <a:t>, </a:t>
            </a:r>
            <a:r>
              <a:rPr lang="en-US" sz="1200" i="1"/>
              <a:t>14</a:t>
            </a:r>
            <a:r>
              <a:rPr lang="en-US" sz="1200"/>
              <a:t>, 47-53.</a:t>
            </a:r>
            <a:endParaRPr lang="cs-CZ" sz="1200"/>
          </a:p>
          <a:p>
            <a:pPr marL="0" indent="0">
              <a:buNone/>
            </a:pPr>
            <a:r>
              <a:rPr lang="en-US" sz="1200"/>
              <a:t>Karpicke, J. D. (2012). Retrieval-Based Learning Active Retrieval Promotes Meaningful Learning. </a:t>
            </a:r>
            <a:r>
              <a:rPr lang="en-US" sz="1200" i="1"/>
              <a:t>Current Directions in Psychological Science</a:t>
            </a:r>
            <a:r>
              <a:rPr lang="en-US" sz="1200"/>
              <a:t>, </a:t>
            </a:r>
            <a:r>
              <a:rPr lang="en-US" sz="1200" i="1"/>
              <a:t>21</a:t>
            </a:r>
            <a:r>
              <a:rPr lang="en-US" sz="1200"/>
              <a:t>, 157-163.</a:t>
            </a:r>
            <a:endParaRPr lang="cs-CZ" sz="1200"/>
          </a:p>
          <a:p>
            <a:pPr marL="0" indent="0">
              <a:buNone/>
            </a:pPr>
            <a:r>
              <a:rPr lang="en-US" sz="1200"/>
              <a:t>Loftus, E. F., &amp; Palmer, J. C. (1974). Reconstruction of automobile destruction: An example of the interaction between language and memory. </a:t>
            </a:r>
            <a:r>
              <a:rPr lang="en-US" sz="1200" i="1"/>
              <a:t>Journal of verbal learning and verbal behavior</a:t>
            </a:r>
            <a:r>
              <a:rPr lang="en-US" sz="1200"/>
              <a:t>, </a:t>
            </a:r>
            <a:r>
              <a:rPr lang="en-US" sz="1200" i="1"/>
              <a:t>13</a:t>
            </a:r>
            <a:r>
              <a:rPr lang="en-US" sz="1200"/>
              <a:t>, 585-589.</a:t>
            </a:r>
            <a:endParaRPr lang="cs-CZ" sz="1200"/>
          </a:p>
          <a:p>
            <a:pPr marL="0" indent="0">
              <a:buNone/>
            </a:pPr>
            <a:r>
              <a:rPr lang="en-GB" sz="1200"/>
              <a:t>Morgan III, C. A., Hazlett, G., Doran, A., Garrett, S., Hoyt, G., Thomas, P., ... &amp; Southwick, S. M. (2004). Accuracy of eyewitness memory for persons encountered during exposure to highly intense stress. </a:t>
            </a:r>
            <a:r>
              <a:rPr lang="en-GB" sz="1200" i="1"/>
              <a:t>International journal of law and psychiatry</a:t>
            </a:r>
            <a:r>
              <a:rPr lang="en-GB" sz="1200"/>
              <a:t>, </a:t>
            </a:r>
            <a:r>
              <a:rPr lang="en-GB" sz="1200" i="1"/>
              <a:t>27</a:t>
            </a:r>
            <a:r>
              <a:rPr lang="en-GB" sz="1200"/>
              <a:t>(3), 265-279</a:t>
            </a:r>
            <a:r>
              <a:rPr lang="en-GB" sz="1200" smtClean="0"/>
              <a:t>.</a:t>
            </a:r>
            <a:endParaRPr lang="cs-CZ" sz="1200" smtClean="0"/>
          </a:p>
          <a:p>
            <a:pPr marL="0" indent="0">
              <a:buNone/>
            </a:pPr>
            <a:r>
              <a:rPr lang="en-GB" sz="1200"/>
              <a:t>Loftus, E. F., &amp; Pickrell, J. E. (1995). The formation of false memories</a:t>
            </a:r>
            <a:r>
              <a:rPr lang="en-GB" sz="1200" smtClean="0"/>
              <a:t>.</a:t>
            </a:r>
            <a:r>
              <a:rPr lang="cs-CZ" sz="1200" smtClean="0"/>
              <a:t> </a:t>
            </a:r>
            <a:r>
              <a:rPr lang="en-GB" sz="1200" i="1" smtClean="0"/>
              <a:t>Psychiatric </a:t>
            </a:r>
            <a:r>
              <a:rPr lang="en-GB" sz="1200" i="1"/>
              <a:t>annals</a:t>
            </a:r>
            <a:r>
              <a:rPr lang="en-GB" sz="1200"/>
              <a:t>, </a:t>
            </a:r>
            <a:r>
              <a:rPr lang="en-GB" sz="1200" i="1"/>
              <a:t>25</a:t>
            </a:r>
            <a:r>
              <a:rPr lang="en-GB" sz="1200"/>
              <a:t>(12), 720-725.</a:t>
            </a:r>
            <a:endParaRPr lang="cs-CZ" sz="1200" smtClean="0"/>
          </a:p>
          <a:p>
            <a:pPr marL="0" indent="0">
              <a:buNone/>
            </a:pPr>
            <a:r>
              <a:rPr lang="en-GB" sz="1200"/>
              <a:t>Nadel, L., Hupbach, A., Gomez, R., &amp; Newman-Smith, K. (2012). Memory formation, consolidation and transformation. </a:t>
            </a:r>
            <a:r>
              <a:rPr lang="en-GB" sz="1200" i="1"/>
              <a:t>Neuroscience &amp; Biobehavioral Reviews</a:t>
            </a:r>
            <a:r>
              <a:rPr lang="en-GB" sz="1200"/>
              <a:t>, </a:t>
            </a:r>
            <a:r>
              <a:rPr lang="en-GB" sz="1200" i="1"/>
              <a:t>36</a:t>
            </a:r>
            <a:r>
              <a:rPr lang="en-GB" sz="1200"/>
              <a:t>(7), 1640-1645.</a:t>
            </a:r>
            <a:endParaRPr lang="cs-CZ" sz="1200" smtClean="0"/>
          </a:p>
          <a:p>
            <a:pPr marL="0" indent="0">
              <a:buNone/>
            </a:pPr>
            <a:r>
              <a:rPr lang="en-US" sz="1200" smtClean="0"/>
              <a:t>Roediger</a:t>
            </a:r>
            <a:r>
              <a:rPr lang="en-US" sz="1200"/>
              <a:t>, H. L., &amp; Karpicke, J. D. (2006). Test-enhanced learning</a:t>
            </a:r>
            <a:r>
              <a:rPr lang="cs-CZ" sz="1200"/>
              <a:t>:</a:t>
            </a:r>
            <a:r>
              <a:rPr lang="en-US" sz="1200"/>
              <a:t> </a:t>
            </a:r>
            <a:r>
              <a:rPr lang="cs-CZ" sz="1200"/>
              <a:t>T</a:t>
            </a:r>
            <a:r>
              <a:rPr lang="en-US" sz="1200"/>
              <a:t>aking memory tests improves long-term retention. </a:t>
            </a:r>
            <a:r>
              <a:rPr lang="en-US" sz="1200" i="1"/>
              <a:t>Psychological Science</a:t>
            </a:r>
            <a:r>
              <a:rPr lang="en-US" sz="1200"/>
              <a:t>, </a:t>
            </a:r>
            <a:r>
              <a:rPr lang="en-US" sz="1200" i="1"/>
              <a:t>17</a:t>
            </a:r>
            <a:r>
              <a:rPr lang="en-US" sz="1200"/>
              <a:t>, 249-255</a:t>
            </a:r>
            <a:r>
              <a:rPr lang="en-US" sz="1200" smtClean="0"/>
              <a:t>.</a:t>
            </a:r>
            <a:endParaRPr lang="cs-CZ" sz="1200" smtClean="0"/>
          </a:p>
        </p:txBody>
      </p:sp>
    </p:spTree>
    <p:extLst>
      <p:ext uri="{BB962C8B-B14F-4D97-AF65-F5344CB8AC3E}">
        <p14:creationId xmlns:p14="http://schemas.microsoft.com/office/powerpoint/2010/main" val="4176655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2776"/>
          </a:xfrm>
          <a:solidFill>
            <a:schemeClr val="bg1">
              <a:lumMod val="90000"/>
            </a:schemeClr>
          </a:solidFill>
        </p:spPr>
        <p:txBody>
          <a:bodyPr anchor="ctr"/>
          <a:lstStyle/>
          <a:p>
            <a:pPr algn="l"/>
            <a:r>
              <a:rPr lang="cs-CZ" smtClean="0"/>
              <a:t>Reference</a:t>
            </a:r>
            <a:endParaRPr lang="en-GB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628800"/>
            <a:ext cx="9144000" cy="5229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200" smtClean="0"/>
              <a:t>Ost, J. 2013. Recovered memories and suggestibility for entire events. In A. M. Ridley, F Gabbert, &amp; D. J. La Roy, </a:t>
            </a:r>
            <a:r>
              <a:rPr lang="en-GB" sz="1200" i="1"/>
              <a:t>Suggestibility in Legal Contexts: Psychological Research and Forensic </a:t>
            </a:r>
            <a:r>
              <a:rPr lang="en-GB" sz="1200" i="1" smtClean="0"/>
              <a:t>Implications</a:t>
            </a:r>
            <a:r>
              <a:rPr lang="cs-CZ" sz="1200" i="1" smtClean="0"/>
              <a:t>. </a:t>
            </a:r>
            <a:r>
              <a:rPr lang="cs-CZ" sz="1200" smtClean="0"/>
              <a:t>London: Willy-Blackwell.</a:t>
            </a:r>
          </a:p>
          <a:p>
            <a:pPr marL="0" indent="0">
              <a:buNone/>
            </a:pPr>
            <a:r>
              <a:rPr lang="en-GB" sz="1200"/>
              <a:t>Ost, J., Costall, A., &amp; Bull, R. (2002). A perfect symmetry? A study of retractors' experiences of making and then repudiating claims of early sexual abuse. </a:t>
            </a:r>
            <a:r>
              <a:rPr lang="en-GB" sz="1200" i="1"/>
              <a:t>Psychology, Crime and Law</a:t>
            </a:r>
            <a:r>
              <a:rPr lang="en-GB" sz="1200"/>
              <a:t>, </a:t>
            </a:r>
            <a:r>
              <a:rPr lang="en-GB" sz="1200" i="1"/>
              <a:t>8</a:t>
            </a:r>
            <a:r>
              <a:rPr lang="en-GB" sz="1200"/>
              <a:t>(2), 155-181.</a:t>
            </a:r>
            <a:endParaRPr lang="cs-CZ" sz="1200" i="1"/>
          </a:p>
          <a:p>
            <a:pPr marL="0" indent="0">
              <a:buNone/>
            </a:pPr>
            <a:r>
              <a:rPr lang="en-GB" sz="1200"/>
              <a:t>Schacter, D. L., Chiao, J. Y., &amp; Mitchell, J. P. (2003). The seven sins of memory: implications for self. </a:t>
            </a:r>
            <a:r>
              <a:rPr lang="en-GB" sz="1200" i="1"/>
              <a:t>Annals of the New York Academy of Sciences</a:t>
            </a:r>
            <a:r>
              <a:rPr lang="en-GB" sz="1200"/>
              <a:t>,</a:t>
            </a:r>
            <a:r>
              <a:rPr lang="en-GB" sz="1200" i="1"/>
              <a:t>1001</a:t>
            </a:r>
            <a:r>
              <a:rPr lang="en-GB" sz="1200"/>
              <a:t>, 226-239</a:t>
            </a:r>
            <a:r>
              <a:rPr lang="en-GB" sz="1200" smtClean="0"/>
              <a:t>.</a:t>
            </a:r>
            <a:endParaRPr lang="cs-CZ" sz="1200" smtClean="0"/>
          </a:p>
          <a:p>
            <a:pPr marL="0" indent="0">
              <a:buNone/>
            </a:pPr>
            <a:r>
              <a:rPr lang="en-GB" sz="1200"/>
              <a:t>Schreiber, N., Bellah, L. D., Martinez, Y., McLaurin, K. A., Strok, R., Garven, S., &amp; Wood, J. M. (2006). Suggestive interviewing in the McMartin Preschool and Kelly Michaels daycare abuse cases: A case study. </a:t>
            </a:r>
            <a:r>
              <a:rPr lang="en-GB" sz="1200" i="1"/>
              <a:t>Social Influence</a:t>
            </a:r>
            <a:r>
              <a:rPr lang="en-GB" sz="1200"/>
              <a:t>, </a:t>
            </a:r>
            <a:r>
              <a:rPr lang="en-GB" sz="1200" i="1"/>
              <a:t>1</a:t>
            </a:r>
            <a:r>
              <a:rPr lang="en-GB" sz="1200"/>
              <a:t>(1), 16-47.</a:t>
            </a:r>
            <a:endParaRPr lang="cs-CZ" sz="1200" smtClean="0"/>
          </a:p>
          <a:p>
            <a:pPr marL="0" indent="0">
              <a:buNone/>
            </a:pPr>
            <a:r>
              <a:rPr lang="en-GB" sz="1200" smtClean="0"/>
              <a:t>Wright</a:t>
            </a:r>
            <a:r>
              <a:rPr lang="en-GB" sz="1200"/>
              <a:t>, D. B., Memon, A., Skagerberg, E. M., &amp; Gabbert, F. (2009). When eyewitnesses talk. </a:t>
            </a:r>
            <a:r>
              <a:rPr lang="en-GB" sz="1200" i="1"/>
              <a:t>Current Directions in Psychological Science</a:t>
            </a:r>
            <a:r>
              <a:rPr lang="en-GB" sz="1200"/>
              <a:t>, </a:t>
            </a:r>
            <a:r>
              <a:rPr lang="en-GB" sz="1200" i="1"/>
              <a:t>18</a:t>
            </a:r>
            <a:r>
              <a:rPr lang="en-GB" sz="1200"/>
              <a:t>(3), 174-178.</a:t>
            </a:r>
            <a:endParaRPr lang="en-GB" sz="1200" i="1"/>
          </a:p>
        </p:txBody>
      </p:sp>
    </p:spTree>
    <p:extLst>
      <p:ext uri="{BB962C8B-B14F-4D97-AF65-F5344CB8AC3E}">
        <p14:creationId xmlns:p14="http://schemas.microsoft.com/office/powerpoint/2010/main" val="4277327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2776"/>
          </a:xfrm>
          <a:solidFill>
            <a:schemeClr val="bg1">
              <a:lumMod val="90000"/>
            </a:schemeClr>
          </a:solidFill>
        </p:spPr>
        <p:txBody>
          <a:bodyPr anchor="ctr">
            <a:normAutofit/>
          </a:bodyPr>
          <a:lstStyle/>
          <a:p>
            <a:pPr algn="l"/>
            <a:r>
              <a:rPr lang="cs-CZ" smtClean="0"/>
              <a:t>Úvod - statistiky</a:t>
            </a:r>
            <a:endParaRPr lang="en-GB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628800"/>
            <a:ext cx="9144000" cy="5229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mtClean="0"/>
              <a:t>Svědecké identifikace</a:t>
            </a:r>
          </a:p>
          <a:p>
            <a:pPr marL="0" indent="0">
              <a:buNone/>
            </a:pPr>
            <a:r>
              <a:rPr lang="cs-CZ"/>
              <a:t>	</a:t>
            </a:r>
            <a:r>
              <a:rPr lang="cs-CZ" smtClean="0"/>
              <a:t>Dodnes, zhruba 300 lidí usvědčených z 	trestného činu bylo propuštěno na základě 	DNA analýz, které prokázaly jejich nevinnost</a:t>
            </a:r>
          </a:p>
          <a:p>
            <a:pPr marL="0" indent="0">
              <a:buNone/>
            </a:pPr>
            <a:r>
              <a:rPr lang="cs-CZ" smtClean="0"/>
              <a:t>	</a:t>
            </a:r>
          </a:p>
          <a:p>
            <a:pPr marL="0" indent="0">
              <a:buNone/>
            </a:pPr>
            <a:r>
              <a:rPr lang="cs-CZ"/>
              <a:t>	</a:t>
            </a:r>
            <a:r>
              <a:rPr lang="cs-CZ" smtClean="0"/>
              <a:t>V 76% chybných usvědčení jeden či více 	svědků nesprávně označili pachatele 	</a:t>
            </a:r>
            <a:r>
              <a:rPr lang="cs-CZ" sz="2000" smtClean="0">
                <a:hlinkClick r:id="rId3"/>
              </a:rPr>
              <a:t>www.innocenceproject.org</a:t>
            </a:r>
            <a:endParaRPr lang="cs-CZ" sz="2000" smtClean="0"/>
          </a:p>
        </p:txBody>
      </p:sp>
    </p:spTree>
    <p:extLst>
      <p:ext uri="{BB962C8B-B14F-4D97-AF65-F5344CB8AC3E}">
        <p14:creationId xmlns:p14="http://schemas.microsoft.com/office/powerpoint/2010/main" val="8597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2776"/>
          </a:xfrm>
          <a:solidFill>
            <a:schemeClr val="bg1">
              <a:lumMod val="90000"/>
            </a:schemeClr>
          </a:solidFill>
        </p:spPr>
        <p:txBody>
          <a:bodyPr anchor="ctr"/>
          <a:lstStyle/>
          <a:p>
            <a:pPr algn="l"/>
            <a:r>
              <a:rPr lang="cs-CZ" smtClean="0"/>
              <a:t>Příklad Charlese Chatmana</a:t>
            </a:r>
            <a:endParaRPr lang="en-GB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628800"/>
            <a:ext cx="9144000" cy="5229200"/>
          </a:xfrm>
        </p:spPr>
        <p:txBody>
          <a:bodyPr/>
          <a:lstStyle/>
          <a:p>
            <a:pPr marL="0" indent="0">
              <a:buNone/>
            </a:pPr>
            <a:r>
              <a:rPr lang="cs-CZ" smtClean="0"/>
              <a:t>P</a:t>
            </a:r>
            <a:r>
              <a:rPr lang="en-GB" smtClean="0"/>
              <a:t>ropuštěn </a:t>
            </a:r>
            <a:r>
              <a:rPr lang="en-GB"/>
              <a:t>po 27 letech poté, co byl ve 20 letech označen </a:t>
            </a:r>
            <a:r>
              <a:rPr lang="en-GB" smtClean="0"/>
              <a:t>ženou</a:t>
            </a:r>
            <a:r>
              <a:rPr lang="en-GB"/>
              <a:t>, kterou měl údajně </a:t>
            </a:r>
            <a:r>
              <a:rPr lang="en-GB" smtClean="0"/>
              <a:t>znásilnit</a:t>
            </a:r>
            <a:endParaRPr lang="cs-CZ" smtClean="0"/>
          </a:p>
          <a:p>
            <a:pPr marL="0" indent="0">
              <a:buNone/>
            </a:pPr>
            <a:endParaRPr lang="cs-CZ"/>
          </a:p>
          <a:p>
            <a:pPr marL="0" indent="0">
              <a:buNone/>
            </a:pPr>
            <a:r>
              <a:rPr lang="cs-CZ"/>
              <a:t>	</a:t>
            </a:r>
            <a:r>
              <a:rPr lang="cs-CZ" i="1"/>
              <a:t>„Jsem zahořklejší, jsem naštvaný, ale </a:t>
            </a:r>
            <a:r>
              <a:rPr lang="cs-CZ" i="1" smtClean="0"/>
              <a:t>	nejsem </a:t>
            </a:r>
            <a:r>
              <a:rPr lang="cs-CZ" i="1"/>
              <a:t>naštvaný nebo zahořklý do té míry, </a:t>
            </a:r>
            <a:r>
              <a:rPr lang="cs-CZ" i="1" smtClean="0"/>
              <a:t>	že </a:t>
            </a:r>
            <a:r>
              <a:rPr lang="cs-CZ" i="1"/>
              <a:t>bych chtěl někoho zranit nebo se </a:t>
            </a:r>
            <a:r>
              <a:rPr lang="cs-CZ" i="1" smtClean="0"/>
              <a:t>	pomstít</a:t>
            </a:r>
            <a:r>
              <a:rPr lang="cs-CZ" i="1"/>
              <a:t>.“</a:t>
            </a:r>
          </a:p>
          <a:p>
            <a:pPr marL="0" indent="0">
              <a:buNone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9904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2776"/>
          </a:xfrm>
          <a:solidFill>
            <a:schemeClr val="bg1">
              <a:lumMod val="90000"/>
            </a:schemeClr>
          </a:solidFill>
        </p:spPr>
        <p:txBody>
          <a:bodyPr anchor="ctr"/>
          <a:lstStyle/>
          <a:p>
            <a:pPr algn="l"/>
            <a:r>
              <a:rPr lang="cs-CZ" i="1" smtClean="0"/>
              <a:t>Eyewitness Identification</a:t>
            </a:r>
            <a:endParaRPr lang="en-GB" i="1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628800"/>
            <a:ext cx="9144000" cy="5229200"/>
          </a:xfrm>
        </p:spPr>
        <p:txBody>
          <a:bodyPr/>
          <a:lstStyle/>
          <a:p>
            <a:pPr marL="0" indent="0">
              <a:buNone/>
            </a:pPr>
            <a:r>
              <a:rPr lang="cs-CZ" smtClean="0"/>
              <a:t>Chybné identifikace</a:t>
            </a:r>
          </a:p>
          <a:p>
            <a:pPr marL="0" indent="0">
              <a:buNone/>
            </a:pPr>
            <a:r>
              <a:rPr lang="cs-CZ"/>
              <a:t>	</a:t>
            </a:r>
            <a:r>
              <a:rPr lang="cs-CZ" smtClean="0"/>
              <a:t>Pozornost, paměť a sociální vlivy</a:t>
            </a:r>
          </a:p>
          <a:p>
            <a:pPr marL="0" indent="0">
              <a:buNone/>
            </a:pPr>
            <a:r>
              <a:rPr lang="cs-CZ" smtClean="0"/>
              <a:t>Fáze pamatování</a:t>
            </a:r>
          </a:p>
          <a:p>
            <a:pPr marL="0" indent="0">
              <a:buNone/>
            </a:pPr>
            <a:r>
              <a:rPr lang="cs-CZ"/>
              <a:t>	</a:t>
            </a:r>
            <a:r>
              <a:rPr lang="cs-CZ" smtClean="0"/>
              <a:t>Encoding – Storage – Retrieval</a:t>
            </a:r>
          </a:p>
          <a:p>
            <a:pPr marL="0" indent="0">
              <a:buNone/>
            </a:pPr>
            <a:r>
              <a:rPr lang="cs-CZ"/>
              <a:t>	</a:t>
            </a:r>
            <a:r>
              <a:rPr lang="cs-CZ" smtClean="0"/>
              <a:t>Chyby mohou nastat ve kterékoliv fázi</a:t>
            </a:r>
          </a:p>
        </p:txBody>
      </p:sp>
    </p:spTree>
    <p:extLst>
      <p:ext uri="{BB962C8B-B14F-4D97-AF65-F5344CB8AC3E}">
        <p14:creationId xmlns:p14="http://schemas.microsoft.com/office/powerpoint/2010/main" val="8597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2776"/>
          </a:xfrm>
          <a:solidFill>
            <a:schemeClr val="bg1">
              <a:lumMod val="90000"/>
            </a:schemeClr>
          </a:solidFill>
        </p:spPr>
        <p:txBody>
          <a:bodyPr anchor="ctr"/>
          <a:lstStyle/>
          <a:p>
            <a:pPr algn="l"/>
            <a:r>
              <a:rPr lang="cs-CZ" i="1" smtClean="0"/>
              <a:t>Eyewitness Identification</a:t>
            </a:r>
            <a:endParaRPr lang="en-GB" i="1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628800"/>
            <a:ext cx="9144000" cy="5229200"/>
          </a:xfrm>
        </p:spPr>
        <p:txBody>
          <a:bodyPr/>
          <a:lstStyle/>
          <a:p>
            <a:pPr marL="0" indent="0">
              <a:buNone/>
            </a:pPr>
            <a:r>
              <a:rPr lang="cs-CZ" smtClean="0"/>
              <a:t>Chybné identifikace</a:t>
            </a:r>
          </a:p>
          <a:p>
            <a:pPr marL="0" indent="0">
              <a:buNone/>
            </a:pPr>
            <a:r>
              <a:rPr lang="cs-CZ"/>
              <a:t>	</a:t>
            </a:r>
            <a:r>
              <a:rPr lang="cs-CZ" smtClean="0"/>
              <a:t>Pozornost, paměť a sociální vlivy</a:t>
            </a:r>
          </a:p>
          <a:p>
            <a:pPr marL="0" indent="0">
              <a:buNone/>
            </a:pPr>
            <a:r>
              <a:rPr lang="cs-CZ" smtClean="0"/>
              <a:t>Fáze pamatování</a:t>
            </a:r>
          </a:p>
          <a:p>
            <a:pPr marL="0" indent="0">
              <a:buNone/>
            </a:pPr>
            <a:r>
              <a:rPr lang="cs-CZ"/>
              <a:t>	</a:t>
            </a:r>
            <a:r>
              <a:rPr lang="cs-CZ" b="1" smtClean="0"/>
              <a:t>Encoding</a:t>
            </a:r>
            <a:r>
              <a:rPr lang="cs-CZ" smtClean="0"/>
              <a:t> – Storage – </a:t>
            </a:r>
            <a:r>
              <a:rPr lang="cs-CZ" b="1" smtClean="0"/>
              <a:t>Retrieval</a:t>
            </a:r>
          </a:p>
          <a:p>
            <a:pPr marL="0" indent="0">
              <a:buNone/>
            </a:pPr>
            <a:r>
              <a:rPr lang="cs-CZ"/>
              <a:t>	</a:t>
            </a:r>
            <a:r>
              <a:rPr lang="cs-CZ" smtClean="0"/>
              <a:t>Chyby mohou nastat ve kterékoliv fázi</a:t>
            </a:r>
          </a:p>
        </p:txBody>
      </p:sp>
    </p:spTree>
    <p:extLst>
      <p:ext uri="{BB962C8B-B14F-4D97-AF65-F5344CB8AC3E}">
        <p14:creationId xmlns:p14="http://schemas.microsoft.com/office/powerpoint/2010/main" val="2872540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2776"/>
          </a:xfrm>
          <a:solidFill>
            <a:schemeClr val="bg1">
              <a:lumMod val="90000"/>
            </a:schemeClr>
          </a:solidFill>
        </p:spPr>
        <p:txBody>
          <a:bodyPr anchor="ctr"/>
          <a:lstStyle/>
          <a:p>
            <a:pPr algn="l"/>
            <a:r>
              <a:rPr lang="cs-CZ" smtClean="0"/>
              <a:t>Zdroje chyb při </a:t>
            </a:r>
            <a:r>
              <a:rPr lang="cs-CZ" b="1" smtClean="0"/>
              <a:t>kódování</a:t>
            </a:r>
            <a:endParaRPr lang="en-GB" b="1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628800"/>
            <a:ext cx="9144000" cy="5229200"/>
          </a:xfrm>
        </p:spPr>
        <p:txBody>
          <a:bodyPr/>
          <a:lstStyle/>
          <a:p>
            <a:pPr marL="0" indent="0">
              <a:buNone/>
            </a:pPr>
            <a:r>
              <a:rPr lang="cs-CZ" smtClean="0"/>
              <a:t>Světlo (stmívalo se?)</a:t>
            </a:r>
          </a:p>
          <a:p>
            <a:pPr marL="0" indent="0">
              <a:buNone/>
            </a:pPr>
            <a:endParaRPr lang="cs-CZ" smtClean="0"/>
          </a:p>
          <a:p>
            <a:pPr marL="0" indent="0">
              <a:buNone/>
            </a:pPr>
            <a:r>
              <a:rPr lang="cs-CZ" smtClean="0"/>
              <a:t>Zrak svědka (měl na sobě brýle?)</a:t>
            </a:r>
          </a:p>
          <a:p>
            <a:pPr marL="0" indent="0">
              <a:buNone/>
            </a:pPr>
            <a:endParaRPr lang="cs-CZ" smtClean="0"/>
          </a:p>
          <a:p>
            <a:pPr marL="0" indent="0">
              <a:buNone/>
            </a:pPr>
            <a:r>
              <a:rPr lang="cs-CZ" smtClean="0"/>
              <a:t>Vzdálenost (mohl osobě vidět do tváře?)</a:t>
            </a:r>
          </a:p>
        </p:txBody>
      </p:sp>
    </p:spTree>
    <p:extLst>
      <p:ext uri="{BB962C8B-B14F-4D97-AF65-F5344CB8AC3E}">
        <p14:creationId xmlns:p14="http://schemas.microsoft.com/office/powerpoint/2010/main" val="8597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Template">
  <a:themeElements>
    <a:clrScheme name="Vlastní 1">
      <a:dk1>
        <a:srgbClr val="3F3151"/>
      </a:dk1>
      <a:lt1>
        <a:srgbClr val="E5E0EC"/>
      </a:lt1>
      <a:dk2>
        <a:srgbClr val="3F3151"/>
      </a:dk2>
      <a:lt2>
        <a:srgbClr val="E5E0EC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1691</TotalTime>
  <Words>1070</Words>
  <Application>Microsoft Office PowerPoint</Application>
  <PresentationFormat>Předvádění na obrazovce (4:3)</PresentationFormat>
  <Paragraphs>268</Paragraphs>
  <Slides>42</Slides>
  <Notes>8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42</vt:i4>
      </vt:variant>
    </vt:vector>
  </HeadingPairs>
  <TitlesOfParts>
    <vt:vector size="43" baseType="lpstr">
      <vt:lpstr>Template</vt:lpstr>
      <vt:lpstr>Paměť z hlediska forenzní, klinické a pedagogické psychologie</vt:lpstr>
      <vt:lpstr>Sedm hříchů paměti</vt:lpstr>
      <vt:lpstr>Témata</vt:lpstr>
      <vt:lpstr>Výzkum paměti ve forenzní psychologi (Costanzo, 2013)</vt:lpstr>
      <vt:lpstr>Úvod - statistiky</vt:lpstr>
      <vt:lpstr>Příklad Charlese Chatmana</vt:lpstr>
      <vt:lpstr>Eyewitness Identification</vt:lpstr>
      <vt:lpstr>Eyewitness Identification</vt:lpstr>
      <vt:lpstr>Zdroje chyb při kódování</vt:lpstr>
      <vt:lpstr>Psychologické faktory</vt:lpstr>
      <vt:lpstr>Stres při kódování a identifikace</vt:lpstr>
      <vt:lpstr>Zdroje chyb při vybavení</vt:lpstr>
      <vt:lpstr>Misinformation effect</vt:lpstr>
      <vt:lpstr>Post-identification feedback</vt:lpstr>
      <vt:lpstr>Sociální vlivy ovlivňující paměť</vt:lpstr>
      <vt:lpstr>Když spolu svědkové mluví I</vt:lpstr>
      <vt:lpstr>Když spolu svědkové mluví II</vt:lpstr>
      <vt:lpstr>Normativní vlivy</vt:lpstr>
      <vt:lpstr>Informační vlivy</vt:lpstr>
      <vt:lpstr>Falešné vzpomínky I</vt:lpstr>
      <vt:lpstr>Falešné vzpomínky II</vt:lpstr>
      <vt:lpstr>Přesah výzkumu paměti v oblasti forenzní psychologie</vt:lpstr>
      <vt:lpstr>Kognitivní modely paměti: re-konsolidace a zkreslování vzpomínek</vt:lpstr>
      <vt:lpstr>Zkreslování vzpomínek: Modely paměti</vt:lpstr>
      <vt:lpstr>Zkreslování vzpomínek: Model re-konsolidace</vt:lpstr>
      <vt:lpstr>Rekonsolidace a zkreslování vzpomínek</vt:lpstr>
      <vt:lpstr>Paměť z hlediska klinické psychologie</vt:lpstr>
      <vt:lpstr>„Recovered memories“</vt:lpstr>
      <vt:lpstr>„Znovu-vybavené vzpomínky“ na zneužívání</vt:lpstr>
      <vt:lpstr>Výzkum v oblasti falešných vzpomínek</vt:lpstr>
      <vt:lpstr>„Odvolání znovu-vybavené vzpomínky“</vt:lpstr>
      <vt:lpstr>Paměť z hlediska pedagogické psychologie</vt:lpstr>
      <vt:lpstr>Výzkum paměti v oblasti pedagogické psychologie</vt:lpstr>
      <vt:lpstr>Prezentace aplikace PowerPoint</vt:lpstr>
      <vt:lpstr>Prezentace aplikace PowerPoint</vt:lpstr>
      <vt:lpstr>Učební strategie II</vt:lpstr>
      <vt:lpstr>Prezentace aplikace PowerPoint</vt:lpstr>
      <vt:lpstr>Efektivní učební strategie</vt:lpstr>
      <vt:lpstr>Efektivní učební strategie</vt:lpstr>
      <vt:lpstr>Děkuji za pozornost</vt:lpstr>
      <vt:lpstr>Reference</vt:lpstr>
      <vt:lpstr>Reference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Paměť z hlediska kognitivní, forenzní a pedagogické psychologie</dc:title>
  <dc:creator>Eva Rubínová</dc:creator>
  <cp:lastModifiedBy>Eva Rubínová</cp:lastModifiedBy>
  <cp:revision>142</cp:revision>
  <dcterms:created xsi:type="dcterms:W3CDTF">2014-12-02T10:52:44Z</dcterms:created>
  <dcterms:modified xsi:type="dcterms:W3CDTF">2014-12-08T11:20:55Z</dcterms:modified>
</cp:coreProperties>
</file>