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7"/>
  </p:notesMasterIdLst>
  <p:sldIdLst>
    <p:sldId id="367" r:id="rId2"/>
    <p:sldId id="370" r:id="rId3"/>
    <p:sldId id="371" r:id="rId4"/>
    <p:sldId id="372" r:id="rId5"/>
    <p:sldId id="373" r:id="rId6"/>
    <p:sldId id="368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74" r:id="rId23"/>
    <p:sldId id="298" r:id="rId24"/>
    <p:sldId id="299" r:id="rId25"/>
    <p:sldId id="300" r:id="rId26"/>
    <p:sldId id="301" r:id="rId27"/>
    <p:sldId id="302" r:id="rId28"/>
    <p:sldId id="303" r:id="rId29"/>
    <p:sldId id="305" r:id="rId30"/>
    <p:sldId id="331" r:id="rId31"/>
    <p:sldId id="307" r:id="rId32"/>
    <p:sldId id="332" r:id="rId33"/>
    <p:sldId id="309" r:id="rId34"/>
    <p:sldId id="333" r:id="rId35"/>
    <p:sldId id="308" r:id="rId36"/>
    <p:sldId id="334" r:id="rId37"/>
    <p:sldId id="304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30" r:id="rId54"/>
    <p:sldId id="369" r:id="rId55"/>
    <p:sldId id="297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831" autoAdjust="0"/>
  </p:normalViewPr>
  <p:slideViewPr>
    <p:cSldViewPr>
      <p:cViewPr varScale="1">
        <p:scale>
          <a:sx n="61" d="100"/>
          <a:sy n="61" d="100"/>
        </p:scale>
        <p:origin x="-20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notesViewPr>
    <p:cSldViewPr>
      <p:cViewPr varScale="1">
        <p:scale>
          <a:sx n="57" d="100"/>
          <a:sy n="57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6262-5BAB-4251-A159-77827AA51624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644A-9F53-4CBD-B208-F29899F128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0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Vimeo</a:t>
            </a:r>
            <a:r>
              <a:rPr lang="cs-CZ" dirty="0" smtClean="0"/>
              <a:t> – přednáška</a:t>
            </a:r>
            <a:r>
              <a:rPr lang="cs-CZ" baseline="0" dirty="0" smtClean="0"/>
              <a:t> o H.M.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5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Interference</a:t>
            </a:r>
            <a:r>
              <a:rPr lang="cs-CZ" baseline="0" dirty="0" smtClean="0"/>
              <a:t> – proces, kdy prezentací jiných položek podobného materiálu narušuje učení nového materiálu (proaktivní interference) nebo vybavení předchozího naučeného (retroaktivní interference)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5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75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8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136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Konfabulace a opakování: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H.M. byl po několika letech testování přesvědčen, že psycholožka, která studovala jeho paměť, je jeho spolužačka ze střední školy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Přilehlé struktury hipokampu – </a:t>
            </a:r>
            <a:r>
              <a:rPr lang="cs-CZ" dirty="0" err="1" smtClean="0"/>
              <a:t>perirhinální</a:t>
            </a:r>
            <a:r>
              <a:rPr lang="cs-CZ" dirty="0" smtClean="0"/>
              <a:t> kortex</a:t>
            </a:r>
            <a:r>
              <a:rPr lang="cs-CZ" baseline="0" dirty="0" smtClean="0"/>
              <a:t> – zachovaný. Tato struktura je zodpovědná za paměť ve smyslu známosti (</a:t>
            </a:r>
            <a:r>
              <a:rPr lang="cs-CZ" baseline="0" dirty="0" err="1" smtClean="0"/>
              <a:t>familiarita</a:t>
            </a:r>
            <a:r>
              <a:rPr lang="cs-CZ" baseline="0" dirty="0" smtClean="0"/>
              <a:t> – je to paměť na „co,“ izolované od dalších informací, které zajišťují další struktury, které H.M. nemohl používat. </a:t>
            </a:r>
            <a:r>
              <a:rPr lang="cs-CZ" baseline="0" dirty="0" err="1" smtClean="0"/>
              <a:t>Familiaritu</a:t>
            </a:r>
            <a:r>
              <a:rPr lang="cs-CZ" baseline="0" dirty="0" smtClean="0"/>
              <a:t> zažíváte když potkáte člověka, přičemž víte, že ho znáte, ale nemůžete si vůbec vzpomenout, jak se jmenuje, odkud ho znáte apod.). H.M. si vytvořil vzpomínku na psycholožku bázi </a:t>
            </a:r>
            <a:r>
              <a:rPr lang="cs-CZ" baseline="0" dirty="0" err="1" smtClean="0"/>
              <a:t>familiarity</a:t>
            </a:r>
            <a:r>
              <a:rPr lang="cs-CZ" baseline="0" dirty="0" smtClean="0"/>
              <a:t> přidal k ní </a:t>
            </a:r>
            <a:r>
              <a:rPr lang="cs-CZ" baseline="0" dirty="0" err="1" smtClean="0"/>
              <a:t>konfabulaci</a:t>
            </a:r>
            <a:r>
              <a:rPr lang="cs-CZ" baseline="0" dirty="0" smtClean="0"/>
              <a:t>, která vysvětlovala, odkud ji zná (</a:t>
            </a:r>
            <a:r>
              <a:rPr lang="cs-CZ" baseline="0" dirty="0" err="1" smtClean="0"/>
              <a:t>Corkin</a:t>
            </a:r>
            <a:r>
              <a:rPr lang="cs-CZ" baseline="0" dirty="0" smtClean="0"/>
              <a:t>, 2013).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5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Vzpomínky jsou</a:t>
            </a:r>
            <a:r>
              <a:rPr lang="cs-CZ" baseline="0" dirty="0" smtClean="0"/>
              <a:t> vždy do jisté míry epizodické a do jisté míry sémantické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2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Hlavní kognitivní domény</a:t>
            </a:r>
          </a:p>
          <a:p>
            <a:endParaRPr lang="cs-CZ" dirty="0" smtClean="0"/>
          </a:p>
          <a:p>
            <a:r>
              <a:rPr lang="cs-CZ" dirty="0" smtClean="0"/>
              <a:t>Pokud známe behaviorální</a:t>
            </a:r>
            <a:r>
              <a:rPr lang="cs-CZ" baseline="0" dirty="0" smtClean="0"/>
              <a:t> projevy jednotlivých dysfunkcí, můžeme na základě neuropsychologického profilu odhadovat, o kterou dysfunkci se jedná, případně které oblasti jsou pravděpodobně zasaženy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71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2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2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1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644A-9F53-4CBD-B208-F29899F128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2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2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76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4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7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9A82-557B-498B-A2F1-EC8CBABC4F31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8B4A-165F-4A0F-A43C-0418E41B2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855083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>
            <a:normAutofit/>
          </a:bodyPr>
          <a:lstStyle/>
          <a:p>
            <a:pPr algn="l"/>
            <a:r>
              <a:rPr lang="pl-PL">
                <a:solidFill>
                  <a:schemeClr val="tx1">
                    <a:lumMod val="20000"/>
                    <a:lumOff val="80000"/>
                  </a:schemeClr>
                </a:solidFill>
              </a:rPr>
              <a:t>Kognitivně-psychologický </a:t>
            </a:r>
            <a:r>
              <a:rPr lang="pl-PL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výzkum</a:t>
            </a:r>
            <a:r>
              <a:rPr lang="pl-PL">
                <a:solidFill>
                  <a:schemeClr val="tx1">
                    <a:lumMod val="20000"/>
                    <a:lumOff val="80000"/>
                  </a:schemeClr>
                </a:solidFill>
              </a:rPr>
              <a:t/>
            </a:r>
            <a:br>
              <a:rPr lang="pl-PL">
                <a:solidFill>
                  <a:schemeClr val="tx1">
                    <a:lumMod val="20000"/>
                    <a:lumOff val="80000"/>
                  </a:schemeClr>
                </a:solidFill>
              </a:rPr>
            </a:br>
            <a:r>
              <a:rPr lang="pl-PL">
                <a:solidFill>
                  <a:schemeClr val="tx1">
                    <a:lumMod val="20000"/>
                    <a:lumOff val="80000"/>
                  </a:schemeClr>
                </a:solidFill>
              </a:rPr>
              <a:t>Neuropsychologická </a:t>
            </a:r>
            <a:r>
              <a:rPr lang="pl-PL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diagnostika </a:t>
            </a:r>
            <a:r>
              <a:rPr lang="pl-PL">
                <a:solidFill>
                  <a:schemeClr val="tx1">
                    <a:lumMod val="20000"/>
                    <a:lumOff val="80000"/>
                  </a:schemeClr>
                </a:solidFill>
              </a:rPr>
              <a:t>paměti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681414" cy="2515294"/>
          </a:xfrm>
        </p:spPr>
        <p:txBody>
          <a:bodyPr/>
          <a:lstStyle/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 Rubínová</a:t>
            </a:r>
          </a:p>
          <a:p>
            <a:pPr algn="l"/>
            <a:endParaRPr lang="cs-CZ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University of Portsmouth</a:t>
            </a: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eva.rubinova@port.ac.uk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5" y="5656263"/>
            <a:ext cx="3273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6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Co se dokázal naučit?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4847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Procedurální úkoly – zrcadlové kreslení</a:t>
            </a:r>
          </a:p>
          <a:p>
            <a:pPr marL="0" indent="0">
              <a:buNone/>
            </a:pPr>
            <a:r>
              <a:rPr lang="cs-CZ" dirty="0" smtClean="0"/>
              <a:t>Adaptace </a:t>
            </a:r>
            <a:r>
              <a:rPr lang="cs-CZ" smtClean="0"/>
              <a:t>na prostředí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Postupné </a:t>
            </a:r>
            <a:r>
              <a:rPr lang="cs-CZ" dirty="0" smtClean="0"/>
              <a:t>snižování úzkosti </a:t>
            </a:r>
            <a:r>
              <a:rPr lang="cs-CZ" smtClean="0"/>
              <a:t>při testování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Bez </a:t>
            </a:r>
            <a:r>
              <a:rPr lang="cs-CZ" dirty="0" smtClean="0"/>
              <a:t>vzpomínek na učení či události</a:t>
            </a:r>
          </a:p>
          <a:p>
            <a:pPr marL="0" indent="0">
              <a:buNone/>
            </a:pPr>
            <a:r>
              <a:rPr lang="cs-CZ" dirty="0" smtClean="0"/>
              <a:t>Krátkodobá paměť – ušetřena</a:t>
            </a:r>
          </a:p>
          <a:p>
            <a:pPr marL="457200" lvl="1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47334"/>
            <a:ext cx="3354040" cy="240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Paměť a hipokampus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Krátkodobá a </a:t>
            </a:r>
            <a:r>
              <a:rPr lang="cs-CZ" smtClean="0"/>
              <a:t>implicitní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 </a:t>
            </a:r>
            <a:r>
              <a:rPr lang="cs-CZ" dirty="0"/>
              <a:t>hipokampu </a:t>
            </a:r>
            <a:r>
              <a:rPr lang="cs-CZ" dirty="0" smtClean="0"/>
              <a:t>nezávislé</a:t>
            </a:r>
          </a:p>
          <a:p>
            <a:pPr marL="0" indent="0">
              <a:buNone/>
            </a:pPr>
            <a:r>
              <a:rPr lang="cs-CZ" smtClean="0"/>
              <a:t>Epizodická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 </a:t>
            </a:r>
            <a:r>
              <a:rPr lang="cs-CZ" dirty="0" smtClean="0"/>
              <a:t>hipokampu závislá</a:t>
            </a:r>
          </a:p>
          <a:p>
            <a:pPr marL="0" indent="0">
              <a:buNone/>
            </a:pPr>
            <a:r>
              <a:rPr lang="cs-CZ" dirty="0" smtClean="0"/>
              <a:t>Vybavení </a:t>
            </a:r>
            <a:r>
              <a:rPr lang="cs-CZ" smtClean="0"/>
              <a:t>starých vzpomínek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Více </a:t>
            </a:r>
            <a:r>
              <a:rPr lang="cs-CZ" dirty="0" smtClean="0"/>
              <a:t>schematické, málo </a:t>
            </a:r>
            <a:r>
              <a:rPr lang="cs-CZ" smtClean="0"/>
              <a:t>kontextuálních 	detailů </a:t>
            </a:r>
            <a:r>
              <a:rPr lang="cs-CZ" dirty="0" smtClean="0"/>
              <a:t>(informace uložené v hipokampu)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Neuropsychologie paměti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Klinická </a:t>
            </a:r>
            <a:r>
              <a:rPr lang="cs-CZ" dirty="0"/>
              <a:t>neuropsychologie je aplikovaná věda, která se zabývá behaviorálními projevy dysfunkcí </a:t>
            </a:r>
            <a:r>
              <a:rPr lang="cs-CZ" dirty="0" smtClean="0"/>
              <a:t>mozku</a:t>
            </a:r>
            <a:endParaRPr lang="cs-CZ" sz="2800" dirty="0"/>
          </a:p>
          <a:p>
            <a:pPr marL="118872" indent="0" algn="r">
              <a:buNone/>
            </a:pPr>
            <a:r>
              <a:rPr lang="cs-CZ" sz="2400" dirty="0" smtClean="0"/>
              <a:t>(</a:t>
            </a:r>
            <a:r>
              <a:rPr lang="cs-CZ" sz="2400" dirty="0" err="1" smtClean="0"/>
              <a:t>Lezak</a:t>
            </a:r>
            <a:r>
              <a:rPr lang="cs-CZ" sz="2400" dirty="0" smtClean="0"/>
              <a:t>, </a:t>
            </a:r>
            <a:r>
              <a:rPr lang="cs-CZ" sz="2400" dirty="0" err="1" smtClean="0"/>
              <a:t>Howieson</a:t>
            </a:r>
            <a:r>
              <a:rPr lang="cs-CZ" sz="2400" dirty="0" smtClean="0"/>
              <a:t>, </a:t>
            </a:r>
            <a:r>
              <a:rPr lang="cs-CZ" sz="2400" dirty="0" err="1" smtClean="0"/>
              <a:t>Bigler</a:t>
            </a:r>
            <a:r>
              <a:rPr lang="cs-CZ" sz="2400" dirty="0" smtClean="0"/>
              <a:t>, &amp; </a:t>
            </a:r>
            <a:r>
              <a:rPr lang="cs-CZ" sz="2400" dirty="0" err="1" smtClean="0"/>
              <a:t>Tranel</a:t>
            </a:r>
            <a:r>
              <a:rPr lang="cs-CZ" sz="2400" dirty="0" smtClean="0"/>
              <a:t>, 2012)</a:t>
            </a:r>
          </a:p>
          <a:p>
            <a:pPr marL="0" indent="0">
              <a:buNone/>
            </a:pPr>
            <a:r>
              <a:rPr lang="cs-CZ" dirty="0" smtClean="0"/>
              <a:t>Cíl – vytvoření </a:t>
            </a:r>
            <a:r>
              <a:rPr lang="cs-CZ" smtClean="0"/>
              <a:t>kognitivního profilu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Pozornost</a:t>
            </a:r>
            <a:endParaRPr lang="cs-CZ" dirty="0"/>
          </a:p>
          <a:p>
            <a:pPr marL="0" indent="0">
              <a:buNone/>
            </a:pPr>
            <a:r>
              <a:rPr lang="cs-CZ" b="1" smtClean="0"/>
              <a:t>	Paměť</a:t>
            </a:r>
            <a:endParaRPr lang="cs-CZ" b="1" dirty="0"/>
          </a:p>
          <a:p>
            <a:pPr marL="0" indent="0">
              <a:buNone/>
            </a:pPr>
            <a:r>
              <a:rPr lang="cs-CZ" b="1" dirty="0" smtClean="0"/>
              <a:t>	</a:t>
            </a:r>
            <a:r>
              <a:rPr lang="cs-CZ" smtClean="0"/>
              <a:t>Exekutivní funkce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Vizuokonstuktivní funkce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Jazyk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 smtClean="0"/>
              <a:t>Klinická </a:t>
            </a:r>
            <a:r>
              <a:rPr lang="cs-CZ" dirty="0" err="1" smtClean="0"/>
              <a:t>NeuroPsy</a:t>
            </a:r>
            <a:r>
              <a:rPr lang="cs-CZ" dirty="0" smtClean="0"/>
              <a:t> paměti - AN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" y="1628801"/>
            <a:ext cx="9144001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mtClean="0"/>
              <a:t>Alzheimerova nemoc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 </a:t>
            </a:r>
            <a:r>
              <a:rPr lang="cs-CZ" dirty="0" smtClean="0"/>
              <a:t>popředí je amnestický deficit </a:t>
            </a:r>
            <a:r>
              <a:rPr lang="cs-CZ" smtClean="0"/>
              <a:t>– narušení 	schopnosti </a:t>
            </a:r>
            <a:r>
              <a:rPr lang="cs-CZ" dirty="0" smtClean="0"/>
              <a:t>zapamatovat si nový </a:t>
            </a:r>
            <a:r>
              <a:rPr lang="cs-CZ" smtClean="0"/>
              <a:t>materiál 	(</a:t>
            </a:r>
            <a:r>
              <a:rPr lang="cs-CZ" dirty="0" smtClean="0"/>
              <a:t>narušení </a:t>
            </a:r>
            <a:r>
              <a:rPr lang="cs-CZ" smtClean="0"/>
              <a:t>epizodické paměti)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Narušení </a:t>
            </a:r>
            <a:r>
              <a:rPr lang="cs-CZ" dirty="0" smtClean="0"/>
              <a:t>volného vybavení i rekognice</a:t>
            </a:r>
            <a:r>
              <a:rPr lang="cs-CZ" smtClean="0"/>
              <a:t>, 	nápověda nepomáhá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Krátkodobá </a:t>
            </a:r>
            <a:r>
              <a:rPr lang="cs-CZ" dirty="0" smtClean="0"/>
              <a:t>a pracovní paměť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	jsou obvykle intaktní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Rozlišení </a:t>
            </a:r>
            <a:r>
              <a:rPr lang="cs-CZ" dirty="0" smtClean="0"/>
              <a:t>na </a:t>
            </a:r>
            <a:r>
              <a:rPr lang="cs-CZ" smtClean="0"/>
              <a:t>verbální a</a:t>
            </a:r>
            <a:br>
              <a:rPr lang="cs-CZ" smtClean="0"/>
            </a:br>
            <a:r>
              <a:rPr lang="cs-CZ" smtClean="0"/>
              <a:t>	neverbální</a:t>
            </a:r>
            <a:r>
              <a:rPr lang="cs-CZ"/>
              <a:t> </a:t>
            </a:r>
            <a:r>
              <a:rPr lang="cs-CZ" smtClean="0"/>
              <a:t>materiál </a:t>
            </a:r>
            <a:r>
              <a:rPr lang="cs-CZ" dirty="0" smtClean="0"/>
              <a:t>nehraje roli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43" y="4293096"/>
            <a:ext cx="2486157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9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 smtClean="0"/>
              <a:t>Klinická </a:t>
            </a:r>
            <a:r>
              <a:rPr lang="cs-CZ" dirty="0" err="1" smtClean="0"/>
              <a:t>NeuroPsy</a:t>
            </a:r>
            <a:r>
              <a:rPr lang="cs-CZ" dirty="0" smtClean="0"/>
              <a:t> paměti - TBI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Traumatické poranění mozku (</a:t>
            </a:r>
            <a:r>
              <a:rPr lang="cs-CZ" i="1" dirty="0" err="1" smtClean="0"/>
              <a:t>traumatic</a:t>
            </a:r>
            <a:r>
              <a:rPr lang="cs-CZ" i="1" dirty="0" smtClean="0"/>
              <a:t> </a:t>
            </a:r>
            <a:r>
              <a:rPr lang="cs-CZ" i="1" smtClean="0"/>
              <a:t>brain injury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Narušení pozornosti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Snížená </a:t>
            </a:r>
            <a:r>
              <a:rPr lang="cs-CZ" dirty="0"/>
              <a:t>kapacita </a:t>
            </a:r>
            <a:r>
              <a:rPr lang="cs-CZ"/>
              <a:t>pracovní </a:t>
            </a:r>
            <a:r>
              <a:rPr lang="cs-CZ" smtClean="0"/>
              <a:t>paměti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Omezená </a:t>
            </a:r>
            <a:r>
              <a:rPr lang="cs-CZ" dirty="0" smtClean="0"/>
              <a:t>tvorba </a:t>
            </a:r>
            <a:r>
              <a:rPr lang="cs-CZ" smtClean="0"/>
              <a:t>nových vzpomínek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Zpomalení </a:t>
            </a:r>
            <a:r>
              <a:rPr lang="cs-CZ" dirty="0" smtClean="0"/>
              <a:t>psychomotorického tempa</a:t>
            </a:r>
          </a:p>
        </p:txBody>
      </p:sp>
    </p:spTree>
    <p:extLst>
      <p:ext uri="{BB962C8B-B14F-4D97-AF65-F5344CB8AC3E}">
        <p14:creationId xmlns:p14="http://schemas.microsoft.com/office/powerpoint/2010/main" val="15336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 smtClean="0"/>
              <a:t>Klinická </a:t>
            </a:r>
            <a:r>
              <a:rPr lang="cs-CZ" dirty="0" err="1" smtClean="0"/>
              <a:t>NeuroPsy</a:t>
            </a:r>
            <a:r>
              <a:rPr lang="cs-CZ" dirty="0" smtClean="0"/>
              <a:t> paměti - PN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Demence u </a:t>
            </a:r>
            <a:r>
              <a:rPr lang="cs-CZ" smtClean="0"/>
              <a:t>Parkinsonovy choroby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Zpomalení psychomotorického tempa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Narušení exekutivních funkcí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Snížená </a:t>
            </a:r>
            <a:r>
              <a:rPr lang="cs-CZ" dirty="0"/>
              <a:t>kapacita krátkodobé i </a:t>
            </a:r>
            <a:r>
              <a:rPr lang="cs-CZ"/>
              <a:t>pracovní </a:t>
            </a:r>
            <a:r>
              <a:rPr lang="cs-CZ" smtClean="0"/>
              <a:t>	paměti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mtClean="0"/>
              <a:t>Narušená </a:t>
            </a:r>
            <a:r>
              <a:rPr lang="cs-CZ" dirty="0" smtClean="0"/>
              <a:t>výbavnost, ovšem nápověda </a:t>
            </a:r>
            <a:r>
              <a:rPr lang="cs-CZ" smtClean="0"/>
              <a:t>je 	obvykle </a:t>
            </a:r>
            <a:r>
              <a:rPr lang="cs-CZ" dirty="0" smtClean="0"/>
              <a:t>funkční</a:t>
            </a:r>
          </a:p>
        </p:txBody>
      </p:sp>
    </p:spTree>
    <p:extLst>
      <p:ext uri="{BB962C8B-B14F-4D97-AF65-F5344CB8AC3E}">
        <p14:creationId xmlns:p14="http://schemas.microsoft.com/office/powerpoint/2010/main" val="34577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 smtClean="0"/>
              <a:t>Klinická </a:t>
            </a:r>
            <a:r>
              <a:rPr lang="cs-CZ" dirty="0" err="1" smtClean="0"/>
              <a:t>NeuroPsy</a:t>
            </a:r>
            <a:r>
              <a:rPr lang="cs-CZ" dirty="0" smtClean="0"/>
              <a:t> paměti - FTLD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Frontotemporální </a:t>
            </a:r>
            <a:r>
              <a:rPr lang="cs-CZ" smtClean="0"/>
              <a:t>lobární degenerace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Narušení exekutivních funkcí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Snížená </a:t>
            </a:r>
            <a:r>
              <a:rPr lang="cs-CZ" dirty="0" smtClean="0"/>
              <a:t>kapacita</a:t>
            </a:r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	krátkodobé</a:t>
            </a:r>
            <a:br>
              <a:rPr lang="cs-CZ" smtClean="0"/>
            </a:br>
            <a:r>
              <a:rPr lang="cs-CZ" smtClean="0"/>
              <a:t>	i </a:t>
            </a:r>
            <a:r>
              <a:rPr lang="cs-CZ"/>
              <a:t>pracovní </a:t>
            </a:r>
            <a:r>
              <a:rPr lang="cs-CZ" smtClean="0"/>
              <a:t>paměti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Narušená</a:t>
            </a:r>
            <a:br>
              <a:rPr lang="cs-CZ" smtClean="0"/>
            </a:br>
            <a:r>
              <a:rPr lang="cs-CZ" smtClean="0"/>
              <a:t>	výbavnost,</a:t>
            </a:r>
            <a:br>
              <a:rPr lang="cs-CZ" smtClean="0"/>
            </a:br>
            <a:r>
              <a:rPr lang="cs-CZ" smtClean="0"/>
              <a:t>	nápověda je</a:t>
            </a:r>
            <a:br>
              <a:rPr lang="cs-CZ" smtClean="0"/>
            </a:br>
            <a:r>
              <a:rPr lang="cs-CZ" smtClean="0"/>
              <a:t>	obvykle </a:t>
            </a:r>
            <a:r>
              <a:rPr lang="cs-CZ" dirty="0" smtClean="0"/>
              <a:t>funkční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63" y="2924944"/>
            <a:ext cx="4949438" cy="3936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83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Klinické </a:t>
            </a:r>
            <a:r>
              <a:rPr lang="cs-CZ" dirty="0" err="1" smtClean="0"/>
              <a:t>NeuroPsy</a:t>
            </a:r>
            <a:r>
              <a:rPr lang="cs-CZ" dirty="0" smtClean="0"/>
              <a:t> vyšetření 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Setkáváme se s pacientem, měříme výkonnost v </a:t>
            </a:r>
            <a:r>
              <a:rPr lang="cs-CZ" smtClean="0"/>
              <a:t>různých oblastech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Vytváříme </a:t>
            </a:r>
            <a:r>
              <a:rPr lang="cs-CZ" dirty="0" smtClean="0"/>
              <a:t>kognitivní profil – tedy hypotézu </a:t>
            </a:r>
            <a:r>
              <a:rPr lang="cs-CZ" smtClean="0"/>
              <a:t>o 	poruše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mtClean="0"/>
              <a:t>Chceme </a:t>
            </a:r>
            <a:r>
              <a:rPr lang="cs-CZ" dirty="0" smtClean="0"/>
              <a:t>pouze popsat, které oblasti </a:t>
            </a:r>
            <a:r>
              <a:rPr lang="cs-CZ" smtClean="0"/>
              <a:t>jsou 	narušené </a:t>
            </a:r>
            <a:r>
              <a:rPr lang="cs-CZ" dirty="0" smtClean="0"/>
              <a:t>a které </a:t>
            </a:r>
            <a:r>
              <a:rPr lang="cs-CZ" smtClean="0"/>
              <a:t>jsou ušetřené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Populace </a:t>
            </a:r>
            <a:r>
              <a:rPr lang="cs-CZ" dirty="0" smtClean="0"/>
              <a:t>není limitována </a:t>
            </a:r>
            <a:r>
              <a:rPr lang="cs-CZ" smtClean="0"/>
              <a:t>neurologickými 	poruchami </a:t>
            </a:r>
            <a:r>
              <a:rPr lang="cs-CZ" dirty="0" smtClean="0"/>
              <a:t>(deprese, závislosti…)</a:t>
            </a:r>
          </a:p>
          <a:p>
            <a:pPr marL="0" indent="0">
              <a:buNone/>
            </a:pPr>
            <a:r>
              <a:rPr lang="cs-CZ" dirty="0" smtClean="0"/>
              <a:t>Na základě </a:t>
            </a:r>
            <a:r>
              <a:rPr lang="cs-CZ" dirty="0" err="1" smtClean="0"/>
              <a:t>NeuroPsy</a:t>
            </a:r>
            <a:r>
              <a:rPr lang="cs-CZ" dirty="0" smtClean="0"/>
              <a:t> profilu – vytvoření cíleného rehabilitačního programu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8939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Klinické </a:t>
            </a:r>
            <a:r>
              <a:rPr lang="cs-CZ" dirty="0" err="1" smtClean="0"/>
              <a:t>NeuroPsy</a:t>
            </a:r>
            <a:r>
              <a:rPr lang="cs-CZ" dirty="0" smtClean="0"/>
              <a:t> vyšetření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mtClean="0"/>
              <a:t>Hloubka deficitu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Oslabení funkcí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Narušení </a:t>
            </a:r>
            <a:r>
              <a:rPr lang="cs-CZ" dirty="0" smtClean="0"/>
              <a:t>domény pod úroveň -1 až -</a:t>
            </a:r>
            <a:r>
              <a:rPr lang="cs-CZ" smtClean="0"/>
              <a:t>1,5</a:t>
            </a:r>
            <a:r>
              <a:rPr lang="cs-CZ" i="1"/>
              <a:t> </a:t>
            </a:r>
            <a:r>
              <a:rPr lang="cs-CZ" i="1" smtClean="0"/>
              <a:t>	</a:t>
            </a:r>
            <a:r>
              <a:rPr lang="cs-CZ" smtClean="0"/>
              <a:t>standardní </a:t>
            </a:r>
            <a:r>
              <a:rPr lang="cs-CZ" dirty="0" smtClean="0"/>
              <a:t>odchylky průměrného </a:t>
            </a:r>
            <a:r>
              <a:rPr lang="cs-CZ" smtClean="0"/>
              <a:t>výkonu 	zdravé </a:t>
            </a:r>
            <a:r>
              <a:rPr lang="cs-CZ" dirty="0" smtClean="0"/>
              <a:t>populace srovnatelného věku (</a:t>
            </a:r>
            <a:r>
              <a:rPr lang="cs-CZ" smtClean="0"/>
              <a:t>a 	vzdělání</a:t>
            </a:r>
            <a:r>
              <a:rPr lang="cs-CZ" dirty="0" smtClean="0"/>
              <a:t>) – </a:t>
            </a:r>
            <a:r>
              <a:rPr lang="cs-CZ" b="1" dirty="0" smtClean="0"/>
              <a:t>mírná kognitivní </a:t>
            </a:r>
            <a:r>
              <a:rPr lang="cs-CZ" b="1" smtClean="0"/>
              <a:t>porucha 	</a:t>
            </a:r>
            <a:r>
              <a:rPr lang="cs-CZ" smtClean="0"/>
              <a:t>(</a:t>
            </a:r>
            <a:r>
              <a:rPr lang="cs-CZ" i="1" dirty="0" smtClean="0"/>
              <a:t>MCI</a:t>
            </a:r>
            <a:r>
              <a:rPr lang="cs-CZ" i="1" smtClean="0"/>
              <a:t>, Mild </a:t>
            </a:r>
            <a:r>
              <a:rPr lang="cs-CZ" i="1" err="1" smtClean="0"/>
              <a:t>Cognitive</a:t>
            </a:r>
            <a:r>
              <a:rPr lang="cs-CZ" i="1" smtClean="0"/>
              <a:t> Impairment</a:t>
            </a:r>
            <a:r>
              <a:rPr lang="cs-CZ" smtClean="0"/>
              <a:t>)</a:t>
            </a:r>
          </a:p>
          <a:p>
            <a:pPr marL="0" indent="0">
              <a:buNone/>
            </a:pPr>
            <a:r>
              <a:rPr lang="cs-CZ" smtClean="0"/>
              <a:t>	Narušení spojené s omezením 	soběstačnosti - </a:t>
            </a:r>
            <a:r>
              <a:rPr lang="cs-CZ" b="1"/>
              <a:t>d</a:t>
            </a:r>
            <a:r>
              <a:rPr lang="cs-CZ" b="1" smtClean="0"/>
              <a:t>emence</a:t>
            </a: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6915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Syndromy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Mírná kognitivní porucha (</a:t>
            </a:r>
            <a:r>
              <a:rPr lang="cs-CZ" dirty="0" err="1" smtClean="0"/>
              <a:t>Petersen</a:t>
            </a:r>
            <a:r>
              <a:rPr lang="cs-CZ" smtClean="0"/>
              <a:t>, 1999)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Subjektivní </a:t>
            </a:r>
            <a:r>
              <a:rPr lang="cs-CZ" dirty="0" smtClean="0"/>
              <a:t>stížnosti referované </a:t>
            </a:r>
            <a:r>
              <a:rPr lang="cs-CZ" smtClean="0"/>
              <a:t>pacientem 	nebo </a:t>
            </a:r>
            <a:r>
              <a:rPr lang="cs-CZ" dirty="0" smtClean="0"/>
              <a:t>někým z </a:t>
            </a:r>
            <a:r>
              <a:rPr lang="cs-CZ" smtClean="0"/>
              <a:t>blízkého okolí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Objektivně </a:t>
            </a:r>
            <a:r>
              <a:rPr lang="cs-CZ" dirty="0" smtClean="0"/>
              <a:t>zjištěná porucha paměti </a:t>
            </a:r>
            <a:r>
              <a:rPr lang="cs-CZ" smtClean="0"/>
              <a:t>– 	izolovaná </a:t>
            </a:r>
            <a:r>
              <a:rPr lang="cs-CZ" dirty="0" smtClean="0"/>
              <a:t>nebo ve spojení s </a:t>
            </a:r>
            <a:r>
              <a:rPr lang="cs-CZ" smtClean="0"/>
              <a:t>narušením 	dalších </a:t>
            </a:r>
            <a:r>
              <a:rPr lang="cs-CZ" dirty="0" smtClean="0"/>
              <a:t>kognitivních domén</a:t>
            </a:r>
          </a:p>
          <a:p>
            <a:pPr marL="0" indent="0">
              <a:buNone/>
            </a:pPr>
            <a:r>
              <a:rPr lang="cs-CZ" smtClean="0"/>
              <a:t>Demence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ABC</a:t>
            </a:r>
            <a:r>
              <a:rPr lang="cs-CZ" dirty="0" smtClean="0"/>
              <a:t>: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daily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+ </a:t>
            </a:r>
            <a:r>
              <a:rPr lang="cs-CZ" dirty="0" err="1" smtClean="0"/>
              <a:t>Behavior</a:t>
            </a:r>
            <a:r>
              <a:rPr lang="cs-CZ" dirty="0" smtClean="0"/>
              <a:t> </a:t>
            </a:r>
            <a:r>
              <a:rPr lang="cs-CZ" smtClean="0"/>
              <a:t>+ 	Cognition</a:t>
            </a:r>
            <a:endParaRPr lang="cs-CZ" dirty="0" smtClean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8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>
                <a:solidFill>
                  <a:schemeClr val="bg1">
                    <a:lumMod val="90000"/>
                  </a:schemeClr>
                </a:solidFill>
              </a:rPr>
              <a:t>Experimentální metody pro kognitivně-psychologický</a:t>
            </a:r>
            <a:br>
              <a:rPr lang="cs-CZ">
                <a:solidFill>
                  <a:schemeClr val="bg1">
                    <a:lumMod val="90000"/>
                  </a:schemeClr>
                </a:solidFill>
              </a:rPr>
            </a:br>
            <a:r>
              <a:rPr lang="cs-CZ">
                <a:solidFill>
                  <a:schemeClr val="bg1">
                    <a:lumMod val="90000"/>
                  </a:schemeClr>
                </a:solidFill>
              </a:rPr>
              <a:t>výzkum paměti</a:t>
            </a:r>
            <a:endParaRPr lang="en-GB" sz="240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mtClean="0"/>
              <a:t>Deese-Roediger-McDermott Paradigma</a:t>
            </a:r>
          </a:p>
          <a:p>
            <a:pPr algn="l"/>
            <a:r>
              <a:rPr lang="cs-CZ" smtClean="0"/>
              <a:t>Autobiographical Memory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8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smtClean="0"/>
              <a:t>Testy 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mtClean="0"/>
              <a:t>Krátkodobá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Opakování </a:t>
            </a:r>
            <a:r>
              <a:rPr lang="cs-CZ" dirty="0" smtClean="0"/>
              <a:t>čísel (správná čísla i pořadí)</a:t>
            </a:r>
          </a:p>
          <a:p>
            <a:pPr marL="0" indent="0">
              <a:buNone/>
            </a:pPr>
            <a:r>
              <a:rPr lang="cs-CZ" smtClean="0"/>
              <a:t>Pracovní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Opakování </a:t>
            </a:r>
            <a:r>
              <a:rPr lang="cs-CZ" dirty="0" smtClean="0"/>
              <a:t>čísel pozpátku</a:t>
            </a:r>
          </a:p>
          <a:p>
            <a:pPr marL="0" indent="0">
              <a:buNone/>
            </a:pPr>
            <a:r>
              <a:rPr lang="cs-CZ" dirty="0" smtClean="0"/>
              <a:t>Paměť </a:t>
            </a:r>
            <a:r>
              <a:rPr lang="cs-CZ" smtClean="0"/>
              <a:t>a učení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Křivka učení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Oddálené </a:t>
            </a:r>
            <a:r>
              <a:rPr lang="cs-CZ" dirty="0" smtClean="0"/>
              <a:t>vybavení </a:t>
            </a:r>
            <a:r>
              <a:rPr lang="cs-CZ" smtClean="0"/>
              <a:t>po interferenci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Dlouhodobé </a:t>
            </a:r>
            <a:r>
              <a:rPr lang="cs-CZ" dirty="0" smtClean="0"/>
              <a:t>oddálené vybavení </a:t>
            </a:r>
            <a:r>
              <a:rPr lang="cs-CZ" smtClean="0"/>
              <a:t>(retence)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Rekognice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116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smtClean="0"/>
              <a:t>Testy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Verbální i neverbální materiál</a:t>
            </a:r>
          </a:p>
          <a:p>
            <a:pPr marL="0" indent="0">
              <a:buNone/>
            </a:pPr>
            <a:r>
              <a:rPr lang="cs-CZ" smtClean="0"/>
              <a:t>Epizodická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Co </a:t>
            </a:r>
            <a:r>
              <a:rPr lang="cs-CZ" dirty="0" smtClean="0"/>
              <a:t>jste dělal/a </a:t>
            </a:r>
            <a:r>
              <a:rPr lang="cs-CZ" smtClean="0"/>
              <a:t>o víkendu?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Jak </a:t>
            </a:r>
            <a:r>
              <a:rPr lang="cs-CZ" dirty="0" smtClean="0"/>
              <a:t>jste strávil/a </a:t>
            </a:r>
            <a:r>
              <a:rPr lang="cs-CZ" smtClean="0"/>
              <a:t>včerejší večer?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Jak </a:t>
            </a:r>
            <a:r>
              <a:rPr lang="cs-CZ" dirty="0" smtClean="0"/>
              <a:t>jste oslavoval/a poslední narozeniny?...</a:t>
            </a:r>
          </a:p>
          <a:p>
            <a:pPr marL="0" indent="0">
              <a:buNone/>
            </a:pPr>
            <a:r>
              <a:rPr lang="cs-CZ" smtClean="0"/>
              <a:t>Sémantická paměť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Jméno amerického prezidenta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Barvy duhy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Hlavní </a:t>
            </a:r>
            <a:r>
              <a:rPr lang="cs-CZ" dirty="0" smtClean="0"/>
              <a:t>město Portugalska…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1816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>
                <a:solidFill>
                  <a:schemeClr val="bg1">
                    <a:lumMod val="90000"/>
                  </a:schemeClr>
                </a:solidFill>
              </a:rPr>
              <a:t>Neuropsychologická diagnostika</a:t>
            </a:r>
            <a:endParaRPr lang="en-GB" sz="2400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cs-CZ" smtClean="0"/>
              <a:t>Anamnéza</a:t>
            </a:r>
          </a:p>
          <a:p>
            <a:pPr algn="l"/>
            <a:r>
              <a:rPr lang="cs-CZ"/>
              <a:t>K</a:t>
            </a:r>
            <a:r>
              <a:rPr lang="cs-CZ" smtClean="0"/>
              <a:t>rátkodobá </a:t>
            </a:r>
            <a:r>
              <a:rPr lang="cs-CZ"/>
              <a:t>a douhodobá paměť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88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Anamnéza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Oblasti každodenního života, ve kterých se </a:t>
            </a:r>
            <a:r>
              <a:rPr lang="cs-CZ" smtClean="0"/>
              <a:t>potíže objevují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Co </a:t>
            </a:r>
            <a:r>
              <a:rPr lang="cs-CZ" dirty="0" smtClean="0"/>
              <a:t>jste dělal(a) </a:t>
            </a:r>
            <a:r>
              <a:rPr lang="cs-CZ" smtClean="0"/>
              <a:t>minulý víkend?	Pamatujete </a:t>
            </a:r>
            <a:r>
              <a:rPr lang="cs-CZ" dirty="0" smtClean="0"/>
              <a:t>si obsah přečteného, </a:t>
            </a:r>
            <a:r>
              <a:rPr lang="cs-CZ" smtClean="0"/>
              <a:t>když 	odložíte knihu?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Dělá </a:t>
            </a:r>
            <a:r>
              <a:rPr lang="cs-CZ" dirty="0" smtClean="0"/>
              <a:t>Vám obtíže při rozhovoru najít </a:t>
            </a:r>
            <a:r>
              <a:rPr lang="cs-CZ" smtClean="0"/>
              <a:t>správné 	slovo?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Říkají </a:t>
            </a:r>
            <a:r>
              <a:rPr lang="cs-CZ" dirty="0" smtClean="0"/>
              <a:t>Vám blízcí: „Už jsem ti to </a:t>
            </a:r>
            <a:r>
              <a:rPr lang="cs-CZ" smtClean="0"/>
              <a:t>přeci 	říkal(a</a:t>
            </a:r>
            <a:r>
              <a:rPr lang="cs-CZ" dirty="0" smtClean="0"/>
              <a:t>)/Už jsi mi to </a:t>
            </a:r>
            <a:r>
              <a:rPr lang="cs-CZ" smtClean="0"/>
              <a:t>říkal(a)?“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Pozornost/Distraktibilita/Vypínání </a:t>
            </a:r>
            <a:r>
              <a:rPr lang="cs-CZ" dirty="0" smtClean="0"/>
              <a:t>sporáku…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Screening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Globální posouzení kognitivní výkonnosti – </a:t>
            </a:r>
            <a:r>
              <a:rPr lang="cs-CZ" smtClean="0"/>
              <a:t>screeningové metody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Kognitivní „minibaterie“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Jsou </a:t>
            </a:r>
            <a:r>
              <a:rPr lang="cs-CZ" dirty="0" smtClean="0"/>
              <a:t>senzitivnější pro pokročilejší </a:t>
            </a:r>
            <a:r>
              <a:rPr lang="cs-CZ" smtClean="0"/>
              <a:t>stádia 	kognitivního </a:t>
            </a:r>
            <a:r>
              <a:rPr lang="cs-CZ" dirty="0" smtClean="0"/>
              <a:t>deficitu (nedokážou </a:t>
            </a:r>
            <a:r>
              <a:rPr lang="cs-CZ" smtClean="0"/>
              <a:t>odhalit 	časné </a:t>
            </a:r>
            <a:r>
              <a:rPr lang="cs-CZ" dirty="0" smtClean="0"/>
              <a:t>fáze, je tedy potřeba </a:t>
            </a:r>
            <a:r>
              <a:rPr lang="cs-CZ" smtClean="0"/>
              <a:t>použít 	komplexní baterii)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MMSE</a:t>
            </a:r>
            <a:r>
              <a:rPr lang="cs-CZ" dirty="0" smtClean="0"/>
              <a:t>, </a:t>
            </a:r>
            <a:r>
              <a:rPr lang="cs-CZ" dirty="0" err="1" smtClean="0"/>
              <a:t>MoCA</a:t>
            </a:r>
            <a:r>
              <a:rPr lang="cs-CZ" dirty="0" smtClean="0"/>
              <a:t>, </a:t>
            </a:r>
            <a:r>
              <a:rPr lang="cs-CZ" dirty="0" err="1" smtClean="0"/>
              <a:t>Adenbookský</a:t>
            </a:r>
            <a:r>
              <a:rPr lang="cs-CZ" dirty="0" smtClean="0"/>
              <a:t> kognitivní </a:t>
            </a:r>
            <a:r>
              <a:rPr lang="cs-CZ" smtClean="0"/>
              <a:t>test 	(české adaptace)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Test </a:t>
            </a:r>
            <a:r>
              <a:rPr lang="cs-CZ" dirty="0" smtClean="0"/>
              <a:t>hodin (různé skórovací systémy)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cs-CZ" dirty="0" smtClean="0"/>
              <a:t>Cílené vyšetření: krátkodobá paměť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Digit</a:t>
            </a:r>
            <a:r>
              <a:rPr lang="cs-CZ" dirty="0" smtClean="0"/>
              <a:t> </a:t>
            </a:r>
            <a:r>
              <a:rPr lang="cs-CZ" dirty="0" err="1" smtClean="0"/>
              <a:t>span</a:t>
            </a:r>
            <a:r>
              <a:rPr lang="cs-CZ" dirty="0" smtClean="0"/>
              <a:t> </a:t>
            </a:r>
            <a:r>
              <a:rPr lang="cs-CZ" dirty="0" err="1" smtClean="0"/>
              <a:t>forwards</a:t>
            </a:r>
            <a:r>
              <a:rPr lang="cs-CZ" dirty="0" smtClean="0"/>
              <a:t> – počet zopakovaných čísel ve správném pořadí</a:t>
            </a:r>
          </a:p>
          <a:p>
            <a:pPr marL="0" indent="0">
              <a:buNone/>
            </a:pPr>
            <a:r>
              <a:rPr lang="cs-CZ" i="1" smtClean="0"/>
              <a:t>	„</a:t>
            </a:r>
            <a:r>
              <a:rPr lang="cs-CZ" i="1" dirty="0"/>
              <a:t>Budu Vám číst čísla. Pozorně </a:t>
            </a:r>
            <a:r>
              <a:rPr lang="cs-CZ" i="1"/>
              <a:t>poslouchejte </a:t>
            </a:r>
            <a:r>
              <a:rPr lang="cs-CZ" i="1" smtClean="0"/>
              <a:t>	a </a:t>
            </a:r>
            <a:r>
              <a:rPr lang="cs-CZ" i="1" dirty="0"/>
              <a:t>až skončím, zopakujte čísla po </a:t>
            </a:r>
            <a:r>
              <a:rPr lang="cs-CZ" i="1"/>
              <a:t>mně </a:t>
            </a:r>
            <a:r>
              <a:rPr lang="cs-CZ" i="1" smtClean="0"/>
              <a:t>	přesně </a:t>
            </a:r>
            <a:r>
              <a:rPr lang="cs-CZ" i="1" dirty="0"/>
              <a:t>tak, jak jsem Vám je řekl/a.“</a:t>
            </a:r>
            <a:r>
              <a:rPr lang="cs-CZ" dirty="0"/>
              <a:t>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Rychlost </a:t>
            </a:r>
            <a:r>
              <a:rPr lang="cs-CZ" dirty="0"/>
              <a:t>čtení </a:t>
            </a:r>
            <a:r>
              <a:rPr lang="cs-CZ" dirty="0" smtClean="0"/>
              <a:t>slovo/s.</a:t>
            </a:r>
          </a:p>
          <a:p>
            <a:pPr marL="0" indent="0">
              <a:buNone/>
            </a:pPr>
            <a:r>
              <a:rPr lang="cs-CZ" smtClean="0"/>
              <a:t>Nesdružovat </a:t>
            </a:r>
            <a:r>
              <a:rPr lang="cs-CZ" dirty="0"/>
              <a:t>čísla k </a:t>
            </a:r>
            <a:r>
              <a:rPr lang="cs-CZ" dirty="0" smtClean="0"/>
              <a:t>sobě</a:t>
            </a:r>
          </a:p>
        </p:txBody>
      </p:sp>
    </p:spTree>
    <p:extLst>
      <p:ext uri="{BB962C8B-B14F-4D97-AF65-F5344CB8AC3E}">
        <p14:creationId xmlns:p14="http://schemas.microsoft.com/office/powerpoint/2010/main" val="200862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/>
              <a:t>Cílené </a:t>
            </a:r>
            <a:r>
              <a:rPr lang="cs-CZ" dirty="0" smtClean="0"/>
              <a:t>vyšetření: pracovní paměť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Digit</a:t>
            </a:r>
            <a:r>
              <a:rPr lang="cs-CZ" dirty="0" smtClean="0"/>
              <a:t> </a:t>
            </a:r>
            <a:r>
              <a:rPr lang="cs-CZ" dirty="0" err="1" smtClean="0"/>
              <a:t>span</a:t>
            </a:r>
            <a:r>
              <a:rPr lang="cs-CZ" dirty="0" smtClean="0"/>
              <a:t> </a:t>
            </a:r>
            <a:r>
              <a:rPr lang="cs-CZ" dirty="0" err="1" smtClean="0"/>
              <a:t>backwords</a:t>
            </a:r>
            <a:r>
              <a:rPr lang="cs-CZ" dirty="0" smtClean="0"/>
              <a:t> – počet zopakovaných čísel v opačném pořadí</a:t>
            </a:r>
          </a:p>
          <a:p>
            <a:pPr marL="0" indent="0">
              <a:buNone/>
            </a:pPr>
            <a:r>
              <a:rPr lang="cs-CZ" i="1" smtClean="0"/>
              <a:t>	„</a:t>
            </a:r>
            <a:r>
              <a:rPr lang="cs-CZ" i="1" dirty="0" smtClean="0"/>
              <a:t>Teď po mě opakujte čísla v </a:t>
            </a:r>
            <a:r>
              <a:rPr lang="cs-CZ" i="1" smtClean="0"/>
              <a:t>obráceném 	pořadí</a:t>
            </a:r>
            <a:r>
              <a:rPr lang="cs-CZ" i="1" dirty="0" smtClean="0"/>
              <a:t>, než je řeknu.“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820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/>
              <a:t>Cílené </a:t>
            </a:r>
            <a:r>
              <a:rPr lang="cs-CZ" smtClean="0"/>
              <a:t>vyšetření: dlouhodobá </a:t>
            </a:r>
            <a:r>
              <a:rPr lang="cs-CZ" dirty="0" smtClean="0"/>
              <a:t>paměť 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Volné vybavení </a:t>
            </a:r>
            <a:r>
              <a:rPr lang="cs-CZ" smtClean="0"/>
              <a:t>a rekognice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Auditory </a:t>
            </a:r>
            <a:r>
              <a:rPr lang="cs-CZ" dirty="0" err="1" smtClean="0"/>
              <a:t>Verbal</a:t>
            </a:r>
            <a:r>
              <a:rPr lang="cs-CZ" dirty="0" smtClean="0"/>
              <a:t> </a:t>
            </a:r>
            <a:r>
              <a:rPr lang="cs-CZ" dirty="0" err="1" smtClean="0"/>
              <a:t>Learning</a:t>
            </a:r>
            <a:r>
              <a:rPr lang="cs-CZ" dirty="0" smtClean="0"/>
              <a:t> Test – </a:t>
            </a:r>
            <a:r>
              <a:rPr lang="cs-CZ" smtClean="0"/>
              <a:t>Paměťový 	test </a:t>
            </a:r>
            <a:r>
              <a:rPr lang="cs-CZ" dirty="0" smtClean="0"/>
              <a:t>učení (např. Preiss, </a:t>
            </a:r>
            <a:r>
              <a:rPr lang="cs-CZ" dirty="0" err="1" smtClean="0"/>
              <a:t>Rodriguez</a:t>
            </a:r>
            <a:r>
              <a:rPr lang="cs-CZ" smtClean="0"/>
              <a:t>, 	Kawaciuková</a:t>
            </a:r>
            <a:r>
              <a:rPr lang="cs-CZ" dirty="0" smtClean="0"/>
              <a:t>, &amp; </a:t>
            </a:r>
            <a:r>
              <a:rPr lang="cs-CZ" dirty="0" err="1" smtClean="0"/>
              <a:t>Laing</a:t>
            </a:r>
            <a:r>
              <a:rPr lang="cs-CZ" smtClean="0"/>
              <a:t>, 2007)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Sada </a:t>
            </a:r>
            <a:r>
              <a:rPr lang="cs-CZ" dirty="0" smtClean="0"/>
              <a:t>15 slov (A), čte se celkem 5x, </a:t>
            </a:r>
            <a:r>
              <a:rPr lang="cs-CZ" smtClean="0"/>
              <a:t>po 	každém </a:t>
            </a:r>
            <a:r>
              <a:rPr lang="cs-CZ" dirty="0" smtClean="0"/>
              <a:t>přečtení následuje volné </a:t>
            </a:r>
            <a:r>
              <a:rPr lang="cs-CZ" smtClean="0"/>
              <a:t>vybavení 	(</a:t>
            </a:r>
            <a:r>
              <a:rPr lang="cs-CZ" dirty="0" smtClean="0"/>
              <a:t>nezáleží na </a:t>
            </a:r>
            <a:r>
              <a:rPr lang="cs-CZ" smtClean="0"/>
              <a:t>pořadí slov)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Poté </a:t>
            </a:r>
            <a:r>
              <a:rPr lang="cs-CZ" dirty="0" smtClean="0"/>
              <a:t>se 1x přečte jiná sada 15 slov (B) </a:t>
            </a:r>
            <a:r>
              <a:rPr lang="cs-CZ" smtClean="0"/>
              <a:t>s 	volným vybavením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Následuje </a:t>
            </a:r>
            <a:r>
              <a:rPr lang="cs-CZ" dirty="0" smtClean="0"/>
              <a:t>první oddálené vybavení sady A</a:t>
            </a:r>
            <a:r>
              <a:rPr lang="cs-CZ" smtClean="0"/>
              <a:t>, 	druhé </a:t>
            </a:r>
            <a:r>
              <a:rPr lang="cs-CZ" dirty="0" smtClean="0"/>
              <a:t>následuje po 30 min, pak rekognice</a:t>
            </a:r>
          </a:p>
        </p:txBody>
      </p:sp>
    </p:spTree>
    <p:extLst>
      <p:ext uri="{BB962C8B-B14F-4D97-AF65-F5344CB8AC3E}">
        <p14:creationId xmlns:p14="http://schemas.microsoft.com/office/powerpoint/2010/main" val="411951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/>
              <a:t>Cílené </a:t>
            </a:r>
            <a:r>
              <a:rPr lang="cs-CZ" smtClean="0"/>
              <a:t>vyšetření: dlouhodobá </a:t>
            </a:r>
            <a:r>
              <a:rPr lang="cs-CZ" dirty="0"/>
              <a:t>paměť </a:t>
            </a:r>
            <a:r>
              <a:rPr lang="cs-CZ" dirty="0" smtClean="0"/>
              <a:t>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Volné vybavení a vybavení </a:t>
            </a:r>
            <a:r>
              <a:rPr lang="cs-CZ" smtClean="0"/>
              <a:t>s vodítky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7minutový </a:t>
            </a:r>
            <a:r>
              <a:rPr lang="cs-CZ" dirty="0" smtClean="0"/>
              <a:t>screeningový test (Topinková</a:t>
            </a:r>
            <a:r>
              <a:rPr lang="cs-CZ" smtClean="0"/>
              <a:t>, 	Jirák</a:t>
            </a:r>
            <a:r>
              <a:rPr lang="cs-CZ" dirty="0" smtClean="0"/>
              <a:t>, &amp; Kožený</a:t>
            </a:r>
            <a:r>
              <a:rPr lang="cs-CZ" smtClean="0"/>
              <a:t>, 2002)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Čtyři </a:t>
            </a:r>
            <a:r>
              <a:rPr lang="cs-CZ" dirty="0" smtClean="0"/>
              <a:t>strany se čtyřmi obrázky, </a:t>
            </a:r>
            <a:r>
              <a:rPr lang="cs-CZ" smtClean="0"/>
              <a:t>prezentaci 	každé </a:t>
            </a:r>
            <a:r>
              <a:rPr lang="cs-CZ" dirty="0" smtClean="0"/>
              <a:t>strany doprovází učení </a:t>
            </a:r>
            <a:r>
              <a:rPr lang="cs-CZ" smtClean="0"/>
              <a:t>vodítka 	(kategorie)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Např</a:t>
            </a:r>
            <a:r>
              <a:rPr lang="cs-CZ" dirty="0" smtClean="0"/>
              <a:t>.: „Na této straně je obrázek ovoce, </a:t>
            </a:r>
            <a:r>
              <a:rPr lang="cs-CZ" smtClean="0"/>
              <a:t>co 	je to?“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Vybavení </a:t>
            </a:r>
            <a:r>
              <a:rPr lang="cs-CZ" dirty="0" smtClean="0"/>
              <a:t>po krátkém nesouvisejícím úkolu</a:t>
            </a:r>
            <a:r>
              <a:rPr lang="cs-CZ" smtClean="0"/>
              <a:t>: 	spontánní</a:t>
            </a:r>
            <a:r>
              <a:rPr lang="cs-CZ" dirty="0" smtClean="0"/>
              <a:t>, poté s vodítky</a:t>
            </a:r>
          </a:p>
        </p:txBody>
      </p:sp>
    </p:spTree>
    <p:extLst>
      <p:ext uri="{BB962C8B-B14F-4D97-AF65-F5344CB8AC3E}">
        <p14:creationId xmlns:p14="http://schemas.microsoft.com/office/powerpoint/2010/main" val="309104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6760" y="-1148023"/>
            <a:ext cx="6850480" cy="915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DRM </a:t>
            </a:r>
            <a:r>
              <a:rPr lang="cs-CZ" dirty="0" err="1" smtClean="0"/>
              <a:t>pradigma</a:t>
            </a:r>
            <a:r>
              <a:rPr lang="cs-CZ" dirty="0" smtClean="0"/>
              <a:t> I</a:t>
            </a:r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151085"/>
              </p:ext>
            </p:extLst>
          </p:nvPr>
        </p:nvGraphicFramePr>
        <p:xfrm>
          <a:off x="1285494" y="1484789"/>
          <a:ext cx="6573013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974145"/>
                <a:gridCol w="2299434"/>
                <a:gridCol w="2299434"/>
              </a:tblGrid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kocour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žena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nit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bílý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velký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šít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smutek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silný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ostrá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tma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chlap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injekce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kabát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mladý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malá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noc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starý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špičatá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kůň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otec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ouško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pohřeb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vysoký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seno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kominík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dospělý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tenká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prapor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pán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tupá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pták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statný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píchá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talár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člověk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špendlík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uhlí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strýc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látka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barva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manžel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zlomená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smrt</a:t>
                      </a:r>
                      <a:endParaRPr lang="cs-CZ" sz="1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vousy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stříkačka</a:t>
                      </a:r>
                    </a:p>
                  </a:txBody>
                  <a:tcPr marL="29204" marR="2920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6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388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6736" y="-1147992"/>
            <a:ext cx="6850529" cy="915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5285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9836" y="-1187366"/>
            <a:ext cx="6724329" cy="92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406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1316" y="-1121793"/>
            <a:ext cx="6741369" cy="910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2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182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/>
              <a:t>Cílené </a:t>
            </a:r>
            <a:r>
              <a:rPr lang="cs-CZ" smtClean="0"/>
              <a:t>vyšetření: dlouhodobá </a:t>
            </a:r>
            <a:r>
              <a:rPr lang="cs-CZ" dirty="0"/>
              <a:t>paměť </a:t>
            </a:r>
            <a:r>
              <a:rPr lang="cs-CZ" dirty="0" smtClean="0"/>
              <a:t>III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8801"/>
            <a:ext cx="9144000" cy="52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Neverbální </a:t>
            </a:r>
            <a:r>
              <a:rPr lang="cs-CZ" smtClean="0"/>
              <a:t>metoda BVMT-R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en-US" smtClean="0"/>
              <a:t>Brief </a:t>
            </a:r>
            <a:r>
              <a:rPr lang="en-US" dirty="0" err="1"/>
              <a:t>Visuospatial</a:t>
            </a:r>
            <a:r>
              <a:rPr lang="en-US" dirty="0"/>
              <a:t> Memory </a:t>
            </a:r>
            <a:r>
              <a:rPr lang="en-US"/>
              <a:t>Test-Revised </a:t>
            </a:r>
            <a:r>
              <a:rPr lang="cs-CZ" smtClean="0"/>
              <a:t>	</a:t>
            </a:r>
            <a:r>
              <a:rPr lang="en-US" smtClean="0"/>
              <a:t>(</a:t>
            </a:r>
            <a:r>
              <a:rPr lang="en-US" dirty="0"/>
              <a:t>Benedict, </a:t>
            </a:r>
            <a:r>
              <a:rPr lang="en-US"/>
              <a:t>1997</a:t>
            </a:r>
            <a:r>
              <a:rPr lang="en-US" smtClean="0"/>
              <a:t>).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smtClean="0"/>
              <a:t>Strana </a:t>
            </a:r>
            <a:r>
              <a:rPr lang="cs-CZ" dirty="0" smtClean="0"/>
              <a:t>se šesti obrazci prezentovaná </a:t>
            </a:r>
            <a:r>
              <a:rPr lang="cs-CZ" smtClean="0"/>
              <a:t>10 s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Úkol </a:t>
            </a:r>
            <a:r>
              <a:rPr lang="cs-CZ" dirty="0" smtClean="0"/>
              <a:t>– nakreslit co nejvíce obrazců přesně </a:t>
            </a:r>
            <a:r>
              <a:rPr lang="cs-CZ" smtClean="0"/>
              <a:t>a 	na správném místě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Prezentace </a:t>
            </a:r>
            <a:r>
              <a:rPr lang="cs-CZ" dirty="0" smtClean="0"/>
              <a:t>a vybavení se </a:t>
            </a:r>
            <a:r>
              <a:rPr lang="cs-CZ" smtClean="0"/>
              <a:t>třikrát opakují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Oddálené </a:t>
            </a:r>
            <a:r>
              <a:rPr lang="cs-CZ" dirty="0" smtClean="0"/>
              <a:t>vybavení po </a:t>
            </a:r>
            <a:r>
              <a:rPr lang="cs-CZ" smtClean="0"/>
              <a:t>25 min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Rekognice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4200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/>
          <p:nvPr/>
        </p:nvPicPr>
        <p:blipFill rotWithShape="1"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8374" r="8112" b="8510"/>
          <a:stretch/>
        </p:blipFill>
        <p:spPr bwMode="auto">
          <a:xfrm>
            <a:off x="2133010" y="1"/>
            <a:ext cx="5247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02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8000" y="2185988"/>
            <a:ext cx="30480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521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DRM </a:t>
            </a:r>
            <a:r>
              <a:rPr lang="cs-CZ" dirty="0" err="1" smtClean="0"/>
              <a:t>pradigma</a:t>
            </a:r>
            <a:r>
              <a:rPr lang="cs-CZ" dirty="0" smtClean="0"/>
              <a:t> II</a:t>
            </a:r>
            <a:endParaRPr lang="en-US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68746"/>
              </p:ext>
            </p:extLst>
          </p:nvPr>
        </p:nvGraphicFramePr>
        <p:xfrm>
          <a:off x="1285494" y="1484789"/>
          <a:ext cx="6573013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974145"/>
                <a:gridCol w="2299434"/>
                <a:gridCol w="2299434"/>
              </a:tblGrid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medicína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strom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pavučina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chirurg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dům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síť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nemocnice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topol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ošklivý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léčí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nízký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křížák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plášť</a:t>
                      </a:r>
                      <a:endParaRPr lang="cs-CZ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muž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velký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pacient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jalovec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nohy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sestra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malý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štěstí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zubař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člověk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brouk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ordinace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komín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leze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pomoc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sloup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moucha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zdraví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věž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odporný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bolest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plot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zeď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moudrý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mrakodrap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hmyz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praktický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štíhlý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černý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2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klinika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+mn-lt"/>
                          <a:ea typeface="Calibri"/>
                          <a:cs typeface="Times New Roman"/>
                        </a:rPr>
                        <a:t>hora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hrůza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06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5911">
            <a:off x="3305175" y="2300288"/>
            <a:ext cx="25336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2228850"/>
            <a:ext cx="2343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0888" y="2509838"/>
            <a:ext cx="25622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95700" y="2124075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3763" y="2543175"/>
            <a:ext cx="22764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33763" y="2228850"/>
            <a:ext cx="22764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76600" y="2347913"/>
            <a:ext cx="25908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05175" y="2176463"/>
            <a:ext cx="25336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8975" y="2214563"/>
            <a:ext cx="26860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71825" y="2405063"/>
            <a:ext cx="2800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smtClean="0"/>
              <a:t>Autobiographical Memory Test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763816"/>
              </p:ext>
            </p:extLst>
          </p:nvPr>
        </p:nvGraphicFramePr>
        <p:xfrm>
          <a:off x="2952000" y="1556795"/>
          <a:ext cx="3240000" cy="5301210"/>
        </p:xfrm>
        <a:graphic>
          <a:graphicData uri="http://schemas.openxmlformats.org/drawingml/2006/table">
            <a:tbl>
              <a:tblPr/>
              <a:tblGrid>
                <a:gridCol w="1620000"/>
                <a:gridCol w="1620000"/>
              </a:tblGrid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Klidný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Uvolněný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Chyba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Bezmocný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Obrovský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Nepřítomnost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Nadějný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Potěšený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Beznadějný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Zklamání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Žebřík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Keramika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Nedočkavý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Skvělý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Odmítnutý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Trápení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Divočina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Důvod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Veselý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Okouzlený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Vina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Provinilý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Tráva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Mělký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Šťastný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Hrdý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Strašný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Ošklivý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353414"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Hledat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Chléb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6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3738" y="2314575"/>
            <a:ext cx="26765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cs-CZ"/>
              <a:t>Cílené </a:t>
            </a:r>
            <a:r>
              <a:rPr lang="cs-CZ" smtClean="0"/>
              <a:t>vyšetření: dlouhodobá </a:t>
            </a:r>
            <a:r>
              <a:rPr lang="cs-CZ" dirty="0"/>
              <a:t>paměť </a:t>
            </a:r>
            <a:r>
              <a:rPr lang="cs-CZ" dirty="0" smtClean="0"/>
              <a:t>IV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everbální metoda ROCFT</a:t>
            </a:r>
          </a:p>
          <a:p>
            <a:pPr marL="0" indent="0">
              <a:buNone/>
            </a:pPr>
            <a:r>
              <a:rPr lang="cs-CZ" dirty="0" err="1"/>
              <a:t>Rey-Osterrieth</a:t>
            </a:r>
            <a:r>
              <a:rPr lang="cs-CZ" dirty="0"/>
              <a:t> </a:t>
            </a:r>
            <a:r>
              <a:rPr lang="cs-CZ" dirty="0" err="1"/>
              <a:t>Complex</a:t>
            </a:r>
            <a:r>
              <a:rPr lang="cs-CZ" dirty="0"/>
              <a:t> </a:t>
            </a:r>
            <a:r>
              <a:rPr lang="cs-CZ" err="1"/>
              <a:t>Figure</a:t>
            </a:r>
            <a:r>
              <a:rPr lang="cs-CZ"/>
              <a:t> </a:t>
            </a:r>
            <a:r>
              <a:rPr lang="cs-CZ" smtClean="0"/>
              <a:t>Test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Fáze </a:t>
            </a:r>
            <a:r>
              <a:rPr lang="cs-CZ" dirty="0" smtClean="0"/>
              <a:t>kopie </a:t>
            </a:r>
            <a:r>
              <a:rPr lang="cs-CZ" smtClean="0"/>
              <a:t>– překreslení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Fáze </a:t>
            </a:r>
            <a:r>
              <a:rPr lang="cs-CZ" dirty="0" smtClean="0"/>
              <a:t>reprodukce – kreslení z paměti (po 3 </a:t>
            </a:r>
            <a:r>
              <a:rPr lang="cs-CZ" smtClean="0"/>
              <a:t>a 	30 min)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Rekognice </a:t>
            </a:r>
            <a:r>
              <a:rPr lang="cs-CZ" dirty="0" smtClean="0"/>
              <a:t>může být použita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7" b="21937"/>
          <a:stretch/>
        </p:blipFill>
        <p:spPr bwMode="auto">
          <a:xfrm>
            <a:off x="802322" y="-2857"/>
            <a:ext cx="7539355" cy="68637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63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77188" cy="370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00250"/>
            <a:ext cx="441007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12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>
            <a:normAutofit/>
          </a:bodyPr>
          <a:lstStyle/>
          <a:p>
            <a:pPr algn="l"/>
            <a:r>
              <a:rPr lang="pl-PL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Děkuji za pozornost</a:t>
            </a:r>
            <a:endParaRPr lang="en-GB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140968"/>
            <a:ext cx="7681414" cy="2515294"/>
          </a:xfrm>
        </p:spPr>
        <p:txBody>
          <a:bodyPr/>
          <a:lstStyle/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 Rubínová</a:t>
            </a:r>
          </a:p>
          <a:p>
            <a:pPr algn="l"/>
            <a:endParaRPr lang="cs-CZ" smtClean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University of Portsmouth</a:t>
            </a:r>
          </a:p>
          <a:p>
            <a:pPr algn="l"/>
            <a:r>
              <a:rPr lang="cs-CZ" smtClean="0">
                <a:solidFill>
                  <a:schemeClr val="bg1">
                    <a:lumMod val="75000"/>
                  </a:schemeClr>
                </a:solidFill>
              </a:rPr>
              <a:t>eva.rubinova@port.ac.uk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45" y="5656263"/>
            <a:ext cx="32734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dirty="0" smtClean="0"/>
              <a:t>Reference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/>
              <a:t>Preiss, M., </a:t>
            </a:r>
            <a:r>
              <a:rPr lang="cs-CZ" sz="2000" dirty="0" err="1"/>
              <a:t>Rodriguez</a:t>
            </a:r>
            <a:r>
              <a:rPr lang="cs-CZ" sz="2000" dirty="0"/>
              <a:t>, M., </a:t>
            </a:r>
            <a:r>
              <a:rPr lang="cs-CZ" sz="2000" dirty="0" err="1"/>
              <a:t>Kawaciuková</a:t>
            </a:r>
            <a:r>
              <a:rPr lang="cs-CZ" sz="2000" dirty="0"/>
              <a:t>, R., &amp; </a:t>
            </a:r>
            <a:r>
              <a:rPr lang="cs-CZ" sz="2000" dirty="0" err="1"/>
              <a:t>Laing</a:t>
            </a:r>
            <a:r>
              <a:rPr lang="cs-CZ" sz="2000" dirty="0"/>
              <a:t>, H. (2007</a:t>
            </a:r>
            <a:r>
              <a:rPr lang="cs-CZ" sz="2000"/>
              <a:t>). </a:t>
            </a:r>
            <a:r>
              <a:rPr lang="cs-CZ" sz="2000" smtClean="0"/>
              <a:t>Neuropsychologická </a:t>
            </a:r>
            <a:r>
              <a:rPr lang="cs-CZ" sz="2000" dirty="0"/>
              <a:t>baterie Psychiatrického centra Praha. </a:t>
            </a:r>
            <a:r>
              <a:rPr lang="cs-CZ" sz="2000" i="1"/>
              <a:t>Klinické </a:t>
            </a:r>
            <a:r>
              <a:rPr lang="cs-CZ" sz="2000" i="1" smtClean="0"/>
              <a:t>vyšetření </a:t>
            </a:r>
            <a:r>
              <a:rPr lang="cs-CZ" sz="2000" i="1" dirty="0"/>
              <a:t>základních kognitivních </a:t>
            </a:r>
            <a:r>
              <a:rPr lang="cs-CZ" sz="2000" i="1" dirty="0" smtClean="0"/>
              <a:t>funkcí, </a:t>
            </a:r>
            <a:r>
              <a:rPr lang="cs-CZ" sz="2000" dirty="0" smtClean="0"/>
              <a:t>(2nd Ed)</a:t>
            </a:r>
            <a:r>
              <a:rPr lang="cs-CZ" sz="2000" i="1" dirty="0" smtClean="0"/>
              <a:t>. </a:t>
            </a:r>
            <a:r>
              <a:rPr lang="cs-CZ" sz="2000"/>
              <a:t>Psychiatrické </a:t>
            </a:r>
            <a:r>
              <a:rPr lang="cs-CZ" sz="2000" smtClean="0"/>
              <a:t>centrum </a:t>
            </a:r>
            <a:r>
              <a:rPr lang="cs-CZ" sz="2000" dirty="0"/>
              <a:t>Praha, Praha.</a:t>
            </a:r>
            <a:endParaRPr lang="cs-CZ" sz="2000" dirty="0" smtClean="0"/>
          </a:p>
          <a:p>
            <a:pPr marL="0" indent="0">
              <a:buNone/>
            </a:pPr>
            <a:r>
              <a:rPr lang="en-US" sz="2000" dirty="0" err="1" smtClean="0"/>
              <a:t>Roediger</a:t>
            </a:r>
            <a:r>
              <a:rPr lang="en-US" sz="2000" dirty="0"/>
              <a:t>, H. L., &amp; McDermott, K. B. (1995). Creating false memories: Remembering words not presented in lists. </a:t>
            </a:r>
            <a:r>
              <a:rPr lang="en-US" sz="2000" i="1" dirty="0"/>
              <a:t>Journal of Experimental Psychology: Learning, Memory, and Cognition</a:t>
            </a:r>
            <a:r>
              <a:rPr lang="en-US" sz="2000" dirty="0"/>
              <a:t>, </a:t>
            </a:r>
            <a:r>
              <a:rPr lang="en-US" sz="2000" i="1" dirty="0"/>
              <a:t>21</a:t>
            </a:r>
            <a:r>
              <a:rPr lang="en-US" sz="2000" dirty="0"/>
              <a:t>, 803</a:t>
            </a:r>
            <a:r>
              <a:rPr lang="cs-CZ" sz="2000" dirty="0"/>
              <a:t>-814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buNone/>
            </a:pPr>
            <a:r>
              <a:rPr lang="cs-CZ" sz="2000" dirty="0" smtClean="0"/>
              <a:t>Topinková</a:t>
            </a:r>
            <a:r>
              <a:rPr lang="cs-CZ" sz="2000" dirty="0"/>
              <a:t>, E., Jirák, R., &amp; Kožený, J. (2002). Krátká </a:t>
            </a:r>
            <a:r>
              <a:rPr lang="cs-CZ" sz="2000" dirty="0" err="1"/>
              <a:t>neurokognitivní</a:t>
            </a:r>
            <a:r>
              <a:rPr lang="cs-CZ" sz="2000" dirty="0"/>
              <a:t> baterie pro screening demence v klinické praxi: Sedmiminutový screeningový test. </a:t>
            </a:r>
            <a:r>
              <a:rPr lang="cs-CZ" sz="2000" i="1" dirty="0"/>
              <a:t>Interní medicína pro praxi</a:t>
            </a:r>
            <a:r>
              <a:rPr lang="cs-CZ" sz="2000" dirty="0"/>
              <a:t>, </a:t>
            </a:r>
            <a:r>
              <a:rPr lang="cs-CZ" sz="2000" i="1" dirty="0"/>
              <a:t>8</a:t>
            </a:r>
            <a:r>
              <a:rPr lang="cs-CZ" sz="2000" dirty="0"/>
              <a:t>, 386-391</a:t>
            </a:r>
            <a:r>
              <a:rPr lang="cs-CZ" sz="2000" dirty="0" smtClean="0"/>
              <a:t>.</a:t>
            </a:r>
          </a:p>
          <a:p>
            <a:pPr marL="0" indent="0">
              <a:buNone/>
            </a:pPr>
            <a:r>
              <a:rPr lang="cs-CZ" sz="2000" dirty="0" err="1"/>
              <a:t>Williams</a:t>
            </a:r>
            <a:r>
              <a:rPr lang="cs-CZ" sz="2000" dirty="0"/>
              <a:t>, J. M. G., </a:t>
            </a:r>
            <a:r>
              <a:rPr lang="cs-CZ" sz="2000" dirty="0" err="1"/>
              <a:t>Barnhofer</a:t>
            </a:r>
            <a:r>
              <a:rPr lang="cs-CZ" sz="2000" dirty="0"/>
              <a:t>, T., </a:t>
            </a:r>
            <a:r>
              <a:rPr lang="cs-CZ" sz="2000" dirty="0" err="1"/>
              <a:t>Crane</a:t>
            </a:r>
            <a:r>
              <a:rPr lang="cs-CZ" sz="2000" dirty="0"/>
              <a:t>, C., Herman, D., </a:t>
            </a:r>
            <a:r>
              <a:rPr lang="cs-CZ" sz="2000" dirty="0" err="1"/>
              <a:t>Raes</a:t>
            </a:r>
            <a:r>
              <a:rPr lang="cs-CZ" sz="2000" dirty="0"/>
              <a:t>, F., </a:t>
            </a:r>
            <a:r>
              <a:rPr lang="cs-CZ" sz="2000" dirty="0" err="1"/>
              <a:t>Watkins</a:t>
            </a:r>
            <a:r>
              <a:rPr lang="cs-CZ" sz="2000" dirty="0"/>
              <a:t>, E., &amp; </a:t>
            </a:r>
            <a:r>
              <a:rPr lang="cs-CZ" sz="2000" dirty="0" err="1"/>
              <a:t>Dalgleish</a:t>
            </a:r>
            <a:r>
              <a:rPr lang="cs-CZ" sz="2000" dirty="0"/>
              <a:t>, T. (2007). </a:t>
            </a:r>
            <a:r>
              <a:rPr lang="cs-CZ" sz="2000" dirty="0" err="1"/>
              <a:t>Autobiographical</a:t>
            </a:r>
            <a:r>
              <a:rPr lang="cs-CZ" sz="2000" dirty="0"/>
              <a:t> </a:t>
            </a:r>
            <a:r>
              <a:rPr lang="cs-CZ" sz="2000" dirty="0" err="1"/>
              <a:t>memory</a:t>
            </a:r>
            <a:r>
              <a:rPr lang="cs-CZ" sz="2000" dirty="0"/>
              <a:t> specificity and </a:t>
            </a:r>
            <a:r>
              <a:rPr lang="cs-CZ" sz="2000" dirty="0" err="1"/>
              <a:t>emotional</a:t>
            </a:r>
            <a:r>
              <a:rPr lang="cs-CZ" sz="2000" dirty="0"/>
              <a:t> </a:t>
            </a:r>
            <a:r>
              <a:rPr lang="cs-CZ" sz="2000" dirty="0" err="1"/>
              <a:t>disorder</a:t>
            </a:r>
            <a:r>
              <a:rPr lang="cs-CZ" sz="2000" dirty="0"/>
              <a:t>. </a:t>
            </a:r>
            <a:r>
              <a:rPr lang="cs-CZ" sz="2000" i="1" dirty="0" err="1"/>
              <a:t>Psychological</a:t>
            </a:r>
            <a:r>
              <a:rPr lang="cs-CZ" sz="2000" i="1" dirty="0"/>
              <a:t> Bulletin</a:t>
            </a:r>
            <a:r>
              <a:rPr lang="cs-CZ" sz="2000" dirty="0"/>
              <a:t>, </a:t>
            </a:r>
            <a:r>
              <a:rPr lang="cs-CZ" sz="2000" i="1" dirty="0"/>
              <a:t>133</a:t>
            </a:r>
            <a:r>
              <a:rPr lang="cs-CZ" sz="2000" dirty="0"/>
              <a:t>, 122-148</a:t>
            </a:r>
            <a:r>
              <a:rPr lang="cs-CZ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50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0"/>
            <a:ext cx="8748464" cy="2708920"/>
          </a:xfrm>
        </p:spPr>
        <p:txBody>
          <a:bodyPr anchor="ctr"/>
          <a:lstStyle/>
          <a:p>
            <a:pPr algn="l"/>
            <a:r>
              <a:rPr lang="cs-CZ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Neuropsychologie</a:t>
            </a:r>
            <a:endParaRPr lang="en-GB" sz="240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cs-CZ" smtClean="0"/>
              <a:t>Klinická neuropsychologie je aplikovaná věda, která se zabývá behaviorálními projevy dysfunkcí mozku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  <a:solidFill>
            <a:schemeClr val="bg1">
              <a:lumMod val="90000"/>
            </a:schemeClr>
          </a:solidFill>
        </p:spPr>
        <p:txBody>
          <a:bodyPr/>
          <a:lstStyle/>
          <a:p>
            <a:pPr algn="l"/>
            <a:r>
              <a:rPr lang="cs-CZ" smtClean="0"/>
              <a:t>Pacient H. M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hlinkClick r:id="rId3"/>
              </a:rPr>
              <a:t>http://vimeo.com/28550831</a:t>
            </a:r>
            <a:endParaRPr lang="cs-CZ" sz="2600" dirty="0" smtClean="0"/>
          </a:p>
          <a:p>
            <a:pPr marL="0" indent="0">
              <a:buNone/>
            </a:pPr>
            <a:r>
              <a:rPr lang="cs-CZ" smtClean="0"/>
              <a:t>Bilaterální </a:t>
            </a:r>
            <a:r>
              <a:rPr lang="cs-CZ" dirty="0" smtClean="0"/>
              <a:t>odstranění hipokampů</a:t>
            </a:r>
          </a:p>
          <a:p>
            <a:pPr marL="457200" lvl="1" indent="0">
              <a:buNone/>
            </a:pPr>
            <a:r>
              <a:rPr lang="cs-CZ" dirty="0" smtClean="0"/>
              <a:t>Objevena důležitost této struktury pro tvorbu nových vzpomínek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0"/>
            <a:ext cx="3851920" cy="216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3030"/>
            <a:ext cx="5624700" cy="299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774825"/>
            <a:ext cx="8229600" cy="4625975"/>
          </a:xfrm>
        </p:spPr>
        <p:txBody>
          <a:bodyPr/>
          <a:lstStyle/>
          <a:p>
            <a:r>
              <a:rPr lang="cs-CZ" dirty="0" smtClean="0"/>
              <a:t>a</a:t>
            </a:r>
            <a:endParaRPr lang="en-US" dirty="0"/>
          </a:p>
        </p:txBody>
      </p:sp>
      <p:sp>
        <p:nvSpPr>
          <p:cNvPr id="4" name="AutoShape 2" descr="data:image/jpeg;base64,/9j/4AAQSkZJRgABAQAAAQABAAD/2wCEAAkGBhQSERUSEhQUFRUTGBwZGBgYFxwXHRkYGRsdFR0YFxkXHCceGBkjGhocIC8gIycpLCwsFh4xNTAqNSYrLCkBCQoKDgwOGg8PGi8kHCUpKi8pLCk1LCwpLCksKSwpKSkpKSwsLCkqKSwsKSwsKS0sLCksLCwpLCwpKSkpLCwsLP/AABEIANgA1AMBIgACEQEDEQH/xAAcAAABBAMBAAAAAAAAAAAAAAAFAAMGBwECBAj/xABLEAACAQIDBAYHBAcHAgQHAAABAgMAEQQSIQUGMUETFCIyUWEHUnGBkrGyQnKR0SM1VHShwdIVFjNiguHwNHMkJUOTF1ODosLT8f/EABkBAQADAQEAAAAAAAAAAAAAAAABAgQDBf/EAC0RAAICAQMCBQMDBQAAAAAAAAABAhEDEiExBFEUMjNBYRORwXGhsQVSYoHw/9oADAMBAAIRAxEAPwC73cAXPCm+tL5/C35UsV3fePqFZrjkyaCUjHWl8/hb8qXWl8/hb8qzSrl4h9iaMdaXz+FvypdaXz+FvyrNKniH2FGOtL5/C35UutL5/C35VmkTTxD7CjHWl8/hb8qXW18/hb8qgb+mHDDBnF5GIGJ6tkzC+bjmvwy5df4V3bU9IqQY4YNoJGXPDGZVZLBsR3OySGIve5F+FdNc+xFIl3Wl8/hb8qXWl8/hb8qEbI3njmwjYtv0UaGUMXI7IhdoyxI5di/vrnm3/wAAkCYhsVEIpSQjXPaI4gKBm056aXHjUfVn2JoP9aXz+FvypdaXz+FvyoHtHfnAwdGZcVComXPGc1wyesCt+yeRPG2lL+/eB6ZIOtRdLIVCpfU51DrysLggi/iKj6s/7SKQc60vn8J/Kl1pfP4W/Khm3N6MLgwpxU8cWc2XMdT42A1sPHhqKH7P31SbaMmBjCMIoFlMgkBvnsQFQL2lyspzBvtDTWiyyfCJokfWl8/hb8qXWl8/hb8qhj+kVo2QT4SSJZJUiDM1gDJJNHcl1UWAhD8eEq+0nd395ExZxAQWGHmaG+YMHKgHMuXlr/CpeSaV0KC3Wl8/hb8qXW18/hb8qguI9LmHXDYvEZGPU5+gKZheQlsqsp4WIDH2Kaku2NuNFFHJFC83SMost9FZS2Y2U6aAf6uNPqT7EUFetL5/C35UutL5/C35Vz7LxZlgilZDG0kauUPFCyhihuBqCbcBwrpqjztbUTRjrS+fwt+VLrS+fwt+VZpU8Q+wox1pfP4W/Kto5g3Dl5EfP2VitYu+33V+bVfHmcnVEND9KlSrQQM4ru+8fUKzWMV3fePqFZrJ1HKLIVZoVvTOyYLEuhKssMhUjiCEJBHnevN779Y4H/q5/jNUx4tauw2epaVeWf79Y79rn+M0hv3jv2uf4zXTw/yLPUtM42NmjdUIDlWCk8AxBAJtyvXmD+/eO/a5/jNPwb47QchVxWIJJsAHOvsp4f5FlkD0Jcs8eXqXR5bNl65kMQxFrWtY3v3r60SxPo1lbGx4/PCZoThsuYMVKxoY5gQVNiSQyMNQVvpUP3fh2lMxMmLmVEPaHSkuT6qL40dnwG1CyiE4jLxBaQ//AHEmu1T7lSW4PdOSPZkuCvC7yGe2cMYz0sryAMBZuDWNuB8ecf2f6Pcfh1gljnwsk8SzRZJlkeJYpWDhY2v0l1ta7XuGIJ8ZHhtiOqCTFYqbRQWAkyAHidRxFcq787NjGbrZPtaRj+BFFGS9ybBm3NwsY5doJMHfE4RcNOHicKuS/agCE5Qc3dOgyg+AGq+jKXo5l6SHNJJgnU2bQYVERgTlvc5Tb262ohL6XdnD/wBVz7I2odifThhFvkSV7ewX/GlS7kBne3dbEzYlcVhHw4foXw7LiEZ16OQ5iyZNQ4tax0INLcvcdsBK7dIHQ4eCFTYhrw5szEcACW0AJsBblQHD+nLCt345VF/EGikHpW2fNdWleO/Mqy/xW9RolVWSF99N1jjkw8ZyFIsTHLIrgkPGgYMlgNSc3PSuPYO6k2C6ZcN1dY5sYZcpVrLAVsUQLYCTMBbitr0zhcFBKy9FtGdi98gE17246WvQvemfFQgKzy5B/wCojEXHK5HP86hY2lViziwvoVsYS8kZCwyCdbMRJiG6Xo5bEa5OmOp17IqdbtbPxMEccUzxMkUESAqGzGRFyuzFtCpsLaX43qk9r7Vx6AyRYvENGOfSG49tAzvvj/2uf4zUyhKSpsHqKs15ZO/WO/a5/jNY/vxjv2vEf+4a5eH+SbPU9KvK436x37XP8ZrZN+sdf/q5/jNPD/Is9S1rF32+6vzahm6c7PgcM7kszQxlidSSVBJJ8aJxd9vur82qmJVOg+B+lSpVtKjOK7vvH1Cs1jFd33j6hWaydRyiyBG+H/QYv93l+g15Tl416r3x/V+L/d5foNeUpDrXTB5SGa0hx91Kjm7u7rTksdEXW/rcsoFdyBnYWw5MS+VBourHkq+P+1W1ufuJeM5EVNf8VlOcj/L4f70f3J3bCQqTGqLpoAAW+/4iuXf30mR4MNBh7PNYi4tljJ8RzPlQBfA7Aw2zlaeWThc5nNreOUeP51Ct4vTWQ+TCRgrwDvxPmB4VAsdJicWeknlY39Zjw8hewFO4KJU7MQLvxzWBt5C9AdWNx+0seM0jSmM6jN2U/wBPAUGxOxMnGQM3qjx8K68ftSc3V5Ht6pJsPYOAriw/abjwoDnbZrey/Imnv7uyBczWVeZNHY932ZDIDqNQCL6jWhOPxznKrE8D+INAcq4IXNgWtzHKu3ZWz4nDCR+jJ7pIuL+fhUh3QCt2SBfmfH21JNobMgjjJcKCRzUUBD13bxWHkWTDSqzDVWibUVKNhelwqpg2jG0nLNYXI/zqbA+6oEMfl0BIHIg2I94p4zdKuVybXuDodT58aAuB91sNioxPgmCg/ZXuk8LEfZNVdvNu9EJSgXonBsea3vY28r1y7J2nitnydNEWyA9oG+U30sw4H21a2xdrYHbMdmQJMouym2YHgSDzFz7fKgKE2hs54XyuLHl5jxFcpNXFvX6NmVCA2ca5Wsez/lJ8KqLG4No3KMLEcaAZFbRca1FKE0B6u3M/V+E/7EX0Ci0Xfb7q/NqEbl/q/Cfu8X0Ci8Xfb7q/NqyQ9Qs+B+lSpVrKjOK7vvH1Cs1jFd33j6hWaydRyiyBG+P6vxf7vL9DV5TlNerN8f1fi/3eX6DXlXJdgBzNh7a6YPKQzu2DsRsRIFFwvFm8B8r1fG5u5SxhJWPZAsi8gPHzNAfRnuYygM5sBZmAIN24geFhRn0nb4HCxLh8OV6aXTKOKJ4gDmTpXcg49+PSI2fqWzx0krXV2UZsulrLbmOZ5VCMPs+HBjPKBNK1+PCN+WQDvvfnwrXYwbCozKc00wKP6yA6lRrofE1mbZZH6WbvW0HIDwAoALtHaJmYu4y3/jbx9tGdysShOVhbW972oHios7aU1g2eGQNY24H2UBZm2901lGexYNrcedRY7nSK4ChiD5cqn+7uOM0Si/ACiG0casCXNhcc6Aj2LhEEGUXNhc/hVW42XtBuRJ+ZqVbe3rLZspFiLVD5rsF0ve9AE9j4oiUEXFTbfqIssYF7ED5DnUT2Tu9MzqSpQAfj7qsvePZrNh4ueQflQFdYjZ6RxkW1I/2oPgsA7k24ey9SXaOzHyljfQaUT3T2Tmj1Bvc30oCN4Jp8MwOUvGOOlwPzp/au7+fLicDnZu+6ILmMnW621sD+FTc7JUAqbgf85VEcZjmwOIzQMcpb/hH5UBYfo83u/tDDvHPl6ZOyw5stu+B7dD7KiHpJ3Nk7TquYILgjmBy0qO4ydsLOmPwxIObMwNrXJvwFuwb8KuPC7Qj2lghLF2rjVeFmtqhvwoDzG62JHhWsXGpXv5u8cPOSqkI+ovyPh+NRWPjQHq3cv9X4T93i+gUXi77fdX5tQjcv9XYT93i+gUXi77fdX5tWSHqFnwP0qVKtZUZxXd94+oVmsYru+8fUKzWTqOUWQI3x/V+L/d5foNeddzNjNPiFsuZU1PLU6CvRW9//AEGL/wCxL9BquvRNu8QFZreu2muosB/OumDykMsLDKmDwhZ+ysalm568apLFyvisS+MfjKbx8gqLpmHs5eZqdemPeUJAMIh7UpBYjkqkG3vqr8Vi2yKqse6Fyi/ZQa2v5nWu5BMN0NiiVjKdSeHkL6t7TXfvls+0fZ0sDah/o426EcxvfQfzqc7y4MGMmwIsaAqDZWBLkg8R76kMWxVljKEar7qcwuyckgZQQb6L41N9lbGVSHddXGo/hwoAfuRhAsRzG1rD261071YMSBVHCxo9HgAuiWCny5Vg4IPbgwoCqNqbndk9GDe3M6X8Deo/s7DGGVOkGgzX8uVWzvIWiGVEuGHG3PwqExwM069LH3hofEXtcfhQEi2BtiFgABrbiRzqSNFnUq3tHsoBhtyLPnRwoPEWNSuPDZRxubWoAZtPZfTJZQt1Hs/EU5gNmCNBoL86fiuLngDyGppyPtWJOUeqeft/KgA22UOXMt7fM/lVb7fjaZ8i6kGrWxrxsMrGo5LhMNG5Yi5J48KAhkezWjjaGYgrJoD6pP8AKivom3iOExT4ORv0cp0uOEgFs1/AgfKu/bzpKpPCwt+VQPEylJEm1OUi/LhoR+FAWj6T92jJG7IoIIuuttRrb8KosRkHXlXpDYj9Z2WG75sSt9SADoD7AbVSG+Ox+hxDFQArm4ty8qA9Fbl/q7Cfu8X0Ci8Xfb7q/NqEbmD/AMvwn7vF9AovF32+6vzaskPULPgfpUqVayoziu77x9QrNYxXd94+oVmsnUcosgdvHHmwk6+tE4/FSKG7obPMWFuMuZrm58AAACeQoztZSYJQOJRgPeCKF7VxYgwqx8GZMvs01Jrpg8pDKT382mZ9oSkju2UAcL8L+y4oru1sVLZmtmPv/CohjT0k0jZrZnOnM2qS7B2iYVAcEac/Cu5BPcNu/FoQuo5j+VHosICO0DbmOPvoJsPeBWFhrw86ksTC3q5uX/OVAaR7NQaqqi3Ow+dOcrAX+dbvKF+0L1q0gAzEi/C1uNACNubU6JQb8TQDCekeHOUYlNbUV3l2eZ0uCeybm2vK1qpbbWzXhkKt7j4igL1xH/ibNFIoGW1jwqMndCcuGaVMqcL30BJOlVZs3b00BvG7DXhc2qSy+kzEdDYZcx0zcSPZ4UBYkuKTCRFpJTY8z9o+Cjl/tUZi9J+dwqIQL8SRrVZ4vackzlpHZieJJvR7c7YZmkzG+UcPaeNAW/sbaImjzWNdk2ELIcpseQ/3pvZ+CESLGvIceHuNdhmCga2P/NKAr/aEUhkKsSBflTn9gBuJOnHnUtlije5JHz18qZMa2t4C3CgI5Ns2JFGbUn5VAN6ZY2bLHbQcvGrH21hA8bK2ngRpp7arHauAETMF1uOJHDzFAWF6E9snI+FbW1yv8x+FcvpP3XKhmj7qnNbyP+9Q3cHa/V8WG45SGt48iLeyru3uhEuGDqwym1za4KsONAENzh/5fhP+xH9AotF32+6vzauDdyHJhIEvfLEov42Fr13xd9vur82rJD1Sz4H6VKlWsqM4ru+8fUKzWMV3fePqFZrJ1HKLI1lTMCDzqGekObIoYXLZG9gH/wDamtVh6UdrALMB9lVQfjmPz/hV8HlIZUuy1vNGT9pvxueNWxjN2xNEgjtb7RuDb8qqpGJQMAbxqAp996kuD3wlCCONSWtrroT41oILB2XhcPhBlVlL+NwflRUbSVyR5fw8b1Vjw4xjmCjzFxeiGz94zCzLPdGA568uINASfH7cML3OXL5/hRvZ2NEsec2APyqqesyYqTML5AeHC9v96n2ypysCodCb0BJsFGMpW11I4jW9Qffjcpphnis2W+nBtfAc6mmxp+z2jx4W/nWNpAX1udP+cKAoLF7uTRnVG8yVIA9txwp/aGyoxB+icOyEZteJb1RzA4Vb20AGUg8LWIIvp7+dVfhIQ2MMZNwCdLWv4UBG49nSE5chLHlarp3E2CYIwXWx0/Gt9kbEhWzhLv4nWpNGtk8efG16A5Z8YqHiCfA/ztQnbuYi63sRfTzp7agvJy1H/L0L2njDGmbieF/CgI3h9pyQ4kA3IbhfnpUsxeLRb2azML+81BMXtdesoWPjr7ufhTm2tu53UxAv425e+gJFFjs4ZJOy3Aef4+dRnaGxiY5HkIUrcKOFxWzbzADtBrjxFCdtbcExVQGsOPK9ABNl/op43PM293jXoXdbGpiMGIrhmVcrL5XOU/KvPKPaeNT3Q3Djx+dWx6PpyuMUA6MrIfP7YOvmP40BZ2zYssMa2tlUC3sFqei77fdX5tWwrWLvt91fm1ZIeqyz4H6VKlWsqM4ru+8fUKzWMV3fePqFZrJ1HKLIw17G2htp7apbe+IvHPftMbkk6Xs3+1XRMOy3sPyqp58GHLp4q1/LjXTB5SGQLcrZxxD5COwLX9vIVYON9HZVlbDhARa4BNQTczaDYWZ+Sk/Imjcu+chnJDE++1dyCyNlYFgv6SMXA4kfzqr/AEi4iOSVejB7OnDzqX7K30bMA2o4cfGmd8d2hKBNELMNbfxoAHurtA5EHRkAaaga1IsPMZJWQA6W/jy9tCd0NizEBStiCdfI86mMUixvlUDs96Q8z5eArNlz6ZaIK5fwu7ZKXuEMLCFAtcWtXZiohpewPnQ/DbfQsQ2XKPtZtPwrugxcUt+jdXsNef4VR5c2NapxTX+Lt/ZpE0nwAdsRlUZuIA5ey9VPgdqjrgYLYs1vdVn7ybUWBgrXK6XH87VA4sJhTimkV9ALgE2sx561qjJTSlHhlSyti3bgGHyoxjFIW38qC7Bxt4tDmCgajyopitqIiByw1F+Nr39tc8uaOJK92+EuWSlYP2iFVRpf2+dAsdFnXLccfdRGbewMCETKQfFWv58KxHOJULOiMOBt2XHmCND7xXH6udbvHt8Pcml3Kr3r2R0bZxwJsRUu3W6u0Ysg0UE/hXDvVsmUMqrZ4nN1k9nFWXkw8KObs7BECnNY5h7LX1rRjyRyR1R4Iaoh21gs2J7A7K9n2m/yokdkxIozKO15a1IsTuxFe4Y6m/Cg+21UjKvaK8K6EFe4sgYlco0DC1W16OIc2JzX7oZvkv8AP+FVecOUmS9s2cafnVwejmIXkmNlyrb8TmJ/gKAsMVrF32+6vzasQTB1VhwYAj2Gsxd9vur82rHj9RlnwP0qVKthUZxXd94+oVmsYru+8fUKzWTqOUWRpOt1YeII/hVZyTWkynwtqLeXPlVhbcxxhw00ygFoo3cA8CVUsAbctKqva++bYpExARQAtmBBvf3nheumDykMisGxWkxsmGLZdSfZz09oqY7E3ECq3ZsR9ojjUFn3pL4o4kkK6AEDhe1gR+FTfZPpDEqjMV4aqOI8/ZXcg48ZskwPq41NSvc+aRlfpNV5E+FDIYMPO3Sm4txB/l5VIdmbVjdSqCwUWtbx50BneDarRYWV41UlBoB5+PuvVHY3bU8xJZmsdbC4A91WlJKJpJoVPaOV1HK8d7j2lWa3sqPNuk7TuyRs0bcSo0Bt4+FY8Hq5L5tfalRZ8Iimy2DEhmYjLprazeNE9nbwyYW6+Ot7/wAK4tq4AiW0Y1Bsba8K4dqMA6i4aw1tWwqSrbm2jisLhprWbpHiY8zktIOHHRrVEcTbMeOtT1sOIoMPAQA4VpXXwaSwUe3IBcedQ14gZGuLG5rH0fp7cW6/S9i0uSTbn7ZbpYoA3YPEg8EUZ20+6DQrbO1HxcjSuQAW0F9MvIA+AFM7rSqmPhuQA5aO/h0iNECfirggwLG8HdZGysD4g5T8qlK+pd+0VX+27/A9jrfellP6NQgAsLeXOiOxPSBKsi9IoYHS40/EVHP7AnZ2VIy2U2NhwotsPYmUl5Qf0fLhr5+ytZUtvDShwyFQLjN4i4F/leh2PwjE3VxoOHI0G3IxjyySSE9hFY29oyD2cT+FdB2mWdlUCw09tvCseHbNkS42++9/tRZ8I55oJ76uv42rinnniDMVVl4nLY1z43aaMx6QFSNB4WqPbU3qaNTFGbqwsfZWwqNRXxGO6RVyhRcjzFWzuxhi+CljvkZiO14jhVO7v7WZZbRrcsACLXJNXTFtQJHhmnHRiVMrXFram3s5UBMtmwZIY09VFH4C1PRd9vur82rELAqCpBBAsRzFtCKzF32+6vzaskPULPgfpUqVayoziu77x9QrNYxXd94+oVmsnUcosjk2usZglE1+jMbZ7eplObh5XqudrbJwcmD6TAlnVGyHvaeRDAH31O97Qeo4q3HoJfoNQT0ObFkCTSyEMkgVct76jX8K6YPKQyl9pQNHK6nQg1nZ20WjY2+1obirD9Jm4Mi4maeJR0ZINr63YWso56iq9k2NKCB0b3bgACSfYBqa7t1uyCYbO3iLlYSSGayKqjMWJ7IAtzJt+NSNNuPg0ZDHKCAcxMbWUcyTa1gNahMW5ckSiXHTJggNVDgvKxuQMkKdq1wdTbxAOtrQ2x6RIU2aMTCxkeXNHGGADGQdks6eA7xAGoZeAYGvF6v+o5Mc4RwQ1punzSf61Xc6RgmtyvYd88k5lVuGq6caOS+kTrkXRpiVwT37SsLRyE8xKoJjPkwt51W+KMruTISzubktxJOt62l2PIo1tfw8K9LJh1tTupL3X8fKKJkxw+zMUrEhsKI27zDEw2t4gl8w/CtY0wGGlEglXFTLqsYuYlfkXew6Sx+yNNNfOGYDZMkz5I42duNlFz/Cp6m5HVIoZZwQ0lyAeIsL2IPtqjwZJ7ZJ7dkqv9d3+1E2vYER7TczGSV2LSElieZPyrl2hMiO1ibMAQT/ABp/a/aYsgsPCuZMOZRlI9laklFUuCotk7PEjZ3JCg3ve2o56cKmjlMRmxGHjDYphlKSHL0uUf4sNiAZDzU6niPOP4TYUqIbLe3FfLxrTexwkEKhidbiwItw09orhmw62pRdSXD/AA/glM5No75Y6Nssl4mGhBjyajxuBeuzZOLxuMJVUOU6u5GVAviznQCuTY29e0LiOPESEaAZwsgA9sqtYeypjtDaEMcdsZPJin42W+QE8gmii3kKq31DVVFfO7/avyTsdB2pBhYBFG4INjJJawkbwXnlHLx40zh2km1gilYmzEhGAAbUakWPuqu9tbVaRzxy/ZFrWHsqc+i7f9Y1OFxT5VUZonNz4lkJvpoLqLam44kA5Oqebo+ncsEdcrt3y+7/AO9iY1J7greHDSISJgEYrmF7A2uR2gO6SRz41BMSxJ1qb7WOF2nK8seLME0hBMeKGVNcq2jljB0Gtgy3NuA1NRPF7LeOVoWALqQDlYONQDoykqdD41r6bO8kUp7TrdcfbuQ1QT3QxESyp0iN3u8psQfZzqzt6sDicXFhmj0BXjw0uQL+elCfRLshYpQ2IhJ6U5YnK5lDjUi99DarU2pszNEIo1UKNbXta2th7zWoqdWxMK0eHhjbvJGqnnqFArri77fdX5tWmFjKoqk3KqAfcK3i77fdX5tWSHqFnwP0qVKtZUZxXd94+oVmsYru+8fUKzWTqOUWRpNCHUqwurCxHiDoRWmFwSRrljVUHgot5a24++nJJQoLMQAoJJJsABqSSeAtTOJ2lFGC0kkaBSFYs6qAxAIBJOhIINj4iuCcvYkb2jsiOewlBOXhZ3T6GFCjuDg+kEvRv0i91xPOGFxbRhJcaEj30Xba0Il6EyxCX/5edc/DN3L5uGvDhW2D2jFMpaKSORQbEo6uAQAbEqSAbEG3mKlynVMEbl9FezWJZsMGY8SZJSTfXUmTxpD0VbM/ZE+OT+upBhNtQS/4U0UmoHYkVtSCQOyeJAJt5HwrYbVhzrH0sWdxdVzrmYC+qre7Dsnh6p8KnVNbDYAj0ZbOvfqy38c8h/8AzpSejHZzccMD/wDUl/rqQPtCMSLCZEEji6oWAZhrqq3uRoeA5Hwpkbcw+V26eHLEQJD0iWQk2Ac3spJ01tTXMUjj2LubhMIxfDwrGxFrhmOn+pjXXtLYUGIt00YfLwuTp+Broj2hGwDLIhBCkEMCCHOVCCDqGOg8TwrXEbUiRBI8saoxADM6qpJ4AMTYnQ/hTXMAl9wsCeOHT8W/qrSP0e4BdRh1H+p/66LttiAdGDNEOm/w/wBIv6S9rdHr2+I4X4incRjo0Kq7opkOVAzBSzeCgntHyFNc+42OSPd3DrwiUaW0J4e29D8Z6P8AAygCSAMASQC8lgTxsA9GcPtKJ3dEkjZ49HVXVip4doA3X31scdGNS6fa+0PsHK3P7LaHwOhprn3FIjsPoy2chuuGUH78n9dOz+jvAPYNhwbcLvJ/XRtNoxGRoRJGZVF2jDguBpqVvcDtDUj7Q8ax/akWdo+ljzouZkzrmVdDmZb3VdRqdNR401zFIj7+i/Zp44VT/rk/rpseijZn7Inxyf11KRiVsxzLZe8biw0DanloQdeRrkk2/hlRZGxEASS+RjKgVsuhysTZrc7cKa5ikAf/AIUbM/ZV/wDcl/8A2U4nov2aOGFTT/M/9dHX2zAGdDNEGjXM6mRQVXTtML3VdRqdNR41n+14ciSdNFkkYKjZ1yuxuAqNezE2Og8D4VOvIKRxybpYYokfRWWM3QK7oFPDMMjDXz412YPZSRG6mT/VLK4/CRyK6UlBvYg2NjY3seNj4HUfjW1V+pLuKFWsXfb7q/Nq2rWLvt91fm1Xw+chj9KlSrcVGcV3fePqFZrGK7vvH1Cs1k6jlFkcW28Gk2GmikbIkkTo7aDKrIVLdrTQEnXTSgGM2HhoMzdaWA9NmUu0eVGMKRdEBJpbo1BCnUAi2lqP7cwiS4aaKVskckTo7XAyqyFWa7aCwJOumlRxN3MJLZ8LiVW2IMq9E6MocQpEU0PaGRQxUk8dRlsK5wdLklhHC4TCpIoSZM2Ew7QsvSISkf6PtSfaUgRgXNhqb1tu7hYsHCcJ1lZDh1uc7LnSMKLFxe4Xnc2FjYWAAoZJsDDTPLD1sMZlmZYlaLMgxKEM4sMzrle4zXGo40sVurhJJZousETSrOXTpgWC4lSGIhYlVChrhgovpcm5vd09m2QEsXuxCIu27IiTviWYP0Vi3SEgyIVZFXOdQRoupte4rZeAweHkjxMeOjyIgw/amQq+VpJQC2axkHTX1u1gPE3kOx9oRvGAMTHiDdgXVo9SO0RaM2uFIv5EE8aDS7AgYYaGPFZJMOGmSzJmdHPfKi2aPz7ptreoTfDB17R2Lh3n6282VlEY/wAQBAMLI8rZlJyNqzAlgSlrjKwvQqLYGHTB5RjV6F5c0cpdbK12UrHIHFjxXsEcGFtWu9jt1sHkmkeZUEqTmSTOi9jGEjMWOgH2Vb7XRoCWyi3fLu1C4VYJCjKCxYMJmZZhlJcyli2ZUADEmwSw0FhKaXuwNHYsDTrH1nNIiwmWIshdxhn6aJmHfWzsCSB2gQK1wGyInwb4QYpZonDQKR0d0OUkoCujOF1sddL1qN1MNFOB0zLJKewjSA5lTDDCkJG2hIRQ5cLm4gtlJWufZu6uGJBweLbPAY7kSLiMrRxzQ9oSFsuZZm7OgBUWA1utVyAxjdiK2Kin6UxkWUItlzkZmynXti19CDYBiLXJpnbmyIZ5cjThHMREkYKZmgzamzdpBm0ziljZYcV0YixkYkw8gbMjROQzK+Hsym4GbpCANNbAeFc2N2VhjPeTFKDMzERl4wWn6I4FmS/aJCXXILgNyvUK/dg6Nky4PDxSSpiYyks0jNI06lM8jtKUUlsi2znsrYm1zc3NcGP3UwkavLLiGjWbp1LSTAJ/4mUYg5FkPRqQVsMoFxcm51ps7jxRxLGcVIrROswdmGYKiPCLknNktI3O19LWJBK7bhws5w8c06qyylkVZhE0jqsmHKgowfQu1whButjzFPfZsGNn4OKHGOesgyT3ZYMyroxLlljvqdCcygX7Ra5N6EYnZeCeTEYlsdHkmLKw6WPIkjwdX0JYqH6NSeAbjrluD1bP2HAJnaPFq5igWCaO8TAKisgMiL2UN73uo7pGgJFczbAw5w8J6+conEkUvSqVL5JIRGhLWIIZuyG4ra1rg2XN2Dtl2HETiIDirLOgkeK8YZFVY4+lBHbC2jAvwBY68Kzs7ZODdCkM6yKcSkwtKJjnQI/R5mZma4izWJJte2gFulcBCmKdjiFzaztE3R3B6MQGbUZ0TJpyFzx1IPNtLZGESIJPOsaLNNIS0iR3OKXEAoSbW7M75efYHGxqL+WBtd34JziHTFZ48awBVHVgHQJpGynRssZuF11JJ7Is3j9ysK8Rd55Fh6Oaz9MVAWdYru0ubNKB0QI6RmBz63AUDpO60JIMs5Z0lR73RCH6J4IwAo7LASXBGpIHEaU5DsnDTYZMCk+cYTolbJIA4MNgA5jIMZJQg2ynQ2tRyrhg6NmYZIpJJVxIaKa0uTsWBkCorhxqVbJpyNzbhRLDbRikZ0jkjdozZ1VwxQ6izgG6m4Oh8D4VH19HsA+3LfQK17sFGIkxRXMwJZWaTKQxN+jQ94Bq79l7tCGYy9Iz6zZFIUBBiJRPIOyAW7arYngB5muctL3skM1rF32+6vzatq1i77fdX5tVsHnIY/SpUq3FRnFd33j6hWaxiu77x9QrNZOo5RZCoE+58TJFGzSZYXkcZXMZJkzXu0RVrDOdARwF70dpVwTa4JAGwt0VwsudJZCpjjQo1rHo4khDaAAHLGCbDmeVgHH3TjOIbEZpM7SByM110hEGUIezwW+a2e+ma2lG6VTqkCM4TcOJYYYJHeZMPmCBwp7LIEs2mosD5EOVIy9mnsHubHGyESSMiZTkOXtSJAMIHLWzaxAAqCBfWpBSprkKI+dyYSEDNKcjJYhyhyRJJHHEGjysEUSsbg5iSbkgkU5sndcYd0aOaTKsSRMjBTnWMyMpLEZgQZTwOth53OUqa5AE4/dxZZxMXcC8RdBazmCQzRakXWzm5sdRoae2HsRMLCIoyxA1uzFiT7zZR/lWwHICiFKocpNUANjN1o5FmVmcCeaKZspykNF0NlVlsQD0C6g37RsRpblwm5KRSxSxzSjojJoTmzCWVp2Vy2rauQCxJ4Hva1I6VTrkAJt3dKLFMWkaQEx9GMjlQBmzXIU2fXk918uNNpuVB0nSOXfWQ5SxC/pZ3xJzKthIA0hFnuLAaXuSfpUU5JUAEm5kASZe2TOZSzFiSvTSGZhGCcqDMR3QM2Rc1zrTbbng3bpn6Vi/SPkjOdZFjRlyFSi3WGMXA+yfWNSGlTXIURvGbiQyO8heYM7MTZzlGfDHCWCdwWU5s2XNccbaUv7hYe4sXVQ6yZUYx6pFJAAGjswGWTgCLBFUWUZaklKp1zFAV91Y+lDqxRAYmMShQpMFujtpdQthoCBpTmwNgdVDgSu4YiymwVAOSINEHKy2AAAAFqLUqjVJqgKlSpVSgKtYu+33V+bVtWsXfb7q/Nq7YfMQx+lSpVuKmGUEWIuKb6onqL8IpUqAXVE9RfhFLqieovwilSpQF1RPUX4RS6onqL8IpUqUBdUT1F+EUuqJ6i/CKVKlAXVE9RfhFLqieovwilSpQF1RPUX4RS6onqL8IpUqUBdUT1F+EUuqJ6i/CKVKlAXVE9RfhFLqieovwilSpQF1RPUX4RS6onqL8IpUqUBdUT1F+EUuqJ6i/CKVKlAXVE9RfhFLqieovwilSpQF1RPUX4RS6onqL8IpUqUBdUT1F+EVskQXgAPYLUqVAb0qVK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C:\_data\Dropbox\_Eva\S Danem Krchňákem\Hippocampus_and_seahorse_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" y="0"/>
            <a:ext cx="4900802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70" y="3140968"/>
            <a:ext cx="5851837" cy="37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cs-CZ" dirty="0" smtClean="0"/>
              <a:t>Ve kterých úkolech H.M. selhával?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 anchor="t"/>
          <a:lstStyle/>
          <a:p>
            <a:pPr marL="0" indent="0">
              <a:buNone/>
            </a:pPr>
            <a:r>
              <a:rPr lang="cs-CZ" dirty="0" smtClean="0"/>
              <a:t>Nepamatoval si každodenní události, jméno svého ošetřujícího lékaře, </a:t>
            </a:r>
            <a:r>
              <a:rPr lang="cs-CZ" smtClean="0"/>
              <a:t>seznam slov…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Selhání </a:t>
            </a:r>
            <a:r>
              <a:rPr lang="cs-CZ" dirty="0" smtClean="0"/>
              <a:t>ve volném vybavení, vybavení </a:t>
            </a:r>
            <a:r>
              <a:rPr lang="cs-CZ" smtClean="0"/>
              <a:t>s 	vodítky </a:t>
            </a:r>
            <a:r>
              <a:rPr lang="cs-CZ" dirty="0" smtClean="0"/>
              <a:t>i v rekognici</a:t>
            </a:r>
          </a:p>
          <a:p>
            <a:pPr marL="0" indent="0">
              <a:buNone/>
            </a:pPr>
            <a:r>
              <a:rPr lang="cs-CZ" dirty="0" smtClean="0"/>
              <a:t>Výrazné narušení </a:t>
            </a:r>
            <a:r>
              <a:rPr lang="cs-CZ" smtClean="0"/>
              <a:t>explicitní paměti</a:t>
            </a:r>
          </a:p>
          <a:p>
            <a:pPr marL="0" indent="0">
              <a:buNone/>
            </a:pPr>
            <a:r>
              <a:rPr lang="cs-CZ"/>
              <a:t>	</a:t>
            </a:r>
            <a:r>
              <a:rPr lang="cs-CZ" smtClean="0"/>
              <a:t>Závislé </a:t>
            </a:r>
            <a:r>
              <a:rPr lang="cs-CZ" dirty="0" smtClean="0"/>
              <a:t>na hipokampu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Vlastní 1">
      <a:dk1>
        <a:srgbClr val="3F3151"/>
      </a:dk1>
      <a:lt1>
        <a:srgbClr val="E5E0EC"/>
      </a:lt1>
      <a:dk2>
        <a:srgbClr val="3F3151"/>
      </a:dk2>
      <a:lt2>
        <a:srgbClr val="E5E0EC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7015</TotalTime>
  <Words>674</Words>
  <Application>Microsoft Office PowerPoint</Application>
  <PresentationFormat>Předvádění na obrazovce (4:3)</PresentationFormat>
  <Paragraphs>305</Paragraphs>
  <Slides>55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56" baseType="lpstr">
      <vt:lpstr>Motiv systému Office</vt:lpstr>
      <vt:lpstr>Kognitivně-psychologický výzkum Neuropsychologická diagnostika paměti</vt:lpstr>
      <vt:lpstr>Experimentální metody pro kognitivně-psychologický výzkum paměti</vt:lpstr>
      <vt:lpstr>DRM pradigma I</vt:lpstr>
      <vt:lpstr>DRM pradigma II</vt:lpstr>
      <vt:lpstr>Autobiographical Memory Test</vt:lpstr>
      <vt:lpstr>Neuropsychologie</vt:lpstr>
      <vt:lpstr>Pacient H. M.</vt:lpstr>
      <vt:lpstr>Prezentace aplikace PowerPoint</vt:lpstr>
      <vt:lpstr>Ve kterých úkolech H.M. selhával?</vt:lpstr>
      <vt:lpstr>Co se dokázal naučit?</vt:lpstr>
      <vt:lpstr>Paměť a hipokampus</vt:lpstr>
      <vt:lpstr>Neuropsychologie paměti</vt:lpstr>
      <vt:lpstr>Klinická NeuroPsy paměti - AN</vt:lpstr>
      <vt:lpstr>Klinická NeuroPsy paměti - TBI</vt:lpstr>
      <vt:lpstr>Klinická NeuroPsy paměti - PN</vt:lpstr>
      <vt:lpstr>Klinická NeuroPsy paměti - FTLD</vt:lpstr>
      <vt:lpstr>Klinické NeuroPsy vyšetření I</vt:lpstr>
      <vt:lpstr>Klinické NeuroPsy vyšetření II</vt:lpstr>
      <vt:lpstr>Syndromy</vt:lpstr>
      <vt:lpstr>Testy I</vt:lpstr>
      <vt:lpstr>Testy II</vt:lpstr>
      <vt:lpstr>Neuropsychologická diagnostika</vt:lpstr>
      <vt:lpstr>Anamnéza</vt:lpstr>
      <vt:lpstr>Screening</vt:lpstr>
      <vt:lpstr>Cílené vyšetření: krátkodobá paměť</vt:lpstr>
      <vt:lpstr>Cílené vyšetření: pracovní paměť</vt:lpstr>
      <vt:lpstr>Cílené vyšetření: dlouhodobá paměť I</vt:lpstr>
      <vt:lpstr>Cílené vyšetření: dlouhodobá paměť 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Cílené vyšetření: dlouhodobá paměť III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Cílené vyšetření: dlouhodobá paměť IV</vt:lpstr>
      <vt:lpstr>Prezentace aplikace PowerPoint</vt:lpstr>
      <vt:lpstr>Prezentace aplikace PowerPoint</vt:lpstr>
      <vt:lpstr>Děkuji za pozornost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Eva &amp; Tomáš</dc:creator>
  <cp:lastModifiedBy>Eva Rubínová</cp:lastModifiedBy>
  <cp:revision>130</cp:revision>
  <dcterms:created xsi:type="dcterms:W3CDTF">2013-11-22T20:11:56Z</dcterms:created>
  <dcterms:modified xsi:type="dcterms:W3CDTF">2014-12-08T11:30:54Z</dcterms:modified>
</cp:coreProperties>
</file>