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3" r:id="rId1"/>
  </p:sldMasterIdLst>
  <p:notesMasterIdLst>
    <p:notesMasterId r:id="rId18"/>
  </p:notesMasterIdLst>
  <p:sldIdLst>
    <p:sldId id="256" r:id="rId2"/>
    <p:sldId id="315" r:id="rId3"/>
    <p:sldId id="300" r:id="rId4"/>
    <p:sldId id="312" r:id="rId5"/>
    <p:sldId id="311" r:id="rId6"/>
    <p:sldId id="301" r:id="rId7"/>
    <p:sldId id="299" r:id="rId8"/>
    <p:sldId id="302" r:id="rId9"/>
    <p:sldId id="309" r:id="rId10"/>
    <p:sldId id="303" r:id="rId11"/>
    <p:sldId id="304" r:id="rId12"/>
    <p:sldId id="305" r:id="rId13"/>
    <p:sldId id="306" r:id="rId14"/>
    <p:sldId id="307" r:id="rId15"/>
    <p:sldId id="308" r:id="rId16"/>
    <p:sldId id="310" r:id="rId17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3" autoAdjust="0"/>
    <p:restoredTop sz="94660"/>
  </p:normalViewPr>
  <p:slideViewPr>
    <p:cSldViewPr>
      <p:cViewPr varScale="1">
        <p:scale>
          <a:sx n="64" d="100"/>
          <a:sy n="64" d="100"/>
        </p:scale>
        <p:origin x="1398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86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2252202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05896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6581957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10081" y="6672673"/>
            <a:ext cx="2479834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600801" y="6662594"/>
            <a:ext cx="7479824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005" y="6689617"/>
            <a:ext cx="2268141" cy="755968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9001" y="260740"/>
            <a:ext cx="6468401" cy="40248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547" y="251989"/>
            <a:ext cx="924057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5FA5F15-A942-4409-8FBA-C88A50C42CB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C9D3D-BD66-4A4A-BEB6-899AEE68BC4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448" y="6887706"/>
            <a:ext cx="2436151" cy="402483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033" y="6887492"/>
            <a:ext cx="6144378" cy="402483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720767" y="0"/>
            <a:ext cx="352822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771170" y="671971"/>
            <a:ext cx="252016" cy="6887704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771170" y="0"/>
            <a:ext cx="252016" cy="5879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3191" y="159228"/>
            <a:ext cx="587975" cy="269518"/>
          </a:xfrm>
        </p:spPr>
        <p:txBody>
          <a:bodyPr/>
          <a:lstStyle/>
          <a:p>
            <a:pPr>
              <a:defRPr/>
            </a:pPr>
            <a:fld id="{794D6DFF-E895-403B-9403-3F7877FE89B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DBA2E5E-10DF-46DF-B035-1A8BF9E0EBE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 anchor="t"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679928"/>
            <a:ext cx="10080625" cy="125994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763924"/>
            <a:ext cx="1428089" cy="109195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512094" y="1763924"/>
            <a:ext cx="8568531" cy="109195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17"/>
            <a:ext cx="1428089" cy="773468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075FC11-8958-47A0-961B-E8A24657144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A1717518-E40F-4CA2-BB43-885D0E9918D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0A278EF4-D4AA-40E2-8FA1-7C95598190E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5259EF8-75E9-4996-A0AB-F6EF8B85CB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7704"/>
            <a:ext cx="588036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328BD4B-67D9-418E-B775-F0788E44866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 anchor="ctr"/>
          <a:lstStyle>
            <a:lvl1pPr algn="l">
              <a:buNone/>
              <a:defRPr sz="49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0117B45-7DED-469C-9317-6E56773DDC2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10081" y="5039783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10081" y="5140579"/>
            <a:ext cx="1612900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703626" y="5130500"/>
            <a:ext cx="8376999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 anchor="ctr"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596099" y="0"/>
            <a:ext cx="110887" cy="756975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427" y="6887704"/>
            <a:ext cx="2940182" cy="402483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4778"/>
            <a:ext cx="1596099" cy="731472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0853CFE5-6825-420B-8857-C7728B719FE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4109" y="6887490"/>
            <a:ext cx="5040313" cy="402483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72042" y="251989"/>
            <a:ext cx="8988557" cy="1091953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75402" y="1763924"/>
            <a:ext cx="8988557" cy="498938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20417" y="6887704"/>
            <a:ext cx="2940182" cy="402483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2042" y="6887490"/>
            <a:ext cx="5976368" cy="402483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741"/>
            <a:ext cx="10080625" cy="35278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411139"/>
            <a:ext cx="588036" cy="25198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51040" y="1411139"/>
            <a:ext cx="9429585" cy="25198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2389"/>
            <a:ext cx="588036" cy="269490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F1B46C8-DE7F-4682-86A0-EB51958C302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1" latinLnBrk="0" hangingPunct="1">
        <a:spcBef>
          <a:spcPct val="0"/>
        </a:spcBef>
        <a:buNone/>
        <a:defRPr kumimoji="0" sz="49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2780" indent="-352780" algn="l" rtl="0" eaLnBrk="1" latinLnBrk="0" hangingPunct="1">
        <a:spcBef>
          <a:spcPts val="772"/>
        </a:spcBef>
        <a:buClr>
          <a:schemeClr val="accent2"/>
        </a:buClr>
        <a:buSzPct val="60000"/>
        <a:buFont typeface="Wingdings"/>
        <a:buChar char="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5560" indent="-302383" algn="l" rtl="0" eaLnBrk="1" latinLnBrk="0" hangingPunct="1">
        <a:spcBef>
          <a:spcPts val="606"/>
        </a:spcBef>
        <a:buClr>
          <a:schemeClr val="accent1"/>
        </a:buClr>
        <a:buSzPct val="70000"/>
        <a:buFont typeface="Wingdings 2"/>
        <a:buChar char="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indent="-251986" algn="l" rtl="0" eaLnBrk="1" latinLnBrk="0" hangingPunct="1">
        <a:spcBef>
          <a:spcPts val="551"/>
        </a:spcBef>
        <a:buClr>
          <a:schemeClr val="accent2"/>
        </a:buClr>
        <a:buSzPct val="75000"/>
        <a:buFont typeface="Wingdings"/>
        <a:buChar char="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indent="-251986" algn="l" rtl="0" eaLnBrk="1" latinLnBrk="0" hangingPunct="1">
        <a:spcBef>
          <a:spcPts val="441"/>
        </a:spcBef>
        <a:buClr>
          <a:schemeClr val="accent3"/>
        </a:buClr>
        <a:buSzPct val="7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indent="-251986" algn="l" rtl="0" eaLnBrk="1" latinLnBrk="0" hangingPunct="1">
        <a:spcBef>
          <a:spcPts val="441"/>
        </a:spcBef>
        <a:buClr>
          <a:schemeClr val="accent4"/>
        </a:buClr>
        <a:buSzPct val="6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acr.cz/doc/Stanovisko-UPA-Barvy-zivota-11-2012.pdf" TargetMode="External"/><Relationship Id="rId2" Type="http://schemas.openxmlformats.org/officeDocument/2006/relationships/hyperlink" Target="http://www.dap-services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ocioklima.eu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acebook.com/groups/303285283018849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socialni-programy/oblast-poradenstv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4161" y="4306084"/>
            <a:ext cx="7140443" cy="2307363"/>
          </a:xfrm>
        </p:spPr>
        <p:txBody>
          <a:bodyPr lIns="0" tIns="0" rIns="0" bIns="0" anchor="ctr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dirty="0" smtClean="0"/>
              <a:t>Psychologie výchovy a vzdělávání</a:t>
            </a:r>
            <a:endParaRPr lang="en-GB" dirty="0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sz="2900" smtClean="0"/>
              <a:t>Diagnostika žáků v </a:t>
            </a:r>
            <a:r>
              <a:rPr lang="cs-CZ" sz="2900" dirty="0" smtClean="0"/>
              <a:t>kontextu školy a školní třídy</a:t>
            </a:r>
          </a:p>
        </p:txBody>
      </p:sp>
      <p:pic>
        <p:nvPicPr>
          <p:cNvPr id="3076" name="Picture 4" descr="C:\Users\Mares\AppData\Local\Temp\OPVK_hor_zakladni_logolink_RGB_cz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4265"/>
            <a:ext cx="10080625" cy="2202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Diagnostika jako systematická </a:t>
            </a:r>
            <a:r>
              <a:rPr lang="cs-CZ" dirty="0" smtClean="0"/>
              <a:t>činnost v kontextu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Čtyři základní otázky (</a:t>
            </a:r>
            <a:r>
              <a:rPr lang="cs-CZ" dirty="0" err="1" smtClean="0"/>
              <a:t>Gavora</a:t>
            </a:r>
            <a:r>
              <a:rPr lang="cs-CZ" dirty="0" smtClean="0"/>
              <a:t>, 2011)</a:t>
            </a:r>
          </a:p>
          <a:p>
            <a:pPr lvl="1"/>
            <a:r>
              <a:rPr lang="cs-CZ" dirty="0" smtClean="0"/>
              <a:t>Proč? (účel; informace vedoucí ke zlepšení procesu edukace)</a:t>
            </a:r>
          </a:p>
          <a:p>
            <a:pPr lvl="1"/>
            <a:r>
              <a:rPr lang="cs-CZ" dirty="0" smtClean="0"/>
              <a:t>Co? (diagnostická hypotéza)</a:t>
            </a:r>
          </a:p>
          <a:p>
            <a:pPr lvl="1"/>
            <a:r>
              <a:rPr lang="cs-CZ" dirty="0" smtClean="0"/>
              <a:t>Jak? (metody a nástroje)</a:t>
            </a:r>
          </a:p>
          <a:p>
            <a:pPr lvl="1"/>
            <a:r>
              <a:rPr lang="cs-CZ" dirty="0" smtClean="0"/>
              <a:t>Jakým způsobem se pracuje s výsledky? (rozhodování a plánování)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982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Oblasti diagnostiky rutině prováděné učiteli (</a:t>
            </a:r>
            <a:r>
              <a:rPr lang="cs-CZ" dirty="0" err="1" smtClean="0"/>
              <a:t>Gavora</a:t>
            </a:r>
            <a:r>
              <a:rPr lang="cs-CZ" dirty="0" smtClean="0"/>
              <a:t>, 2011)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Kognitivní charakteristiky (vědomosti, pozornost, paměť, …)</a:t>
            </a:r>
          </a:p>
          <a:p>
            <a:r>
              <a:rPr lang="cs-CZ" dirty="0" smtClean="0"/>
              <a:t>Tvořivost</a:t>
            </a:r>
          </a:p>
          <a:p>
            <a:r>
              <a:rPr lang="cs-CZ" dirty="0" smtClean="0"/>
              <a:t>Emocionální charakteristiky (motivace, postoje, zájmy)</a:t>
            </a:r>
          </a:p>
          <a:p>
            <a:r>
              <a:rPr lang="cs-CZ" dirty="0" smtClean="0"/>
              <a:t>Sebepojetí</a:t>
            </a:r>
          </a:p>
          <a:p>
            <a:r>
              <a:rPr lang="cs-CZ" dirty="0" smtClean="0"/>
              <a:t>Chování (vč. Snahy, vytrvalosti, …)</a:t>
            </a:r>
          </a:p>
          <a:p>
            <a:r>
              <a:rPr lang="cs-CZ" dirty="0" smtClean="0"/>
              <a:t>Sociální vztahy (klima)</a:t>
            </a:r>
          </a:p>
          <a:p>
            <a:r>
              <a:rPr lang="cs-CZ" dirty="0" smtClean="0"/>
              <a:t>Psychosomatická kondice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724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Oblasti diagnostiky rutině prováděné učiteli </a:t>
            </a:r>
            <a:r>
              <a:rPr lang="cs-CZ" dirty="0" smtClean="0"/>
              <a:t>II (</a:t>
            </a:r>
            <a:r>
              <a:rPr lang="cs-CZ" dirty="0" err="1" smtClean="0"/>
              <a:t>Gavora</a:t>
            </a:r>
            <a:r>
              <a:rPr lang="cs-CZ" dirty="0"/>
              <a:t>, 2011)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Oblasti – domácí a širší sociální prostředí žáka</a:t>
            </a:r>
          </a:p>
          <a:p>
            <a:r>
              <a:rPr lang="cs-CZ" dirty="0" smtClean="0"/>
              <a:t>Vstupní diagnostika</a:t>
            </a:r>
          </a:p>
          <a:p>
            <a:r>
              <a:rPr lang="cs-CZ" dirty="0" smtClean="0"/>
              <a:t>Formativní diagnostika (zvládání učiva, naivní teorie, </a:t>
            </a:r>
            <a:r>
              <a:rPr lang="cs-CZ" dirty="0" err="1" smtClean="0"/>
              <a:t>mikrodiagnostika</a:t>
            </a:r>
            <a:r>
              <a:rPr lang="cs-CZ" dirty="0" smtClean="0"/>
              <a:t> ve výuce)</a:t>
            </a:r>
          </a:p>
          <a:p>
            <a:r>
              <a:rPr lang="cs-CZ" dirty="0" err="1" smtClean="0"/>
              <a:t>Sumativní</a:t>
            </a:r>
            <a:r>
              <a:rPr lang="cs-CZ" dirty="0" smtClean="0"/>
              <a:t> diagnostika</a:t>
            </a:r>
          </a:p>
          <a:p>
            <a:pPr lvl="1"/>
            <a:r>
              <a:rPr lang="cs-CZ" dirty="0" smtClean="0"/>
              <a:t>Subjektivní zodpovědnost za úspěch žáka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6414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Běžné metody a nástroje v práci učitelů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Pozorování (nepřipravené, připravené – hospitace)</a:t>
            </a:r>
          </a:p>
          <a:p>
            <a:r>
              <a:rPr lang="cs-CZ" dirty="0" smtClean="0"/>
              <a:t>Rozhovor (diagnostický, anamnestický)</a:t>
            </a:r>
          </a:p>
          <a:p>
            <a:r>
              <a:rPr lang="cs-CZ" dirty="0" smtClean="0"/>
              <a:t>Analýza dílčích produktů činnosti či portfolia (příklad komplexní diagnostiky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Poznámky v sešitech, produkty výukových aktivit (obrázky aj.) atp.</a:t>
            </a:r>
            <a:endParaRPr lang="cs-CZ" dirty="0" smtClean="0"/>
          </a:p>
          <a:p>
            <a:r>
              <a:rPr lang="cs-CZ" dirty="0" smtClean="0"/>
              <a:t>Vědomostní testy</a:t>
            </a:r>
          </a:p>
          <a:p>
            <a:r>
              <a:rPr lang="cs-CZ" dirty="0" smtClean="0"/>
              <a:t>Dotazníky, škály</a:t>
            </a:r>
          </a:p>
          <a:p>
            <a:pPr lvl="1"/>
            <a:r>
              <a:rPr lang="cs-CZ" dirty="0" smtClean="0"/>
              <a:t>Mnohdy problematické psychometrické parametry, sporný převod či neřešená otázka autorských práv</a:t>
            </a:r>
          </a:p>
          <a:p>
            <a:pPr lvl="1"/>
            <a:r>
              <a:rPr lang="cs-CZ" dirty="0" smtClean="0"/>
              <a:t>Problematický způsob použití psychologických nástrojů laiky (</a:t>
            </a:r>
            <a:r>
              <a:rPr lang="cs-CZ" dirty="0" err="1" smtClean="0"/>
              <a:t>sociometrie</a:t>
            </a:r>
            <a:r>
              <a:rPr lang="cs-CZ" dirty="0" smtClean="0"/>
              <a:t> aj</a:t>
            </a:r>
            <a:r>
              <a:rPr lang="cs-CZ" dirty="0" smtClean="0"/>
              <a:t>.)</a:t>
            </a:r>
          </a:p>
          <a:p>
            <a:pPr lvl="2"/>
            <a:r>
              <a:rPr lang="cs-CZ" dirty="0" smtClean="0"/>
              <a:t>Mohou vnášet přesně ta témata, kterým mají předcházet („koho ze třídy bychom nikdo nepozvali na oslavu narozenin?“)</a:t>
            </a:r>
            <a:endParaRPr lang="cs-CZ" dirty="0" smtClean="0"/>
          </a:p>
          <a:p>
            <a:pPr lvl="1"/>
            <a:r>
              <a:rPr lang="cs-CZ" dirty="0" smtClean="0"/>
              <a:t>Z pohledu vydavatelů testů původně nepříliš zajímavý obchod; s přílivem prostředků řada odborně sporných aktivit – např.</a:t>
            </a:r>
          </a:p>
          <a:p>
            <a:pPr lvl="2"/>
            <a:r>
              <a:rPr lang="cs-CZ" dirty="0"/>
              <a:t>Barvy života - </a:t>
            </a:r>
            <a:r>
              <a:rPr lang="cs-CZ" dirty="0">
                <a:hlinkClick r:id="rId2"/>
              </a:rPr>
              <a:t>http://www.dap-services.cz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  <a:r>
              <a:rPr lang="cs-CZ" dirty="0" smtClean="0"/>
              <a:t>stanovisko </a:t>
            </a:r>
            <a:r>
              <a:rPr lang="cs-CZ" dirty="0"/>
              <a:t>UPA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www.upacr.cz/doc/Stanovisko-UPA-Barvy-zivota-11-2012.pdf</a:t>
            </a:r>
            <a:r>
              <a:rPr lang="cs-CZ" dirty="0" smtClean="0"/>
              <a:t> </a:t>
            </a:r>
          </a:p>
          <a:p>
            <a:pPr lvl="2"/>
            <a:r>
              <a:rPr lang="cs-CZ" dirty="0" err="1" smtClean="0"/>
              <a:t>Socioklima</a:t>
            </a:r>
            <a:r>
              <a:rPr lang="cs-CZ" dirty="0"/>
              <a:t> - </a:t>
            </a:r>
            <a:r>
              <a:rPr lang="cs-CZ" dirty="0">
                <a:hlinkClick r:id="rId4"/>
              </a:rPr>
              <a:t>http://www.socioklima.eu</a:t>
            </a:r>
            <a:r>
              <a:rPr lang="cs-CZ" dirty="0" smtClean="0">
                <a:hlinkClick r:id="rId4"/>
              </a:rPr>
              <a:t>/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7155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aspekty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Řešeny v rámci etických kodexů odborných společností (velmi stručně)</a:t>
            </a:r>
          </a:p>
          <a:p>
            <a:pPr lvl="1"/>
            <a:r>
              <a:rPr lang="cs-CZ" dirty="0" smtClean="0"/>
              <a:t>Řada odborných diskusí</a:t>
            </a:r>
          </a:p>
          <a:p>
            <a:pPr lvl="2"/>
            <a:r>
              <a:rPr lang="cs-CZ" dirty="0">
                <a:hlinkClick r:id="rId2"/>
              </a:rPr>
              <a:t>http://www.facebook.com/groups/303285283018849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/>
              <a:t>Řešeny v podobě standardů pro pedagogické a psychologické testování</a:t>
            </a:r>
          </a:p>
          <a:p>
            <a:pPr lvl="1"/>
            <a:r>
              <a:rPr lang="cs-CZ" dirty="0"/>
              <a:t>AERA, APA, NCME: Standardy pro pedagogické a psychologické </a:t>
            </a:r>
            <a:r>
              <a:rPr lang="cs-CZ" dirty="0" smtClean="0"/>
              <a:t>testování. Praha</a:t>
            </a:r>
            <a:r>
              <a:rPr lang="cs-CZ" dirty="0"/>
              <a:t>: </a:t>
            </a:r>
            <a:r>
              <a:rPr lang="cs-CZ" dirty="0" err="1"/>
              <a:t>Testcentrum</a:t>
            </a:r>
            <a:r>
              <a:rPr lang="cs-CZ" dirty="0"/>
              <a:t>, 2001. </a:t>
            </a:r>
            <a:endParaRPr lang="cs-CZ" dirty="0" smtClean="0"/>
          </a:p>
          <a:p>
            <a:pPr lvl="1"/>
            <a:r>
              <a:rPr lang="cs-CZ" dirty="0" smtClean="0"/>
              <a:t>Aktivity pracovní skupiny EFPA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5225" y="5740400"/>
            <a:ext cx="129540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455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Mezioborová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Je poměrně obtížná </a:t>
            </a:r>
          </a:p>
          <a:p>
            <a:pPr lvl="1"/>
            <a:r>
              <a:rPr lang="cs-CZ" dirty="0" smtClean="0"/>
              <a:t>Pedagogové mají jen rámcovou představu o možnostech psychologické diagnostiky</a:t>
            </a:r>
          </a:p>
          <a:p>
            <a:pPr lvl="2"/>
            <a:r>
              <a:rPr lang="cs-CZ" dirty="0"/>
              <a:t>Problémy s předávání kontextových </a:t>
            </a:r>
            <a:r>
              <a:rPr lang="cs-CZ" dirty="0" smtClean="0"/>
              <a:t>informací (…)</a:t>
            </a:r>
            <a:endParaRPr lang="cs-CZ" dirty="0"/>
          </a:p>
          <a:p>
            <a:pPr lvl="1"/>
            <a:r>
              <a:rPr lang="cs-CZ" dirty="0" smtClean="0"/>
              <a:t>Psychologové mají jen rámcovou představu o výuce ve škole</a:t>
            </a:r>
          </a:p>
          <a:p>
            <a:pPr lvl="2"/>
            <a:r>
              <a:rPr lang="cs-CZ" dirty="0" smtClean="0"/>
              <a:t>Problémy s formulací konkrétních </a:t>
            </a:r>
            <a:r>
              <a:rPr lang="cs-CZ" dirty="0" smtClean="0"/>
              <a:t>doporučení pro práci s žáky ve výuce</a:t>
            </a:r>
            <a:endParaRPr lang="cs-CZ" dirty="0" smtClean="0"/>
          </a:p>
          <a:p>
            <a:r>
              <a:rPr lang="cs-CZ" dirty="0" smtClean="0"/>
              <a:t>Několik projektů, které problém pomáhaly řešit pod hlavičkou IPPP jako metodického a zastřešujícího pracoviště</a:t>
            </a:r>
          </a:p>
          <a:p>
            <a:pPr lvl="1"/>
            <a:r>
              <a:rPr lang="cs-CZ" dirty="0" smtClean="0"/>
              <a:t>RAMPS, VIP-kariéra </a:t>
            </a:r>
            <a:r>
              <a:rPr lang="cs-CZ" dirty="0" smtClean="0"/>
              <a:t>I-III (financování ŠP na školách, vývoj metod)</a:t>
            </a:r>
          </a:p>
          <a:p>
            <a:pPr lvl="1"/>
            <a:r>
              <a:rPr lang="cs-CZ" dirty="0" smtClean="0"/>
              <a:t>SIM, CPIV (podpora inkluzivní praxe škol)</a:t>
            </a:r>
          </a:p>
          <a:p>
            <a:r>
              <a:rPr lang="cs-CZ" dirty="0" smtClean="0"/>
              <a:t>V současnosti jednotné metodické vedení chybí (IPPP sloučeno s NÚV); v návrzích legislativy supervize přisuzována řadě institucí – např. ČŠI</a:t>
            </a:r>
          </a:p>
        </p:txBody>
      </p:sp>
    </p:spTree>
    <p:extLst>
      <p:ext uri="{BB962C8B-B14F-4D97-AF65-F5344CB8AC3E}">
        <p14:creationId xmlns:p14="http://schemas.microsoft.com/office/powerpoint/2010/main" val="1415287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Klasický text</a:t>
            </a:r>
          </a:p>
          <a:p>
            <a:pPr lvl="1"/>
            <a:r>
              <a:rPr lang="cs-CZ" dirty="0"/>
              <a:t>HRABAL, Vladimír ml a Vladimír st HRABAL. Diagnostika :</a:t>
            </a:r>
            <a:r>
              <a:rPr lang="cs-CZ" dirty="0" err="1"/>
              <a:t>pedagogickopsychologická</a:t>
            </a:r>
            <a:r>
              <a:rPr lang="cs-CZ" dirty="0"/>
              <a:t> diagnostika žáka s úvodem do diagnostické aplikace statistiky. 2. vyd. Praha: Univerzita Karlova v Praze, nakladatelství Karolinum, 2002. 199 s. ISBN 80-246-0319-5</a:t>
            </a:r>
            <a:r>
              <a:rPr lang="cs-CZ" dirty="0" smtClean="0"/>
              <a:t>.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Rozšiřující texty</a:t>
            </a:r>
          </a:p>
          <a:p>
            <a:pPr lvl="1"/>
            <a:r>
              <a:rPr lang="cs-CZ" dirty="0" smtClean="0"/>
              <a:t>Urbánek</a:t>
            </a:r>
            <a:r>
              <a:rPr lang="cs-CZ" dirty="0"/>
              <a:t>, Tomáš; </a:t>
            </a:r>
            <a:r>
              <a:rPr lang="cs-CZ" dirty="0" err="1"/>
              <a:t>Denglerová</a:t>
            </a:r>
            <a:r>
              <a:rPr lang="cs-CZ" dirty="0"/>
              <a:t>, Denisa; Širůček, Jan. Psychometrika. Praha: Portál 2011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AERA, APA, NCME: Standardy pro pedagogické a psychologické testování. Praha: </a:t>
            </a:r>
            <a:r>
              <a:rPr lang="cs-CZ" dirty="0" err="1"/>
              <a:t>Testcentrum</a:t>
            </a:r>
            <a:r>
              <a:rPr lang="cs-CZ" dirty="0"/>
              <a:t>, 2001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Martin Jelínek, Petr </a:t>
            </a:r>
            <a:r>
              <a:rPr lang="cs-CZ" dirty="0" err="1"/>
              <a:t>Květon</a:t>
            </a:r>
            <a:r>
              <a:rPr lang="cs-CZ" dirty="0"/>
              <a:t>, Dalibor Vobořil. TESTOVÁNÍ. V PSYCHOLOGII. </a:t>
            </a:r>
            <a:r>
              <a:rPr lang="cs-CZ" dirty="0" smtClean="0"/>
              <a:t>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 2011.</a:t>
            </a:r>
          </a:p>
          <a:p>
            <a:pPr lvl="1"/>
            <a:r>
              <a:rPr lang="cs-CZ" dirty="0" err="1" smtClean="0"/>
              <a:t>Kožuchová</a:t>
            </a:r>
            <a:r>
              <a:rPr lang="cs-CZ" dirty="0" smtClean="0"/>
              <a:t> </a:t>
            </a:r>
            <a:r>
              <a:rPr lang="cs-CZ" dirty="0"/>
              <a:t>a kol. Pedagogická diagnostika v </a:t>
            </a:r>
            <a:r>
              <a:rPr lang="cs-CZ" dirty="0" err="1"/>
              <a:t>primárnom</a:t>
            </a:r>
            <a:r>
              <a:rPr lang="cs-CZ" dirty="0"/>
              <a:t> </a:t>
            </a:r>
            <a:r>
              <a:rPr lang="cs-CZ" dirty="0" err="1"/>
              <a:t>vzdelávaní</a:t>
            </a:r>
            <a:r>
              <a:rPr lang="cs-CZ" dirty="0"/>
              <a:t>. Bratislava: SPN, 2011  </a:t>
            </a:r>
            <a:endParaRPr lang="cs-CZ" dirty="0" smtClean="0"/>
          </a:p>
          <a:p>
            <a:pPr lvl="1"/>
            <a:r>
              <a:rPr lang="cs-CZ" dirty="0" err="1" smtClean="0"/>
              <a:t>Chráska</a:t>
            </a:r>
            <a:r>
              <a:rPr lang="cs-CZ" dirty="0" smtClean="0"/>
              <a:t>, </a:t>
            </a:r>
            <a:r>
              <a:rPr lang="cs-CZ" dirty="0"/>
              <a:t>Miroslav. Didaktické testy. Brno: </a:t>
            </a:r>
            <a:r>
              <a:rPr lang="cs-CZ" dirty="0" err="1"/>
              <a:t>Paido</a:t>
            </a:r>
            <a:r>
              <a:rPr lang="cs-CZ" dirty="0"/>
              <a:t>, 1999, 91 s. ISBN 80-85931-68-0.</a:t>
            </a:r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792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Tradiční uchopení tématu akcentuje výčty metod pro konkrétní aspekty použití</a:t>
            </a:r>
          </a:p>
          <a:p>
            <a:r>
              <a:rPr lang="cs-CZ" dirty="0" smtClean="0"/>
              <a:t>Druhou možností je kombinace prvního přístupu a výsek témat z metodologie a statistiky (části klasické teorie testů)</a:t>
            </a:r>
          </a:p>
          <a:p>
            <a:r>
              <a:rPr lang="cs-CZ" dirty="0" smtClean="0"/>
              <a:t>V této prezentaci jde spíš o postihnutí podmínek a způsobu uvažovaní o problematice; konkrétní diagnostické postupy jsou a) součástí dalších kurzů a b) součástí dalšího oborového postgraduálního studia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0455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Oblast poradenství – institucionální rámec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5508435"/>
          </a:xfrm>
        </p:spPr>
        <p:txBody>
          <a:bodyPr>
            <a:normAutofit fontScale="4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6000" dirty="0" smtClean="0"/>
              <a:t>Rutinní (pedagogická a psychologická) diagnostika v běžné výuce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6000" dirty="0" smtClean="0"/>
              <a:t>Poradenský systém (v ČR je založen na </a:t>
            </a:r>
            <a:r>
              <a:rPr lang="cs-CZ" sz="6000" b="1" dirty="0" smtClean="0"/>
              <a:t>dvou pilířích)</a:t>
            </a:r>
          </a:p>
          <a:p>
            <a:pPr marL="352780" lvl="1" indent="0">
              <a:buNone/>
            </a:pPr>
            <a:r>
              <a:rPr lang="cs-CZ" dirty="0" smtClean="0"/>
              <a:t>a) Činnost školních poradenských pracovníků na školách je někdy označována termínem </a:t>
            </a:r>
            <a:r>
              <a:rPr lang="cs-CZ" b="1" dirty="0" smtClean="0"/>
              <a:t>„školní poradenské pracoviště“</a:t>
            </a:r>
            <a:r>
              <a:rPr lang="cs-CZ" dirty="0" smtClean="0"/>
              <a:t>, </a:t>
            </a:r>
          </a:p>
          <a:p>
            <a:pPr lvl="2"/>
            <a:r>
              <a:rPr lang="cs-CZ" dirty="0" smtClean="0"/>
              <a:t>nejedná se však o samostatnou organizační formu nebo o jednotku v rámci školy, která má nebo by měla mít právní subjektivitu.</a:t>
            </a:r>
          </a:p>
          <a:p>
            <a:pPr lvl="2"/>
            <a:r>
              <a:rPr lang="cs-CZ" dirty="0" smtClean="0"/>
              <a:t>Školní poradenské pracoviště je v základní formě tvořeno činností </a:t>
            </a:r>
            <a:r>
              <a:rPr lang="cs-CZ" b="1" dirty="0" smtClean="0"/>
              <a:t>školního metodika prevence </a:t>
            </a:r>
            <a:r>
              <a:rPr lang="cs-CZ" dirty="0" smtClean="0"/>
              <a:t>a </a:t>
            </a:r>
            <a:r>
              <a:rPr lang="cs-CZ" b="1" dirty="0" smtClean="0"/>
              <a:t>výchovného poradce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V rozšířené verzi školního poradenského pracoviště je činnost metodika prevence a výchovného poradce, kterého musí mít každá škola, doplněna také činností </a:t>
            </a:r>
            <a:r>
              <a:rPr lang="cs-CZ" b="1" dirty="0" smtClean="0"/>
              <a:t>školního speciálního pedagoga </a:t>
            </a:r>
            <a:r>
              <a:rPr lang="cs-CZ" dirty="0" smtClean="0"/>
              <a:t>anebo </a:t>
            </a:r>
            <a:r>
              <a:rPr lang="cs-CZ" b="1" dirty="0" smtClean="0"/>
              <a:t>školního psychologa</a:t>
            </a:r>
            <a:r>
              <a:rPr lang="cs-CZ" dirty="0" smtClean="0"/>
              <a:t>. Některé školy dokonce zaměstnávají oba školní poradenské specialisty (školního psychologa a speciálního pedagoga), a to buď z vlastních zdrojů, nebo z různých grantů a dotací EU.</a:t>
            </a:r>
          </a:p>
          <a:p>
            <a:pPr marL="352780" lvl="1" indent="0">
              <a:buNone/>
            </a:pPr>
            <a:r>
              <a:rPr lang="cs-CZ" dirty="0" smtClean="0"/>
              <a:t>b) Druhým pilířem poradenského systému ve školství jsou tzv. školská poradenská zařízení. Tvoří je pedagogicko-psychologické poradny a speciálně pedagogická centra. Tato zařízení zajišťují činnosti a služby pro děti, žáky, studenty a jejich zákonné zástupce, školy a školská zařízení.</a:t>
            </a:r>
          </a:p>
          <a:p>
            <a:pPr marL="352780" lvl="1" indent="0">
              <a:buNone/>
            </a:pPr>
            <a:r>
              <a:rPr lang="cs-CZ" dirty="0" smtClean="0"/>
              <a:t>Řadíme sem poradny a centra:</a:t>
            </a:r>
          </a:p>
          <a:p>
            <a:pPr lvl="2"/>
            <a:r>
              <a:rPr lang="cs-CZ" dirty="0" smtClean="0"/>
              <a:t>speciálně pedagogické</a:t>
            </a:r>
          </a:p>
          <a:p>
            <a:pPr lvl="2"/>
            <a:r>
              <a:rPr lang="cs-CZ" dirty="0" smtClean="0"/>
              <a:t>pedagogicko-psychologické</a:t>
            </a:r>
          </a:p>
          <a:p>
            <a:pPr lvl="2"/>
            <a:r>
              <a:rPr lang="cs-CZ" dirty="0" smtClean="0"/>
              <a:t>preventivně-výchovné</a:t>
            </a:r>
          </a:p>
          <a:p>
            <a:pPr lvl="2"/>
            <a:r>
              <a:rPr lang="cs-CZ" dirty="0" smtClean="0"/>
              <a:t>informační</a:t>
            </a:r>
          </a:p>
          <a:p>
            <a:pPr lvl="2"/>
            <a:r>
              <a:rPr lang="cs-CZ" dirty="0" smtClean="0"/>
              <a:t>diagnostické</a:t>
            </a:r>
          </a:p>
          <a:p>
            <a:pPr lvl="2"/>
            <a:r>
              <a:rPr lang="cs-CZ" dirty="0" smtClean="0"/>
              <a:t>poradenské</a:t>
            </a:r>
          </a:p>
          <a:p>
            <a:pPr lvl="2"/>
            <a:r>
              <a:rPr lang="cs-CZ" dirty="0" smtClean="0"/>
              <a:t>metodické</a:t>
            </a:r>
          </a:p>
          <a:p>
            <a:pPr lvl="3"/>
            <a:r>
              <a:rPr lang="cs-CZ" dirty="0" smtClean="0"/>
              <a:t>napomáhají při volbě vhodných vzdělávacích postupů</a:t>
            </a:r>
          </a:p>
          <a:p>
            <a:pPr marL="352780" lvl="1" indent="0">
              <a:buNone/>
            </a:pPr>
            <a:endParaRPr lang="cs-CZ" dirty="0" smtClean="0"/>
          </a:p>
          <a:p>
            <a:pPr marL="352780" lvl="1" indent="0">
              <a:buNone/>
            </a:pPr>
            <a:r>
              <a:rPr lang="cs-CZ" dirty="0" smtClean="0"/>
              <a:t>Spolupracují s orgány sociálně právní ochrany, zdravotnickými zařízeními, soudy aj.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zdroj: MŠMT. Oblast poradenství. Dostupné z www </a:t>
            </a:r>
            <a:r>
              <a:rPr lang="cs-CZ" dirty="0" smtClean="0">
                <a:hlinkClick r:id="rId2"/>
              </a:rPr>
              <a:t>http://www.msmt.cz/socialni-programy/oblast-poradenstvi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112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i="1" dirty="0"/>
              <a:t>Profesní příprava učitelů v tomto směru není zcela uspokojivá a dostatečná, např. klasická teorie testů je nahlížena jako příliš složitá pro budoucí </a:t>
            </a:r>
            <a:r>
              <a:rPr lang="cs-CZ" i="1" dirty="0" smtClean="0"/>
              <a:t>učitele</a:t>
            </a:r>
          </a:p>
          <a:p>
            <a:pPr lvl="1"/>
            <a:endParaRPr lang="cs-CZ" i="1" dirty="0"/>
          </a:p>
          <a:p>
            <a:pPr lvl="1"/>
            <a:r>
              <a:rPr lang="cs-CZ" i="1" dirty="0"/>
              <a:t>Řada negativních konsekvencí – testování jako unikátní know-how; neschopnost adekvátně chápat výsledky testování (např. PISA); problémy s organizací větších projektů (státní maturita; plošné testování</a:t>
            </a:r>
            <a:r>
              <a:rPr lang="cs-CZ" i="1" dirty="0" smtClean="0"/>
              <a:t>)</a:t>
            </a:r>
          </a:p>
          <a:p>
            <a:pPr lvl="1"/>
            <a:endParaRPr lang="cs-CZ" i="1" dirty="0"/>
          </a:p>
          <a:p>
            <a:pPr lvl="1"/>
            <a:r>
              <a:rPr lang="cs-CZ" i="1" dirty="0" smtClean="0"/>
              <a:t>Otázka obecné psychologické gramotnosti (jeden z aktuálních projektů EFPA)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590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bychom chtěli, aby o psychodiagnostice (</a:t>
            </a:r>
            <a:r>
              <a:rPr lang="cs-CZ" dirty="0" err="1" smtClean="0"/>
              <a:t>doz</a:t>
            </a:r>
            <a:r>
              <a:rPr lang="cs-CZ" dirty="0" smtClean="0"/>
              <a:t>)věděli</a:t>
            </a:r>
          </a:p>
          <a:p>
            <a:pPr lvl="1"/>
            <a:r>
              <a:rPr lang="cs-CZ" dirty="0" smtClean="0"/>
              <a:t>Studenti v pregraduálním studiu psychologie</a:t>
            </a:r>
          </a:p>
          <a:p>
            <a:pPr lvl="1"/>
            <a:r>
              <a:rPr lang="cs-CZ" dirty="0" smtClean="0"/>
              <a:t>Studenti učitelství a učitelé</a:t>
            </a:r>
          </a:p>
          <a:p>
            <a:pPr lvl="1"/>
            <a:r>
              <a:rPr lang="cs-CZ" dirty="0" smtClean="0"/>
              <a:t>Rodiče žáků a studentů</a:t>
            </a:r>
          </a:p>
          <a:p>
            <a:pPr lvl="1"/>
            <a:r>
              <a:rPr lang="cs-CZ" dirty="0" smtClean="0"/>
              <a:t>Novináři 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marL="403177" lvl="1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2992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Teoretický rámec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Vzdělávání jako nástroj </a:t>
            </a:r>
            <a:r>
              <a:rPr lang="cs-CZ" b="1" dirty="0" smtClean="0"/>
              <a:t>změny</a:t>
            </a:r>
          </a:p>
          <a:p>
            <a:pPr lvl="1"/>
            <a:r>
              <a:rPr lang="cs-CZ" dirty="0"/>
              <a:t>Koncept rovných příležitostí (</a:t>
            </a:r>
            <a:r>
              <a:rPr lang="cs-CZ" dirty="0" err="1"/>
              <a:t>equal</a:t>
            </a:r>
            <a:r>
              <a:rPr lang="cs-CZ" dirty="0"/>
              <a:t>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opportunity</a:t>
            </a:r>
            <a:r>
              <a:rPr lang="cs-CZ" dirty="0"/>
              <a:t>) vychází ze snahy vyrovnávat podmínky pro vzdělávání (různé sociální složení třídy, různá kognitivní úroveň x stejní učitelé) a poskytovat stejnou péči.</a:t>
            </a:r>
          </a:p>
          <a:p>
            <a:pPr lvl="1"/>
            <a:r>
              <a:rPr lang="cs-CZ" dirty="0"/>
              <a:t>Současně se škola snaží dosahovat tzv. „funkčního minima“ žáků a vyrovnávat jejich dosahované výsledky.</a:t>
            </a:r>
          </a:p>
          <a:p>
            <a:pPr lvl="1"/>
            <a:r>
              <a:rPr lang="cs-CZ" dirty="0"/>
              <a:t>Klíčovou figurou v tomto procesu integrace je učitel.</a:t>
            </a:r>
          </a:p>
          <a:p>
            <a:pPr lvl="1"/>
            <a:r>
              <a:rPr lang="cs-CZ" dirty="0"/>
              <a:t>Plní roli zprostředkovatele v procesu učení, rozlišuje odlišnosti v průběhu vzdělávání u jednotlivých žáků při zachování kvality procesu vzdělávání.</a:t>
            </a:r>
          </a:p>
          <a:p>
            <a:pPr lvl="1"/>
            <a:r>
              <a:rPr lang="cs-CZ" dirty="0"/>
              <a:t>Umí pracovat se žáky se speciálními vzdělávacími potřebami.</a:t>
            </a:r>
          </a:p>
          <a:p>
            <a:pPr lvl="1"/>
            <a:r>
              <a:rPr lang="cs-CZ" dirty="0"/>
              <a:t>Umí komunikovat s rodiči těchto žáků.</a:t>
            </a:r>
          </a:p>
          <a:p>
            <a:pPr lvl="1"/>
            <a:r>
              <a:rPr lang="cs-CZ" dirty="0"/>
              <a:t>Umí pracovat s odbornými doporučeními pro práci se žákem, zavádí je do praxe - vytvoření IVP.</a:t>
            </a:r>
          </a:p>
          <a:p>
            <a:pPr lvl="1"/>
            <a:r>
              <a:rPr lang="cs-CZ" dirty="0"/>
              <a:t>Dokáže využívat podpůrné poradenské služby (asistenti, ŠP, ŠSP, PPP, SPC…).</a:t>
            </a:r>
          </a:p>
          <a:p>
            <a:pPr lvl="1"/>
            <a:r>
              <a:rPr lang="cs-CZ" dirty="0"/>
              <a:t>Zvládá práci s předsudky.</a:t>
            </a:r>
          </a:p>
          <a:p>
            <a:r>
              <a:rPr lang="cs-CZ" dirty="0" smtClean="0"/>
              <a:t>Zdroj Zapletalová, 2010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5692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Teoretický rámec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Klasická teorie testů (např. Urbánek, </a:t>
            </a:r>
            <a:r>
              <a:rPr lang="cs-CZ" dirty="0" err="1" smtClean="0"/>
              <a:t>Denglerová</a:t>
            </a:r>
            <a:r>
              <a:rPr lang="cs-CZ" dirty="0" smtClean="0"/>
              <a:t>, Širůček, 2011)</a:t>
            </a:r>
          </a:p>
          <a:p>
            <a:pPr lvl="1"/>
            <a:r>
              <a:rPr lang="cs-CZ" dirty="0" smtClean="0"/>
              <a:t>Klasický příklad - didaktické testy (viz např. též cíle učení)</a:t>
            </a:r>
          </a:p>
          <a:p>
            <a:pPr lvl="1"/>
            <a:r>
              <a:rPr lang="cs-CZ" dirty="0" smtClean="0"/>
              <a:t>Validita, reliabilita, konzistence škál (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cs-CZ" dirty="0" smtClean="0">
                <a:latin typeface="Times New Roman"/>
                <a:cs typeface="Times New Roman"/>
              </a:rPr>
              <a:t>)…</a:t>
            </a:r>
            <a:endParaRPr lang="cs-CZ" dirty="0" smtClean="0"/>
          </a:p>
          <a:p>
            <a:pPr lvl="1"/>
            <a:r>
              <a:rPr lang="cs-CZ" dirty="0" smtClean="0"/>
              <a:t>Teorie konstrukce testů (dotazníků), analýza položek</a:t>
            </a:r>
          </a:p>
          <a:p>
            <a:pPr lvl="1"/>
            <a:r>
              <a:rPr lang="cs-CZ" dirty="0" smtClean="0"/>
              <a:t>Normalizace, normy </a:t>
            </a:r>
          </a:p>
          <a:p>
            <a:r>
              <a:rPr lang="cs-CZ" dirty="0" smtClean="0"/>
              <a:t>Teorie odpovědi na položku (IRT), počítačové adaptivní testování (Jelínek, </a:t>
            </a:r>
            <a:r>
              <a:rPr lang="cs-CZ" dirty="0" err="1" smtClean="0"/>
              <a:t>Květon</a:t>
            </a:r>
            <a:r>
              <a:rPr lang="cs-CZ" dirty="0" smtClean="0"/>
              <a:t>, Vobořil, 2011)</a:t>
            </a:r>
          </a:p>
          <a:p>
            <a:r>
              <a:rPr lang="cs-CZ" dirty="0" smtClean="0"/>
              <a:t>Teorie vědomostního prostoru (KST) (např. </a:t>
            </a:r>
            <a:r>
              <a:rPr lang="cs-CZ" dirty="0" err="1" smtClean="0"/>
              <a:t>Denglerová</a:t>
            </a:r>
            <a:r>
              <a:rPr lang="cs-CZ" dirty="0" smtClean="0"/>
              <a:t> in </a:t>
            </a:r>
            <a:r>
              <a:rPr lang="cs-CZ" dirty="0"/>
              <a:t>Urbánek, </a:t>
            </a:r>
            <a:r>
              <a:rPr lang="cs-CZ" dirty="0" err="1"/>
              <a:t>Denglerová</a:t>
            </a:r>
            <a:r>
              <a:rPr lang="cs-CZ" dirty="0"/>
              <a:t>, Širůček, </a:t>
            </a:r>
            <a:r>
              <a:rPr lang="cs-CZ" dirty="0" smtClean="0"/>
              <a:t>2011)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477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Perspektivy pohledu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Pedagogická vs. psychologická diagnostika</a:t>
            </a:r>
          </a:p>
          <a:p>
            <a:r>
              <a:rPr lang="cs-CZ" dirty="0" smtClean="0"/>
              <a:t>Individuální vs. skupinová diagnostika</a:t>
            </a:r>
          </a:p>
          <a:p>
            <a:r>
              <a:rPr lang="cs-CZ" dirty="0" smtClean="0"/>
              <a:t>Diagnostika, evaluace a hodnocení (vnitřní / vnější; rutinní / intervence) </a:t>
            </a:r>
          </a:p>
          <a:p>
            <a:r>
              <a:rPr lang="cs-CZ" dirty="0" err="1" smtClean="0"/>
              <a:t>Screening</a:t>
            </a:r>
            <a:r>
              <a:rPr lang="cs-CZ" dirty="0" smtClean="0"/>
              <a:t> vs. cílená diagnostika</a:t>
            </a:r>
          </a:p>
          <a:p>
            <a:r>
              <a:rPr lang="cs-CZ" dirty="0" smtClean="0"/>
              <a:t>Ex post vs. pro </a:t>
            </a:r>
            <a:r>
              <a:rPr lang="cs-CZ" dirty="0" err="1" smtClean="0"/>
              <a:t>futuro</a:t>
            </a:r>
            <a:r>
              <a:rPr lang="cs-CZ" dirty="0" smtClean="0"/>
              <a:t> diagnostika</a:t>
            </a:r>
          </a:p>
          <a:p>
            <a:r>
              <a:rPr lang="cs-CZ" dirty="0" smtClean="0"/>
              <a:t>Žák-třída-třídy-škola-školy-vzdělávací systém-mezinárodní srovnání – různé cíle a úrovně diagnostiky</a:t>
            </a:r>
          </a:p>
          <a:p>
            <a:r>
              <a:rPr lang="cs-CZ" dirty="0" smtClean="0"/>
              <a:t>(…)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646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v praxi od počátku 90.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 segregace k integraci (děti se specifickými výchovně vzdělávacími potřebami v hlavním vzdělávacím proudu)</a:t>
            </a:r>
          </a:p>
          <a:p>
            <a:pPr lvl="1"/>
            <a:r>
              <a:rPr lang="cs-CZ" dirty="0" smtClean="0"/>
              <a:t>Zásadní změna v „modelu žáka“</a:t>
            </a:r>
          </a:p>
          <a:p>
            <a:endParaRPr lang="cs-CZ" dirty="0" smtClean="0"/>
          </a:p>
          <a:p>
            <a:r>
              <a:rPr lang="cs-CZ" dirty="0" smtClean="0"/>
              <a:t>Psycholog pro školy vs. psycholog ve škole</a:t>
            </a:r>
          </a:p>
          <a:p>
            <a:r>
              <a:rPr lang="cs-CZ" dirty="0" smtClean="0"/>
              <a:t>Etablování </a:t>
            </a:r>
            <a:r>
              <a:rPr lang="cs-CZ" dirty="0" err="1" smtClean="0"/>
              <a:t>semiprofesí</a:t>
            </a:r>
            <a:r>
              <a:rPr lang="cs-CZ" dirty="0" smtClean="0"/>
              <a:t> a přesun některých diagnostických činností mimo profesní rámec psychologie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725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840</TotalTime>
  <Words>1288</Words>
  <Application>Microsoft Office PowerPoint</Application>
  <PresentationFormat>Vlastní</PresentationFormat>
  <Paragraphs>134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Times New Roman</vt:lpstr>
      <vt:lpstr>Tw Cen MT</vt:lpstr>
      <vt:lpstr>Verdana</vt:lpstr>
      <vt:lpstr>Wingdings</vt:lpstr>
      <vt:lpstr>Wingdings 2</vt:lpstr>
      <vt:lpstr>Medián</vt:lpstr>
      <vt:lpstr>Psychologie výchovy a vzdělávání</vt:lpstr>
      <vt:lpstr>Úvodem</vt:lpstr>
      <vt:lpstr>Oblast poradenství – institucionální rámec</vt:lpstr>
      <vt:lpstr>Prezentace aplikace PowerPoint</vt:lpstr>
      <vt:lpstr>Seminární cvičení</vt:lpstr>
      <vt:lpstr>Teoretický rámec</vt:lpstr>
      <vt:lpstr>Teoretický rámec II</vt:lpstr>
      <vt:lpstr>Perspektivy pohledu</vt:lpstr>
      <vt:lpstr>Změny v praxi od počátku 90. let</vt:lpstr>
      <vt:lpstr>Diagnostika jako systematická činnost v kontextu výuky</vt:lpstr>
      <vt:lpstr>Oblasti diagnostiky rutině prováděné učiteli (Gavora, 2011)</vt:lpstr>
      <vt:lpstr>Oblasti diagnostiky rutině prováděné učiteli II (Gavora, 2011)</vt:lpstr>
      <vt:lpstr>Běžné metody a nástroje v práci učitelů</vt:lpstr>
      <vt:lpstr>Etické aspekty</vt:lpstr>
      <vt:lpstr>Mezioborová spolupráce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Mares</cp:lastModifiedBy>
  <cp:revision>60</cp:revision>
  <dcterms:modified xsi:type="dcterms:W3CDTF">2014-10-17T09:32:06Z</dcterms:modified>
</cp:coreProperties>
</file>