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52"/>
  </p:notesMasterIdLst>
  <p:sldIdLst>
    <p:sldId id="256" r:id="rId2"/>
    <p:sldId id="279" r:id="rId3"/>
    <p:sldId id="274" r:id="rId4"/>
    <p:sldId id="331" r:id="rId5"/>
    <p:sldId id="281" r:id="rId6"/>
    <p:sldId id="287" r:id="rId7"/>
    <p:sldId id="286" r:id="rId8"/>
    <p:sldId id="276" r:id="rId9"/>
    <p:sldId id="288" r:id="rId10"/>
    <p:sldId id="289" r:id="rId11"/>
    <p:sldId id="290" r:id="rId12"/>
    <p:sldId id="259" r:id="rId13"/>
    <p:sldId id="260" r:id="rId14"/>
    <p:sldId id="261" r:id="rId15"/>
    <p:sldId id="262" r:id="rId16"/>
    <p:sldId id="264" r:id="rId17"/>
    <p:sldId id="285" r:id="rId18"/>
    <p:sldId id="268" r:id="rId19"/>
    <p:sldId id="283" r:id="rId20"/>
    <p:sldId id="295" r:id="rId21"/>
    <p:sldId id="272" r:id="rId22"/>
    <p:sldId id="297" r:id="rId23"/>
    <p:sldId id="300" r:id="rId24"/>
    <p:sldId id="304" r:id="rId25"/>
    <p:sldId id="302" r:id="rId26"/>
    <p:sldId id="303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30" r:id="rId41"/>
    <p:sldId id="318" r:id="rId42"/>
    <p:sldId id="319" r:id="rId43"/>
    <p:sldId id="320" r:id="rId44"/>
    <p:sldId id="321" r:id="rId45"/>
    <p:sldId id="325" r:id="rId46"/>
    <p:sldId id="326" r:id="rId47"/>
    <p:sldId id="327" r:id="rId48"/>
    <p:sldId id="328" r:id="rId49"/>
    <p:sldId id="329" r:id="rId50"/>
    <p:sldId id="282" r:id="rId51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tanislav.michek\Documents\Autoevaluace\Aktivita%20B\B1\EN\Spole&#269;enstv&#237;%20prvn&#237;ho%20stupn&#283;\Manu&#225;l\Kopie%20-%20divky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Postoje žáků 1.stupně ZŠ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8"/>
          <c:order val="0"/>
          <c:tx>
            <c:strRef>
              <c:f>'Výsledky za skupinu'!$B$1:$C$1</c:f>
              <c:strCache>
                <c:ptCount val="1"/>
                <c:pt idx="0">
                  <c:v>Moje paní učitelka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1.267828843106180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skupinu'!$B$3</c:f>
              <c:numCache>
                <c:formatCode>0.00</c:formatCode>
                <c:ptCount val="1"/>
                <c:pt idx="0">
                  <c:v>4.1502890173410378</c:v>
                </c:pt>
              </c:numCache>
            </c:numRef>
          </c:xVal>
          <c:yVal>
            <c:numRef>
              <c:f>'Výsledky za skupinu'!$C$3</c:f>
              <c:numCache>
                <c:formatCode>0.00</c:formatCode>
                <c:ptCount val="1"/>
                <c:pt idx="0">
                  <c:v>2.3660886319845824</c:v>
                </c:pt>
              </c:numCache>
            </c:numRef>
          </c:yVal>
          <c:smooth val="0"/>
        </c:ser>
        <c:ser>
          <c:idx val="19"/>
          <c:order val="1"/>
          <c:tx>
            <c:strRef>
              <c:f>'Výsledky za skupinu'!$D$1:$E$1</c:f>
              <c:strCache>
                <c:ptCount val="1"/>
                <c:pt idx="0">
                  <c:v>Známky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skupinu'!$D$3</c:f>
              <c:numCache>
                <c:formatCode>0.00</c:formatCode>
                <c:ptCount val="1"/>
                <c:pt idx="0">
                  <c:v>3.6570327552986512</c:v>
                </c:pt>
              </c:numCache>
            </c:numRef>
          </c:xVal>
          <c:yVal>
            <c:numRef>
              <c:f>'Výsledky za skupinu'!$E$3</c:f>
              <c:numCache>
                <c:formatCode>0.00</c:formatCode>
                <c:ptCount val="1"/>
                <c:pt idx="0">
                  <c:v>2.8265895953757227</c:v>
                </c:pt>
              </c:numCache>
            </c:numRef>
          </c:yVal>
          <c:smooth val="0"/>
        </c:ser>
        <c:ser>
          <c:idx val="20"/>
          <c:order val="2"/>
          <c:tx>
            <c:strRef>
              <c:f>'Výsledky za skupinu'!$F$1:$G$1</c:f>
              <c:strCache>
                <c:ptCount val="1"/>
                <c:pt idx="0">
                  <c:v>Přestávka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7342204025929474E-2"/>
                  <c:y val="-4.22609614368727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skupinu'!$F$3</c:f>
              <c:numCache>
                <c:formatCode>0.00</c:formatCode>
                <c:ptCount val="1"/>
                <c:pt idx="0">
                  <c:v>3.5953757225433511</c:v>
                </c:pt>
              </c:numCache>
            </c:numRef>
          </c:xVal>
          <c:yVal>
            <c:numRef>
              <c:f>'Výsledky za skupinu'!$G$3</c:f>
              <c:numCache>
                <c:formatCode>0.00</c:formatCode>
                <c:ptCount val="1"/>
                <c:pt idx="0">
                  <c:v>2.9672447013487453</c:v>
                </c:pt>
              </c:numCache>
            </c:numRef>
          </c:yVal>
          <c:smooth val="0"/>
        </c:ser>
        <c:ser>
          <c:idx val="21"/>
          <c:order val="3"/>
          <c:tx>
            <c:strRef>
              <c:f>'Výsledky za skupinu'!$H$1:$I$1</c:f>
              <c:strCache>
                <c:ptCount val="1"/>
                <c:pt idx="0">
                  <c:v>Naše třída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1883316274309129E-3"/>
                  <c:y val="-6.3391442155309114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skupinu'!$H$3</c:f>
              <c:numCache>
                <c:formatCode>0.00</c:formatCode>
                <c:ptCount val="1"/>
                <c:pt idx="0">
                  <c:v>3.8150289017340984</c:v>
                </c:pt>
              </c:numCache>
            </c:numRef>
          </c:xVal>
          <c:yVal>
            <c:numRef>
              <c:f>'Výsledky za skupinu'!$I$3</c:f>
              <c:numCache>
                <c:formatCode>0.00</c:formatCode>
                <c:ptCount val="1"/>
                <c:pt idx="0">
                  <c:v>2.7109826589595412</c:v>
                </c:pt>
              </c:numCache>
            </c:numRef>
          </c:yVal>
          <c:smooth val="0"/>
        </c:ser>
        <c:ser>
          <c:idx val="22"/>
          <c:order val="4"/>
          <c:tx>
            <c:strRef>
              <c:f>'Výsledky za skupinu'!$J$1:$K$1</c:f>
              <c:strCache>
                <c:ptCount val="1"/>
                <c:pt idx="0">
                  <c:v>Moji spolužáci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skupinu'!$J$3</c:f>
              <c:numCache>
                <c:formatCode>0.00</c:formatCode>
                <c:ptCount val="1"/>
                <c:pt idx="0">
                  <c:v>3.9402697495183041</c:v>
                </c:pt>
              </c:numCache>
            </c:numRef>
          </c:xVal>
          <c:yVal>
            <c:numRef>
              <c:f>'Výsledky za skupinu'!$K$3</c:f>
              <c:numCache>
                <c:formatCode>0.00</c:formatCode>
                <c:ptCount val="1"/>
                <c:pt idx="0">
                  <c:v>2.5568400770712856</c:v>
                </c:pt>
              </c:numCache>
            </c:numRef>
          </c:yVal>
          <c:smooth val="0"/>
        </c:ser>
        <c:ser>
          <c:idx val="23"/>
          <c:order val="5"/>
          <c:tx>
            <c:strRef>
              <c:f>'Výsledky za skupinu'!$L$1:$M$1</c:f>
              <c:strCache>
                <c:ptCount val="1"/>
                <c:pt idx="0">
                  <c:v>Kluci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'Výsledky za skupinu'!$L$3</c:f>
              <c:numCache>
                <c:formatCode>0.00</c:formatCode>
                <c:ptCount val="1"/>
                <c:pt idx="0">
                  <c:v>3.1753371868978792</c:v>
                </c:pt>
              </c:numCache>
            </c:numRef>
          </c:xVal>
          <c:yVal>
            <c:numRef>
              <c:f>'Výsledky za skupinu'!$M$3</c:f>
              <c:numCache>
                <c:formatCode>0.00</c:formatCode>
                <c:ptCount val="1"/>
                <c:pt idx="0">
                  <c:v>3.4026974951830402</c:v>
                </c:pt>
              </c:numCache>
            </c:numRef>
          </c:yVal>
          <c:smooth val="0"/>
        </c:ser>
        <c:ser>
          <c:idx val="24"/>
          <c:order val="6"/>
          <c:tx>
            <c:strRef>
              <c:f>'Výsledky za skupinu'!$N$1:$O$1</c:f>
              <c:strCache>
                <c:ptCount val="1"/>
                <c:pt idx="0">
                  <c:v>Holky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5.7318321392016522E-2"/>
                  <c:y val="2.1130480718436345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skupinu'!$N$3</c:f>
              <c:numCache>
                <c:formatCode>0.00</c:formatCode>
                <c:ptCount val="1"/>
                <c:pt idx="0">
                  <c:v>4.1136801541425809</c:v>
                </c:pt>
              </c:numCache>
            </c:numRef>
          </c:xVal>
          <c:yVal>
            <c:numRef>
              <c:f>'Výsledky za skupinu'!$O$3</c:f>
              <c:numCache>
                <c:formatCode>0.00</c:formatCode>
                <c:ptCount val="1"/>
                <c:pt idx="0">
                  <c:v>2.3140655105973007</c:v>
                </c:pt>
              </c:numCache>
            </c:numRef>
          </c:yVal>
          <c:smooth val="0"/>
        </c:ser>
        <c:ser>
          <c:idx val="25"/>
          <c:order val="7"/>
          <c:tx>
            <c:strRef>
              <c:f>'Výsledky za skupinu'!$P$1:$Q$1</c:f>
              <c:strCache>
                <c:ptCount val="1"/>
                <c:pt idx="0">
                  <c:v>Družina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skupinu'!$P$3</c:f>
              <c:numCache>
                <c:formatCode>0.00</c:formatCode>
                <c:ptCount val="1"/>
                <c:pt idx="0">
                  <c:v>3.5934489402697469</c:v>
                </c:pt>
              </c:numCache>
            </c:numRef>
          </c:xVal>
          <c:yVal>
            <c:numRef>
              <c:f>'Výsledky za skupinu'!$Q$3</c:f>
              <c:numCache>
                <c:formatCode>0.00</c:formatCode>
                <c:ptCount val="1"/>
                <c:pt idx="0">
                  <c:v>2.8458574181117533</c:v>
                </c:pt>
              </c:numCache>
            </c:numRef>
          </c:yVal>
          <c:smooth val="0"/>
        </c:ser>
        <c:ser>
          <c:idx val="26"/>
          <c:order val="8"/>
          <c:tx>
            <c:strRef>
              <c:f>'Výsledky za skupinu'!$R$1:$S$1</c:f>
              <c:strCache>
                <c:ptCount val="1"/>
                <c:pt idx="0">
                  <c:v>Žáci z vyšších tříd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'Výsledky za skupinu'!$R$3</c:f>
              <c:numCache>
                <c:formatCode>0.00</c:formatCode>
                <c:ptCount val="1"/>
                <c:pt idx="0">
                  <c:v>3.0308285163776447</c:v>
                </c:pt>
              </c:numCache>
            </c:numRef>
          </c:xVal>
          <c:yVal>
            <c:numRef>
              <c:f>'Výsledky za skupinu'!$S$3</c:f>
              <c:numCache>
                <c:formatCode>0.00</c:formatCode>
                <c:ptCount val="1"/>
                <c:pt idx="0">
                  <c:v>3.5375722543352603</c:v>
                </c:pt>
              </c:numCache>
            </c:numRef>
          </c:yVal>
          <c:smooth val="0"/>
        </c:ser>
        <c:ser>
          <c:idx val="27"/>
          <c:order val="9"/>
          <c:tx>
            <c:strRef>
              <c:f>'Výsledky za skupinu'!$T$1:$U$1</c:f>
              <c:strCache>
                <c:ptCount val="1"/>
                <c:pt idx="0">
                  <c:v>Běhání ve škole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'Výsledky za skupinu'!$T$3</c:f>
              <c:numCache>
                <c:formatCode>0.00</c:formatCode>
                <c:ptCount val="1"/>
                <c:pt idx="0">
                  <c:v>2.8882466281310197</c:v>
                </c:pt>
              </c:numCache>
            </c:numRef>
          </c:xVal>
          <c:yVal>
            <c:numRef>
              <c:f>'Výsledky za skupinu'!$U$3</c:f>
              <c:numCache>
                <c:formatCode>0.00</c:formatCode>
                <c:ptCount val="1"/>
                <c:pt idx="0">
                  <c:v>3.6724470134874747</c:v>
                </c:pt>
              </c:numCache>
            </c:numRef>
          </c:yVal>
          <c:smooth val="0"/>
        </c:ser>
        <c:ser>
          <c:idx val="28"/>
          <c:order val="10"/>
          <c:tx>
            <c:strRef>
              <c:f>'Výsledky za skupinu'!$V$1:$W$1</c:f>
              <c:strCache>
                <c:ptCount val="1"/>
                <c:pt idx="0">
                  <c:v>Oběd ve školní jídelně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1.5011941316956677E-2"/>
                  <c:y val="-2.32435287902799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Oběd ve školní jídelně; Šatna; Družina; Známky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skupinu'!$V$3</c:f>
              <c:numCache>
                <c:formatCode>0.00</c:formatCode>
                <c:ptCount val="1"/>
                <c:pt idx="0">
                  <c:v>3.5703275529865208</c:v>
                </c:pt>
              </c:numCache>
            </c:numRef>
          </c:xVal>
          <c:yVal>
            <c:numRef>
              <c:f>'Výsledky za skupinu'!$W$3</c:f>
              <c:numCache>
                <c:formatCode>0.00</c:formatCode>
                <c:ptCount val="1"/>
                <c:pt idx="0">
                  <c:v>2.8362235067437327</c:v>
                </c:pt>
              </c:numCache>
            </c:numRef>
          </c:yVal>
          <c:smooth val="0"/>
        </c:ser>
        <c:ser>
          <c:idx val="29"/>
          <c:order val="11"/>
          <c:tx>
            <c:strRef>
              <c:f>'Výsledky za skupinu'!$X$1:$Y$1</c:f>
              <c:strCache>
                <c:ptCount val="1"/>
                <c:pt idx="0">
                  <c:v>Družinářka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5.4588877516206164E-3"/>
                  <c:y val="4.22609614368719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Kroužky ve škole; Počítače; Družinářka; Moji spolužáci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skupinu'!$X$3</c:f>
              <c:numCache>
                <c:formatCode>0.00</c:formatCode>
                <c:ptCount val="1"/>
                <c:pt idx="0">
                  <c:v>3.9306358381502862</c:v>
                </c:pt>
              </c:numCache>
            </c:numRef>
          </c:xVal>
          <c:yVal>
            <c:numRef>
              <c:f>'Výsledky za skupinu'!$Y$3</c:f>
              <c:numCache>
                <c:formatCode>0.00</c:formatCode>
                <c:ptCount val="1"/>
                <c:pt idx="0">
                  <c:v>2.5780346820809292</c:v>
                </c:pt>
              </c:numCache>
            </c:numRef>
          </c:yVal>
          <c:smooth val="0"/>
        </c:ser>
        <c:ser>
          <c:idx val="30"/>
          <c:order val="12"/>
          <c:tx>
            <c:strRef>
              <c:f>'Výsledky za skupinu'!$Z$1:$AA$1</c:f>
              <c:strCache>
                <c:ptCount val="1"/>
                <c:pt idx="0">
                  <c:v>Školní záchodky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3647219379052044E-3"/>
                  <c:y val="1.690438457474908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skupinu'!$Z$3</c:f>
              <c:numCache>
                <c:formatCode>0.00</c:formatCode>
                <c:ptCount val="1"/>
                <c:pt idx="0">
                  <c:v>3.0539499036608819</c:v>
                </c:pt>
              </c:numCache>
            </c:numRef>
          </c:xVal>
          <c:yVal>
            <c:numRef>
              <c:f>'Výsledky za skupinu'!$AA$3</c:f>
              <c:numCache>
                <c:formatCode>0.00</c:formatCode>
                <c:ptCount val="1"/>
                <c:pt idx="0">
                  <c:v>3.3294797687861282</c:v>
                </c:pt>
              </c:numCache>
            </c:numRef>
          </c:yVal>
          <c:smooth val="0"/>
        </c:ser>
        <c:ser>
          <c:idx val="31"/>
          <c:order val="13"/>
          <c:tx>
            <c:strRef>
              <c:f>'Výsledky za skupinu'!$AB$1:$AC$1</c:f>
              <c:strCache>
                <c:ptCount val="1"/>
                <c:pt idx="0">
                  <c:v>Poznámka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'Výsledky za skupinu'!$AB$3</c:f>
              <c:numCache>
                <c:formatCode>0.00</c:formatCode>
                <c:ptCount val="1"/>
                <c:pt idx="0">
                  <c:v>2.6069364161849697</c:v>
                </c:pt>
              </c:numCache>
            </c:numRef>
          </c:xVal>
          <c:yVal>
            <c:numRef>
              <c:f>'Výsledky za skupinu'!$AC$3</c:f>
              <c:numCache>
                <c:formatCode>0.00</c:formatCode>
                <c:ptCount val="1"/>
                <c:pt idx="0">
                  <c:v>3.845857418111752</c:v>
                </c:pt>
              </c:numCache>
            </c:numRef>
          </c:yVal>
          <c:smooth val="0"/>
        </c:ser>
        <c:ser>
          <c:idx val="32"/>
          <c:order val="14"/>
          <c:tx>
            <c:strRef>
              <c:f>'Výsledky za skupinu'!$AD$1:$AE$1</c:f>
              <c:strCache>
                <c:ptCount val="1"/>
                <c:pt idx="0">
                  <c:v>Tělocvik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7.3694984646878306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skupinu'!$AD$3</c:f>
              <c:numCache>
                <c:formatCode>0.00</c:formatCode>
                <c:ptCount val="1"/>
                <c:pt idx="0">
                  <c:v>3.759152215799618</c:v>
                </c:pt>
              </c:numCache>
            </c:numRef>
          </c:xVal>
          <c:yVal>
            <c:numRef>
              <c:f>'Výsledky za skupinu'!$AE$3</c:f>
              <c:numCache>
                <c:formatCode>0.00</c:formatCode>
                <c:ptCount val="1"/>
                <c:pt idx="0">
                  <c:v>2.6396917148362271</c:v>
                </c:pt>
              </c:numCache>
            </c:numRef>
          </c:yVal>
          <c:smooth val="0"/>
        </c:ser>
        <c:ser>
          <c:idx val="33"/>
          <c:order val="15"/>
          <c:tx>
            <c:strRef>
              <c:f>'Výsledky za skupinu'!$AF$1:$AG$1</c:f>
              <c:strCache>
                <c:ptCount val="1"/>
                <c:pt idx="0">
                  <c:v>Počítače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skupinu'!$AF$3</c:f>
              <c:numCache>
                <c:formatCode>0.00</c:formatCode>
                <c:ptCount val="1"/>
                <c:pt idx="0">
                  <c:v>3.8766859344893945</c:v>
                </c:pt>
              </c:numCache>
            </c:numRef>
          </c:xVal>
          <c:yVal>
            <c:numRef>
              <c:f>'Výsledky za skupinu'!$AG$3</c:f>
              <c:numCache>
                <c:formatCode>0.00</c:formatCode>
                <c:ptCount val="1"/>
                <c:pt idx="0">
                  <c:v>2.5799614643545277</c:v>
                </c:pt>
              </c:numCache>
            </c:numRef>
          </c:yVal>
          <c:smooth val="0"/>
        </c:ser>
        <c:ser>
          <c:idx val="34"/>
          <c:order val="16"/>
          <c:tx>
            <c:strRef>
              <c:f>'Výsledky za skupinu'!$AH$1:$AI$1</c:f>
              <c:strCache>
                <c:ptCount val="1"/>
                <c:pt idx="0">
                  <c:v>Šatna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skupinu'!$AH$3</c:f>
              <c:numCache>
                <c:formatCode>0.00</c:formatCode>
                <c:ptCount val="1"/>
                <c:pt idx="0">
                  <c:v>3.5105973025048192</c:v>
                </c:pt>
              </c:numCache>
            </c:numRef>
          </c:xVal>
          <c:yVal>
            <c:numRef>
              <c:f>'Výsledky za skupinu'!$AI$3</c:f>
              <c:numCache>
                <c:formatCode>0.00</c:formatCode>
                <c:ptCount val="1"/>
                <c:pt idx="0">
                  <c:v>2.8092485549132888</c:v>
                </c:pt>
              </c:numCache>
            </c:numRef>
          </c:yVal>
          <c:smooth val="0"/>
        </c:ser>
        <c:ser>
          <c:idx val="35"/>
          <c:order val="17"/>
          <c:tx>
            <c:strRef>
              <c:f>'Výsledky za skupinu'!$AJ$1:$AK$1</c:f>
              <c:strCache>
                <c:ptCount val="1"/>
                <c:pt idx="0">
                  <c:v>Kroužky ve škole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skupinu'!$AJ$3</c:f>
              <c:numCache>
                <c:formatCode>0.00</c:formatCode>
                <c:ptCount val="1"/>
                <c:pt idx="0">
                  <c:v>3.7880539499036585</c:v>
                </c:pt>
              </c:numCache>
            </c:numRef>
          </c:xVal>
          <c:yVal>
            <c:numRef>
              <c:f>'Výsledky za skupinu'!$AK$3</c:f>
              <c:numCache>
                <c:formatCode>0.00</c:formatCode>
                <c:ptCount val="1"/>
                <c:pt idx="0">
                  <c:v>2.5992292870905591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773528"/>
        <c:axId val="397773920"/>
      </c:scatterChart>
      <c:valAx>
        <c:axId val="397773528"/>
        <c:scaling>
          <c:orientation val="minMax"/>
          <c:max val="5"/>
          <c:min val="1"/>
        </c:scaling>
        <c:delete val="0"/>
        <c:axPos val="b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Hodná pohádková postava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97773920"/>
        <c:crossesAt val="3"/>
        <c:crossBetween val="midCat"/>
        <c:majorUnit val="1"/>
      </c:valAx>
      <c:valAx>
        <c:axId val="397773920"/>
        <c:scaling>
          <c:orientation val="minMax"/>
          <c:max val="5"/>
          <c:min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Zlá pohádková postava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97773528"/>
        <c:crossesAt val="3"/>
        <c:crossBetween val="midCat"/>
        <c:majorUnit val="1"/>
      </c:valAx>
    </c:plotArea>
    <c:legend>
      <c:legendPos val="r"/>
      <c:layout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0.90396</cdr:x>
      <cdr:y>0.9456</cdr:y>
    </cdr:from>
    <cdr:to>
      <cdr:x>0.98097</cdr:x>
      <cdr:y>0.99093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8401125" y="5674329"/>
          <a:ext cx="715661" cy="271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baseline="0">
              <a:solidFill>
                <a:srgbClr val="FF0000"/>
              </a:solidFill>
            </a:rPr>
            <a:t>k</a:t>
          </a:r>
          <a:r>
            <a:rPr lang="cs-CZ" sz="1100">
              <a:solidFill>
                <a:srgbClr val="FF0000"/>
              </a:solidFill>
            </a:rPr>
            <a:t>ladné</a:t>
          </a:r>
        </a:p>
      </cdr:txBody>
    </cdr:sp>
  </cdr:relSizeAnchor>
  <cdr:relSizeAnchor xmlns:cdr="http://schemas.openxmlformats.org/drawingml/2006/chartDrawing">
    <cdr:from>
      <cdr:x>0.00547</cdr:x>
      <cdr:y>0.00847</cdr:y>
    </cdr:from>
    <cdr:to>
      <cdr:x>0.11208</cdr:x>
      <cdr:y>0.04707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50800" y="50800"/>
          <a:ext cx="990817" cy="231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>
              <a:solidFill>
                <a:srgbClr val="FF0000"/>
              </a:solidFill>
            </a:rPr>
            <a:t>záporné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586125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1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8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84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0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7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37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75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42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59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pPr>
              <a:defRPr/>
            </a:pPr>
            <a:fld id="{8B59803B-90BD-473C-8E7D-AAE9F7D4D94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553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CA4442-1338-4D69-9746-E2017012ED38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87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71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CA4442-1338-4D69-9746-E2017012ED38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585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CA4442-1338-4D69-9746-E2017012ED38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077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CA4442-1338-4D69-9746-E2017012ED38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997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CA4442-1338-4D69-9746-E2017012ED3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22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CA4442-1338-4D69-9746-E2017012ED38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379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CA4442-1338-4D69-9746-E2017012ED38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894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CA4442-1338-4D69-9746-E2017012ED38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370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CA4442-1338-4D69-9746-E2017012ED38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341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5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2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0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9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7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7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9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1103B7-F89F-4A27-98C3-B8F9B8D004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F41E-C696-40FB-B7A6-5B34B10914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97BA-67E1-4E8D-88F4-60E1404184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2229-E845-4152-BEFF-3D818E87BA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14C0E8-8B0F-423D-B0C0-32EFBE4D32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17B490-ED42-4748-81BD-EEDE0A88B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8FDE22-7892-4D19-A543-30A00889E1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6543-5D66-482F-9A6B-0C5AF1CF75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4DD81A-407F-4DB5-BE76-3016080EA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36F34-36A6-4643-9C1B-4532A50AB6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4AC64599-8FBA-427F-BB5D-4E5ACD46B9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2051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38709F-02C5-43D5-B512-634CD72334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  <p:sldLayoutId id="2147483753" r:id="rId3"/>
    <p:sldLayoutId id="2147483754" r:id="rId4"/>
    <p:sldLayoutId id="2147483755" r:id="rId5"/>
    <p:sldLayoutId id="2147483749" r:id="rId6"/>
    <p:sldLayoutId id="2147483756" r:id="rId7"/>
    <p:sldLayoutId id="2147483750" r:id="rId8"/>
    <p:sldLayoutId id="2147483757" r:id="rId9"/>
    <p:sldLayoutId id="2147483751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iv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acr.cz/index.php?lng=cs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ma.pedagogika.cz/skola/doc/05_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klima.pedagogika.cz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valuacninastroje.rvp.cz/" TargetMode="External"/><Relationship Id="rId4" Type="http://schemas.openxmlformats.org/officeDocument/2006/relationships/hyperlink" Target="http://userweb.pedf.cuni.cz/~www_kpsp/etnografie/frame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web.pedf.cuni.cz/~www_kpsp/etnografie/frame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3500" y="4690292"/>
            <a:ext cx="7140575" cy="1538242"/>
          </a:xfrm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cs-CZ" dirty="0" smtClean="0"/>
              <a:t>Psychologie výchovy a vzdělávání</a:t>
            </a:r>
            <a:endParaRPr lang="en-GB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3500" y="6669088"/>
            <a:ext cx="7392988" cy="75565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214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smtClean="0"/>
              <a:t>Sociální prostředí školní třídy </a:t>
            </a:r>
            <a:r>
              <a:rPr lang="cs-CZ" b="1" smtClean="0"/>
              <a:t>a </a:t>
            </a:r>
            <a:r>
              <a:rPr lang="en-GB" b="1" smtClean="0"/>
              <a:t>školy</a:t>
            </a:r>
          </a:p>
        </p:txBody>
      </p:sp>
      <p:pic>
        <p:nvPicPr>
          <p:cNvPr id="4" name="Picture 4" descr="C:\Users\Mares\AppData\Local\Temp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265"/>
            <a:ext cx="10080625" cy="220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fontScale="62500" lnSpcReduction="2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Možné dva základní přístupy (řešení „na klíč“ vs. vlastní aktivita školy):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/>
              <a:t>Máme hotový dotazník a neváháme ho použít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Potřebujeme „něco udělat s klimatem školy“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Typická charakteristika komerčních řešení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 dirty="0" smtClean="0"/>
              <a:t>Někdo mimo školu je expertem na naši školu a ví, co je pro ni nejlepší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 dirty="0" smtClean="0"/>
              <a:t>Čím častější použití jednotného dotazníku i systému vyhodnocení, tím nižší náklady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Dostáváme odpověď i na otázky které nás nezajímají, nebo nejsou z hlediska aktuální situace školy podstatné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/>
              <a:t>Postupně rozvíjíme uvažovaní a debatu o prostředí naší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Iniciujeme debatu o prostředí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Definujeme účastníky, čas i místo pro takovou debatu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Snažíme se identifikovat potencionálně problematické či rizikové oblasti, nebo naopak oblasti příkladné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Nepotřebujeme vyřešit vše naráz (tj. vykázat aktivitu), máme zájem o kvalitní a platné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Základní společný problém: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b="1" dirty="0" smtClean="0"/>
              <a:t>Jak vymezit případná témata pro (širší) průzkum ve škole?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O školním prostředí víme spoustu věcí i „bez dotazníků</a:t>
            </a:r>
            <a:r>
              <a:rPr lang="cs-CZ" b="1" dirty="0" smtClean="0"/>
              <a:t>“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fontScale="92500" lnSpcReduction="2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Vlastní pocit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od učitelů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 žácích a od žáků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od rodičů, absolventů… </a:t>
            </a:r>
            <a:r>
              <a:rPr lang="cs-CZ" i="1" dirty="0" smtClean="0"/>
              <a:t>(neformální)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Hospitace a praxe studentů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Noví zaměstnanci… </a:t>
            </a:r>
            <a:r>
              <a:rPr lang="cs-CZ" i="1" dirty="0" smtClean="0"/>
              <a:t>(nezaujaté oči vidí přesněji, netrpí „provozní slepotou“)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Hodnocení ČŠI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Srovnávací výkonové testy</a:t>
            </a:r>
          </a:p>
          <a:p>
            <a:pPr marL="481676" lvl="1" indent="0" algn="r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… </a:t>
            </a:r>
            <a:r>
              <a:rPr lang="cs-CZ" i="1" dirty="0" smtClean="0"/>
              <a:t>(pohled „zvenku“ aneb Jak se nám to stalo?)</a:t>
            </a:r>
            <a:endParaRPr lang="cs-CZ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7213"/>
            <a:ext cx="9075738" cy="760412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en-GB" smtClean="0"/>
              <a:t>Terminologické otázky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41363" y="1963738"/>
            <a:ext cx="8772525" cy="4530725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smtClean="0"/>
              <a:t>experti užívají při popisu a rozboru sociálně-psychologických jevů ve škole různé termíny: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400" b="1" smtClean="0"/>
              <a:t>prostředí, klima, atmosféra, charakter, étos</a:t>
            </a:r>
            <a:r>
              <a:rPr lang="en-GB" sz="2400" smtClean="0"/>
              <a:t> (</a:t>
            </a:r>
            <a:r>
              <a:rPr lang="en-GB" sz="2400" i="1" smtClean="0"/>
              <a:t>celé školy, učitelského sboru, jedné třídy, výuky v dané třídě, komunikace v dané třídě</a:t>
            </a:r>
            <a:r>
              <a:rPr lang="en-GB" sz="2400" smtClean="0"/>
              <a:t>).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400" smtClean="0"/>
              <a:t>připojují i různé přívlastky (</a:t>
            </a:r>
            <a:r>
              <a:rPr lang="en-GB" sz="2400" i="1" smtClean="0"/>
              <a:t>edukační, učební, výukový, sociální, psychosociální, sociálně-psychologický, sociálně-emocionální atd.</a:t>
            </a:r>
            <a:r>
              <a:rPr lang="en-GB" sz="2400" smtClean="0"/>
              <a:t>) 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400" smtClean="0"/>
              <a:t>v literatuře dnes existují v dané oblasti desítky termínů (více než </a:t>
            </a:r>
            <a:r>
              <a:rPr lang="cs-CZ" sz="2400" smtClean="0"/>
              <a:t>6</a:t>
            </a:r>
            <a:r>
              <a:rPr lang="en-GB" sz="2400" smtClean="0"/>
              <a:t>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7213"/>
            <a:ext cx="9075738" cy="760412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en-GB" smtClean="0"/>
              <a:t>Vývoj do současnosti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41363" y="1963738"/>
            <a:ext cx="8772525" cy="4310062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000" i="1" smtClean="0"/>
              <a:t>rozlišuje sociálně-psychologické jevy ve škole podle rozsahu, </a:t>
            </a:r>
            <a:r>
              <a:rPr lang="en-GB" sz="2000" b="1" i="1" smtClean="0"/>
              <a:t>měnlivosti, délky trvání, obecnosti.</a:t>
            </a:r>
            <a:r>
              <a:rPr lang="en-GB" sz="2000" i="1" smtClean="0"/>
              <a:t>  (Mareš, Lašek, 1990/91, Mareš, Křivohlavý, 1995):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b="1" smtClean="0"/>
              <a:t>prostředí</a:t>
            </a:r>
            <a:r>
              <a:rPr lang="en-GB" sz="2600" smtClean="0"/>
              <a:t> je nejobecnější termín, </a:t>
            </a:r>
            <a:r>
              <a:rPr lang="en-GB" sz="2000" i="1" smtClean="0"/>
              <a:t>netýká se jenom aspektů sociálně-psychologických.</a:t>
            </a:r>
            <a:r>
              <a:rPr lang="en-GB" sz="2600" smtClean="0"/>
              <a:t> 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smtClean="0"/>
              <a:t>termín </a:t>
            </a:r>
            <a:r>
              <a:rPr lang="en-GB" sz="2600" b="1" smtClean="0"/>
              <a:t>atmosféra</a:t>
            </a:r>
            <a:r>
              <a:rPr lang="en-GB" sz="2600" smtClean="0"/>
              <a:t> má poměrně úzký rozsah. </a:t>
            </a:r>
            <a:r>
              <a:rPr lang="en-GB" sz="2000" i="1" smtClean="0"/>
              <a:t>Vyjadřuje proměnlivost a krátké trvání.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smtClean="0"/>
              <a:t>Termín </a:t>
            </a:r>
            <a:r>
              <a:rPr lang="en-GB" sz="2600" b="1" smtClean="0"/>
              <a:t>sociální klima</a:t>
            </a:r>
            <a:r>
              <a:rPr lang="en-GB" sz="2600" smtClean="0"/>
              <a:t> označuje jevy dlouhodobé. </a:t>
            </a:r>
            <a:r>
              <a:rPr lang="en-GB" sz="2000" i="1" smtClean="0"/>
              <a:t>Jsou typické pro danou třídu a daného učitele (školu, zaměstnance, žáky) po několik měsíců či let.</a:t>
            </a:r>
            <a:r>
              <a:rPr lang="en-GB" sz="260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7213"/>
            <a:ext cx="9075738" cy="760412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en-GB" smtClean="0"/>
              <a:t>Teoretické otázky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41363" y="1890713"/>
            <a:ext cx="8772525" cy="458470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mtClean="0"/>
              <a:t>Klima ve třídě nelze pochopit izolovaně od environmentálních, sociálně-psychologických, sociologických a kulturních souvislostí.</a:t>
            </a:r>
          </a:p>
          <a:p>
            <a:pPr eaLnBrk="1" hangingPunct="1">
              <a:lnSpc>
                <a:spcPct val="116000"/>
              </a:lnSpc>
              <a:buFont typeface="Wingdings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mtClean="0"/>
              <a:t>Příklady různých taxonomií, které se snažily uspořádat do určitých hierarchických souvislostí: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44450"/>
            <a:ext cx="8609012" cy="1398588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z="3900" smtClean="0"/>
              <a:t>Př</a:t>
            </a:r>
            <a:r>
              <a:rPr lang="cs-CZ" sz="3900" smtClean="0"/>
              <a:t>.</a:t>
            </a:r>
            <a:r>
              <a:rPr lang="en-GB" sz="3900" smtClean="0"/>
              <a:t> 1 - Rozlišuje čtyři hierarchické úrovně</a:t>
            </a:r>
            <a:r>
              <a:rPr lang="en-GB" smtClean="0"/>
              <a:t> </a:t>
            </a:r>
            <a:br>
              <a:rPr lang="en-GB" smtClean="0"/>
            </a:br>
            <a:r>
              <a:rPr lang="en-GB" sz="2700" smtClean="0"/>
              <a:t>dle Tagiuri (1968) a Anderson (1982)</a:t>
            </a:r>
            <a:r>
              <a:rPr lang="en-GB" sz="4100" smtClean="0"/>
              <a:t> 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41363" y="1963738"/>
            <a:ext cx="4281487" cy="5286375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b="1" u="sng" smtClean="0"/>
              <a:t>1. ekologie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charakteristika budovy, v níž se výuka odehrává</a:t>
            </a:r>
          </a:p>
          <a:p>
            <a:pPr eaLnBrk="1" hangingPunct="1">
              <a:lnSpc>
                <a:spcPct val="116000"/>
              </a:lnSpc>
              <a:buFont typeface="Wingdings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b="1" u="sng" smtClean="0"/>
              <a:t>2. prostředí (milieu)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charakteristiky učitelů (délka praxe, platové zařazení, ap.)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žáků (věk, pohlaví, sociální status, ap.)</a:t>
            </a:r>
          </a:p>
          <a:p>
            <a:pPr eaLnBrk="1" hangingPunct="1">
              <a:lnSpc>
                <a:spcPct val="116000"/>
              </a:lnSpc>
              <a:buFont typeface="Wingdings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b="1" u="sng" smtClean="0"/>
              <a:t>3. sociální systém (skupinové charakteristiky)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vztahy mezi klíčovými účastníky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sociální komunikace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podíl na rozhodování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příležitost k účasti na sociálním dění ve skupině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979988" y="1963738"/>
            <a:ext cx="4533900" cy="370840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b="1" u="sng" smtClean="0"/>
              <a:t>4. kultura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hodnoty a hodnotové systémy, jež účastníci považují za významné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učitelova zaangažovanost na rozvoji žáků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důraz na kooperaci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důraz na činnosti související se školou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očekávání účastníků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smtClean="0"/>
              <a:t>jasnost a konzistentnost cíl</a:t>
            </a:r>
            <a:r>
              <a:rPr lang="en-GB" sz="2700" smtClean="0"/>
              <a:t>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177800"/>
            <a:ext cx="9075738" cy="1520825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Teoretické úrovně uvažování</a:t>
            </a:r>
            <a:r>
              <a:rPr lang="cs-CZ" smtClean="0"/>
              <a:t> o klimatu – </a:t>
            </a:r>
            <a:r>
              <a:rPr lang="cs-CZ" i="1" smtClean="0"/>
              <a:t>Proč mě vlastně zajímá?</a:t>
            </a:r>
            <a:endParaRPr lang="en-GB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41363" y="1763713"/>
            <a:ext cx="8772525" cy="5622925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400" smtClean="0"/>
              <a:t>Celkem nejméně pět teoretických úrovní</a:t>
            </a:r>
            <a:r>
              <a:rPr lang="cs-CZ" sz="2400" smtClean="0"/>
              <a:t> – možných perspektiv reflexe klimatu</a:t>
            </a:r>
            <a:r>
              <a:rPr lang="en-GB" sz="2400" smtClean="0"/>
              <a:t>: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100" smtClean="0"/>
              <a:t>První je </a:t>
            </a:r>
            <a:r>
              <a:rPr lang="en-GB" sz="2100" b="1" smtClean="0"/>
              <a:t>úroveň ekologická</a:t>
            </a:r>
            <a:r>
              <a:rPr lang="en-GB" sz="2100" smtClean="0"/>
              <a:t> a lidé jsou v ní přítomni spíše zprostředkovaně (</a:t>
            </a:r>
            <a:r>
              <a:rPr lang="en-GB" sz="2100" i="1" smtClean="0"/>
              <a:t>prostředí školní budovy, učebny, laboratoře, studovny atd., tedy prostor, v nichž žáci a učitelé žijí část svého života, vyučují a  učí se).</a:t>
            </a:r>
            <a:r>
              <a:rPr lang="en-GB" sz="2100" smtClean="0"/>
              <a:t>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100" smtClean="0"/>
              <a:t>Druhá je </a:t>
            </a:r>
            <a:r>
              <a:rPr lang="en-GB" sz="2100" b="1" smtClean="0"/>
              <a:t>úroveň jedinců</a:t>
            </a:r>
            <a:r>
              <a:rPr lang="en-GB" sz="2100" smtClean="0"/>
              <a:t> </a:t>
            </a:r>
            <a:r>
              <a:rPr lang="en-GB" sz="2100" i="1" smtClean="0"/>
              <a:t>(jednotlivých učitelů, jednotlivých žáků atp.).</a:t>
            </a:r>
            <a:r>
              <a:rPr lang="en-GB" sz="2100" smtClean="0"/>
              <a:t>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100" smtClean="0"/>
              <a:t>Třetí je </a:t>
            </a:r>
            <a:r>
              <a:rPr lang="en-GB" sz="2100" b="1" smtClean="0"/>
              <a:t>úroveň malých sociálních skupin</a:t>
            </a:r>
            <a:r>
              <a:rPr lang="en-GB" sz="2100" smtClean="0"/>
              <a:t> </a:t>
            </a:r>
            <a:r>
              <a:rPr lang="en-GB" sz="2100" i="1" smtClean="0"/>
              <a:t>(školní třídy ap.).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100" smtClean="0"/>
              <a:t>Čtvrtá je </a:t>
            </a:r>
            <a:r>
              <a:rPr lang="en-GB" sz="2100" b="1" smtClean="0"/>
              <a:t>úroveň větších sociálních skupin</a:t>
            </a:r>
            <a:r>
              <a:rPr lang="en-GB" sz="2100" smtClean="0"/>
              <a:t> </a:t>
            </a:r>
            <a:r>
              <a:rPr lang="en-GB" sz="2100" i="1" smtClean="0"/>
              <a:t>(klima školy).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100" smtClean="0"/>
              <a:t>Pátá je </a:t>
            </a:r>
            <a:r>
              <a:rPr lang="en-GB" sz="2100" b="1" smtClean="0"/>
              <a:t>úroveň velkých sociálních skupin</a:t>
            </a:r>
            <a:r>
              <a:rPr lang="en-GB" sz="2100" smtClean="0"/>
              <a:t>, např. úroveň školství dané země, zvláštností její kultury.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smtClean="0"/>
              <a:t>Sociální klima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700" smtClean="0"/>
              <a:t>Klima školní třídy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Konkrétnější (i z pohledu dotazovaných), v praxi častěji používané, řada metod…</a:t>
            </a:r>
          </a:p>
          <a:p>
            <a:pPr eaLnBrk="1" hangingPunct="1">
              <a:lnSpc>
                <a:spcPct val="90000"/>
              </a:lnSpc>
            </a:pPr>
            <a:r>
              <a:rPr lang="cs-CZ" sz="2700" smtClean="0"/>
              <a:t>Klima školy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Obecnější, nutnost reflexe ze strany aktérů, v současnosti spíše výzkumně, i když je prodávána celá řada „jakometod“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S dr. Ježkem se domníváme, že lepší než „jednorázové šetření“ je přístup blížící se „action research“ – průběžné sledování dílčích jevů, jejich cílené ovlivnění a přenesení zájmu na další „problémovou“ oblast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Koncept školy jako učící se organizace (Senge; Krus, Louis a Bryk)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7213"/>
            <a:ext cx="9075738" cy="760412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Metody zkoumání klimatu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5738" cy="54181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400" b="1" smtClean="0"/>
              <a:t>metody</a:t>
            </a:r>
            <a:endParaRPr lang="cs-CZ" sz="2400" smtClean="0"/>
          </a:p>
          <a:p>
            <a:pPr lvl="1" eaLnBrk="1" hangingPunct="1">
              <a:lnSpc>
                <a:spcPct val="90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200" smtClean="0"/>
              <a:t>postoje k různým aspektům školního prostředí (autoři píší o „percepcích“)  </a:t>
            </a:r>
          </a:p>
          <a:p>
            <a:pPr lvl="1" eaLnBrk="1" hangingPunct="1">
              <a:lnSpc>
                <a:spcPct val="90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200" smtClean="0"/>
              <a:t>současné přístupy k postojům akcentují zejména prvek hodnocení</a:t>
            </a:r>
          </a:p>
          <a:p>
            <a:pPr eaLnBrk="1" hangingPunct="1">
              <a:lnSpc>
                <a:spcPct val="116000"/>
              </a:lnSpc>
              <a:spcAft>
                <a:spcPts val="575"/>
              </a:spcAft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200" smtClean="0"/>
              <a:t>Pozorování</a:t>
            </a:r>
          </a:p>
          <a:p>
            <a:pPr eaLnBrk="1" hangingPunct="1">
              <a:lnSpc>
                <a:spcPct val="116000"/>
              </a:lnSpc>
              <a:spcAft>
                <a:spcPts val="575"/>
              </a:spcAft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200" smtClean="0"/>
              <a:t>Rozhovory</a:t>
            </a:r>
            <a:r>
              <a:rPr lang="cs-CZ" sz="2200" smtClean="0"/>
              <a:t> (individuální, focus groups)</a:t>
            </a:r>
            <a:endParaRPr lang="en-GB" sz="2200" smtClean="0"/>
          </a:p>
          <a:p>
            <a:pPr eaLnBrk="1" hangingPunct="1">
              <a:lnSpc>
                <a:spcPct val="116000"/>
              </a:lnSpc>
              <a:spcAft>
                <a:spcPts val="575"/>
              </a:spcAft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200" smtClean="0"/>
              <a:t>Sociometrie</a:t>
            </a:r>
          </a:p>
          <a:p>
            <a:pPr eaLnBrk="1" hangingPunct="1">
              <a:lnSpc>
                <a:spcPct val="116000"/>
              </a:lnSpc>
              <a:spcAft>
                <a:spcPts val="575"/>
              </a:spcAft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200" smtClean="0"/>
              <a:t>Nominační techniky</a:t>
            </a:r>
          </a:p>
          <a:p>
            <a:pPr eaLnBrk="1" hangingPunct="1">
              <a:lnSpc>
                <a:spcPct val="116000"/>
              </a:lnSpc>
              <a:spcAft>
                <a:spcPts val="575"/>
              </a:spcAft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200" smtClean="0"/>
              <a:t>Posuzovací škály</a:t>
            </a:r>
          </a:p>
          <a:p>
            <a:pPr eaLnBrk="1" hangingPunct="1">
              <a:lnSpc>
                <a:spcPct val="116000"/>
              </a:lnSpc>
              <a:spcAft>
                <a:spcPts val="575"/>
              </a:spcAft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200" smtClean="0"/>
              <a:t>Dotazníky</a:t>
            </a:r>
            <a:endParaRPr lang="cs-CZ" sz="2200" smtClean="0"/>
          </a:p>
          <a:p>
            <a:pPr eaLnBrk="1" hangingPunct="1">
              <a:lnSpc>
                <a:spcPct val="116000"/>
              </a:lnSpc>
              <a:spcAft>
                <a:spcPts val="575"/>
              </a:spcAft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200" smtClean="0"/>
              <a:t>Neverbální techniky (žákovské fotografie školního prostředí, tematické kresby žáků atp.)</a:t>
            </a:r>
            <a:endParaRPr lang="en-GB" sz="2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smtClean="0"/>
              <a:t>Metody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sz="2700" smtClean="0"/>
              <a:t>Určené: </a:t>
            </a:r>
          </a:p>
          <a:p>
            <a:pPr lvl="1" eaLnBrk="1" hangingPunct="1"/>
            <a:r>
              <a:rPr lang="cs-CZ" sz="2200" smtClean="0"/>
              <a:t>žákům, učitelům, vedení školy, rodičům..</a:t>
            </a:r>
          </a:p>
          <a:p>
            <a:pPr eaLnBrk="1" hangingPunct="1"/>
            <a:endParaRPr lang="cs-CZ" sz="2700" smtClean="0"/>
          </a:p>
          <a:p>
            <a:pPr eaLnBrk="1" hangingPunct="1"/>
            <a:r>
              <a:rPr lang="cs-CZ" sz="2700" smtClean="0"/>
              <a:t>Formy</a:t>
            </a:r>
          </a:p>
          <a:p>
            <a:pPr lvl="1" eaLnBrk="1" hangingPunct="1"/>
            <a:r>
              <a:rPr lang="cs-CZ" sz="2200" smtClean="0"/>
              <a:t>Aktuální – „jak je to teď“</a:t>
            </a:r>
          </a:p>
          <a:p>
            <a:pPr lvl="1" eaLnBrk="1" hangingPunct="1"/>
            <a:r>
              <a:rPr lang="cs-CZ" sz="2200" smtClean="0"/>
              <a:t>Preferované – „jak by se mi to líbilo“</a:t>
            </a:r>
          </a:p>
          <a:p>
            <a:pPr lvl="1" eaLnBrk="1" hangingPunct="1"/>
            <a:endParaRPr lang="cs-CZ" sz="2200" smtClean="0"/>
          </a:p>
          <a:p>
            <a:pPr eaLnBrk="1" hangingPunct="1"/>
            <a:r>
              <a:rPr lang="cs-CZ" sz="2700" smtClean="0"/>
              <a:t>Problémy</a:t>
            </a:r>
          </a:p>
          <a:p>
            <a:pPr lvl="1" eaLnBrk="1" hangingPunct="1"/>
            <a:r>
              <a:rPr lang="cs-CZ" sz="2200" smtClean="0"/>
              <a:t>Nejsme zvyklí o prostředí uvažovat, když je „v pořádku“; </a:t>
            </a:r>
          </a:p>
          <a:p>
            <a:pPr lvl="1" eaLnBrk="1" hangingPunct="1"/>
            <a:r>
              <a:rPr lang="cs-CZ" sz="2200" smtClean="0"/>
              <a:t>nutné cílené vedení k reflexi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65275" y="4095750"/>
            <a:ext cx="7443788" cy="2681288"/>
          </a:xfrm>
          <a:prstGeom prst="roundRect">
            <a:avLst>
              <a:gd name="adj" fmla="val 56"/>
            </a:avLst>
          </a:prstGeom>
          <a:solidFill>
            <a:srgbClr val="FFCC00">
              <a:alpha val="50195"/>
            </a:srgbClr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414463" y="4203700"/>
            <a:ext cx="7456487" cy="2667000"/>
          </a:xfrm>
          <a:prstGeom prst="roundRect">
            <a:avLst>
              <a:gd name="adj" fmla="val 56"/>
            </a:avLst>
          </a:prstGeom>
          <a:solidFill>
            <a:srgbClr val="FFCC00">
              <a:alpha val="50195"/>
            </a:srgbClr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184275" y="4300538"/>
            <a:ext cx="7551738" cy="2735262"/>
          </a:xfrm>
          <a:prstGeom prst="roundRect">
            <a:avLst>
              <a:gd name="adj" fmla="val 56"/>
            </a:avLst>
          </a:prstGeom>
          <a:solidFill>
            <a:srgbClr val="FFCC00">
              <a:alpha val="50195"/>
            </a:srgbClr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504825" y="552859"/>
            <a:ext cx="9075738" cy="769121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cs-CZ" dirty="0" smtClean="0"/>
              <a:t>Opakování – sociální psychologie</a:t>
            </a:r>
            <a:endParaRPr lang="en-GB" dirty="0" smtClean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792163" y="1692275"/>
            <a:ext cx="9137650" cy="2338388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000" smtClean="0"/>
              <a:t>Konkrétní člověk v sociálním prostředí </a:t>
            </a:r>
            <a:endParaRPr lang="cs-CZ" sz="2000" smtClean="0"/>
          </a:p>
          <a:p>
            <a:pPr lvl="1"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900" i="1" smtClean="0"/>
              <a:t>(mikro – mezo – makro)</a:t>
            </a:r>
          </a:p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000" smtClean="0"/>
              <a:t>Jeho vnímání tohoto prostředí </a:t>
            </a:r>
            <a:endParaRPr lang="cs-CZ" sz="2000" smtClean="0"/>
          </a:p>
          <a:p>
            <a:pPr lvl="1"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900" i="1" smtClean="0"/>
              <a:t>(Lewin, Bronfenbrenner atd.)</a:t>
            </a:r>
          </a:p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000" smtClean="0"/>
              <a:t>Jeho interpretace a komunikace sociální reality</a:t>
            </a:r>
            <a:r>
              <a:rPr lang="en-GB" sz="2000" i="1" smtClean="0"/>
              <a:t> (...)</a:t>
            </a:r>
            <a:endParaRPr lang="cs-CZ" sz="2000" i="1" smtClean="0"/>
          </a:p>
          <a:p>
            <a:pPr lvl="1"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500" i="1" smtClean="0"/>
              <a:t>(Moscovici atd.)</a:t>
            </a:r>
            <a:endParaRPr lang="en-GB" sz="1500" i="1" smtClean="0"/>
          </a:p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000" smtClean="0"/>
              <a:t>Otázka změny v čase</a:t>
            </a:r>
            <a:r>
              <a:rPr lang="en-GB" sz="2000" i="1" smtClean="0"/>
              <a:t> (individuálním i skupinovém)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3143250" y="4899025"/>
            <a:ext cx="1809750" cy="1320800"/>
          </a:xfrm>
          <a:prstGeom prst="ellipse">
            <a:avLst/>
          </a:prstGeom>
          <a:solidFill>
            <a:srgbClr val="FF9900">
              <a:alpha val="50195"/>
            </a:srgbClr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518025" y="4899025"/>
            <a:ext cx="1770063" cy="1320800"/>
          </a:xfrm>
          <a:prstGeom prst="ellipse">
            <a:avLst/>
          </a:prstGeom>
          <a:solidFill>
            <a:srgbClr val="FF9900">
              <a:alpha val="50195"/>
            </a:srgbClr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hangingPunct="0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cs-CZ" sz="2400">
                <a:solidFill>
                  <a:srgbClr val="FFFFFF"/>
                </a:solidFill>
                <a:latin typeface="Arial" charset="0"/>
              </a:rPr>
              <a:t>„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My</a:t>
            </a:r>
            <a:r>
              <a:rPr lang="cs-CZ" sz="2400">
                <a:solidFill>
                  <a:srgbClr val="FFFFFF"/>
                </a:solidFill>
                <a:latin typeface="Arial" charset="0"/>
              </a:rPr>
              <a:t>“</a:t>
            </a: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44913" y="5364163"/>
            <a:ext cx="525462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cs-CZ" sz="2400">
                <a:solidFill>
                  <a:srgbClr val="FFFFFF"/>
                </a:solidFill>
                <a:latin typeface="Arial" charset="0"/>
              </a:rPr>
              <a:t>„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Já</a:t>
            </a:r>
            <a:r>
              <a:rPr lang="cs-CZ" sz="2400">
                <a:solidFill>
                  <a:srgbClr val="FFFFFF"/>
                </a:solidFill>
                <a:latin typeface="Arial" charset="0"/>
              </a:rPr>
              <a:t>“</a:t>
            </a: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4745038" y="4926013"/>
            <a:ext cx="20637" cy="5984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735513" y="4557713"/>
            <a:ext cx="28543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z="2000" i="1">
                <a:solidFill>
                  <a:srgbClr val="FFFFFF"/>
                </a:solidFill>
                <a:latin typeface="Arial" charset="0"/>
              </a:rPr>
              <a:t>sdílené významy událostí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402013" y="5973763"/>
            <a:ext cx="544512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3276600" y="5783263"/>
            <a:ext cx="1447800" cy="7477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3235325" y="5959475"/>
            <a:ext cx="333375" cy="5572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952750" y="6503988"/>
            <a:ext cx="37734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z="2000" i="1">
                <a:solidFill>
                  <a:srgbClr val="FFFFFF"/>
                </a:solidFill>
                <a:latin typeface="Arial" charset="0"/>
              </a:rPr>
              <a:t>výpověď o pocitech, událostech...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38250" y="4476750"/>
            <a:ext cx="1809750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cs-CZ" sz="2400">
                <a:solidFill>
                  <a:srgbClr val="FFFFFF"/>
                </a:solidFill>
                <a:latin typeface="Arial" charset="0"/>
              </a:rPr>
              <a:t>u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dálosti, situace...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8027988" y="4840288"/>
            <a:ext cx="1223962" cy="8366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9266238" y="4843463"/>
            <a:ext cx="465137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čas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993063" y="50038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/>
              <a:t>čas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Příklady metod – tematické kresby</a:t>
            </a:r>
          </a:p>
        </p:txBody>
      </p:sp>
      <p:pic>
        <p:nvPicPr>
          <p:cNvPr id="37891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6625" y="2051050"/>
            <a:ext cx="3235325" cy="4314825"/>
          </a:xfrm>
        </p:spPr>
      </p:pic>
      <p:pic>
        <p:nvPicPr>
          <p:cNvPr id="37892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2124075"/>
            <a:ext cx="4725988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ovéPole 5"/>
          <p:cNvSpPr txBox="1">
            <a:spLocks noChangeArrowheads="1"/>
          </p:cNvSpPr>
          <p:nvPr/>
        </p:nvSpPr>
        <p:spPr bwMode="auto">
          <a:xfrm>
            <a:off x="4895850" y="6083300"/>
            <a:ext cx="4725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Např. „Jak si ve škole pomáháme“ – v rámci projektu </a:t>
            </a:r>
            <a:r>
              <a:rPr lang="cs-CZ">
                <a:hlinkClick r:id="rId4"/>
              </a:rPr>
              <a:t>CPIV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93663"/>
            <a:ext cx="9577387" cy="2286001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Dotazníky </a:t>
            </a:r>
            <a:r>
              <a:rPr lang="cs-CZ" smtClean="0"/>
              <a:t>(třída) </a:t>
            </a:r>
            <a:r>
              <a:rPr lang="en-GB" smtClean="0"/>
              <a:t>– příklad (CES)</a:t>
            </a:r>
            <a:br>
              <a:rPr lang="en-GB" smtClean="0"/>
            </a:br>
            <a:r>
              <a:rPr lang="en-GB" sz="3100" u="sng" smtClean="0"/>
              <a:t>Škály:</a:t>
            </a:r>
            <a:r>
              <a:rPr lang="en-GB" sz="3100" smtClean="0"/>
              <a:t> </a:t>
            </a:r>
            <a:r>
              <a:rPr lang="en-GB" sz="3100" i="1" smtClean="0"/>
              <a:t>učitelova pomoc, orientace žáků, vztahy mezi žáky, zájem o výuku, klid a pořádek, jasnost pravidel</a:t>
            </a:r>
            <a:r>
              <a:rPr lang="en-GB" sz="3600" smtClean="0"/>
              <a:t/>
            </a:r>
            <a:br>
              <a:rPr lang="en-GB" sz="3600" smtClean="0"/>
            </a:br>
            <a:endParaRPr lang="en-GB" sz="3600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936625" y="2228850"/>
            <a:ext cx="8601075" cy="5330825"/>
          </a:xfrm>
          <a:prstGeom prst="roundRect">
            <a:avLst>
              <a:gd name="adj" fmla="val 28"/>
            </a:avLst>
          </a:prstGeom>
          <a:solidFill>
            <a:srgbClr val="FFCC99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2479675"/>
            <a:ext cx="7450138" cy="5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8400520" cy="4428375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Výchozí stav:</a:t>
            </a:r>
          </a:p>
          <a:p>
            <a:r>
              <a:rPr lang="cs-CZ" dirty="0" smtClean="0"/>
              <a:t>Výzkumné </a:t>
            </a:r>
            <a:r>
              <a:rPr lang="cs-CZ" dirty="0" smtClean="0"/>
              <a:t>nástroje </a:t>
            </a:r>
          </a:p>
          <a:p>
            <a:pPr lvl="1"/>
            <a:r>
              <a:rPr lang="cs-CZ" dirty="0" smtClean="0"/>
              <a:t>diplomové práce, disertace, mezinárodní srovnání </a:t>
            </a:r>
            <a:r>
              <a:rPr lang="cs-CZ" i="1" dirty="0" smtClean="0"/>
              <a:t>(PISA atd.)</a:t>
            </a:r>
          </a:p>
          <a:p>
            <a:pPr lvl="1"/>
            <a:r>
              <a:rPr lang="cs-CZ" dirty="0" smtClean="0"/>
              <a:t>kvalitativní i kvantitativní přístupy </a:t>
            </a:r>
          </a:p>
          <a:p>
            <a:pPr lvl="2"/>
            <a:r>
              <a:rPr lang="cs-CZ" i="1" dirty="0" smtClean="0"/>
              <a:t>(dotazníky, rozhovory, </a:t>
            </a:r>
            <a:r>
              <a:rPr lang="cs-CZ" i="1" dirty="0" err="1" smtClean="0"/>
              <a:t>focus</a:t>
            </a:r>
            <a:r>
              <a:rPr lang="cs-CZ" i="1" dirty="0" smtClean="0"/>
              <a:t> </a:t>
            </a:r>
            <a:r>
              <a:rPr lang="cs-CZ" i="1" dirty="0" err="1" smtClean="0"/>
              <a:t>groups</a:t>
            </a:r>
            <a:r>
              <a:rPr lang="cs-CZ" i="1" dirty="0" smtClean="0"/>
              <a:t>)</a:t>
            </a:r>
          </a:p>
          <a:p>
            <a:pPr lvl="1"/>
            <a:r>
              <a:rPr lang="cs-CZ" dirty="0" smtClean="0"/>
              <a:t>vycházející z různých paradigmat </a:t>
            </a:r>
          </a:p>
          <a:p>
            <a:pPr lvl="2"/>
            <a:r>
              <a:rPr lang="cs-CZ" dirty="0" smtClean="0"/>
              <a:t>klima školy, kultura školy</a:t>
            </a:r>
          </a:p>
          <a:p>
            <a:pPr lvl="1"/>
            <a:r>
              <a:rPr lang="cs-CZ" dirty="0" smtClean="0"/>
              <a:t>věcně ad hoc adaptace zahraničních metod či jejich deriváty </a:t>
            </a:r>
          </a:p>
          <a:p>
            <a:pPr lvl="2"/>
            <a:r>
              <a:rPr lang="cs-CZ" dirty="0" smtClean="0"/>
              <a:t>často problém s uchopením specifického kontextu české školy</a:t>
            </a:r>
          </a:p>
          <a:p>
            <a:pPr lvl="1"/>
            <a:r>
              <a:rPr lang="cs-CZ" dirty="0" smtClean="0"/>
              <a:t>relativně často i metody vlastní konstrukce s problematickými vlastnostmi (validita, reliabilita)</a:t>
            </a:r>
          </a:p>
          <a:p>
            <a:r>
              <a:rPr lang="cs-CZ" dirty="0" smtClean="0"/>
              <a:t>Komerční nástroje </a:t>
            </a:r>
          </a:p>
          <a:p>
            <a:pPr lvl="1"/>
            <a:r>
              <a:rPr lang="cs-CZ" dirty="0" smtClean="0"/>
              <a:t>Mapa školy – SCIO, </a:t>
            </a:r>
            <a:r>
              <a:rPr lang="cs-CZ" dirty="0" err="1" smtClean="0"/>
              <a:t>Kalibro</a:t>
            </a:r>
            <a:r>
              <a:rPr lang="cs-CZ" dirty="0" smtClean="0"/>
              <a:t>… </a:t>
            </a:r>
            <a:r>
              <a:rPr lang="cs-CZ" i="1" dirty="0" smtClean="0"/>
              <a:t>(též s kořeny v zahraničních nástrojích)</a:t>
            </a:r>
          </a:p>
          <a:p>
            <a:r>
              <a:rPr lang="cs-CZ" dirty="0" smtClean="0"/>
              <a:t>Odborně nepřijatelné aktivity s diskutabilním teoretickým pozadím </a:t>
            </a:r>
          </a:p>
          <a:p>
            <a:pPr lvl="1"/>
            <a:r>
              <a:rPr lang="cs-CZ" dirty="0" smtClean="0"/>
              <a:t>Barvy školy – DAP - </a:t>
            </a:r>
            <a:r>
              <a:rPr lang="cs-CZ" dirty="0">
                <a:hlinkClick r:id="rId2"/>
              </a:rPr>
              <a:t>http://www.upacr.cz/index.php?lng=cs</a:t>
            </a:r>
            <a:endParaRPr lang="cs-CZ" dirty="0" smtClean="0"/>
          </a:p>
          <a:p>
            <a:r>
              <a:rPr lang="cs-CZ" dirty="0" smtClean="0"/>
              <a:t>Lidová tvořivost – postupy vyvinuté školami </a:t>
            </a:r>
          </a:p>
          <a:p>
            <a:pPr lvl="1"/>
            <a:r>
              <a:rPr lang="cs-CZ" dirty="0" smtClean="0"/>
              <a:t>často kombinace předchozích variant </a:t>
            </a:r>
            <a:r>
              <a:rPr lang="cs-CZ" i="1" dirty="0" smtClean="0"/>
              <a:t>(„Líbily se nám otázky…“)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Nástroje z </a:t>
            </a:r>
            <a:r>
              <a:rPr lang="cs-CZ" dirty="0" smtClean="0"/>
              <a:t>projektu Cesta ke kvalitě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682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nástrojů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Několik setkání s panelem ředitelů (osloveni na základě prezentace v dalších aktivitách projektu)</a:t>
            </a:r>
          </a:p>
          <a:p>
            <a:pPr lvl="1"/>
            <a:r>
              <a:rPr lang="cs-CZ" dirty="0" smtClean="0"/>
              <a:t>Jaké jsou zkušenosti s anketami v konkrétních školách?</a:t>
            </a:r>
          </a:p>
          <a:p>
            <a:pPr lvl="1"/>
            <a:r>
              <a:rPr lang="cs-CZ" dirty="0" smtClean="0"/>
              <a:t>Jaké informace považujete za užitečné prostřednictvím anket získat?</a:t>
            </a:r>
          </a:p>
          <a:p>
            <a:pPr lvl="1"/>
            <a:r>
              <a:rPr lang="cs-CZ" dirty="0" smtClean="0"/>
              <a:t>Diskuse nad anketami používanými ve školách zapojených prostřednictvím zástupců do panelu.</a:t>
            </a:r>
          </a:p>
          <a:p>
            <a:pPr lvl="1"/>
            <a:r>
              <a:rPr lang="cs-CZ" dirty="0" smtClean="0"/>
              <a:t>Návrh tří základních variant anket (učitelé, žáci, rodiče), jejich zkrácení, zkušenosti s pilotáže.</a:t>
            </a:r>
          </a:p>
          <a:p>
            <a:pPr lvl="1"/>
            <a:r>
              <a:rPr lang="cs-CZ" dirty="0" smtClean="0"/>
              <a:t>Doporučení pro přípravu a administraci.</a:t>
            </a:r>
          </a:p>
          <a:p>
            <a:pPr lvl="1"/>
            <a:r>
              <a:rPr lang="cs-CZ" dirty="0" smtClean="0"/>
              <a:t>Zpětná vazba na obsah manuálu.</a:t>
            </a:r>
          </a:p>
          <a:p>
            <a:r>
              <a:rPr lang="cs-CZ" dirty="0" smtClean="0"/>
              <a:t>Pilotní ověření online nástroje </a:t>
            </a:r>
          </a:p>
          <a:p>
            <a:pPr lvl="1"/>
            <a:r>
              <a:rPr lang="cs-CZ" dirty="0" smtClean="0"/>
              <a:t>Školy, které se zapojily z vlastního rozhodnutí </a:t>
            </a:r>
          </a:p>
          <a:p>
            <a:pPr lvl="1"/>
            <a:r>
              <a:rPr lang="cs-CZ" dirty="0" smtClean="0"/>
              <a:t>Školy oslovené v rámci projektu (doplnění vzorku)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926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Konkrétní podoba nástrojů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Uživatelská příručka </a:t>
            </a:r>
          </a:p>
          <a:p>
            <a:pPr lvl="1"/>
            <a:r>
              <a:rPr lang="cs-CZ" dirty="0" smtClean="0"/>
              <a:t>Dostupná online jako </a:t>
            </a:r>
            <a:r>
              <a:rPr lang="cs-CZ" dirty="0" err="1" smtClean="0"/>
              <a:t>pdf</a:t>
            </a:r>
            <a:r>
              <a:rPr lang="cs-CZ" dirty="0" smtClean="0"/>
              <a:t> soubor</a:t>
            </a:r>
          </a:p>
          <a:p>
            <a:pPr lvl="1"/>
            <a:r>
              <a:rPr lang="cs-CZ" dirty="0" smtClean="0"/>
              <a:t>Součástí jsou pokyny pro zadání, práci s výsledky i možnost orientačního srovnání</a:t>
            </a:r>
          </a:p>
          <a:p>
            <a:pPr lvl="1"/>
            <a:r>
              <a:rPr lang="cs-CZ" dirty="0" smtClean="0"/>
              <a:t>Součástí jsou i upozornění na omezení nástroje</a:t>
            </a:r>
          </a:p>
          <a:p>
            <a:r>
              <a:rPr lang="cs-CZ" dirty="0" smtClean="0"/>
              <a:t>Vlastní dotazník </a:t>
            </a:r>
          </a:p>
          <a:p>
            <a:pPr lvl="1"/>
            <a:r>
              <a:rPr lang="cs-CZ" dirty="0" smtClean="0"/>
              <a:t>Součást příručky (manuálu)</a:t>
            </a:r>
          </a:p>
          <a:p>
            <a:pPr lvl="1"/>
            <a:r>
              <a:rPr lang="cs-CZ" dirty="0" smtClean="0"/>
              <a:t>I online verze na portálu </a:t>
            </a:r>
            <a:r>
              <a:rPr lang="cs-CZ" dirty="0" err="1" smtClean="0"/>
              <a:t>rvp.cz</a:t>
            </a:r>
            <a:endParaRPr lang="cs-CZ" dirty="0" smtClean="0"/>
          </a:p>
          <a:p>
            <a:r>
              <a:rPr lang="cs-CZ" dirty="0" smtClean="0"/>
              <a:t>Evaluační zpráva</a:t>
            </a:r>
          </a:p>
          <a:p>
            <a:pPr lvl="1"/>
            <a:r>
              <a:rPr lang="cs-CZ" dirty="0" smtClean="0"/>
              <a:t>Generovaná automaticky po skončení sběru odpovědí</a:t>
            </a:r>
          </a:p>
          <a:p>
            <a:pPr lvl="1"/>
            <a:r>
              <a:rPr lang="cs-CZ" dirty="0" smtClean="0"/>
              <a:t>Příklad rovněž v příručce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73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nástroje upravitelného podle požadavků konkrétní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767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Ankety pro… </a:t>
            </a:r>
            <a:r>
              <a:rPr lang="cs-CZ" i="1" dirty="0" smtClean="0"/>
              <a:t>(učitele, žáky a rodiče)</a:t>
            </a:r>
            <a:endParaRPr lang="cs-CZ" i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Autory jsou </a:t>
            </a:r>
            <a:r>
              <a:rPr lang="cs-CZ" i="1" dirty="0" smtClean="0"/>
              <a:t>Mgr. T. Kohoutek a Mgr. et Mgr. Jan Mareš</a:t>
            </a:r>
            <a:endParaRPr lang="cs-CZ" dirty="0"/>
          </a:p>
          <a:p>
            <a:r>
              <a:rPr lang="cs-CZ" dirty="0"/>
              <a:t>Dotazník je použitelný pro žáky 2. stupně základních škol a všechny typy středních škol. </a:t>
            </a:r>
          </a:p>
          <a:p>
            <a:r>
              <a:rPr lang="cs-CZ" dirty="0" smtClean="0"/>
              <a:t>Tři varianty (pro učitele, žáky i rodiče) s možností výběru 30 z cca 150 položek v každé variantě k zjištění názorů na různé oblasti školního života</a:t>
            </a:r>
          </a:p>
          <a:p>
            <a:r>
              <a:rPr lang="cs-CZ" dirty="0"/>
              <a:t>Varianty nabízejí v rámci okruhů modifikované formulace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2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Ankety pro učitele –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1. Postoje, preference</a:t>
            </a:r>
          </a:p>
          <a:p>
            <a:pPr marL="0" indent="0">
              <a:buNone/>
            </a:pPr>
            <a:r>
              <a:rPr lang="cs-CZ" dirty="0"/>
              <a:t>2. Reflexe vlastních výsledků, sebehodnocení</a:t>
            </a:r>
          </a:p>
          <a:p>
            <a:pPr marL="302383" lvl="1" indent="0">
              <a:buNone/>
            </a:pPr>
            <a:r>
              <a:rPr lang="cs-CZ" dirty="0"/>
              <a:t>2.1 výsledky žáků</a:t>
            </a:r>
          </a:p>
          <a:p>
            <a:pPr marL="302383" lvl="1" indent="0">
              <a:buNone/>
            </a:pPr>
            <a:r>
              <a:rPr lang="cs-CZ" dirty="0"/>
              <a:t>2.2 úspěchy (ve vztahu k preferencím)</a:t>
            </a:r>
          </a:p>
          <a:p>
            <a:pPr marL="0" indent="0">
              <a:buNone/>
            </a:pPr>
            <a:r>
              <a:rPr lang="cs-CZ" dirty="0"/>
              <a:t>3. Metody a formy výuky</a:t>
            </a:r>
          </a:p>
          <a:p>
            <a:pPr marL="302383" lvl="1" indent="0">
              <a:buNone/>
            </a:pPr>
            <a:r>
              <a:rPr lang="cs-CZ" dirty="0"/>
              <a:t>4. Výsledky, hodnocení</a:t>
            </a:r>
          </a:p>
          <a:p>
            <a:pPr marL="302383" lvl="1" indent="0">
              <a:buNone/>
            </a:pPr>
            <a:r>
              <a:rPr lang="cs-CZ" dirty="0"/>
              <a:t>4.1 hodnocení žáků</a:t>
            </a:r>
          </a:p>
          <a:p>
            <a:pPr marL="302383" lvl="1" indent="0">
              <a:buNone/>
            </a:pPr>
            <a:r>
              <a:rPr lang="cs-CZ" dirty="0"/>
              <a:t>4.2 náročnost požadavků školy</a:t>
            </a:r>
          </a:p>
          <a:p>
            <a:pPr marL="302383" lvl="1" indent="0">
              <a:buNone/>
            </a:pPr>
            <a:r>
              <a:rPr lang="cs-CZ" dirty="0"/>
              <a:t>4.3 překážky</a:t>
            </a:r>
          </a:p>
          <a:p>
            <a:pPr marL="0" indent="0">
              <a:buNone/>
            </a:pPr>
            <a:r>
              <a:rPr lang="cs-CZ" dirty="0"/>
              <a:t>5. Sebehodnocení činnosti pedagoga</a:t>
            </a:r>
          </a:p>
          <a:p>
            <a:pPr marL="302383" lvl="1" indent="0">
              <a:buNone/>
            </a:pPr>
            <a:r>
              <a:rPr lang="cs-CZ" dirty="0"/>
              <a:t>5.1 zdroje zpětné vazby</a:t>
            </a:r>
          </a:p>
          <a:p>
            <a:pPr marL="302383" lvl="1" indent="0">
              <a:buNone/>
            </a:pPr>
            <a:r>
              <a:rPr lang="cs-CZ" dirty="0"/>
              <a:t>5.2 postupy sebehodnocení</a:t>
            </a:r>
          </a:p>
          <a:p>
            <a:pPr marL="0" indent="0">
              <a:buNone/>
            </a:pPr>
            <a:r>
              <a:rPr lang="cs-CZ" dirty="0"/>
              <a:t>6. Další vzdělávání pedagogických pracovníků</a:t>
            </a:r>
          </a:p>
          <a:p>
            <a:pPr marL="302383" lvl="1" indent="0">
              <a:buNone/>
            </a:pPr>
            <a:r>
              <a:rPr lang="cs-CZ" dirty="0"/>
              <a:t>6.1 ochota k dalšímu vzdělávání</a:t>
            </a:r>
          </a:p>
          <a:p>
            <a:pPr marL="302383" lvl="1" indent="0">
              <a:buNone/>
            </a:pPr>
            <a:r>
              <a:rPr lang="cs-CZ" dirty="0"/>
              <a:t>6.2 formy dalšího vzdělávání</a:t>
            </a:r>
          </a:p>
          <a:p>
            <a:pPr marL="0" indent="0">
              <a:buNone/>
            </a:pPr>
            <a:r>
              <a:rPr lang="cs-CZ" dirty="0"/>
              <a:t>7. Spolupráce8</a:t>
            </a:r>
          </a:p>
          <a:p>
            <a:pPr marL="302383" lvl="1" indent="0">
              <a:buNone/>
            </a:pPr>
            <a:r>
              <a:rPr lang="cs-CZ" dirty="0"/>
              <a:t>7.1 spolupráce v pedagogickém sboru, spolupráce s žáky a rodiči</a:t>
            </a:r>
          </a:p>
          <a:p>
            <a:pPr marL="302383" lvl="1" indent="0">
              <a:buNone/>
            </a:pPr>
            <a:r>
              <a:rPr lang="cs-CZ" dirty="0"/>
              <a:t>7.2 spolupráce s nepedagogickými pracovníky</a:t>
            </a:r>
          </a:p>
          <a:p>
            <a:pPr marL="0" indent="0">
              <a:buNone/>
            </a:pPr>
            <a:r>
              <a:rPr lang="cs-CZ" dirty="0"/>
              <a:t>8. Podpora ze strany školy, vedení školy</a:t>
            </a:r>
          </a:p>
          <a:p>
            <a:pPr marL="0" indent="0">
              <a:buNone/>
            </a:pPr>
            <a:r>
              <a:rPr lang="cs-CZ" dirty="0"/>
              <a:t>9. Vztahy</a:t>
            </a:r>
          </a:p>
          <a:p>
            <a:pPr marL="0" indent="0">
              <a:buNone/>
            </a:pPr>
            <a:r>
              <a:rPr lang="cs-CZ" dirty="0"/>
              <a:t>10. Zázemí a vybavení školy</a:t>
            </a:r>
          </a:p>
          <a:p>
            <a:pPr marL="302383" lvl="1" indent="0">
              <a:buNone/>
            </a:pPr>
            <a:r>
              <a:rPr lang="cs-CZ" dirty="0"/>
              <a:t>10.1 zázemí</a:t>
            </a:r>
          </a:p>
          <a:p>
            <a:pPr marL="302383" lvl="1" indent="0">
              <a:buNone/>
            </a:pPr>
            <a:r>
              <a:rPr lang="cs-CZ" dirty="0"/>
              <a:t>10.2 vybavení pro výuku</a:t>
            </a:r>
          </a:p>
          <a:p>
            <a:pPr marL="302383" lvl="1" indent="0">
              <a:buNone/>
            </a:pPr>
            <a:r>
              <a:rPr lang="cs-CZ" dirty="0"/>
              <a:t>10.3 výpočetní technika</a:t>
            </a:r>
          </a:p>
          <a:p>
            <a:pPr marL="0" indent="0">
              <a:buNone/>
            </a:pPr>
            <a:r>
              <a:rPr lang="cs-CZ" dirty="0"/>
              <a:t>11. Spokojenost s pracovními podmínkami</a:t>
            </a:r>
          </a:p>
          <a:p>
            <a:pPr marL="0" indent="0">
              <a:buNone/>
            </a:pPr>
            <a:r>
              <a:rPr lang="cs-CZ" dirty="0"/>
              <a:t>12. Shrnující otázky, celkové </a:t>
            </a:r>
            <a:r>
              <a:rPr lang="cs-CZ" dirty="0" smtClean="0"/>
              <a:t>zhodnocení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Volitelný modul </a:t>
            </a:r>
            <a:r>
              <a:rPr lang="cs-CZ" dirty="0"/>
              <a:t>pro nepedagogické </a:t>
            </a:r>
            <a:r>
              <a:rPr lang="cs-CZ" dirty="0" smtClean="0"/>
              <a:t>pracovníky: </a:t>
            </a:r>
          </a:p>
          <a:p>
            <a:r>
              <a:rPr lang="cs-CZ" dirty="0" smtClean="0"/>
              <a:t>1</a:t>
            </a:r>
            <a:r>
              <a:rPr lang="cs-CZ" dirty="0"/>
              <a:t>. Spolupráce s vedením školy, s vyučujícími, s žáky a rodiči</a:t>
            </a:r>
          </a:p>
          <a:p>
            <a:r>
              <a:rPr lang="cs-CZ" dirty="0"/>
              <a:t>2. Spolupráce s dalšími nepedagogickými pracovníky</a:t>
            </a:r>
          </a:p>
          <a:p>
            <a:r>
              <a:rPr lang="cs-CZ" dirty="0"/>
              <a:t>3. Spokojenost s pracovními podmínkami, vedením školy, zázemím a vztahy na škole</a:t>
            </a:r>
          </a:p>
          <a:p>
            <a:r>
              <a:rPr lang="cs-CZ" dirty="0"/>
              <a:t>4.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334124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 pro žáky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cs-CZ" dirty="0"/>
              <a:t>1. Motivace</a:t>
            </a:r>
          </a:p>
          <a:p>
            <a:r>
              <a:rPr lang="cs-CZ" dirty="0"/>
              <a:t>2. Výuka a vzdělávání</a:t>
            </a:r>
          </a:p>
          <a:p>
            <a:pPr lvl="1"/>
            <a:r>
              <a:rPr lang="cs-CZ" dirty="0"/>
              <a:t>2.1 průběh výuky</a:t>
            </a:r>
          </a:p>
          <a:p>
            <a:pPr lvl="1"/>
            <a:r>
              <a:rPr lang="cs-CZ" dirty="0"/>
              <a:t>2.2 rozdíly ve výuce</a:t>
            </a:r>
          </a:p>
          <a:p>
            <a:pPr lvl="1"/>
            <a:r>
              <a:rPr lang="cs-CZ" dirty="0"/>
              <a:t>2.3 hodnocení</a:t>
            </a:r>
          </a:p>
          <a:p>
            <a:pPr lvl="1"/>
            <a:r>
              <a:rPr lang="cs-CZ" dirty="0"/>
              <a:t>2.4 náročnost</a:t>
            </a:r>
          </a:p>
          <a:p>
            <a:pPr lvl="1"/>
            <a:r>
              <a:rPr lang="cs-CZ" dirty="0"/>
              <a:t>2.5 domácí příprava</a:t>
            </a:r>
          </a:p>
          <a:p>
            <a:pPr lvl="1"/>
            <a:r>
              <a:rPr lang="cs-CZ" dirty="0"/>
              <a:t>2.6 výsledky, překážky</a:t>
            </a:r>
          </a:p>
          <a:p>
            <a:r>
              <a:rPr lang="cs-CZ" dirty="0"/>
              <a:t>3. Atmosféra na škole, vztahy</a:t>
            </a:r>
          </a:p>
          <a:p>
            <a:r>
              <a:rPr lang="cs-CZ" dirty="0"/>
              <a:t>4. Pravidla, problémy</a:t>
            </a:r>
          </a:p>
          <a:p>
            <a:r>
              <a:rPr lang="cs-CZ" dirty="0"/>
              <a:t>5. Zázemí školy</a:t>
            </a:r>
          </a:p>
          <a:p>
            <a:r>
              <a:rPr lang="cs-CZ" dirty="0"/>
              <a:t>6. Další aktivity</a:t>
            </a:r>
          </a:p>
          <a:p>
            <a:r>
              <a:rPr lang="cs-CZ" dirty="0"/>
              <a:t>7. Aktivita, zapojení žáků</a:t>
            </a:r>
          </a:p>
          <a:p>
            <a:r>
              <a:rPr lang="cs-CZ" dirty="0"/>
              <a:t>8.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14709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 pro rodiče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cs-CZ" dirty="0"/>
              <a:t>1. Informace</a:t>
            </a:r>
          </a:p>
          <a:p>
            <a:pPr lvl="1"/>
            <a:r>
              <a:rPr lang="cs-CZ" dirty="0"/>
              <a:t>1.1 dostatečnost informací</a:t>
            </a:r>
          </a:p>
          <a:p>
            <a:pPr lvl="1"/>
            <a:r>
              <a:rPr lang="cs-CZ" dirty="0"/>
              <a:t>1.2 přínos jednotlivých zdrojů informací</a:t>
            </a:r>
          </a:p>
          <a:p>
            <a:r>
              <a:rPr lang="cs-CZ" dirty="0"/>
              <a:t>2. Zázemí školy</a:t>
            </a:r>
          </a:p>
          <a:p>
            <a:r>
              <a:rPr lang="cs-CZ" dirty="0"/>
              <a:t>3. Výuka</a:t>
            </a:r>
          </a:p>
          <a:p>
            <a:pPr lvl="1"/>
            <a:r>
              <a:rPr lang="cs-CZ" dirty="0"/>
              <a:t>3.1 spokojenost s úrovní výuky</a:t>
            </a:r>
          </a:p>
          <a:p>
            <a:pPr lvl="1"/>
            <a:r>
              <a:rPr lang="cs-CZ" dirty="0"/>
              <a:t>3.2 spokojenost s oblastmi výuky</a:t>
            </a:r>
          </a:p>
          <a:p>
            <a:pPr lvl="1"/>
            <a:r>
              <a:rPr lang="cs-CZ" dirty="0"/>
              <a:t>3.3 náročnost požadavků školy</a:t>
            </a:r>
          </a:p>
          <a:p>
            <a:pPr lvl="1"/>
            <a:r>
              <a:rPr lang="cs-CZ" dirty="0"/>
              <a:t>3.4 rozdíly v kvalitě výuky</a:t>
            </a:r>
          </a:p>
          <a:p>
            <a:pPr lvl="1"/>
            <a:r>
              <a:rPr lang="cs-CZ" dirty="0"/>
              <a:t>3.5 domácí příprava</a:t>
            </a:r>
          </a:p>
          <a:p>
            <a:r>
              <a:rPr lang="cs-CZ" dirty="0"/>
              <a:t>4. Působení školy</a:t>
            </a:r>
          </a:p>
          <a:p>
            <a:pPr lvl="1"/>
            <a:r>
              <a:rPr lang="cs-CZ" dirty="0"/>
              <a:t>4.1 spokojenost s úrovní výchovného působení (pravidla, institucionální podpora, přístup)</a:t>
            </a:r>
          </a:p>
          <a:p>
            <a:pPr lvl="1"/>
            <a:r>
              <a:rPr lang="cs-CZ" dirty="0"/>
              <a:t>4.2 rozvoj hodnot a morálních vlastností</a:t>
            </a:r>
          </a:p>
          <a:p>
            <a:r>
              <a:rPr lang="cs-CZ" dirty="0"/>
              <a:t>5. Další aktivity (doplňkové aktivity, mimoškolní činnost)</a:t>
            </a:r>
          </a:p>
          <a:p>
            <a:r>
              <a:rPr lang="cs-CZ" dirty="0"/>
              <a:t>6. Vztahy (klima školy)</a:t>
            </a:r>
          </a:p>
          <a:p>
            <a:r>
              <a:rPr lang="cs-CZ" dirty="0"/>
              <a:t>7. Spolupráce rodičů (participace rodičů na životě školy, komunikace s dítětem o škole...)</a:t>
            </a:r>
          </a:p>
          <a:p>
            <a:r>
              <a:rPr lang="cs-CZ" dirty="0"/>
              <a:t>8. Spolupráce školy s partnery</a:t>
            </a:r>
          </a:p>
          <a:p>
            <a:r>
              <a:rPr lang="cs-CZ" dirty="0"/>
              <a:t>9. Komunikace mezi rodiči a školou</a:t>
            </a:r>
          </a:p>
          <a:p>
            <a:r>
              <a:rPr lang="cs-CZ" dirty="0"/>
              <a:t>10. Vedení školy</a:t>
            </a:r>
          </a:p>
          <a:p>
            <a:r>
              <a:rPr lang="cs-CZ" dirty="0"/>
              <a:t>11.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4742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907462" cy="1258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Proč se zajímat o sociální </a:t>
            </a:r>
            <a:r>
              <a:rPr lang="cs-CZ" dirty="0" smtClean="0"/>
              <a:t>prostředí školy a školní třídy?</a:t>
            </a:r>
            <a:endParaRPr lang="cs-CZ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sz="2700" b="1" smtClean="0"/>
              <a:t>škola jako prostředí (mj.)</a:t>
            </a:r>
            <a:endParaRPr lang="cs-CZ" sz="2700" smtClean="0"/>
          </a:p>
          <a:p>
            <a:pPr lvl="1" eaLnBrk="1" hangingPunct="1"/>
            <a:r>
              <a:rPr lang="cs-CZ" sz="2200" smtClean="0"/>
              <a:t>vývojově psychologický pohled</a:t>
            </a:r>
          </a:p>
          <a:p>
            <a:pPr lvl="1" eaLnBrk="1" hangingPunct="1"/>
            <a:r>
              <a:rPr lang="cs-CZ" sz="2200" smtClean="0"/>
              <a:t>sociální učení </a:t>
            </a:r>
          </a:p>
          <a:p>
            <a:pPr lvl="1" eaLnBrk="1" hangingPunct="1"/>
            <a:r>
              <a:rPr lang="cs-CZ" sz="2200" smtClean="0"/>
              <a:t>(...)</a:t>
            </a:r>
          </a:p>
          <a:p>
            <a:pPr lvl="1" eaLnBrk="1" hangingPunct="1"/>
            <a:endParaRPr lang="cs-CZ" sz="2200" smtClean="0"/>
          </a:p>
          <a:p>
            <a:pPr eaLnBrk="1" hangingPunct="1"/>
            <a:r>
              <a:rPr lang="cs-CZ" sz="2700" b="1" smtClean="0"/>
              <a:t>prožívání tohoto prostředí žákem (mj.)</a:t>
            </a:r>
          </a:p>
          <a:p>
            <a:pPr lvl="1" eaLnBrk="1" hangingPunct="1"/>
            <a:r>
              <a:rPr lang="cs-CZ" sz="2200" smtClean="0"/>
              <a:t>vliv na výkon</a:t>
            </a:r>
          </a:p>
          <a:p>
            <a:pPr lvl="1" eaLnBrk="1" hangingPunct="1"/>
            <a:r>
              <a:rPr lang="cs-CZ" sz="2200" smtClean="0"/>
              <a:t>vliv na další vzdělávací dráhu </a:t>
            </a:r>
          </a:p>
          <a:p>
            <a:pPr lvl="1" eaLnBrk="1" hangingPunct="1"/>
            <a:r>
              <a:rPr lang="cs-CZ" sz="2200" smtClean="0"/>
              <a:t>(...)</a:t>
            </a:r>
          </a:p>
          <a:p>
            <a:pPr lvl="1" eaLnBrk="1" hangingPunct="1"/>
            <a:endParaRPr lang="cs-CZ" sz="2200" smtClean="0"/>
          </a:p>
          <a:p>
            <a:pPr lvl="1" eaLnBrk="1" hangingPunct="1"/>
            <a:endParaRPr lang="cs-CZ" sz="22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„nedotazníkové“ metody pro žáky prvního stupně ZŠ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41232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Společenství prvního </a:t>
            </a:r>
            <a:r>
              <a:rPr lang="cs-CZ" sz="4000" dirty="0" smtClean="0"/>
              <a:t>stupně. Dotazník </a:t>
            </a:r>
            <a:r>
              <a:rPr lang="cs-CZ" sz="4000" dirty="0"/>
              <a:t>pro žáky formou počítačové </a:t>
            </a:r>
            <a:r>
              <a:rPr lang="cs-CZ" sz="4000" dirty="0" smtClean="0"/>
              <a:t>hry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Autorka: </a:t>
            </a:r>
            <a:r>
              <a:rPr lang="cs-CZ" dirty="0" smtClean="0"/>
              <a:t>Mgr. D.</a:t>
            </a:r>
            <a:r>
              <a:rPr lang="cs-CZ" dirty="0"/>
              <a:t> </a:t>
            </a:r>
            <a:r>
              <a:rPr lang="cs-CZ" dirty="0" err="1" smtClean="0"/>
              <a:t>Denglerová</a:t>
            </a:r>
            <a:r>
              <a:rPr lang="cs-CZ" dirty="0" smtClean="0"/>
              <a:t>, Ph.D.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Tento nástroj pomůže zodpovědět otázky týkající se toho, jak žák na prvním stupni ZŠ (ve věku cca 6-11 let) vnímá své školní prostředí. Které aspekty školní docházky hodnotí kladně, které negativně? Jaké aspekty formálního i neformálního vzdělávání způsobují, že se dítě do školy těší?</a:t>
            </a:r>
          </a:p>
          <a:p>
            <a:endParaRPr lang="cs-CZ" dirty="0" smtClean="0"/>
          </a:p>
          <a:p>
            <a:r>
              <a:rPr lang="cs-CZ" dirty="0" smtClean="0"/>
              <a:t>Předkládaný nástroj vychází z principu testů sémantického výběru. Test sémantického výběru sestavil a ve své klinické praxi používal V. Doležal již v 60. letech 20. století. Test sémantického výběru reprezentuje v metodologii tzv. </a:t>
            </a:r>
            <a:r>
              <a:rPr lang="cs-CZ" dirty="0" err="1" smtClean="0"/>
              <a:t>psychosémantické</a:t>
            </a:r>
            <a:r>
              <a:rPr lang="cs-CZ" dirty="0" smtClean="0"/>
              <a:t> metody, které vycházejí z přesvědčení, že je možné odhalit význam, který daný podnět (slovo) pro konkrétního jedince či skupinu nese. Různými přístupy a pojetími </a:t>
            </a:r>
            <a:r>
              <a:rPr lang="cs-CZ" dirty="0" err="1" smtClean="0"/>
              <a:t>psychosémantiky</a:t>
            </a:r>
            <a:r>
              <a:rPr lang="cs-CZ" dirty="0" smtClean="0"/>
              <a:t> se zabývá T. Urbánek (2003). </a:t>
            </a:r>
          </a:p>
        </p:txBody>
      </p:sp>
    </p:spTree>
    <p:extLst>
      <p:ext uri="{BB962C8B-B14F-4D97-AF65-F5344CB8AC3E}">
        <p14:creationId xmlns:p14="http://schemas.microsoft.com/office/powerpoint/2010/main" val="3511028312"/>
      </p:ext>
    </p:extLst>
  </p:cSld>
  <p:clrMapOvr>
    <a:masterClrMapping/>
  </p:clrMapOvr>
  <p:transition spd="slow" advTm="1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Popis nástroje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Nástroj zjišťuje postoje dítěte k 18 klíčovým pojmům:</a:t>
            </a:r>
          </a:p>
          <a:p>
            <a:pPr lvl="1"/>
            <a:r>
              <a:rPr lang="cs-CZ" sz="2000" b="1" dirty="0"/>
              <a:t>moje paní učitelka; známky; přestávka; naše třída (místnost); moji spolužáci; kluci; holky; družina; žáci z vyšších tříd (starší žáci); běhání (lítání) ve škole; oběd ve školní jídelně; paní vychovatelka z družiny; školní záchodky (WC); poznámka; tělocvik; počítače; šatna; kroužky ve škole</a:t>
            </a:r>
          </a:p>
          <a:p>
            <a:r>
              <a:rPr lang="cs-CZ" dirty="0" smtClean="0"/>
              <a:t>Klíčové pojmy se postupně po jednom zobrazují v horní třetině obrazovky (pojem, obrázek, zvuk)</a:t>
            </a:r>
          </a:p>
          <a:p>
            <a:r>
              <a:rPr lang="cs-CZ" dirty="0" smtClean="0"/>
              <a:t>Ke klíčovým pojmům jsou přiřazovány atributy </a:t>
            </a:r>
          </a:p>
          <a:p>
            <a:r>
              <a:rPr lang="cs-CZ" dirty="0" smtClean="0"/>
              <a:t>Na konci je dítě požádáno, aby seřadilo všechny atributy podle toho, jak se mu líbí či nelíbí.</a:t>
            </a:r>
          </a:p>
          <a:p>
            <a:r>
              <a:rPr lang="cs-CZ" dirty="0" smtClean="0"/>
              <a:t>Sledují se postoje k pojmům prostřednictví vztahu k referenčním pojmům:</a:t>
            </a:r>
          </a:p>
          <a:p>
            <a:pPr lvl="1"/>
            <a:r>
              <a:rPr lang="cs-CZ" dirty="0" smtClean="0"/>
              <a:t>Nejoblíbenější pohádková postava, kterou máš rád(a)</a:t>
            </a:r>
          </a:p>
          <a:p>
            <a:pPr lvl="1"/>
            <a:r>
              <a:rPr lang="cs-CZ" dirty="0" smtClean="0"/>
              <a:t>Zlá pohádková postava, kterou vůbec nemáš rád(a)</a:t>
            </a:r>
          </a:p>
          <a:p>
            <a:r>
              <a:rPr lang="cs-CZ" dirty="0" smtClean="0"/>
              <a:t>Evaluační zpráva je ihned automaticky generována v Excelu</a:t>
            </a:r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193666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vypadá?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 t="9345"/>
          <a:stretch>
            <a:fillRect/>
          </a:stretch>
        </p:blipFill>
        <p:spPr bwMode="auto">
          <a:xfrm>
            <a:off x="674203" y="1874827"/>
            <a:ext cx="8807077" cy="45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55018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251445"/>
            <a:ext cx="9217514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084159"/>
      </p:ext>
    </p:extLst>
  </p:cSld>
  <p:clrMapOvr>
    <a:masterClrMapping/>
  </p:clrMapOvr>
  <p:transition spd="slow" advTm="10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vypadají výsledky?</a:t>
            </a:r>
          </a:p>
        </p:txBody>
      </p:sp>
      <p:graphicFrame>
        <p:nvGraphicFramePr>
          <p:cNvPr id="5" name="Graf 4"/>
          <p:cNvGraphicFramePr>
            <a:graphicFrameLocks noGrp="1"/>
          </p:cNvGraphicFramePr>
          <p:nvPr>
            <p:extLst/>
          </p:nvPr>
        </p:nvGraphicFramePr>
        <p:xfrm>
          <a:off x="832971" y="1636699"/>
          <a:ext cx="8417325" cy="57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24617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srovnat výsledky s orientačními normami.</a:t>
            </a:r>
          </a:p>
          <a:p>
            <a:endParaRPr lang="cs-CZ" dirty="0" smtClean="0"/>
          </a:p>
          <a:p>
            <a:r>
              <a:rPr lang="cs-CZ" dirty="0" smtClean="0"/>
              <a:t>Jeden z velmi populárních nástrojů.</a:t>
            </a:r>
          </a:p>
          <a:p>
            <a:endParaRPr lang="cs-CZ" dirty="0" smtClean="0"/>
          </a:p>
          <a:p>
            <a:r>
              <a:rPr lang="cs-CZ" dirty="0" smtClean="0"/>
              <a:t>Vhodný i pro malotřídní školy.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832898"/>
      </p:ext>
    </p:extLst>
  </p:cSld>
  <p:clrMapOvr>
    <a:masterClrMapping/>
  </p:clrMapOvr>
  <p:transition spd="slow" advTm="1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screeningového nástroje pro žáky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034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Předcházení problémům v chování žáků 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Autorkou je </a:t>
            </a:r>
            <a:r>
              <a:rPr lang="cs-CZ" i="1" dirty="0" smtClean="0"/>
              <a:t>doc. PhDr. Věra Vojtová, Ph.D.</a:t>
            </a:r>
            <a:endParaRPr lang="cs-CZ" dirty="0" smtClean="0"/>
          </a:p>
          <a:p>
            <a:r>
              <a:rPr lang="cs-CZ" dirty="0" smtClean="0"/>
              <a:t>Dotazník je použitelný pro žáky 2. stupně základních škol a všechny typy středních škol. </a:t>
            </a:r>
          </a:p>
          <a:p>
            <a:r>
              <a:rPr lang="cs-CZ" dirty="0" smtClean="0"/>
              <a:t>35 položkový dotazník pro žáky k vyhodnocení silných a slabých stránek školního života ve faktorech</a:t>
            </a:r>
          </a:p>
          <a:p>
            <a:pPr lvl="1"/>
            <a:r>
              <a:rPr lang="cs-CZ" dirty="0" smtClean="0"/>
              <a:t>Škola je místo, kam/kde zažívám</a:t>
            </a:r>
          </a:p>
          <a:p>
            <a:pPr lvl="2"/>
            <a:r>
              <a:rPr lang="cs-CZ" dirty="0" smtClean="0"/>
              <a:t>Úspěch a příležitost  </a:t>
            </a:r>
          </a:p>
          <a:p>
            <a:pPr lvl="2"/>
            <a:r>
              <a:rPr lang="cs-CZ" dirty="0" smtClean="0"/>
              <a:t>Negativní prožívání</a:t>
            </a:r>
          </a:p>
          <a:p>
            <a:pPr lvl="2"/>
            <a:r>
              <a:rPr lang="cs-CZ" dirty="0" smtClean="0"/>
              <a:t>Vztah učitel – žák </a:t>
            </a:r>
          </a:p>
          <a:p>
            <a:pPr lvl="2"/>
            <a:r>
              <a:rPr lang="cs-CZ" dirty="0" smtClean="0"/>
              <a:t>Školní status</a:t>
            </a:r>
          </a:p>
          <a:p>
            <a:pPr lvl="2"/>
            <a:r>
              <a:rPr lang="cs-CZ" dirty="0" smtClean="0"/>
              <a:t>Formování (podpora)</a:t>
            </a:r>
          </a:p>
          <a:p>
            <a:pPr lvl="2"/>
            <a:r>
              <a:rPr lang="cs-CZ" dirty="0" smtClean="0"/>
              <a:t>Interakce s vrstevníky</a:t>
            </a:r>
          </a:p>
          <a:p>
            <a:r>
              <a:rPr lang="cs-CZ" dirty="0" smtClean="0"/>
              <a:t>Škála: rozhodně ano–spíše ano-spíše ne-rozhodně ne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09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Ukázka položek dotazníku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cs-CZ" dirty="0" smtClean="0"/>
              <a:t>Úspěch a příležitost vymezují indikátory: </a:t>
            </a:r>
          </a:p>
          <a:p>
            <a:pPr>
              <a:defRPr/>
            </a:pPr>
            <a:r>
              <a:rPr lang="cs-CZ" sz="2000" dirty="0"/>
              <a:t>rád se učím, </a:t>
            </a:r>
          </a:p>
          <a:p>
            <a:pPr>
              <a:defRPr/>
            </a:pPr>
            <a:r>
              <a:rPr lang="cs-CZ" sz="2000" dirty="0"/>
              <a:t>vím, že mohu dosáhnout dobrých výsledků, </a:t>
            </a:r>
          </a:p>
          <a:p>
            <a:pPr>
              <a:defRPr/>
            </a:pPr>
            <a:r>
              <a:rPr lang="cs-CZ" sz="2000" dirty="0"/>
              <a:t>jsem často zvědavý, </a:t>
            </a:r>
          </a:p>
          <a:p>
            <a:pPr>
              <a:defRPr/>
            </a:pPr>
            <a:r>
              <a:rPr lang="cs-CZ" sz="2000" dirty="0"/>
              <a:t>hodně se toho naučím, </a:t>
            </a:r>
          </a:p>
          <a:p>
            <a:pPr>
              <a:defRPr/>
            </a:pPr>
            <a:r>
              <a:rPr lang="cs-CZ" sz="2000" dirty="0"/>
              <a:t>učitelé se zajímají o mé názory.</a:t>
            </a:r>
          </a:p>
          <a:p>
            <a:pPr marL="0" indent="0">
              <a:buNone/>
              <a:defRPr/>
            </a:pPr>
            <a:r>
              <a:rPr lang="cs-CZ" dirty="0" smtClean="0"/>
              <a:t>Negativní prožívání vymezují indikátory: </a:t>
            </a:r>
          </a:p>
          <a:p>
            <a:pPr>
              <a:defRPr/>
            </a:pPr>
            <a:r>
              <a:rPr lang="cs-CZ" sz="2000" dirty="0"/>
              <a:t>cítím se osaměle; </a:t>
            </a:r>
          </a:p>
          <a:p>
            <a:pPr>
              <a:defRPr/>
            </a:pPr>
            <a:r>
              <a:rPr lang="cs-CZ" sz="2000" dirty="0"/>
              <a:t>učitelé mě nemají rádi;</a:t>
            </a:r>
          </a:p>
          <a:p>
            <a:pPr>
              <a:defRPr/>
            </a:pPr>
            <a:r>
              <a:rPr lang="cs-CZ" sz="2000" dirty="0"/>
              <a:t>učitelé některé žáky upřednostňují.</a:t>
            </a:r>
          </a:p>
          <a:p>
            <a:pPr marL="0" indent="0">
              <a:buNone/>
              <a:defRPr/>
            </a:pPr>
            <a:r>
              <a:rPr lang="cs-CZ" dirty="0" smtClean="0"/>
              <a:t>Interakci s vrstevníky vymezují indikátory:</a:t>
            </a:r>
          </a:p>
          <a:p>
            <a:pPr>
              <a:defRPr/>
            </a:pPr>
            <a:r>
              <a:rPr lang="cs-CZ" sz="2000" dirty="0"/>
              <a:t>těším se na přestávku,</a:t>
            </a:r>
          </a:p>
          <a:p>
            <a:pPr>
              <a:defRPr/>
            </a:pPr>
            <a:r>
              <a:rPr lang="cs-CZ" sz="2000" dirty="0"/>
              <a:t>kde mě spolužáci přibírají k různým hrám,</a:t>
            </a:r>
          </a:p>
          <a:p>
            <a:pPr>
              <a:defRPr/>
            </a:pPr>
            <a:r>
              <a:rPr lang="cs-CZ" sz="2000" dirty="0"/>
              <a:t>kde je o přestávkách dobrá zábava,</a:t>
            </a:r>
          </a:p>
          <a:p>
            <a:pPr>
              <a:defRPr/>
            </a:pPr>
            <a:r>
              <a:rPr lang="cs-CZ" sz="2000" dirty="0"/>
              <a:t>se spolužáky si rádi povídáme, </a:t>
            </a:r>
          </a:p>
          <a:p>
            <a:pPr>
              <a:defRPr/>
            </a:pPr>
            <a:r>
              <a:rPr lang="cs-CZ" sz="2000" dirty="0"/>
              <a:t>s kamarády děláme mnoho zajímavého.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3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57213"/>
            <a:ext cx="9075738" cy="760412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en-GB" smtClean="0"/>
              <a:t>Praktické využití poznatků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9138" y="1835150"/>
            <a:ext cx="8772525" cy="431165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  <a:defRPr/>
            </a:pPr>
            <a:r>
              <a:rPr lang="en-GB" sz="2700" dirty="0" err="1" smtClean="0"/>
              <a:t>úspěšná</a:t>
            </a:r>
            <a:r>
              <a:rPr lang="en-GB" sz="2700" dirty="0" smtClean="0"/>
              <a:t> </a:t>
            </a:r>
            <a:r>
              <a:rPr lang="en-GB" sz="2700" dirty="0" err="1" smtClean="0"/>
              <a:t>práce</a:t>
            </a:r>
            <a:r>
              <a:rPr lang="en-GB" sz="2700" dirty="0" smtClean="0"/>
              <a:t> </a:t>
            </a:r>
            <a:r>
              <a:rPr lang="cs-CZ" sz="2700" dirty="0" smtClean="0"/>
              <a:t>psychologa </a:t>
            </a:r>
            <a:r>
              <a:rPr lang="en-GB" sz="2700" dirty="0" smtClean="0"/>
              <a:t>v </a:t>
            </a:r>
            <a:r>
              <a:rPr lang="en-GB" sz="2700" dirty="0" err="1" smtClean="0"/>
              <a:t>prostředí</a:t>
            </a:r>
            <a:r>
              <a:rPr lang="en-GB" sz="2700" dirty="0" smtClean="0"/>
              <a:t> </a:t>
            </a:r>
            <a:r>
              <a:rPr lang="en-GB" sz="2700" dirty="0" err="1" smtClean="0"/>
              <a:t>konkrétní</a:t>
            </a:r>
            <a:r>
              <a:rPr lang="en-GB" sz="2700" dirty="0" smtClean="0"/>
              <a:t> </a:t>
            </a:r>
            <a:r>
              <a:rPr lang="en-GB" sz="2700" dirty="0" err="1" smtClean="0"/>
              <a:t>školy</a:t>
            </a:r>
            <a:r>
              <a:rPr lang="en-GB" sz="2700" dirty="0" smtClean="0"/>
              <a:t>, </a:t>
            </a:r>
            <a:r>
              <a:rPr lang="en-GB" sz="2700" dirty="0" err="1" smtClean="0"/>
              <a:t>předpokládá</a:t>
            </a:r>
            <a:r>
              <a:rPr lang="en-GB" sz="2700" dirty="0" smtClean="0"/>
              <a:t> </a:t>
            </a:r>
            <a:r>
              <a:rPr lang="en-GB" sz="2700" dirty="0" err="1" smtClean="0"/>
              <a:t>nejméně</a:t>
            </a:r>
            <a:r>
              <a:rPr lang="en-GB" sz="2700" dirty="0" smtClean="0"/>
              <a:t> </a:t>
            </a:r>
            <a:r>
              <a:rPr lang="en-GB" sz="2700" dirty="0" err="1" smtClean="0"/>
              <a:t>tři</a:t>
            </a:r>
            <a:r>
              <a:rPr lang="en-GB" sz="2700" dirty="0" smtClean="0"/>
              <a:t> </a:t>
            </a:r>
            <a:r>
              <a:rPr lang="en-GB" sz="2700" dirty="0" err="1" smtClean="0"/>
              <a:t>relativně</a:t>
            </a:r>
            <a:r>
              <a:rPr lang="en-GB" sz="2700" dirty="0" smtClean="0"/>
              <a:t> </a:t>
            </a:r>
            <a:r>
              <a:rPr lang="en-GB" sz="2700" dirty="0" err="1" smtClean="0"/>
              <a:t>samostatné</a:t>
            </a:r>
            <a:r>
              <a:rPr lang="en-GB" sz="2700" dirty="0" smtClean="0"/>
              <a:t> </a:t>
            </a:r>
            <a:r>
              <a:rPr lang="en-GB" sz="2700" dirty="0" err="1" smtClean="0"/>
              <a:t>činnosti</a:t>
            </a:r>
            <a:r>
              <a:rPr lang="en-GB" sz="2700" dirty="0" smtClean="0"/>
              <a:t>: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  <a:defRPr/>
            </a:pPr>
            <a:r>
              <a:rPr lang="en-GB" sz="2200" dirty="0" err="1" smtClean="0"/>
              <a:t>získat</a:t>
            </a:r>
            <a:r>
              <a:rPr lang="en-GB" sz="2200" dirty="0" smtClean="0"/>
              <a:t> </a:t>
            </a:r>
            <a:r>
              <a:rPr lang="en-GB" sz="2200" dirty="0" err="1" smtClean="0"/>
              <a:t>dostatečné</a:t>
            </a:r>
            <a:r>
              <a:rPr lang="en-GB" sz="2200" dirty="0" smtClean="0"/>
              <a:t> </a:t>
            </a:r>
            <a:r>
              <a:rPr lang="en-GB" sz="2200" b="1" dirty="0" err="1" smtClean="0"/>
              <a:t>teoretické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znalosti</a:t>
            </a:r>
            <a:r>
              <a:rPr lang="en-GB" sz="2200" b="1" dirty="0" smtClean="0"/>
              <a:t> o </a:t>
            </a:r>
            <a:r>
              <a:rPr lang="en-GB" sz="2200" b="1" dirty="0" err="1" smtClean="0"/>
              <a:t>sociálně-psychologických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jevech</a:t>
            </a:r>
            <a:r>
              <a:rPr lang="en-GB" sz="2200" dirty="0" smtClean="0"/>
              <a:t>, </a:t>
            </a:r>
            <a:r>
              <a:rPr lang="en-GB" sz="2200" dirty="0" err="1" smtClean="0"/>
              <a:t>které</a:t>
            </a:r>
            <a:r>
              <a:rPr lang="en-GB" sz="2200" dirty="0" smtClean="0"/>
              <a:t> se </a:t>
            </a:r>
            <a:r>
              <a:rPr lang="en-GB" sz="2200" dirty="0" err="1" smtClean="0"/>
              <a:t>ve</a:t>
            </a:r>
            <a:r>
              <a:rPr lang="en-GB" sz="2200" dirty="0" smtClean="0"/>
              <a:t> </a:t>
            </a:r>
            <a:r>
              <a:rPr lang="en-GB" sz="2200" dirty="0" err="1" smtClean="0"/>
              <a:t>školství</a:t>
            </a:r>
            <a:r>
              <a:rPr lang="en-GB" sz="2200" dirty="0" smtClean="0"/>
              <a:t> </a:t>
            </a:r>
            <a:r>
              <a:rPr lang="en-GB" sz="2200" dirty="0" err="1" smtClean="0"/>
              <a:t>vyskytují</a:t>
            </a:r>
            <a:endParaRPr lang="en-GB" sz="22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  <a:defRPr/>
            </a:pPr>
            <a:r>
              <a:rPr lang="en-GB" sz="2200" b="1" dirty="0" err="1" smtClean="0"/>
              <a:t>umět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diagnostikovat</a:t>
            </a:r>
            <a:r>
              <a:rPr lang="en-GB" sz="2200" dirty="0" smtClean="0"/>
              <a:t> </a:t>
            </a:r>
            <a:r>
              <a:rPr lang="en-GB" sz="2200" dirty="0" err="1" smtClean="0"/>
              <a:t>klima</a:t>
            </a:r>
            <a:r>
              <a:rPr lang="en-GB" sz="2200" dirty="0" smtClean="0"/>
              <a:t> </a:t>
            </a:r>
            <a:r>
              <a:rPr lang="en-GB" sz="2200" dirty="0" err="1" smtClean="0"/>
              <a:t>školní</a:t>
            </a:r>
            <a:r>
              <a:rPr lang="en-GB" sz="2200" dirty="0" smtClean="0"/>
              <a:t> </a:t>
            </a:r>
            <a:r>
              <a:rPr lang="en-GB" sz="2200" dirty="0" err="1" smtClean="0"/>
              <a:t>třídy</a:t>
            </a:r>
            <a:r>
              <a:rPr lang="en-GB" sz="2200" dirty="0" smtClean="0"/>
              <a:t>, </a:t>
            </a:r>
            <a:r>
              <a:rPr lang="en-GB" sz="2200" dirty="0" err="1" smtClean="0"/>
              <a:t>klima</a:t>
            </a:r>
            <a:r>
              <a:rPr lang="en-GB" sz="2200" dirty="0" smtClean="0"/>
              <a:t> </a:t>
            </a:r>
            <a:r>
              <a:rPr lang="en-GB" sz="2200" dirty="0" err="1" smtClean="0"/>
              <a:t>školy</a:t>
            </a:r>
            <a:r>
              <a:rPr lang="en-GB" sz="2200" dirty="0" smtClean="0"/>
              <a:t>, </a:t>
            </a:r>
            <a:r>
              <a:rPr lang="en-GB" sz="2200" dirty="0" err="1" smtClean="0"/>
              <a:t>příp</a:t>
            </a:r>
            <a:r>
              <a:rPr lang="en-GB" sz="2200" dirty="0" smtClean="0"/>
              <a:t>. </a:t>
            </a:r>
            <a:r>
              <a:rPr lang="en-GB" sz="2200" dirty="0" err="1" smtClean="0"/>
              <a:t>klima</a:t>
            </a:r>
            <a:r>
              <a:rPr lang="en-GB" sz="2200" dirty="0" smtClean="0"/>
              <a:t> </a:t>
            </a:r>
            <a:r>
              <a:rPr lang="en-GB" sz="2200" dirty="0" err="1" smtClean="0"/>
              <a:t>učitelského</a:t>
            </a:r>
            <a:r>
              <a:rPr lang="en-GB" sz="2200" dirty="0" smtClean="0"/>
              <a:t> </a:t>
            </a:r>
            <a:r>
              <a:rPr lang="en-GB" sz="2200" dirty="0" err="1" smtClean="0"/>
              <a:t>sboru</a:t>
            </a:r>
            <a:endParaRPr lang="en-GB" sz="22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  <a:defRPr/>
            </a:pPr>
            <a:r>
              <a:rPr lang="en-GB" sz="2200" dirty="0" err="1" smtClean="0"/>
              <a:t>umět</a:t>
            </a:r>
            <a:r>
              <a:rPr lang="en-GB" sz="2200" dirty="0" smtClean="0"/>
              <a:t> (</a:t>
            </a:r>
            <a:r>
              <a:rPr lang="en-GB" sz="2200" dirty="0" err="1" smtClean="0"/>
              <a:t>na</a:t>
            </a:r>
            <a:r>
              <a:rPr lang="en-GB" sz="2200" dirty="0" smtClean="0"/>
              <a:t> </a:t>
            </a:r>
            <a:r>
              <a:rPr lang="en-GB" sz="2200" dirty="0" err="1" smtClean="0"/>
              <a:t>základě</a:t>
            </a:r>
            <a:r>
              <a:rPr lang="en-GB" sz="2200" dirty="0" smtClean="0"/>
              <a:t> </a:t>
            </a:r>
            <a:r>
              <a:rPr lang="en-GB" sz="2200" dirty="0" err="1" smtClean="0"/>
              <a:t>zjištěných</a:t>
            </a:r>
            <a:r>
              <a:rPr lang="en-GB" sz="2200" dirty="0" smtClean="0"/>
              <a:t> </a:t>
            </a:r>
            <a:r>
              <a:rPr lang="en-GB" sz="2200" dirty="0" err="1" smtClean="0"/>
              <a:t>skutečností</a:t>
            </a:r>
            <a:r>
              <a:rPr lang="en-GB" sz="2200" dirty="0" smtClean="0"/>
              <a:t>) </a:t>
            </a:r>
            <a:r>
              <a:rPr lang="en-GB" sz="2200" b="1" dirty="0" err="1" smtClean="0"/>
              <a:t>navrhnout</a:t>
            </a:r>
            <a:r>
              <a:rPr lang="en-GB" sz="2200" b="1" dirty="0" smtClean="0"/>
              <a:t> a </a:t>
            </a:r>
            <a:r>
              <a:rPr lang="en-GB" sz="2200" b="1" dirty="0" err="1" smtClean="0"/>
              <a:t>provést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vhodnou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intervenci</a:t>
            </a:r>
            <a:r>
              <a:rPr lang="en-GB" sz="2200" dirty="0" smtClean="0"/>
              <a:t>, </a:t>
            </a:r>
            <a:r>
              <a:rPr lang="en-GB" sz="2200" dirty="0" err="1" smtClean="0"/>
              <a:t>která</a:t>
            </a:r>
            <a:r>
              <a:rPr lang="en-GB" sz="2200" dirty="0" smtClean="0"/>
              <a:t> by </a:t>
            </a:r>
            <a:r>
              <a:rPr lang="en-GB" sz="2200" dirty="0" err="1" smtClean="0"/>
              <a:t>pomohla</a:t>
            </a:r>
            <a:r>
              <a:rPr lang="en-GB" sz="2200" dirty="0" smtClean="0"/>
              <a:t> </a:t>
            </a:r>
            <a:r>
              <a:rPr lang="en-GB" sz="2200" dirty="0" err="1" smtClean="0"/>
              <a:t>jak</a:t>
            </a:r>
            <a:r>
              <a:rPr lang="en-GB" sz="2200" dirty="0" smtClean="0"/>
              <a:t> </a:t>
            </a:r>
            <a:r>
              <a:rPr lang="en-GB" sz="2200" dirty="0" err="1" smtClean="0"/>
              <a:t>žákům</a:t>
            </a:r>
            <a:r>
              <a:rPr lang="en-GB" sz="2200" dirty="0" smtClean="0"/>
              <a:t>, </a:t>
            </a:r>
            <a:r>
              <a:rPr lang="en-GB" sz="2200" dirty="0" err="1" smtClean="0"/>
              <a:t>tak</a:t>
            </a:r>
            <a:r>
              <a:rPr lang="en-GB" sz="2200" dirty="0" smtClean="0"/>
              <a:t> </a:t>
            </a:r>
            <a:r>
              <a:rPr lang="en-GB" sz="2200" dirty="0" err="1" smtClean="0"/>
              <a:t>učitelům</a:t>
            </a:r>
            <a:r>
              <a:rPr lang="en-GB" sz="2200" dirty="0" smtClean="0"/>
              <a:t>.</a:t>
            </a:r>
            <a:endParaRPr lang="cs-CZ" sz="22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  <a:defRPr/>
            </a:pPr>
            <a:endParaRPr lang="cs-CZ" sz="2200" dirty="0" smtClean="0"/>
          </a:p>
          <a:p>
            <a:pPr marL="403225" lvl="1" indent="0" eaLnBrk="1" hangingPunct="1">
              <a:lnSpc>
                <a:spcPct val="116000"/>
              </a:lnSpc>
              <a:buFont typeface="Wingdings 2" pitchFamily="18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  <a:defRPr/>
            </a:pPr>
            <a:r>
              <a:rPr lang="cs-CZ" sz="1200" dirty="0" smtClean="0"/>
              <a:t>Viz např. Mareš, J. sr. (2005). </a:t>
            </a:r>
            <a:r>
              <a:rPr lang="cs-CZ" sz="1200" i="1" dirty="0" smtClean="0">
                <a:hlinkClick r:id="rId3"/>
              </a:rPr>
              <a:t>Intervence ovlivňující psychosociální klima školy</a:t>
            </a:r>
            <a:r>
              <a:rPr lang="cs-CZ" sz="1200" dirty="0" smtClean="0"/>
              <a:t>. In Ježek, S. (</a:t>
            </a:r>
            <a:r>
              <a:rPr lang="cs-CZ" sz="1200" dirty="0" err="1" smtClean="0"/>
              <a:t>ed</a:t>
            </a:r>
            <a:r>
              <a:rPr lang="cs-CZ" sz="1200" dirty="0" smtClean="0"/>
              <a:t>.). Sociální klima školy III. Brno, MSD s.r.o. 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2235970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 katedry jako desková hra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857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Geneze nápadu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Vnímání a hodnocení výuky studenty jako sociálně konstruovaná realita </a:t>
            </a:r>
          </a:p>
          <a:p>
            <a:pPr lvl="1"/>
            <a:r>
              <a:rPr lang="cs-CZ" dirty="0" smtClean="0"/>
              <a:t>sdílené významy, hodnocení, emoce, specifické komunikační projevy…</a:t>
            </a:r>
          </a:p>
          <a:p>
            <a:r>
              <a:rPr lang="cs-CZ" dirty="0" smtClean="0"/>
              <a:t>Kultura i klima jako narativní struktura, žánr</a:t>
            </a:r>
          </a:p>
          <a:p>
            <a:pPr lvl="1"/>
            <a:r>
              <a:rPr lang="cs-CZ" dirty="0" smtClean="0"/>
              <a:t>proces edukace jako individuální hrdinský epos</a:t>
            </a:r>
          </a:p>
          <a:p>
            <a:pPr lvl="1"/>
            <a:r>
              <a:rPr lang="cs-CZ" dirty="0" smtClean="0"/>
              <a:t>(počítačová či desková) hra na hrdiny jako studujícím známý formát</a:t>
            </a:r>
          </a:p>
          <a:p>
            <a:pPr lvl="1"/>
            <a:r>
              <a:rPr lang="cs-CZ" dirty="0" smtClean="0"/>
              <a:t>per </a:t>
            </a:r>
            <a:r>
              <a:rPr lang="cs-CZ" dirty="0" err="1" smtClean="0"/>
              <a:t>aspera</a:t>
            </a:r>
            <a:r>
              <a:rPr lang="cs-CZ" dirty="0" smtClean="0"/>
              <a:t> ad astra - jednotlivé úkoly (</a:t>
            </a:r>
            <a:r>
              <a:rPr lang="cs-CZ" dirty="0" err="1" smtClean="0"/>
              <a:t>questy</a:t>
            </a:r>
            <a:r>
              <a:rPr lang="cs-CZ" dirty="0" smtClean="0"/>
              <a:t>) vedou dokončení studia (získání diplomu jako vítězství ve hře)</a:t>
            </a:r>
          </a:p>
          <a:p>
            <a:r>
              <a:rPr lang="cs-CZ" dirty="0" smtClean="0"/>
              <a:t>Jak to realizovat?</a:t>
            </a:r>
          </a:p>
          <a:p>
            <a:pPr lvl="1"/>
            <a:r>
              <a:rPr lang="cs-CZ" dirty="0" smtClean="0"/>
              <a:t>Jednodušší karetní hra (Černý Petr, BANG!) – vhodná spíš pro situace zkoušení ;)</a:t>
            </a:r>
          </a:p>
          <a:p>
            <a:pPr lvl="1"/>
            <a:r>
              <a:rPr lang="cs-CZ" dirty="0" smtClean="0"/>
              <a:t>Komplexnější karetní či deskové hry (</a:t>
            </a:r>
            <a:r>
              <a:rPr lang="cs-CZ" dirty="0" err="1" smtClean="0"/>
              <a:t>Magic</a:t>
            </a:r>
            <a:r>
              <a:rPr lang="cs-CZ" dirty="0" smtClean="0"/>
              <a:t> atp.) – příliš složité pro daný účel; jejich struktura není obecně známá</a:t>
            </a:r>
          </a:p>
          <a:p>
            <a:pPr lvl="1"/>
            <a:r>
              <a:rPr lang="cs-CZ" dirty="0" smtClean="0"/>
              <a:t>„Něco jako Monopoly nebo Člověče nezlob se, to zná </a:t>
            </a:r>
            <a:r>
              <a:rPr lang="cs-CZ" dirty="0" err="1" smtClean="0"/>
              <a:t>každej</a:t>
            </a:r>
            <a:r>
              <a:rPr lang="cs-CZ" dirty="0" smtClean="0"/>
              <a:t>!“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421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realizace (I)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Návaznost na přednášku o současných teoriích učení a seminář o mentálním mapování</a:t>
            </a:r>
          </a:p>
          <a:p>
            <a:pPr lvl="1"/>
            <a:r>
              <a:rPr lang="cs-CZ" dirty="0" smtClean="0"/>
              <a:t>Individuální úkol vytvořit mentální mapu vlastního průchodu bakalářským studiem, klíčových bodů a </a:t>
            </a:r>
            <a:r>
              <a:rPr lang="cs-CZ" dirty="0" smtClean="0"/>
              <a:t>problémů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127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realizace (II)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968" dirty="0"/>
              <a:t>V semináři na kulturu a klima školy představen návrh variant deskové hry</a:t>
            </a:r>
          </a:p>
          <a:p>
            <a:pPr lvl="1"/>
            <a:r>
              <a:rPr lang="cs-CZ" sz="3638" dirty="0"/>
              <a:t>Úkol skupinový,  zdůrazněna anonymita přispěvatelů (vč. nabídky anonymizovaných forem komunikace - „schránka důvěry“)</a:t>
            </a:r>
          </a:p>
          <a:p>
            <a:pPr lvl="1"/>
            <a:r>
              <a:rPr lang="cs-CZ" sz="3638" dirty="0"/>
              <a:t>Vyhrála možnost „něco jako Člověče nezlob se, s úkoly…“; spontánně je použito křestní jméno vedoucího katedry („Zbyňku, nezlob se!“)</a:t>
            </a:r>
          </a:p>
          <a:p>
            <a:pPr lvl="1"/>
            <a:r>
              <a:rPr lang="cs-CZ" sz="3638" dirty="0"/>
              <a:t>Již v semináři došlo k živé debatě nad jednotlivými úkoly</a:t>
            </a:r>
          </a:p>
          <a:p>
            <a:pPr lvl="1"/>
            <a:r>
              <a:rPr lang="cs-CZ" sz="3638" dirty="0"/>
              <a:t>Jako (sub)téma se objevuje možnost hraní v roli některé „známější“ studentské osobnosti, objevují se „známé historky“</a:t>
            </a:r>
          </a:p>
          <a:p>
            <a:pPr lvl="1"/>
            <a:r>
              <a:rPr lang="cs-CZ" sz="3638" dirty="0"/>
              <a:t>Je vysloven požadavek, aby s výsledkem seminárního cvičení bylo seznámeno vedení katedry; návrh na dárkové balení a předání hry na vánočním setkání katedry jejímu vedoucímu - je většinově přijat</a:t>
            </a:r>
          </a:p>
          <a:p>
            <a:pPr lvl="1"/>
            <a:r>
              <a:rPr lang="cs-CZ" sz="3638" dirty="0"/>
              <a:t>Studenti jsou rozděleni do čtyř pracovních skupin</a:t>
            </a:r>
          </a:p>
          <a:p>
            <a:pPr lvl="2"/>
            <a:r>
              <a:rPr lang="cs-CZ" sz="3638" dirty="0"/>
              <a:t>Přijímací řízení </a:t>
            </a:r>
          </a:p>
          <a:p>
            <a:pPr lvl="2"/>
            <a:r>
              <a:rPr lang="cs-CZ" sz="3638" dirty="0"/>
              <a:t>1.-3. ročník studia</a:t>
            </a:r>
          </a:p>
          <a:p>
            <a:pPr lvl="2"/>
            <a:endParaRPr lang="cs-CZ" dirty="0" smtClean="0"/>
          </a:p>
          <a:p>
            <a:r>
              <a:rPr lang="cs-CZ" sz="3638" dirty="0"/>
              <a:t>Navzdory organizačním potížím se podařilo odehrát jedno kompletní kolo hry (od přijímaček k SZZ) s menší skupinou studentů místo semináře zrušeného vedením fakulty (potřeba prostor pro konferenci)</a:t>
            </a:r>
            <a:endParaRPr lang="cs-CZ" sz="3638" dirty="0"/>
          </a:p>
        </p:txBody>
      </p:sp>
    </p:spTree>
    <p:extLst>
      <p:ext uri="{BB962C8B-B14F-4D97-AF65-F5344CB8AC3E}">
        <p14:creationId xmlns:p14="http://schemas.microsoft.com/office/powerpoint/2010/main" val="33072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realizace -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soukromých debatách studenti konzultují „míru anonymity“ a „míru serióznosti“ skupinově předkládaných návrhů</a:t>
            </a:r>
          </a:p>
          <a:p>
            <a:r>
              <a:rPr lang="cs-CZ" dirty="0" smtClean="0"/>
              <a:t>S návrhy přicházejí i někteří kolegové</a:t>
            </a:r>
          </a:p>
          <a:p>
            <a:r>
              <a:rPr lang="cs-CZ" dirty="0" smtClean="0"/>
              <a:t>V diskusním fóru předmětu se rozbíhá debata nad skupinovou spoluprací </a:t>
            </a:r>
            <a:endParaRPr lang="cs-CZ" dirty="0" smtClean="0"/>
          </a:p>
          <a:p>
            <a:r>
              <a:rPr lang="cs-CZ" dirty="0" smtClean="0"/>
              <a:t>Finalizace </a:t>
            </a:r>
            <a:r>
              <a:rPr lang="cs-CZ" dirty="0" smtClean="0"/>
              <a:t>návrhů a vnitroskupinová debata se přesouvají do „privátních kanálů“ (skupinové maily, osobní setkání „u piva“ atp.)</a:t>
            </a:r>
          </a:p>
          <a:p>
            <a:r>
              <a:rPr lang="cs-CZ" dirty="0" smtClean="0"/>
              <a:t>Objevují se individuální obavy z vizualizace některých návrhů i vyjádření nesouhlasu s některými návrhy chystanými zbytkem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2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V – Výsledky: </a:t>
            </a:r>
            <a:br>
              <a:rPr lang="cs-CZ" dirty="0" smtClean="0"/>
            </a:br>
            <a:r>
              <a:rPr lang="cs-CZ" dirty="0" smtClean="0"/>
              <a:t>Skupina „1. ročník“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0471" y="1732411"/>
            <a:ext cx="6111682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394229" y="5276033"/>
            <a:ext cx="629977" cy="314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VI. – Výsledky: Skupina 2. ročník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976" y="927536"/>
            <a:ext cx="7008499" cy="65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961565" y="6378494"/>
            <a:ext cx="433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Objevují se fyzické aktivity (dřepy atp.)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529" y="5118539"/>
            <a:ext cx="629977" cy="314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8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VII. – Výsledky:</a:t>
            </a:r>
            <a:br>
              <a:rPr lang="cs-CZ" dirty="0" smtClean="0"/>
            </a:br>
            <a:r>
              <a:rPr lang="cs-CZ" dirty="0" smtClean="0"/>
              <a:t>Skupina 3. ročník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" y="1889905"/>
            <a:ext cx="7002344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 flipH="1">
            <a:off x="6379014" y="2834871"/>
            <a:ext cx="629977" cy="314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2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IV – Výsledky: </a:t>
            </a:r>
            <a:br>
              <a:rPr lang="cs-CZ" dirty="0" smtClean="0"/>
            </a:br>
            <a:r>
              <a:rPr lang="cs-CZ" dirty="0" smtClean="0"/>
              <a:t>Skupina Přijímačky, SZZ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4507" y="1763924"/>
            <a:ext cx="9575588" cy="5559536"/>
          </a:xfrm>
        </p:spPr>
        <p:txBody>
          <a:bodyPr>
            <a:normAutofit fontScale="25000" lnSpcReduction="20000"/>
          </a:bodyPr>
          <a:lstStyle/>
          <a:p>
            <a:r>
              <a:rPr lang="cs-CZ" sz="6173" dirty="0"/>
              <a:t>Spirálové hrací pole, v něm dobré a špatné značky (např. usměvavý vs. mračící se panáček). Při stoupnutí na ně si hráč vylosuje buď z balíku karet, které mu pomohou, nebo naopak uškodí. </a:t>
            </a:r>
          </a:p>
          <a:p>
            <a:pPr lvl="1"/>
            <a:r>
              <a:rPr lang="cs-CZ" sz="5842" dirty="0"/>
              <a:t>Jednou z „pomáhajících“ karet je i „Kroutilová“ </a:t>
            </a:r>
            <a:r>
              <a:rPr lang="cs-CZ" sz="5842" i="1" dirty="0"/>
              <a:t>(sekretářka katedry),</a:t>
            </a:r>
            <a:r>
              <a:rPr lang="cs-CZ" sz="5842" dirty="0"/>
              <a:t> kterou si hráč nechává u sebe a pomáhá mu v nepříjemných situacích. </a:t>
            </a:r>
          </a:p>
          <a:p>
            <a:pPr lvl="1"/>
            <a:r>
              <a:rPr lang="cs-CZ" sz="5842" dirty="0"/>
              <a:t> Vylosovaná karta obsahuje vždy více úkolů, protože každý semestr je odlišný. </a:t>
            </a:r>
          </a:p>
          <a:p>
            <a:r>
              <a:rPr lang="cs-CZ" sz="6173" b="1" dirty="0"/>
              <a:t>Přijímačky : </a:t>
            </a:r>
            <a:r>
              <a:rPr lang="cs-CZ" sz="6173" dirty="0">
                <a:solidFill>
                  <a:schemeClr val="tx2"/>
                </a:solidFill>
              </a:rPr>
              <a:t>Protože test SCIO je založený na náhodě, hráč hází kostkou, dokud mu nepadne 6 a může začít hrát ;) </a:t>
            </a:r>
          </a:p>
          <a:p>
            <a:r>
              <a:rPr lang="cs-CZ" sz="6173" b="1" dirty="0"/>
              <a:t>Státní závěrečná zkouška</a:t>
            </a:r>
            <a:endParaRPr lang="cs-CZ" sz="6173" dirty="0"/>
          </a:p>
          <a:p>
            <a:pPr lvl="1"/>
            <a:r>
              <a:rPr lang="cs-CZ" sz="6173" dirty="0"/>
              <a:t>Posledních 11 polí je označených jako „státnice“. Při šlápnutí na libovolné z nich se losuje karta ze speciálního balíku (viz níže). Jakmile člověk překoná toto „učení na státnice“, čeká ho samotná zkouška. Vylosuje si z balíku karet zkoušejících 4 zkoušející. Každá karta obsahuje fotku dané osoby (stáhnout z </a:t>
            </a:r>
            <a:r>
              <a:rPr lang="cs-CZ" sz="6173" dirty="0" err="1"/>
              <a:t>ISu</a:t>
            </a:r>
            <a:r>
              <a:rPr lang="cs-CZ" sz="6173" dirty="0"/>
              <a:t>), jméno, tituly, a zejména bodovou hodnotu. Hráč sečte bodovou hodnotu celé zkoušející komise, přičte postihy a odečte bonusy, které získal ve státnicových polích, a následně hodí čtyřmi kostkami. Hodí-li víc, než je součet, státnice udělal a vyhrál. Hodí-li stejně nebo méně, státnice neudělal, a opakuje je příští semestr – vrací se na poslední pole předchozího semestru. </a:t>
            </a:r>
          </a:p>
          <a:p>
            <a:pPr lvl="1"/>
            <a:r>
              <a:rPr lang="cs-CZ" sz="4409" b="1" dirty="0"/>
              <a:t>Seznam učitelů:  </a:t>
            </a:r>
            <a:r>
              <a:rPr lang="cs-CZ" sz="3968" dirty="0"/>
              <a:t>Vybíral 5 Vaculík 5 Ježek 5 Řiháček 3 </a:t>
            </a:r>
            <a:r>
              <a:rPr lang="cs-CZ" sz="3968" dirty="0" err="1"/>
              <a:t>Šipula</a:t>
            </a:r>
            <a:r>
              <a:rPr lang="cs-CZ" sz="3968" dirty="0"/>
              <a:t> 4 Vančura 2 Smékal 1 </a:t>
            </a:r>
            <a:r>
              <a:rPr lang="cs-CZ" sz="3968" dirty="0" err="1"/>
              <a:t>Plaňava</a:t>
            </a:r>
            <a:r>
              <a:rPr lang="cs-CZ" sz="3968" dirty="0"/>
              <a:t> 2 Pavlíková 1 Štěpánková 4 </a:t>
            </a:r>
            <a:r>
              <a:rPr lang="cs-CZ" sz="3968" dirty="0" err="1"/>
              <a:t>Michalčáková</a:t>
            </a:r>
            <a:r>
              <a:rPr lang="cs-CZ" sz="3968" dirty="0"/>
              <a:t> 2 Macek 3 Čermák 3 </a:t>
            </a:r>
            <a:r>
              <a:rPr lang="cs-CZ" sz="3968" dirty="0" err="1"/>
              <a:t>Poledňová</a:t>
            </a:r>
            <a:r>
              <a:rPr lang="cs-CZ" sz="3968" dirty="0"/>
              <a:t> 1 Lacinová 2 Mareš 3</a:t>
            </a:r>
          </a:p>
          <a:p>
            <a:pPr lvl="1"/>
            <a:r>
              <a:rPr lang="cs-CZ" sz="5291" b="1" dirty="0"/>
              <a:t>Seznam úkolů:</a:t>
            </a:r>
          </a:p>
          <a:p>
            <a:pPr lvl="2">
              <a:spcBef>
                <a:spcPts val="0"/>
              </a:spcBef>
            </a:pPr>
            <a:r>
              <a:rPr lang="cs-CZ" sz="5291" dirty="0"/>
              <a:t>1. Nedal jsi poslední zkoušku, místo, aby ses učil na státnice, musíš se učit na ni, místo na státnice. Uber si 2 body. </a:t>
            </a:r>
          </a:p>
          <a:p>
            <a:pPr lvl="2">
              <a:spcBef>
                <a:spcPts val="0"/>
              </a:spcBef>
            </a:pPr>
            <a:r>
              <a:rPr lang="cs-CZ" sz="5291" dirty="0"/>
              <a:t>2. Den před obhajobou bakalářky pořád </a:t>
            </a:r>
            <a:r>
              <a:rPr lang="cs-CZ" sz="5291" b="1" dirty="0"/>
              <a:t>nemáš od svého oponenta posudek</a:t>
            </a:r>
            <a:r>
              <a:rPr lang="cs-CZ" sz="5291" dirty="0"/>
              <a:t>. Umři a vrať se o 5 polí zpět. </a:t>
            </a:r>
          </a:p>
          <a:p>
            <a:pPr lvl="2">
              <a:spcBef>
                <a:spcPts val="0"/>
              </a:spcBef>
            </a:pPr>
            <a:r>
              <a:rPr lang="cs-CZ" sz="5291" dirty="0"/>
              <a:t>3. Jsi pozadu s odevzdáváním bakalářky, nestíháš a přicházíš po termínu odevzdání. Máš-li kartu Kroutilová, je to v suchu, mile se na tebe usmála a převzala si od tebe ten tvůj výtvor. Nemáš-li kartu Kroutilová, je to v pytli, Kroutilová je nemocná a Vybíral se ti vysměje do tváře. Vrať se na start 3. ročníku. </a:t>
            </a:r>
          </a:p>
          <a:p>
            <a:pPr lvl="2">
              <a:spcBef>
                <a:spcPts val="0"/>
              </a:spcBef>
            </a:pPr>
            <a:r>
              <a:rPr lang="cs-CZ" sz="5291" dirty="0"/>
              <a:t>4. </a:t>
            </a:r>
            <a:r>
              <a:rPr lang="cs-CZ" sz="5291" b="1" dirty="0"/>
              <a:t>U obhajoby diplomky tě tak rozhodili</a:t>
            </a:r>
            <a:r>
              <a:rPr lang="cs-CZ" sz="5291" dirty="0"/>
              <a:t>, že druhý den u státnic nevíš, která bije. Odečti si 3 body.</a:t>
            </a:r>
            <a:endParaRPr lang="cs-CZ" sz="5291" i="1" dirty="0"/>
          </a:p>
          <a:p>
            <a:pPr lvl="2">
              <a:spcBef>
                <a:spcPts val="0"/>
              </a:spcBef>
            </a:pPr>
            <a:r>
              <a:rPr lang="cs-CZ" sz="5291" dirty="0"/>
              <a:t>11. Tvoje státnicová komise je složená z těch, co miluješ, a hlavně oni tebe. Přičti si 2 body. </a:t>
            </a:r>
          </a:p>
          <a:p>
            <a:pPr lvl="2">
              <a:spcBef>
                <a:spcPts val="0"/>
              </a:spcBef>
            </a:pPr>
            <a:r>
              <a:rPr lang="cs-CZ" sz="5291" dirty="0"/>
              <a:t>12. </a:t>
            </a:r>
            <a:r>
              <a:rPr lang="cs-CZ" sz="5291" dirty="0" err="1"/>
              <a:t>Šrotil</a:t>
            </a:r>
            <a:r>
              <a:rPr lang="cs-CZ" sz="5291" dirty="0"/>
              <a:t> ses intenzivně, až jsi v den D zaspal a dobíháš s jazykem na vestě v oblečení, co vypadá, jako by ho v noci přežvýkal dobytek. Máš-li Kroutilovou, nic se neděje, jinak si odečti 2 body. </a:t>
            </a:r>
          </a:p>
          <a:p>
            <a:pPr lvl="2">
              <a:spcBef>
                <a:spcPts val="0"/>
              </a:spcBef>
            </a:pPr>
            <a:r>
              <a:rPr lang="cs-CZ" sz="5291" dirty="0"/>
              <a:t>13. V metodologii si vytáhneš </a:t>
            </a:r>
            <a:r>
              <a:rPr lang="cs-CZ" sz="5291" b="1" dirty="0" err="1"/>
              <a:t>diskurzivní</a:t>
            </a:r>
            <a:r>
              <a:rPr lang="cs-CZ" sz="5291" b="1" dirty="0"/>
              <a:t> analýzu nebo jiný nesmysl</a:t>
            </a:r>
            <a:r>
              <a:rPr lang="cs-CZ" sz="5291" dirty="0"/>
              <a:t>, o němž nikdo moc neví, co to je. Vaříš z vody. Odečti si 4 body.</a:t>
            </a:r>
          </a:p>
          <a:p>
            <a:pPr lvl="2">
              <a:spcBef>
                <a:spcPts val="0"/>
              </a:spcBef>
            </a:pPr>
            <a:r>
              <a:rPr lang="cs-CZ" sz="5291" i="1" dirty="0"/>
              <a:t>(… 39 možností celkem)</a:t>
            </a:r>
            <a:endParaRPr lang="cs-CZ" sz="529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267" y="-1"/>
            <a:ext cx="1483460" cy="18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519" y="0"/>
            <a:ext cx="359745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323980" y="1181181"/>
            <a:ext cx="551230" cy="104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86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086" dirty="0">
                <a:solidFill>
                  <a:srgbClr val="FF0000"/>
                </a:solidFill>
              </a:rPr>
              <a:t>5</a:t>
            </a:r>
            <a:endParaRPr lang="cs-CZ" sz="3086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6463" y="0"/>
            <a:ext cx="1496196" cy="17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7716" y="0"/>
            <a:ext cx="359745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820176" y="1181181"/>
            <a:ext cx="551230" cy="104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86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086" dirty="0">
                <a:solidFill>
                  <a:srgbClr val="FF0000"/>
                </a:solidFill>
              </a:rPr>
              <a:t>3</a:t>
            </a:r>
            <a:endParaRPr lang="cs-CZ" sz="308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Zjištění (výběr)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I na počátku magisterského studia má řada studentů problém se skupinovou prací</a:t>
            </a:r>
          </a:p>
          <a:p>
            <a:r>
              <a:rPr lang="cs-CZ" dirty="0" smtClean="0"/>
              <a:t>Studenti jsou schopni reflektovat jak náročnost kurzů, tak i zvláštnosti učitelských osobností</a:t>
            </a:r>
          </a:p>
          <a:p>
            <a:r>
              <a:rPr lang="cs-CZ" dirty="0" smtClean="0"/>
              <a:t>Obsahy úkolů či situací mají reálný, ale i nadsazený základ</a:t>
            </a:r>
          </a:p>
          <a:p>
            <a:r>
              <a:rPr lang="cs-CZ" dirty="0" smtClean="0"/>
              <a:t>Reflektují i širší kontext vč. osobního života vyučujících</a:t>
            </a:r>
          </a:p>
          <a:p>
            <a:r>
              <a:rPr lang="cs-CZ" dirty="0" smtClean="0"/>
              <a:t>Diskusi navozuje jak příprava herního plánu a pomůcek, tak i reálná herní aktivita</a:t>
            </a:r>
          </a:p>
          <a:p>
            <a:r>
              <a:rPr lang="cs-CZ" dirty="0" smtClean="0"/>
              <a:t>Většina zúčastněných vnímá aktivitu jako přínosnou, vč. účastníků méně aktivních v procesu vzniku</a:t>
            </a:r>
          </a:p>
          <a:p>
            <a:r>
              <a:rPr lang="cs-CZ" dirty="0" smtClean="0"/>
              <a:t>Problémy reprezentované herními prvky lze se studenty snadno diskutovat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9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smtClean="0"/>
              <a:t>Sociální klima v souvislostech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smtClean="0"/>
              <a:t>Historicky je dáváno souvislosti mj. s:</a:t>
            </a:r>
          </a:p>
          <a:p>
            <a:pPr lvl="1" eaLnBrk="1" hangingPunct="1"/>
            <a:r>
              <a:rPr lang="cs-CZ" smtClean="0"/>
              <a:t>efektivitou a kvalitou výuky, </a:t>
            </a:r>
          </a:p>
          <a:p>
            <a:pPr lvl="1" eaLnBrk="1" hangingPunct="1"/>
            <a:r>
              <a:rPr lang="cs-CZ" smtClean="0"/>
              <a:t>školní úspěšností žáků, </a:t>
            </a:r>
          </a:p>
          <a:p>
            <a:pPr lvl="1" eaLnBrk="1" hangingPunct="1"/>
            <a:r>
              <a:rPr lang="cs-CZ" smtClean="0"/>
              <a:t>akademickými aspiracemi žáků, </a:t>
            </a:r>
          </a:p>
          <a:p>
            <a:pPr lvl="1" eaLnBrk="1" hangingPunct="1"/>
            <a:r>
              <a:rPr lang="cs-CZ" smtClean="0"/>
              <a:t>problémovým chováním…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smtClean="0"/>
              <a:t>Literatura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fontScale="92500" lnSpcReduction="2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Mareš</a:t>
            </a:r>
            <a:r>
              <a:rPr lang="cs-CZ" dirty="0" smtClean="0"/>
              <a:t>, J. </a:t>
            </a:r>
            <a:r>
              <a:rPr lang="cs-CZ" dirty="0" smtClean="0"/>
              <a:t>Pedagogická p</a:t>
            </a:r>
            <a:r>
              <a:rPr lang="cs-CZ" i="1" dirty="0" smtClean="0"/>
              <a:t>sychologie</a:t>
            </a:r>
            <a:r>
              <a:rPr lang="cs-CZ" dirty="0" smtClean="0"/>
              <a:t>. </a:t>
            </a:r>
            <a:r>
              <a:rPr lang="cs-CZ" dirty="0" smtClean="0"/>
              <a:t>Praha, Portál, </a:t>
            </a:r>
            <a:r>
              <a:rPr lang="cs-CZ" dirty="0" smtClean="0"/>
              <a:t>2013.</a:t>
            </a:r>
            <a:endParaRPr lang="cs-CZ" dirty="0" smtClean="0"/>
          </a:p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POL, M. a kol. </a:t>
            </a:r>
            <a:r>
              <a:rPr lang="cs-CZ" i="1" dirty="0" smtClean="0"/>
              <a:t>Kultura školy</a:t>
            </a:r>
            <a:r>
              <a:rPr lang="cs-CZ" dirty="0" smtClean="0"/>
              <a:t>. Brno: Vydavatelství Masarykovy univerzity v Brně, 2005.</a:t>
            </a:r>
          </a:p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dirty="0" smtClean="0"/>
          </a:p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hlinkClick r:id="rId3"/>
              </a:rPr>
              <a:t>http://klima.pedagogika.cz/</a:t>
            </a:r>
            <a:endParaRPr lang="cs-CZ" dirty="0" smtClean="0"/>
          </a:p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hlinkClick r:id="rId4"/>
              </a:rPr>
              <a:t>http://userweb.pedf.cuni.cz/~www_kpsp/etnografie/frame.htm</a:t>
            </a:r>
            <a:r>
              <a:rPr lang="cs-CZ" dirty="0" smtClean="0"/>
              <a:t> </a:t>
            </a:r>
          </a:p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>
                <a:hlinkClick r:id="rId5"/>
              </a:rPr>
              <a:t>http</a:t>
            </a:r>
            <a:r>
              <a:rPr lang="cs-CZ" dirty="0" smtClean="0">
                <a:hlinkClick r:id="rId5"/>
              </a:rPr>
              <a:t>://evaluacninastroje.rvp.cz/</a:t>
            </a:r>
            <a:r>
              <a:rPr lang="cs-CZ" dirty="0" smtClean="0"/>
              <a:t> 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(od září2012 komplex </a:t>
            </a:r>
            <a:r>
              <a:rPr lang="cs-CZ" dirty="0" err="1" smtClean="0"/>
              <a:t>autoevaluačních</a:t>
            </a:r>
            <a:r>
              <a:rPr lang="cs-CZ" dirty="0" smtClean="0"/>
              <a:t> nástrojů vč. manuálů, online administrace i vyhodnocení</a:t>
            </a:r>
            <a:r>
              <a:rPr lang="cs-CZ" dirty="0" smtClean="0"/>
              <a:t>)</a:t>
            </a:r>
          </a:p>
          <a:p>
            <a:pPr marL="50752" indent="0" eaLnBrk="1" fontAlgn="auto" hangingPunct="1">
              <a:spcBef>
                <a:spcPts val="606"/>
              </a:spcBef>
              <a:spcAft>
                <a:spcPts val="0"/>
              </a:spcAft>
              <a:buNone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Důležité upozornění – vztah mezi klimatem školní třídy a klimatem školy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mtClean="0"/>
              <a:t>(nejen) z historických důvodů se liší organizace výuky ve střední Evropě a v anglosaských zemích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mtClean="0"/>
              <a:t>U nás – žáci se většinou účastní výuky v jedné skupině (školní třída); diferenciace podle výkonu probíhá uvnitř třídy a třída je proto velmi důležitým faktorem ovlivňujícím vnímání vzdělávací reality žáky i vnímání žáků učiteli (kontext třídy)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mtClean="0"/>
              <a:t>V USA jsou žáci děleni do výuky podle výsledků (kurzy pro začátečníky a pokročilé) a mají větší možnost volby kurzů; kontext školy jako celku je pak mnohem důležitější (i jako label)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smtClean="0"/>
              <a:t>Klima školy vs. kultura školy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636713"/>
            <a:ext cx="9072563" cy="5121275"/>
          </a:xfrm>
        </p:spPr>
        <p:txBody>
          <a:bodyPr/>
          <a:lstStyle/>
          <a:p>
            <a:pPr eaLnBrk="1" hangingPunct="1">
              <a:lnSpc>
                <a:spcPct val="97000"/>
              </a:lnSpc>
            </a:pPr>
            <a:r>
              <a:rPr lang="cs-CZ" sz="2000" b="1" u="sng" smtClean="0"/>
              <a:t>Klima 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sz="1800" b="1" smtClean="0"/>
              <a:t>Tradiční, vychází z kvantitativních postupů a metod</a:t>
            </a:r>
          </a:p>
          <a:p>
            <a:pPr lvl="1" eaLnBrk="1" hangingPunct="1">
              <a:lnSpc>
                <a:spcPct val="97000"/>
              </a:lnSpc>
            </a:pPr>
            <a:r>
              <a:rPr lang="cs-CZ" sz="1800" b="1" smtClean="0"/>
              <a:t>Zaměřuje se na hodnocení prvků prostředí a interakcí, která jsou agregována do ukazatelů</a:t>
            </a:r>
          </a:p>
          <a:p>
            <a:pPr lvl="1" eaLnBrk="1" hangingPunct="1">
              <a:lnSpc>
                <a:spcPct val="97000"/>
              </a:lnSpc>
            </a:pPr>
            <a:r>
              <a:rPr lang="en-GB" sz="1800" b="1" i="1" smtClean="0"/>
              <a:t>„Výzkum klimatu školy je prostě levobočkem výzkumu klimatu organizace a výzkumu efektivity vzdělávání.“</a:t>
            </a:r>
            <a:r>
              <a:rPr lang="en-GB" sz="1800" smtClean="0"/>
              <a:t>  (Andersonová, 1982: 368).</a:t>
            </a:r>
          </a:p>
          <a:p>
            <a:pPr lvl="2" eaLnBrk="1" hangingPunct="1">
              <a:lnSpc>
                <a:spcPct val="97000"/>
              </a:lnSpc>
            </a:pPr>
            <a:r>
              <a:rPr lang="en-GB" sz="1400" smtClean="0"/>
              <a:t>škola jako součást vzdělávacího systému je především formální organizací;</a:t>
            </a:r>
          </a:p>
          <a:p>
            <a:pPr lvl="2" eaLnBrk="1" hangingPunct="1">
              <a:lnSpc>
                <a:spcPct val="97000"/>
              </a:lnSpc>
            </a:pPr>
            <a:r>
              <a:rPr lang="en-GB" sz="1400" smtClean="0"/>
              <a:t>vnímání ředitele a jeho stylu vedení jako jedné klíčových proměnných sociálního klimatu;</a:t>
            </a:r>
          </a:p>
          <a:p>
            <a:pPr lvl="2" eaLnBrk="1" hangingPunct="1">
              <a:lnSpc>
                <a:spcPct val="97000"/>
              </a:lnSpc>
            </a:pPr>
            <a:r>
              <a:rPr lang="en-GB" sz="1400" smtClean="0"/>
              <a:t>akcent na výkon žáka či studenta, či výkon žáka a jeho ovlivnění efektivitou učitelovy práce</a:t>
            </a:r>
          </a:p>
          <a:p>
            <a:pPr lvl="2" eaLnBrk="1" hangingPunct="1">
              <a:lnSpc>
                <a:spcPct val="97000"/>
              </a:lnSpc>
            </a:pPr>
            <a:r>
              <a:rPr lang="en-GB" sz="1400" smtClean="0"/>
              <a:t>pozitivní klima školy bylo nakonec potvrzeno jako jedna z charakteristik </a:t>
            </a:r>
            <a:r>
              <a:rPr lang="cs-CZ" sz="1400" smtClean="0"/>
              <a:t>„</a:t>
            </a:r>
            <a:r>
              <a:rPr lang="en-GB" sz="1400" smtClean="0"/>
              <a:t>efektivních škol</a:t>
            </a:r>
            <a:r>
              <a:rPr lang="cs-CZ" sz="1400" smtClean="0"/>
              <a:t>“</a:t>
            </a:r>
            <a:endParaRPr lang="en-GB" sz="1400" smtClean="0"/>
          </a:p>
          <a:p>
            <a:pPr eaLnBrk="1" hangingPunct="1">
              <a:lnSpc>
                <a:spcPct val="97000"/>
              </a:lnSpc>
            </a:pPr>
            <a:r>
              <a:rPr lang="en-GB" sz="2000" b="1" u="sng" smtClean="0"/>
              <a:t>Kultura</a:t>
            </a:r>
            <a:r>
              <a:rPr lang="en-GB" sz="2000" u="sng" smtClean="0"/>
              <a:t> </a:t>
            </a:r>
            <a:r>
              <a:rPr lang="cs-CZ" sz="2000" b="1" u="sng" smtClean="0"/>
              <a:t>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sz="1800" b="1" smtClean="0"/>
              <a:t>Odlišná výzkumná tradice (kvalitativní přístup)</a:t>
            </a:r>
          </a:p>
          <a:p>
            <a:pPr lvl="1" eaLnBrk="1" hangingPunct="1">
              <a:lnSpc>
                <a:spcPct val="97000"/>
              </a:lnSpc>
            </a:pPr>
            <a:r>
              <a:rPr lang="en-GB" sz="1800" smtClean="0"/>
              <a:t>etnografický přístup, idiografický přístup</a:t>
            </a:r>
            <a:endParaRPr lang="cs-CZ" sz="1800" smtClean="0"/>
          </a:p>
          <a:p>
            <a:pPr lvl="1" eaLnBrk="1" hangingPunct="1">
              <a:lnSpc>
                <a:spcPct val="97000"/>
              </a:lnSpc>
            </a:pPr>
            <a:r>
              <a:rPr lang="cs-CZ" sz="1800" smtClean="0"/>
              <a:t>např. Pražská skupina školní etnografie</a:t>
            </a:r>
          </a:p>
          <a:p>
            <a:pPr lvl="2" eaLnBrk="1" hangingPunct="1">
              <a:lnSpc>
                <a:spcPct val="97000"/>
              </a:lnSpc>
            </a:pPr>
            <a:r>
              <a:rPr lang="en-GB" sz="1600" smtClean="0">
                <a:hlinkClick r:id="rId3"/>
              </a:rPr>
              <a:t>http://userweb.pedf.cuni.cz/~www_kpsp/etnografie/frame.htm</a:t>
            </a:r>
            <a:r>
              <a:rPr lang="cs-CZ" sz="2400" smtClean="0"/>
              <a:t> </a:t>
            </a:r>
            <a:endParaRPr lang="en-GB" sz="1800" smtClean="0"/>
          </a:p>
          <a:p>
            <a:pPr eaLnBrk="1" hangingPunct="1">
              <a:lnSpc>
                <a:spcPct val="97000"/>
              </a:lnSpc>
              <a:buFont typeface="Wingdings" pitchFamily="2" charset="2"/>
              <a:buNone/>
            </a:pPr>
            <a:endParaRPr lang="cs-CZ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smtClean="0"/>
              <a:t>(Sociální) klima školy, školní třídy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sz="2200" b="1" smtClean="0"/>
              <a:t>Sociální klima</a:t>
            </a:r>
            <a:r>
              <a:rPr lang="en-GB" sz="2200" smtClean="0"/>
              <a:t> –metafora, která se pokouší postihnout individuálně-emotivní i sociální rozměr institucionálního vzdělávání </a:t>
            </a:r>
          </a:p>
          <a:p>
            <a:pPr lvl="1" eaLnBrk="1" hangingPunct="1">
              <a:lnSpc>
                <a:spcPct val="93000"/>
              </a:lnSpc>
              <a:buFont typeface="Wingdings" pitchFamily="2" charset="2"/>
              <a:buNone/>
            </a:pPr>
            <a:r>
              <a:rPr lang="en-GB" sz="2000" smtClean="0"/>
              <a:t>(kurikulum i skryté kurikulum)</a:t>
            </a:r>
          </a:p>
          <a:p>
            <a:pPr lvl="1" eaLnBrk="1" hangingPunct="1">
              <a:lnSpc>
                <a:spcPct val="93000"/>
              </a:lnSpc>
              <a:buFont typeface="Wingdings" pitchFamily="2" charset="2"/>
              <a:buNone/>
            </a:pPr>
            <a:endParaRPr lang="en-GB" sz="2000" smtClean="0"/>
          </a:p>
          <a:p>
            <a:pPr eaLnBrk="1" hangingPunct="1">
              <a:lnSpc>
                <a:spcPct val="93000"/>
              </a:lnSpc>
            </a:pPr>
            <a:r>
              <a:rPr lang="en-GB" sz="2200" smtClean="0"/>
              <a:t>Poprvé použito J. Withallem (1949) ve studii </a:t>
            </a:r>
            <a:r>
              <a:rPr lang="en-GB" sz="2200" i="1" smtClean="0"/>
              <a:t>The development of a technique for the measurement of social-emotional climate in clasroom (Journal of Experimental Education, 17, s. 347-361)</a:t>
            </a:r>
            <a:endParaRPr lang="cs-CZ" sz="2200" i="1" smtClean="0"/>
          </a:p>
          <a:p>
            <a:pPr lvl="1" eaLnBrk="1" hangingPunct="1">
              <a:lnSpc>
                <a:spcPct val="93000"/>
              </a:lnSpc>
            </a:pPr>
            <a:r>
              <a:rPr lang="cs-CZ" sz="2000" i="1" smtClean="0"/>
              <a:t>Proč nejsou srovnatelné třídy stejně školsky úspěšné?</a:t>
            </a:r>
          </a:p>
          <a:p>
            <a:pPr lvl="1" eaLnBrk="1" hangingPunct="1">
              <a:lnSpc>
                <a:spcPct val="93000"/>
              </a:lnSpc>
            </a:pPr>
            <a:r>
              <a:rPr lang="cs-CZ" sz="2000" i="1" smtClean="0"/>
              <a:t>Dívčí SŠ, New York</a:t>
            </a:r>
          </a:p>
          <a:p>
            <a:pPr lvl="1" eaLnBrk="1" hangingPunct="1">
              <a:lnSpc>
                <a:spcPct val="93000"/>
              </a:lnSpc>
            </a:pPr>
            <a:endParaRPr lang="cs-CZ" sz="2000" i="1" smtClean="0"/>
          </a:p>
          <a:p>
            <a:pPr eaLnBrk="1" hangingPunct="1">
              <a:lnSpc>
                <a:spcPct val="93000"/>
              </a:lnSpc>
            </a:pPr>
            <a:r>
              <a:rPr lang="cs-CZ" sz="2200" smtClean="0"/>
              <a:t>Velký nástup v 60. a 70. letech; zájem trvá do současnosti; složka evaluace i autoevaluace školy (srv. sondy OECD)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b="1" smtClean="0"/>
              <a:t>Co tedy je klima školy / třídy?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fontScale="92500" lnSpcReduction="2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Názory a hodnocení aktérů edukace na podmínky, průběh i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Tedy česky – </a:t>
            </a:r>
            <a:r>
              <a:rPr lang="cs-CZ" b="1" dirty="0" smtClean="0"/>
              <a:t>co si lidé myslí a jak se cítí v naší škole a výuce v ní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Charakteristika kvalitní výuky i nutná podmínka pro ni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Něco, co si obvykle (tj. do výskytu obtíží) neuvědomujeme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Obvykle ani není explicitním tématem hovoru („A co škola, dobrý?“)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Dobrým krokem pro začátek i pro pokračování je – začít se o škole bavit – a pak v tom i pokračovat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 smtClean="0"/>
              <a:t>(Auto)evaluační nástroje pak mohou </a:t>
            </a:r>
            <a:r>
              <a:rPr lang="cs-CZ" b="1" dirty="0" smtClean="0"/>
              <a:t>a) napomoci se začátkem diskusí na téma naše škola </a:t>
            </a:r>
            <a:r>
              <a:rPr lang="cs-CZ" dirty="0" smtClean="0"/>
              <a:t>(tj. související s klimatem)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 smtClean="0"/>
              <a:t>Následně </a:t>
            </a:r>
            <a:r>
              <a:rPr lang="cs-CZ" b="1" dirty="0" smtClean="0"/>
              <a:t>b) pomoci ověřit, zda pocity, názory a domněnky</a:t>
            </a:r>
            <a:r>
              <a:rPr lang="cs-CZ" dirty="0" smtClean="0"/>
              <a:t>, které se v debatě vyskytly </a:t>
            </a:r>
            <a:r>
              <a:rPr lang="cs-CZ" b="1" dirty="0" smtClean="0"/>
              <a:t>jsou většinově vnímány jako problém </a:t>
            </a:r>
            <a:r>
              <a:rPr lang="cs-CZ" dirty="0" smtClean="0"/>
              <a:t>(ev. jako přednost)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AE_sablona_prezenta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E_sablona_prezenta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</TotalTime>
  <Words>3764</Words>
  <Application>Microsoft Office PowerPoint</Application>
  <PresentationFormat>Vlastní</PresentationFormat>
  <Paragraphs>441</Paragraphs>
  <Slides>50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9" baseType="lpstr">
      <vt:lpstr>Arial</vt:lpstr>
      <vt:lpstr>Calibri</vt:lpstr>
      <vt:lpstr>StarSymbol</vt:lpstr>
      <vt:lpstr>Times New Roman</vt:lpstr>
      <vt:lpstr>Tw Cen MT</vt:lpstr>
      <vt:lpstr>Verdana</vt:lpstr>
      <vt:lpstr>Wingdings</vt:lpstr>
      <vt:lpstr>Wingdings 2</vt:lpstr>
      <vt:lpstr>Medián</vt:lpstr>
      <vt:lpstr>Psychologie výchovy a vzdělávání</vt:lpstr>
      <vt:lpstr>Opakování – sociální psychologie</vt:lpstr>
      <vt:lpstr>Proč se zajímat o sociální prostředí školy a školní třídy?</vt:lpstr>
      <vt:lpstr>Praktické využití poznatků</vt:lpstr>
      <vt:lpstr>Sociální klima v souvislostech</vt:lpstr>
      <vt:lpstr>Důležité upozornění – vztah mezi klimatem školní třídy a klimatem školy</vt:lpstr>
      <vt:lpstr>Klima školy vs. kultura školy</vt:lpstr>
      <vt:lpstr>(Sociální) klima školy, školní třídy</vt:lpstr>
      <vt:lpstr>Co tedy je klima školy / třídy?</vt:lpstr>
      <vt:lpstr>Prezentace aplikace PowerPoint</vt:lpstr>
      <vt:lpstr>O školním prostředí víme spoustu věcí i „bez dotazníků“</vt:lpstr>
      <vt:lpstr>Terminologické otázky</vt:lpstr>
      <vt:lpstr>Vývoj do současnosti</vt:lpstr>
      <vt:lpstr>Teoretické otázky</vt:lpstr>
      <vt:lpstr>Př. 1 - Rozlišuje čtyři hierarchické úrovně  dle Tagiuri (1968) a Anderson (1982) </vt:lpstr>
      <vt:lpstr>Teoretické úrovně uvažování o klimatu – Proč mě vlastně zajímá?</vt:lpstr>
      <vt:lpstr>Sociální klima</vt:lpstr>
      <vt:lpstr>Metody zkoumání klimatu</vt:lpstr>
      <vt:lpstr>Metody</vt:lpstr>
      <vt:lpstr>Příklady metod – tematické kresby</vt:lpstr>
      <vt:lpstr>Dotazníky (třída) – příklad (CES) Škály: učitelova pomoc, orientace žáků, vztahy mezi žáky, zájem o výuku, klid a pořádek, jasnost pravidel </vt:lpstr>
      <vt:lpstr>Nástroje z projektu Cesta ke kvalitě</vt:lpstr>
      <vt:lpstr>Příprava nástrojů I</vt:lpstr>
      <vt:lpstr>Konkrétní podoba nástrojů</vt:lpstr>
      <vt:lpstr>Příklad nástroje upravitelného podle požadavků konkrétní školy</vt:lpstr>
      <vt:lpstr>Ankety pro… (učitele, žáky a rodiče)</vt:lpstr>
      <vt:lpstr>Ankety pro učitele – oblasti</vt:lpstr>
      <vt:lpstr>Anketa pro žáky</vt:lpstr>
      <vt:lpstr>Anketa pro rodiče</vt:lpstr>
      <vt:lpstr>Příklad „nedotazníkové“ metody pro žáky prvního stupně ZŠ</vt:lpstr>
      <vt:lpstr>Společenství prvního stupně. Dotazník pro žáky formou počítačové hry</vt:lpstr>
      <vt:lpstr>Popis nástroje</vt:lpstr>
      <vt:lpstr>Jak to vypadá?</vt:lpstr>
      <vt:lpstr>Prezentace aplikace PowerPoint</vt:lpstr>
      <vt:lpstr>Jak vypadají výsledky?</vt:lpstr>
      <vt:lpstr>Prezentace aplikace PowerPoint</vt:lpstr>
      <vt:lpstr>Příklad screeningového nástroje pro žáky</vt:lpstr>
      <vt:lpstr>Předcházení problémům v chování žáků </vt:lpstr>
      <vt:lpstr>Ukázka položek dotazníku</vt:lpstr>
      <vt:lpstr>Klima katedry jako desková hra</vt:lpstr>
      <vt:lpstr>Geneze nápadu</vt:lpstr>
      <vt:lpstr>Praktická realizace (I)</vt:lpstr>
      <vt:lpstr>Praktická realizace (II)</vt:lpstr>
      <vt:lpstr>Praktická realizace - problémy</vt:lpstr>
      <vt:lpstr>Ukázka V – Výsledky:  Skupina „1. ročník“</vt:lpstr>
      <vt:lpstr>Ukázka VI. – Výsledky: Skupina 2. ročník</vt:lpstr>
      <vt:lpstr>Ukázka VII. – Výsledky: Skupina 3. ročník</vt:lpstr>
      <vt:lpstr>Ukázka IV – Výsledky:  Skupina Přijímačky, SZZ</vt:lpstr>
      <vt:lpstr>Zjištění (výběr)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Mares</cp:lastModifiedBy>
  <cp:revision>24</cp:revision>
  <dcterms:modified xsi:type="dcterms:W3CDTF">2014-10-22T10:03:24Z</dcterms:modified>
</cp:coreProperties>
</file>