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33" r:id="rId10"/>
    <p:sldId id="310" r:id="rId11"/>
    <p:sldId id="350" r:id="rId12"/>
    <p:sldId id="300" r:id="rId13"/>
    <p:sldId id="264" r:id="rId14"/>
    <p:sldId id="266" r:id="rId15"/>
    <p:sldId id="267" r:id="rId16"/>
    <p:sldId id="307" r:id="rId17"/>
    <p:sldId id="301" r:id="rId18"/>
    <p:sldId id="403" r:id="rId19"/>
    <p:sldId id="308" r:id="rId20"/>
    <p:sldId id="309" r:id="rId21"/>
    <p:sldId id="325" r:id="rId22"/>
    <p:sldId id="303" r:id="rId23"/>
    <p:sldId id="304" r:id="rId24"/>
    <p:sldId id="305" r:id="rId25"/>
    <p:sldId id="335" r:id="rId26"/>
    <p:sldId id="334" r:id="rId27"/>
    <p:sldId id="268" r:id="rId28"/>
    <p:sldId id="337" r:id="rId29"/>
    <p:sldId id="288" r:id="rId30"/>
    <p:sldId id="289" r:id="rId31"/>
    <p:sldId id="291" r:id="rId32"/>
    <p:sldId id="292" r:id="rId33"/>
    <p:sldId id="324" r:id="rId34"/>
    <p:sldId id="295" r:id="rId35"/>
    <p:sldId id="296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93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6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5AC92-3105-4874-8EB4-BE1A8811450C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F0895-505A-4762-83DC-68C100C95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31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AAE28C8-9298-4B87-93A5-6F5DDAF33E1D}" type="datetimeFigureOut">
              <a:rPr lang="cs-CZ" smtClean="0"/>
              <a:t>18.11.2014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DC8003E-E8AC-45AB-9012-D24C89C4D47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ŠKOLA a naplňování cílů </a:t>
            </a:r>
            <a:r>
              <a:rPr lang="cs-CZ" sz="4000" dirty="0" smtClean="0"/>
              <a:t>vzdělávání</a:t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2400" dirty="0" smtClean="0"/>
              <a:t>Š</a:t>
            </a:r>
            <a:r>
              <a:rPr lang="cs-CZ" sz="2400" dirty="0" smtClean="0"/>
              <a:t>árka Portešová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9720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Pozorování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Chování je také určitá forma komunikace, sdělení, nejčastěji vedená snahou získat pozornost, kontrolu nad určitou situací nebo naopak snahou se  něčemu vyhnout.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 Proč se tak dítě chová?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Podmínkou 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sledovat dlouhodobě,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zaznamenávat délku i nápadnost určitých projevů,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sledovat do jaké míry, případně v jakém smyslu zasahují pozorované charakteristiky chování do školního výkonu dítěte.</a:t>
            </a:r>
          </a:p>
        </p:txBody>
      </p:sp>
    </p:spTree>
    <p:extLst>
      <p:ext uri="{BB962C8B-B14F-4D97-AF65-F5344CB8AC3E}">
        <p14:creationId xmlns:p14="http://schemas.microsoft.com/office/powerpoint/2010/main" val="4270516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Další metody</a:t>
            </a:r>
          </a:p>
        </p:txBody>
      </p:sp>
      <p:sp>
        <p:nvSpPr>
          <p:cNvPr id="10455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  <a:defRPr/>
            </a:pPr>
            <a:endParaRPr lang="cs-CZ" b="1" dirty="0" smtClean="0"/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defRPr/>
            </a:pPr>
            <a:endParaRPr lang="cs-CZ" b="1" dirty="0" smtClean="0"/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defRPr/>
            </a:pPr>
            <a:r>
              <a:rPr lang="cs-CZ" b="1" dirty="0" smtClean="0"/>
              <a:t>Analýza činnosti: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/>
              <a:t>Schopnost zaměřit se na problém.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/>
              <a:t>Úroveň použitých zdrojů k řešení problému.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/>
              <a:t>Různorodost použitých zdrojů.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/>
              <a:t>Vhodnost použitých zdrojů.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/>
              <a:t>Logika zpracování.</a:t>
            </a:r>
          </a:p>
        </p:txBody>
      </p:sp>
    </p:spTree>
    <p:extLst>
      <p:ext uri="{BB962C8B-B14F-4D97-AF65-F5344CB8AC3E}">
        <p14:creationId xmlns:p14="http://schemas.microsoft.com/office/powerpoint/2010/main" val="1281540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Nejpřirozenější interakce mezi učitelem a žákem</a:t>
            </a:r>
          </a:p>
          <a:p>
            <a:r>
              <a:rPr lang="cs-CZ" dirty="0" smtClean="0"/>
              <a:t>30-120 otázek za hodinu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913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Fáze:</a:t>
            </a:r>
          </a:p>
          <a:p>
            <a:r>
              <a:rPr lang="cs-CZ" dirty="0" smtClean="0"/>
              <a:t>Položení otázky</a:t>
            </a:r>
          </a:p>
          <a:p>
            <a:r>
              <a:rPr lang="cs-CZ" dirty="0" smtClean="0"/>
              <a:t>Odpověď</a:t>
            </a:r>
          </a:p>
          <a:p>
            <a:r>
              <a:rPr lang="cs-CZ" dirty="0" smtClean="0"/>
              <a:t>Ohodnocení (oprava, rozšíření)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Kognitivní význam:</a:t>
            </a:r>
          </a:p>
          <a:p>
            <a:pPr>
              <a:buFontTx/>
              <a:buChar char="-"/>
            </a:pPr>
            <a:r>
              <a:rPr lang="cs-CZ" dirty="0" smtClean="0"/>
              <a:t>Opakování</a:t>
            </a:r>
          </a:p>
          <a:p>
            <a:pPr>
              <a:buFontTx/>
              <a:buChar char="-"/>
            </a:pPr>
            <a:r>
              <a:rPr lang="cs-CZ" dirty="0" smtClean="0"/>
              <a:t>Identifikace neznalostí</a:t>
            </a:r>
          </a:p>
          <a:p>
            <a:pPr>
              <a:buFontTx/>
              <a:buChar char="-"/>
            </a:pPr>
            <a:r>
              <a:rPr lang="cs-CZ" dirty="0" smtClean="0"/>
              <a:t>Povzbuzení zvídavosti a zájmů</a:t>
            </a:r>
          </a:p>
          <a:p>
            <a:pPr>
              <a:buFontTx/>
              <a:buChar char="-"/>
            </a:pPr>
            <a:r>
              <a:rPr lang="cs-CZ" dirty="0" smtClean="0"/>
              <a:t>Kognitivní konflikt, </a:t>
            </a:r>
            <a:r>
              <a:rPr lang="cs-CZ" dirty="0" err="1" smtClean="0"/>
              <a:t>disekvilibrium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782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Konvergentní – pouze správná odpověď</a:t>
            </a:r>
          </a:p>
          <a:p>
            <a:r>
              <a:rPr lang="cs-CZ" dirty="0" smtClean="0"/>
              <a:t>Divergentní – mnoho různých možností (Která postava z filmu se ti nejvíce podobá a proč?)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783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žák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Každý žák by měl dostávat otázky, které jsou pro něj podnětné a vedou jej k dalšími přemýšlení</a:t>
            </a:r>
          </a:p>
          <a:p>
            <a:r>
              <a:rPr lang="cs-CZ" dirty="0" smtClean="0"/>
              <a:t>Studenti si musí také cvičit odpovědi na otázky</a:t>
            </a:r>
          </a:p>
          <a:p>
            <a:r>
              <a:rPr lang="cs-CZ" dirty="0" smtClean="0"/>
              <a:t>Musí umět dobrou otázku zformulovat</a:t>
            </a:r>
          </a:p>
          <a:p>
            <a:r>
              <a:rPr lang="cs-CZ" dirty="0" smtClean="0"/>
              <a:t>Musí mít čas na odpověď (většina učitelů čeká jen 1 sec.)</a:t>
            </a:r>
          </a:p>
          <a:p>
            <a:r>
              <a:rPr lang="cs-CZ" dirty="0" smtClean="0"/>
              <a:t>Když se naučí čekat po položení otázky delší dobu 3-5 sec., než někoho vyvolají, jsou žáci schopni přicházet se složitějšími odpověďmi, dále se ptát, analyzovat, syntetizovat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68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82" y="515187"/>
            <a:ext cx="2401887" cy="580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851920" y="3417137"/>
            <a:ext cx="4274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B. </a:t>
            </a:r>
            <a:r>
              <a:rPr lang="cs-CZ" dirty="0" err="1" smtClean="0"/>
              <a:t>Bloom</a:t>
            </a:r>
            <a:r>
              <a:rPr lang="cs-CZ" dirty="0" smtClean="0"/>
              <a:t> – cílem klasifikovat vzdělávací cíle: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Kognitivní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Afektivní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Psychomotorické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92137"/>
            <a:ext cx="1511300" cy="189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6320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18561" y="332656"/>
            <a:ext cx="4849122" cy="533400"/>
          </a:xfrm>
        </p:spPr>
        <p:txBody>
          <a:bodyPr>
            <a:noAutofit/>
          </a:bodyPr>
          <a:lstStyle/>
          <a:p>
            <a:r>
              <a:rPr lang="cs-CZ" sz="2800" dirty="0" smtClean="0"/>
              <a:t>Benjamin </a:t>
            </a:r>
            <a:r>
              <a:rPr lang="cs-CZ" sz="2800" dirty="0" err="1" smtClean="0"/>
              <a:t>Bloom</a:t>
            </a:r>
            <a:r>
              <a:rPr lang="cs-CZ" sz="2800" dirty="0" smtClean="0"/>
              <a:t> (1913 – 1999)</a:t>
            </a:r>
            <a:endParaRPr lang="cs-CZ" sz="2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28456" y="50456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380856" y="51980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237112" y="432341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2052" name="Picture 4" descr="http://clanky.rvp.cz/wp-content/upload/obrazky/11113/full/2.jpg?1728280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38" y="2295411"/>
            <a:ext cx="8367242" cy="405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1129635" y="1052736"/>
            <a:ext cx="5627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kognitivních </a:t>
            </a:r>
            <a:r>
              <a:rPr lang="cs-CZ" dirty="0"/>
              <a:t>cílů (</a:t>
            </a:r>
            <a:r>
              <a:rPr lang="cs-CZ" dirty="0" err="1"/>
              <a:t>Bloom</a:t>
            </a:r>
            <a:r>
              <a:rPr lang="cs-CZ" dirty="0"/>
              <a:t> et al., 1956)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331640" y="1700808"/>
            <a:ext cx="7922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Taxonomie – klasifikační systém – původně biologie, klasifikace organismů,</a:t>
            </a:r>
          </a:p>
          <a:p>
            <a:r>
              <a:rPr lang="cs-CZ" dirty="0" smtClean="0"/>
              <a:t> později i pro vzdělávací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70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051720" y="2780928"/>
            <a:ext cx="5760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Uplatnění:</a:t>
            </a:r>
          </a:p>
          <a:p>
            <a:endParaRPr lang="cs-CZ" dirty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přípravě testů, </a:t>
            </a:r>
            <a:br>
              <a:rPr lang="cs-CZ" dirty="0"/>
            </a:br>
            <a:r>
              <a:rPr lang="cs-CZ" dirty="0"/>
              <a:t>ale</a:t>
            </a:r>
            <a:br>
              <a:rPr lang="cs-CZ" dirty="0"/>
            </a:br>
            <a:r>
              <a:rPr lang="cs-CZ" dirty="0"/>
              <a:t>i k návrhům </a:t>
            </a:r>
            <a:r>
              <a:rPr lang="cs-CZ" dirty="0" err="1"/>
              <a:t>kurikulámích</a:t>
            </a:r>
            <a:r>
              <a:rPr lang="cs-CZ" dirty="0"/>
              <a:t> </a:t>
            </a:r>
            <a:r>
              <a:rPr lang="cs-CZ" dirty="0" smtClean="0"/>
              <a:t>dokumentů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liv </a:t>
            </a:r>
            <a:r>
              <a:rPr lang="cs-CZ" dirty="0" smtClean="0"/>
              <a:t>na mezinárodní pedagogické myšlení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882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4040188" cy="5832648"/>
          </a:xfrm>
        </p:spPr>
        <p:txBody>
          <a:bodyPr>
            <a:noAutofit/>
          </a:bodyPr>
          <a:lstStyle/>
          <a:p>
            <a:pPr fontAlgn="t"/>
            <a:r>
              <a:rPr lang="cs-CZ" sz="1400" dirty="0"/>
              <a:t>1. Zapamatovat – termíny a fakta, jejich klasifikace a kategorizace</a:t>
            </a:r>
          </a:p>
          <a:p>
            <a:pPr marL="0" indent="0" fontAlgn="t">
              <a:buNone/>
            </a:pPr>
            <a:endParaRPr lang="cs-CZ" sz="1400" dirty="0"/>
          </a:p>
          <a:p>
            <a:pPr fontAlgn="t"/>
            <a:r>
              <a:rPr lang="cs-CZ" sz="1400" dirty="0" smtClean="0"/>
              <a:t>2</a:t>
            </a:r>
            <a:r>
              <a:rPr lang="cs-CZ" sz="1400" dirty="0"/>
              <a:t>. Rozumět – </a:t>
            </a:r>
            <a:r>
              <a:rPr lang="cs-CZ" sz="1400" dirty="0" smtClean="0"/>
              <a:t> </a:t>
            </a:r>
            <a:r>
              <a:rPr lang="cs-CZ" sz="1400" dirty="0"/>
              <a:t>převod z jedné formy komunikace do druhé, jednoduchá interpretace, extrapolace (vysvětlení</a:t>
            </a:r>
            <a:r>
              <a:rPr lang="cs-CZ" sz="1400" dirty="0" smtClean="0"/>
              <a:t>)</a:t>
            </a:r>
          </a:p>
          <a:p>
            <a:pPr fontAlgn="t"/>
            <a:endParaRPr lang="cs-CZ" sz="1400" dirty="0"/>
          </a:p>
          <a:p>
            <a:pPr fontAlgn="t"/>
            <a:r>
              <a:rPr lang="cs-CZ" sz="1400" dirty="0"/>
              <a:t>3. Aplikovat – použití abstrakcí a zobecnění (teorie, zákony, principy, pravidla, metody, techniky, postupy, obecné myšlenky v konkrétních situacích)</a:t>
            </a:r>
          </a:p>
          <a:p>
            <a:pPr fontAlgn="t"/>
            <a:endParaRPr lang="cs-CZ" sz="1400" dirty="0" smtClean="0"/>
          </a:p>
          <a:p>
            <a:pPr fontAlgn="t"/>
            <a:r>
              <a:rPr lang="cs-CZ" sz="1400" dirty="0" smtClean="0"/>
              <a:t>4</a:t>
            </a:r>
            <a:r>
              <a:rPr lang="cs-CZ" sz="1400" dirty="0"/>
              <a:t>. Analyzovat – rozbor komplexní informace (systému, procesu) na prvky a části, stanovení hierarchie prvku, princip jejich organizace, vztahů a interakce mezi prvky</a:t>
            </a:r>
          </a:p>
          <a:p>
            <a:pPr fontAlgn="t"/>
            <a:r>
              <a:rPr lang="cs-CZ" sz="1400" dirty="0"/>
              <a:t>5. Hodnotit – posouzení materiálů, podkladů, metod a technik z hlediska účelu podle kritérií, která jsou dána nebo která si žák sám navrhne</a:t>
            </a:r>
          </a:p>
          <a:p>
            <a:pPr fontAlgn="t"/>
            <a:endParaRPr lang="cs-CZ" sz="1400" dirty="0" smtClean="0"/>
          </a:p>
          <a:p>
            <a:pPr fontAlgn="t"/>
            <a:r>
              <a:rPr lang="cs-CZ" sz="1400" dirty="0" smtClean="0"/>
              <a:t>6</a:t>
            </a:r>
            <a:r>
              <a:rPr lang="cs-CZ" sz="1400" dirty="0"/>
              <a:t>. Tvořit – složení prvků a jejich částí do předtím neexistujícího celku</a:t>
            </a:r>
          </a:p>
          <a:p>
            <a:endParaRPr lang="cs-CZ" sz="1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644008" y="548680"/>
            <a:ext cx="4041775" cy="5760640"/>
          </a:xfrm>
        </p:spPr>
        <p:txBody>
          <a:bodyPr>
            <a:normAutofit fontScale="77500" lnSpcReduction="20000"/>
          </a:bodyPr>
          <a:lstStyle/>
          <a:p>
            <a:r>
              <a:rPr lang="cs-CZ" sz="1500" dirty="0" smtClean="0">
                <a:effectLst/>
              </a:rPr>
              <a:t>definovat, identifikovat, vytvořit seznam, vyjmenovat, opakovat, vzpomenout si, rozpoznat, zapsat, spojit, zopakovat, podtrhnout, zvýraznit</a:t>
            </a:r>
          </a:p>
          <a:p>
            <a:r>
              <a:rPr lang="cs-CZ" sz="1500" dirty="0" smtClean="0">
                <a:effectLst/>
              </a:rPr>
              <a:t>vybrat, uvést příklad, předvést, popsat, určit, rozlišovat, vysvětlit, vyjádřit, říci vlastními slovy, vybrat, přeformulovat, sdělit, přeložit, simulovat, vypočítat, zkontrolovat, změřit</a:t>
            </a:r>
          </a:p>
          <a:p>
            <a:pPr marL="0" indent="0">
              <a:buNone/>
            </a:pPr>
            <a:endParaRPr lang="cs-CZ" sz="1500" dirty="0" smtClean="0">
              <a:effectLst/>
            </a:endParaRPr>
          </a:p>
          <a:p>
            <a:r>
              <a:rPr lang="cs-CZ" sz="1600" dirty="0" smtClean="0">
                <a:effectLst/>
              </a:rPr>
              <a:t>aplikovat, demonstrovat, interpretovat údaje, načrtnout, zobecnit, uvést vztah mezi, plánovat, použít, prokázat, registrovat, řešit, vyzkoušet, rozlišit, připravit, zaznamenat.</a:t>
            </a:r>
          </a:p>
          <a:p>
            <a:pPr marL="0" indent="0">
              <a:buNone/>
            </a:pPr>
            <a:endParaRPr lang="cs-CZ" sz="1600" dirty="0" smtClean="0">
              <a:effectLst/>
            </a:endParaRPr>
          </a:p>
          <a:p>
            <a:r>
              <a:rPr lang="cs-CZ" sz="1600" dirty="0" smtClean="0">
                <a:effectLst/>
              </a:rPr>
              <a:t>analyzovat, provést rozbor, najít vztah, porovnat, shrnout, dát do souvislostí, seřadit do logických posloupností, identifikovat příčiny a následky, kategorizovat, diskutovat, klasifikovat, kombinovat, odhadnout, odvodit, zpochybnit, vyřešit, diagnostikovat</a:t>
            </a:r>
          </a:p>
          <a:p>
            <a:pPr marL="0" indent="0">
              <a:buNone/>
            </a:pPr>
            <a:endParaRPr lang="cs-CZ" sz="1600" dirty="0" smtClean="0">
              <a:effectLst/>
            </a:endParaRPr>
          </a:p>
          <a:p>
            <a:r>
              <a:rPr lang="cs-CZ" sz="1600" dirty="0" smtClean="0">
                <a:effectLst/>
              </a:rPr>
              <a:t>kritizovat, obhájit, ocenit, posoudit, podpořit názory, oponovat, prověřit srovnat s normou, vybrat, uvést klady a zápory, zdůvodnit, zhodnotit</a:t>
            </a:r>
          </a:p>
          <a:p>
            <a:pPr marL="0" indent="0">
              <a:buNone/>
            </a:pPr>
            <a:endParaRPr lang="cs-CZ" sz="1600" dirty="0" smtClean="0">
              <a:effectLst/>
            </a:endParaRPr>
          </a:p>
          <a:p>
            <a:r>
              <a:rPr lang="cs-CZ" sz="1600" dirty="0" smtClean="0">
                <a:effectLst/>
              </a:rPr>
              <a:t>upravit, organizovat, formulovat, reorganizovat, složit, navrhnout, spravovat, řídit, vytvořit systém, zrekonstruovat, předpovědět, navrhnout</a:t>
            </a:r>
          </a:p>
          <a:p>
            <a:endParaRPr lang="cs-CZ" sz="1600" dirty="0" smtClean="0">
              <a:effectLst/>
            </a:endParaRPr>
          </a:p>
          <a:p>
            <a:endParaRPr lang="cs-CZ" sz="1600" dirty="0" smtClean="0">
              <a:effectLst/>
            </a:endParaRPr>
          </a:p>
          <a:p>
            <a:endParaRPr lang="cs-CZ" sz="1600" dirty="0" smtClean="0">
              <a:effectLst/>
            </a:endParaRPr>
          </a:p>
          <a:p>
            <a:endParaRPr lang="cs-CZ" sz="1500" dirty="0" smtClean="0">
              <a:effectLst/>
            </a:endParaRPr>
          </a:p>
          <a:p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60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/>
              <a:t>Cíle vzdělávání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cíle, které jsou celostátní a odvozují se z koncepce výchovy a </a:t>
            </a:r>
            <a:r>
              <a:rPr lang="cs-CZ" dirty="0" smtClean="0"/>
              <a:t>vzdělávání mladé </a:t>
            </a:r>
            <a:r>
              <a:rPr lang="cs-CZ" dirty="0"/>
              <a:t>generace (rámcové vzdělávací programy a v nich </a:t>
            </a:r>
            <a:r>
              <a:rPr lang="cs-CZ" dirty="0" smtClean="0"/>
              <a:t>definované kompetence žáků</a:t>
            </a:r>
            <a:r>
              <a:rPr lang="cs-CZ" dirty="0"/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cíle</a:t>
            </a:r>
            <a:r>
              <a:rPr lang="cs-CZ" dirty="0"/>
              <a:t>, které jsou formulovány na úrovni školy (školní vzdělávací programy);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cíle</a:t>
            </a:r>
            <a:r>
              <a:rPr lang="cs-CZ" dirty="0"/>
              <a:t>, které jsou formulovány na úrovni jednotlivých vyučovacích </a:t>
            </a:r>
            <a:r>
              <a:rPr lang="cs-CZ" dirty="0" smtClean="0"/>
              <a:t>předmětů (co </a:t>
            </a:r>
            <a:r>
              <a:rPr lang="cs-CZ" dirty="0"/>
              <a:t>mají žáci znát a umět po absolvování předmětu);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cíle</a:t>
            </a:r>
            <a:r>
              <a:rPr lang="cs-CZ" dirty="0"/>
              <a:t>, které si stanovuje učitel </a:t>
            </a:r>
            <a:r>
              <a:rPr lang="cs-CZ" dirty="0" smtClean="0"/>
              <a:t>co </a:t>
            </a:r>
            <a:r>
              <a:rPr lang="cs-CZ" dirty="0"/>
              <a:t>hodlá se žáky dělat a co je hodlá </a:t>
            </a:r>
            <a:r>
              <a:rPr lang="cs-CZ" dirty="0" smtClean="0"/>
              <a:t>naučit v </a:t>
            </a:r>
            <a:r>
              <a:rPr lang="cs-CZ" dirty="0"/>
              <a:t>rámci tematického celku, v rámci vyučovací </a:t>
            </a:r>
            <a:r>
              <a:rPr lang="cs-CZ" dirty="0" smtClean="0"/>
              <a:t>hodiny.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b="1" dirty="0" smtClean="0"/>
              <a:t>Znalosti</a:t>
            </a:r>
            <a:r>
              <a:rPr lang="cs-CZ" sz="2800" dirty="0" smtClean="0"/>
              <a:t>: definujte, Jaké je hlavní město?</a:t>
            </a:r>
          </a:p>
          <a:p>
            <a:pPr marL="0" indent="0">
              <a:buNone/>
            </a:pPr>
            <a:r>
              <a:rPr lang="cs-CZ" sz="2800" b="1" dirty="0" smtClean="0"/>
              <a:t>Porozumění</a:t>
            </a:r>
            <a:r>
              <a:rPr lang="cs-CZ" sz="2800" dirty="0" smtClean="0"/>
              <a:t>: Řeknete vlastními slovy, Porovnejte, Jaká je hlavní myšlenka?</a:t>
            </a:r>
          </a:p>
          <a:p>
            <a:pPr marL="0" indent="0">
              <a:buNone/>
            </a:pPr>
            <a:r>
              <a:rPr lang="cs-CZ" sz="2800" b="1" dirty="0" smtClean="0"/>
              <a:t>Aplikace:</a:t>
            </a:r>
            <a:r>
              <a:rPr lang="cs-CZ" sz="2800" dirty="0" smtClean="0"/>
              <a:t> Jaký princip je tím ukázán? Vypočtěte skutečný obsah.., Aplikujte toto pravidlo na..</a:t>
            </a:r>
          </a:p>
          <a:p>
            <a:pPr marL="0" indent="0">
              <a:buNone/>
            </a:pPr>
            <a:r>
              <a:rPr lang="cs-CZ" sz="2800" b="1" dirty="0" smtClean="0"/>
              <a:t>Analýza: </a:t>
            </a:r>
            <a:r>
              <a:rPr lang="cs-CZ" sz="2800" dirty="0" smtClean="0"/>
              <a:t>Co jsou fakta a co jsou jen názory? </a:t>
            </a:r>
          </a:p>
          <a:p>
            <a:pPr marL="0" indent="0">
              <a:buNone/>
            </a:pPr>
            <a:r>
              <a:rPr lang="cs-CZ" sz="2800" b="1" dirty="0" smtClean="0"/>
              <a:t>Syntéza:</a:t>
            </a:r>
            <a:r>
              <a:rPr lang="cs-CZ" sz="2800" dirty="0" smtClean="0"/>
              <a:t>  co by se stalo, kdyby nezaniklo Rakousko-Uhersko? Vymyslete zajímavý název pro..</a:t>
            </a:r>
          </a:p>
          <a:p>
            <a:pPr marL="0" indent="0">
              <a:buNone/>
            </a:pPr>
            <a:r>
              <a:rPr lang="cs-CZ" sz="2800" b="1" dirty="0" smtClean="0"/>
              <a:t>Evaluace:</a:t>
            </a:r>
            <a:r>
              <a:rPr lang="cs-CZ" sz="2800" dirty="0" smtClean="0"/>
              <a:t> Který obraz je nejlepší a proč?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91429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3131840" y="459905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211960" y="459575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364088" y="458829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225993" y="338214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225993" y="232224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195736" y="5877272"/>
            <a:ext cx="1408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</a:t>
            </a:r>
            <a:r>
              <a:rPr lang="cs-CZ" dirty="0" smtClean="0"/>
              <a:t>apamatovat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077642" y="5912483"/>
            <a:ext cx="1203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orozumět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5906130"/>
            <a:ext cx="104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580112" y="3573016"/>
            <a:ext cx="119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652120" y="2204864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4181337" y="50766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1052736"/>
            <a:ext cx="720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Tvořit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3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403648" y="5660371"/>
            <a:ext cx="2016224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dirty="0" smtClean="0"/>
              <a:t>Zapamatovat si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03648" y="4941168"/>
            <a:ext cx="101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Pochopit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3933056"/>
            <a:ext cx="104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03648" y="2924944"/>
            <a:ext cx="119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2132856"/>
            <a:ext cx="145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03648" y="1340768"/>
            <a:ext cx="792398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 rot="10800000">
            <a:off x="2994759" y="1124744"/>
            <a:ext cx="1152128" cy="48932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6012160" y="1124744"/>
            <a:ext cx="844672" cy="48932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956376" y="1052736"/>
            <a:ext cx="70724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800" dirty="0" smtClean="0"/>
              <a:t>?</a:t>
            </a:r>
            <a:endParaRPr lang="cs-CZ" sz="8800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4146887" y="1525434"/>
            <a:ext cx="1721257" cy="36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4146887" y="1525434"/>
            <a:ext cx="1865273" cy="4134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72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>
          <a:xfrm>
            <a:off x="2806267" y="2276872"/>
            <a:ext cx="4146936" cy="3747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3676240" y="3253627"/>
            <a:ext cx="2406990" cy="20604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53646" y="724054"/>
            <a:ext cx="5132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Lev </a:t>
            </a:r>
            <a:r>
              <a:rPr lang="cs-CZ" sz="2800" b="1" dirty="0" err="1" smtClean="0"/>
              <a:t>Vygotskij</a:t>
            </a:r>
            <a:r>
              <a:rPr lang="cs-CZ" sz="2800" b="1" dirty="0" smtClean="0"/>
              <a:t>, 1896-1934</a:t>
            </a:r>
            <a:endParaRPr lang="cs-CZ" sz="28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513" y="301006"/>
            <a:ext cx="167640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807699" y="1772816"/>
            <a:ext cx="3244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Zóna proximálního vývoje</a:t>
            </a:r>
            <a:endParaRPr lang="cs-CZ" b="1" dirty="0"/>
          </a:p>
        </p:txBody>
      </p:sp>
      <p:sp>
        <p:nvSpPr>
          <p:cNvPr id="10" name="Ovál 9"/>
          <p:cNvSpPr/>
          <p:nvPr/>
        </p:nvSpPr>
        <p:spPr>
          <a:xfrm>
            <a:off x="4454487" y="3816163"/>
            <a:ext cx="850495" cy="8008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588224" y="512942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079548" y="3692723"/>
            <a:ext cx="74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07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 rot="5400000">
            <a:off x="3509239" y="-747464"/>
            <a:ext cx="1728192" cy="403244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 rot="5400000">
            <a:off x="3491880" y="548680"/>
            <a:ext cx="1728192" cy="40324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 rot="5400000">
            <a:off x="3491880" y="1700808"/>
            <a:ext cx="1728192" cy="40324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4311740" y="189975"/>
            <a:ext cx="126657" cy="561662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360959" y="404664"/>
            <a:ext cx="28600" cy="55086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345395" y="296652"/>
            <a:ext cx="126657" cy="561662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020272" y="692696"/>
            <a:ext cx="890308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Tvořit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020272" y="2420888"/>
            <a:ext cx="1430392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Hodnotit</a:t>
            </a:r>
          </a:p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Analyzovat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164288" y="3933056"/>
            <a:ext cx="1596463" cy="147732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Aplikovat</a:t>
            </a:r>
          </a:p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Pochopit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Pamatovat si</a:t>
            </a:r>
          </a:p>
          <a:p>
            <a:endParaRPr lang="cs-CZ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614391" y="1062028"/>
            <a:ext cx="40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 flipH="1">
            <a:off x="6106665" y="3562301"/>
            <a:ext cx="445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220072" y="223622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3898776" y="340239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3898776" y="182965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898776" y="59987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84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79331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cs typeface="Arial" pitchFamily="34" charset="0"/>
              </a:rPr>
              <a:t>Podívejme se například na významovou síť dvou dětí A a B: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cs typeface="Arial" pitchFamily="34" charset="0"/>
              </a:rPr>
              <a:t>Vidíme, že žák A má mnohem propracovanější síť významových jednotek než žák B. Má jak více samotných jednotek, tak i více vazeb mezi nimi.  Dá se tedy očekávat, že žák A  danému problému lépe rozumí. A navíc: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000" b="0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cs typeface="Arial" pitchFamily="34" charset="0"/>
              </a:rPr>
              <a:t>Umí rychle připojit do daného systému zcela novou informaci.</a:t>
            </a: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000" b="0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cs typeface="Arial" pitchFamily="34" charset="0"/>
              </a:rPr>
              <a:t>Vidí vztahy mezi myšlenkami jako celek v širokém komplexu různých souvislostí.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5500" b="0" i="0" u="none" strike="noStrike" cap="none" normalizeH="0" baseline="0" smtClean="0">
              <a:ln>
                <a:noFill/>
              </a:ln>
              <a:solidFill>
                <a:srgbClr val="55555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Významová sí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563114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55576" y="5373216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Otázky a vztahová síť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36984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1576388"/>
            <a:ext cx="63150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9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Nejčastěji – ANO/NE</a:t>
            </a:r>
          </a:p>
          <a:p>
            <a:r>
              <a:rPr lang="cs-CZ" dirty="0" smtClean="0"/>
              <a:t>Vhodnější: pokud chyba, ale snaha, </a:t>
            </a:r>
            <a:r>
              <a:rPr lang="cs-CZ" dirty="0"/>
              <a:t>z</a:t>
            </a:r>
            <a:r>
              <a:rPr lang="cs-CZ" dirty="0" smtClean="0"/>
              <a:t>jednodušit otázku, přinést určité nápovědi </a:t>
            </a:r>
          </a:p>
          <a:p>
            <a:r>
              <a:rPr lang="cs-CZ" dirty="0" smtClean="0"/>
              <a:t>I zkoušení je pokládání otázek! – je třeba, aby žák získal správnou odpověď i ohodnocení procesu snažení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4194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Chyba učitele?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187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t"/>
            <a:r>
              <a:rPr lang="cs-CZ" dirty="0"/>
              <a:t>Časté využívání analogií, srovnávání, kategorizování. Žáci mohou hledat analogie, případně rozdíly i paradoxy.</a:t>
            </a:r>
          </a:p>
          <a:p>
            <a:pPr fontAlgn="t"/>
            <a:r>
              <a:rPr lang="cs-CZ" dirty="0"/>
              <a:t>Vyvozování vztahu příčina – následek.</a:t>
            </a:r>
          </a:p>
          <a:p>
            <a:pPr fontAlgn="t"/>
            <a:r>
              <a:rPr lang="cs-CZ" dirty="0"/>
              <a:t>Principy aplikované na konkrétní situace v životě, schopnost představit si nějaký princip v novém/ jiném kontextu.</a:t>
            </a:r>
          </a:p>
          <a:p>
            <a:pPr fontAlgn="t"/>
            <a:r>
              <a:rPr lang="cs-CZ" dirty="0"/>
              <a:t>Schopnost organizovat- třídit myšlenky podle určitého principu.</a:t>
            </a:r>
          </a:p>
          <a:p>
            <a:pPr fontAlgn="t"/>
            <a:r>
              <a:rPr lang="cs-CZ" dirty="0"/>
              <a:t>Schopnost sdělit – formulovat, co se naučili.</a:t>
            </a:r>
          </a:p>
          <a:p>
            <a:pPr fontAlgn="t"/>
            <a:r>
              <a:rPr lang="cs-CZ" dirty="0"/>
              <a:t>Vést žáky ke kladení si dalších otázek</a:t>
            </a:r>
          </a:p>
          <a:p>
            <a:pPr fontAlgn="t"/>
            <a:r>
              <a:rPr lang="cs-CZ" dirty="0"/>
              <a:t>Hledat s žáky odpovědi na položené otázky, které je vedou k dalšímu přemýšlení.</a:t>
            </a:r>
          </a:p>
          <a:p>
            <a:pPr fontAlgn="t"/>
            <a:r>
              <a:rPr lang="cs-CZ" dirty="0"/>
              <a:t>Vést žáky ke zobecňování principů, poznatků.</a:t>
            </a:r>
          </a:p>
          <a:p>
            <a:pPr fontAlgn="t"/>
            <a:r>
              <a:rPr lang="cs-CZ" dirty="0"/>
              <a:t>Diskutovat o tom, co je na novém tématu zaujalo.</a:t>
            </a:r>
          </a:p>
          <a:p>
            <a:pPr fontAlgn="t"/>
            <a:r>
              <a:rPr lang="cs-CZ" dirty="0"/>
              <a:t>Vést žáky k pochopení, co budou vědět, čemu porozumí, co budou umět provádět…, když toto téma dobře zvládnou.</a:t>
            </a:r>
          </a:p>
          <a:p>
            <a:pPr fontAlgn="t"/>
            <a:r>
              <a:rPr lang="cs-CZ" dirty="0"/>
              <a:t>Vést žáky k tomu, aby byli schopni popsat, co se v jejich úvaze díky nové znalosti změnilo.</a:t>
            </a:r>
          </a:p>
          <a:p>
            <a:pPr fontAlgn="t"/>
            <a:r>
              <a:rPr lang="cs-CZ" dirty="0"/>
              <a:t>Často jim poskytovat zpětnou vazbu o tom, co umí a jak uvažují.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26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Východisko</a:t>
            </a:r>
            <a:endParaRPr lang="cs-CZ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 se kompetentně rozhoduje, co a jaké učivo bude učit, tedy CO, JAK a PROČ, a to ve větší míře, než tomu bylo v minulosti.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Proč  </a:t>
            </a:r>
            <a:r>
              <a:rPr lang="cs-CZ" dirty="0"/>
              <a:t>je to </a:t>
            </a:r>
            <a:r>
              <a:rPr lang="cs-CZ" dirty="0" smtClean="0"/>
              <a:t>ale důležité </a:t>
            </a:r>
            <a:r>
              <a:rPr lang="cs-CZ" dirty="0"/>
              <a:t>pro školního nebo poradenského psychologa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835696" y="1412776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 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67944" y="2780928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7132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Podmínkou úspěchu dítěte ve škole je také schopnost </a:t>
            </a:r>
            <a:r>
              <a:rPr lang="cs-CZ" b="1" dirty="0"/>
              <a:t>učit se a </a:t>
            </a:r>
            <a:r>
              <a:rPr lang="cs-CZ" b="1" dirty="0" smtClean="0"/>
              <a:t>předvést to</a:t>
            </a:r>
            <a:r>
              <a:rPr lang="cs-CZ" b="1" dirty="0"/>
              <a:t>, co umí, způsobem, který učitel vyžaduje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pl-PL" dirty="0" smtClean="0"/>
              <a:t>Mohou </a:t>
            </a:r>
            <a:r>
              <a:rPr lang="pl-PL" dirty="0"/>
              <a:t>vzniknout podstatné rozpory </a:t>
            </a:r>
            <a:r>
              <a:rPr lang="pl-PL" dirty="0" smtClean="0"/>
              <a:t>mezi </a:t>
            </a:r>
            <a:r>
              <a:rPr lang="cs-CZ" dirty="0" smtClean="0"/>
              <a:t>stylem </a:t>
            </a:r>
            <a:r>
              <a:rPr lang="cs-CZ" dirty="0"/>
              <a:t>vyučování, jež na jedné straně upřednostňuje pedagog, a </a:t>
            </a:r>
            <a:r>
              <a:rPr lang="cs-CZ" dirty="0" smtClean="0"/>
              <a:t>individuálním stylem </a:t>
            </a:r>
            <a:r>
              <a:rPr lang="cs-CZ" dirty="0"/>
              <a:t>učení, kterému na straně druhé dává přednost žák. </a:t>
            </a:r>
            <a:r>
              <a:rPr lang="cs-CZ" dirty="0" smtClean="0"/>
              <a:t>Styl učení některých </a:t>
            </a:r>
            <a:r>
              <a:rPr lang="cs-CZ" dirty="0"/>
              <a:t>dětí je totiž často v přímém rozporu s tzv. tradičním stylem</a:t>
            </a:r>
          </a:p>
          <a:p>
            <a:r>
              <a:rPr lang="cs-CZ" dirty="0"/>
              <a:t>vyučování některých pedagogů, zdůrazňujících výklad, spojený s </a:t>
            </a:r>
            <a:r>
              <a:rPr lang="cs-CZ" dirty="0" smtClean="0"/>
              <a:t>diktováním látky </a:t>
            </a:r>
            <a:r>
              <a:rPr lang="cs-CZ" dirty="0"/>
              <a:t>a požadavkem doslovného pamatování učiva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/>
              <a:t>Tento přístup zmenšuje žákovu příležitost ukázat, co všechno</a:t>
            </a:r>
          </a:p>
          <a:p>
            <a:r>
              <a:rPr lang="cs-CZ" b="1" dirty="0"/>
              <a:t>zná a </a:t>
            </a:r>
            <a:r>
              <a:rPr lang="cs-CZ" b="1" dirty="0" smtClean="0"/>
              <a:t>umí, pokud má v těchto oblastech problém.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5402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může bránit efektivnímu vyučování?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2148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Očekávání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Očekávání – zaměřují pozornost a třídí vzpomínky určitým způsobem tak, aby zapadly do původní představy</a:t>
            </a:r>
          </a:p>
          <a:p>
            <a:r>
              <a:rPr lang="cs-CZ" dirty="0" smtClean="0"/>
              <a:t>I když jsou některé skutečnosti v nesouladu – racionalizuje ( úspěch v testu je  díky opisování apod., v případě jedničkáře momentální nevolností apod.)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Sebenaplňující proroctví – chování učitele, které vede k naplnění původního očekávání</a:t>
            </a:r>
          </a:p>
          <a:p>
            <a:r>
              <a:rPr lang="cs-CZ" dirty="0" smtClean="0"/>
              <a:t>Dva typy chybných očekávání</a:t>
            </a:r>
          </a:p>
          <a:p>
            <a:pPr lvl="1"/>
            <a:r>
              <a:rPr lang="cs-CZ" dirty="0" smtClean="0"/>
              <a:t>Sebenaplňující proroctví</a:t>
            </a:r>
          </a:p>
          <a:p>
            <a:pPr lvl="1"/>
            <a:r>
              <a:rPr lang="cs-CZ" dirty="0" smtClean="0"/>
              <a:t>Efekt stabilního očekávání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4990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91512" cy="6524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>
                <a:solidFill>
                  <a:srgbClr val="FF9900"/>
                </a:solidFill>
              </a:rPr>
              <a:t/>
            </a:r>
            <a:br>
              <a:rPr lang="cs-CZ" sz="3200" dirty="0" smtClean="0">
                <a:solidFill>
                  <a:srgbClr val="FF9900"/>
                </a:solidFill>
              </a:rPr>
            </a:br>
            <a:r>
              <a:rPr lang="cs-CZ" sz="3200" dirty="0" smtClean="0">
                <a:solidFill>
                  <a:srgbClr val="FF9900"/>
                </a:solidFill>
              </a:rPr>
              <a:t/>
            </a:r>
            <a:br>
              <a:rPr lang="cs-CZ" sz="3200" dirty="0" smtClean="0">
                <a:solidFill>
                  <a:srgbClr val="FF9900"/>
                </a:solidFill>
              </a:rPr>
            </a:br>
            <a:r>
              <a:rPr lang="cs-CZ" sz="2000" dirty="0">
                <a:solidFill>
                  <a:schemeClr val="accent6"/>
                </a:solidFill>
              </a:rPr>
              <a:t>Tzv. nálepkování</a:t>
            </a:r>
            <a:r>
              <a:rPr lang="cs-CZ" sz="2000" dirty="0">
                <a:solidFill>
                  <a:srgbClr val="FF9900"/>
                </a:solidFill>
              </a:rPr>
              <a:t>, zařazování dětí do pevných vzdělávacích kategorií</a:t>
            </a:r>
            <a:endParaRPr lang="cs-CZ" sz="2000" dirty="0" smtClean="0">
              <a:solidFill>
                <a:srgbClr val="FF9900"/>
              </a:solidFill>
            </a:endParaRPr>
          </a:p>
        </p:txBody>
      </p:sp>
      <p:sp>
        <p:nvSpPr>
          <p:cNvPr id="865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Způsobuje: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§"/>
              <a:defRPr/>
            </a:pPr>
            <a:r>
              <a:rPr lang="cs-CZ" dirty="0" smtClean="0"/>
              <a:t>Změnu výkonových očekávání</a:t>
            </a: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§"/>
              <a:defRPr/>
            </a:pPr>
            <a:endParaRPr lang="cs-CZ" dirty="0" smtClean="0"/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§"/>
              <a:defRPr/>
            </a:pPr>
            <a:r>
              <a:rPr lang="cs-CZ" dirty="0" smtClean="0"/>
              <a:t>Změnu vzdělávacích priorit</a:t>
            </a: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§"/>
              <a:defRPr/>
            </a:pPr>
            <a:endParaRPr lang="cs-CZ" dirty="0" smtClean="0"/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§"/>
              <a:defRPr/>
            </a:pPr>
            <a:r>
              <a:rPr lang="cs-CZ" dirty="0" smtClean="0"/>
              <a:t>Požadavek diagnózu přijmout</a:t>
            </a:r>
          </a:p>
        </p:txBody>
      </p:sp>
    </p:spTree>
    <p:extLst>
      <p:ext uri="{BB962C8B-B14F-4D97-AF65-F5344CB8AC3E}">
        <p14:creationId xmlns:p14="http://schemas.microsoft.com/office/powerpoint/2010/main" val="450230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smtClean="0">
                <a:solidFill>
                  <a:srgbClr val="FF9900"/>
                </a:solidFill>
              </a:rPr>
              <a:t>Co vzniká chybným ohodnocením schopností dítěte?</a:t>
            </a:r>
          </a:p>
        </p:txBody>
      </p:sp>
      <p:sp>
        <p:nvSpPr>
          <p:cNvPr id="1143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Maskování schopností a handicapů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Nesprávná očekávání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Další snížení možnosti ukázat schopnosti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</p:txBody>
      </p:sp>
      <p:sp>
        <p:nvSpPr>
          <p:cNvPr id="146436" name="AutoShape 4"/>
          <p:cNvSpPr>
            <a:spLocks noChangeArrowheads="1"/>
          </p:cNvSpPr>
          <p:nvPr/>
        </p:nvSpPr>
        <p:spPr bwMode="auto">
          <a:xfrm>
            <a:off x="6228184" y="1861507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4572000" y="3415505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46438" name="AutoShape 6"/>
          <p:cNvSpPr>
            <a:spLocks noChangeArrowheads="1"/>
          </p:cNvSpPr>
          <p:nvPr/>
        </p:nvSpPr>
        <p:spPr bwMode="auto">
          <a:xfrm>
            <a:off x="8101013" y="2133600"/>
            <a:ext cx="863600" cy="3540125"/>
          </a:xfrm>
          <a:custGeom>
            <a:avLst/>
            <a:gdLst>
              <a:gd name="T0" fmla="*/ 24663536 w 21600"/>
              <a:gd name="T1" fmla="*/ 0 h 21600"/>
              <a:gd name="T2" fmla="*/ 14797506 w 21600"/>
              <a:gd name="T3" fmla="*/ 193402601 h 21600"/>
              <a:gd name="T4" fmla="*/ 0 w 21600"/>
              <a:gd name="T5" fmla="*/ 483533218 h 21600"/>
              <a:gd name="T6" fmla="*/ 14797506 w 21600"/>
              <a:gd name="T7" fmla="*/ 580207640 h 21600"/>
              <a:gd name="T8" fmla="*/ 29594972 w 21600"/>
              <a:gd name="T9" fmla="*/ 402921949 h 21600"/>
              <a:gd name="T10" fmla="*/ 34528007 w 21600"/>
              <a:gd name="T11" fmla="*/ 193402601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024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ještě ovlivňuje očekávání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Výsledky testů</a:t>
            </a:r>
          </a:p>
          <a:p>
            <a:r>
              <a:rPr lang="cs-CZ" dirty="0" smtClean="0"/>
              <a:t>Pohlaví – problémy v chování častěji chlapci</a:t>
            </a:r>
          </a:p>
          <a:p>
            <a:r>
              <a:rPr lang="cs-CZ" dirty="0" smtClean="0"/>
              <a:t>Informace od jiných učitelů</a:t>
            </a:r>
          </a:p>
          <a:p>
            <a:r>
              <a:rPr lang="cs-CZ" dirty="0" smtClean="0"/>
              <a:t>Medikace</a:t>
            </a:r>
          </a:p>
          <a:p>
            <a:r>
              <a:rPr lang="cs-CZ" dirty="0" smtClean="0"/>
              <a:t>Sourozenci</a:t>
            </a:r>
          </a:p>
          <a:p>
            <a:r>
              <a:rPr lang="cs-CZ" dirty="0" smtClean="0"/>
              <a:t>Vzhled</a:t>
            </a:r>
          </a:p>
          <a:p>
            <a:r>
              <a:rPr lang="cs-CZ" dirty="0" smtClean="0"/>
              <a:t>Socioekonomické postavení rodiny</a:t>
            </a:r>
          </a:p>
          <a:p>
            <a:r>
              <a:rPr lang="cs-CZ" dirty="0" smtClean="0"/>
              <a:t>Mimoškolní aktivity (vyšší očekávání)</a:t>
            </a:r>
          </a:p>
          <a:p>
            <a:r>
              <a:rPr lang="cs-CZ" dirty="0" smtClean="0"/>
              <a:t>Někdy generalizovaná očekávání od celé třídy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26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2400" dirty="0"/>
              <a:t>Co udělat, aby bylo učení efektivní?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351522"/>
            <a:ext cx="8229600" cy="452596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Efektivita samotného učitele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Dovednosti  učitele spojené s učením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Schopnost plánovat a organizovat vyučovací hodinu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Schopnost diagnostikovat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19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Efektivní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Srozumitelnost, organizace – učitel, který poskytuje srozumitelně sdělení má žáky s většími znalostmi a současně žáky, kteří jej hodnotí více pozitivně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Nadšení a zájem o vyučovaný předmět – může mít také vztah ke znalostem (i když více koreluje s obecnou oblíbeností učitele ne tolik se znalostmi)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Znalosti – učitel má propracovaný systém poznatků o daném tématu a umí jej propojit s učením. Příklad reakce na chybnou otázku – začátečník x expert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27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Co dále učitel musí zvládnout?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Učitel musí:</a:t>
            </a:r>
          </a:p>
          <a:p>
            <a:pPr marL="0" indent="0">
              <a:buNone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Znát předmět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Vědět, jak jej učit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Musí mít jasný cíl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Umět identifikovat individuální odlišnosti žáků a způsob učení jim přizpůsobit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Jde o neustále proměnlivý proces adaptace </a:t>
            </a:r>
            <a:br>
              <a:rPr lang="cs-CZ" dirty="0" smtClean="0"/>
            </a:br>
            <a:r>
              <a:rPr lang="cs-CZ" dirty="0" smtClean="0"/>
              <a:t>na nové podmínky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video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264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84551"/>
              </p:ext>
            </p:extLst>
          </p:nvPr>
        </p:nvGraphicFramePr>
        <p:xfrm>
          <a:off x="899592" y="260648"/>
          <a:ext cx="7848872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249128">
                <a:tc>
                  <a:txBody>
                    <a:bodyPr/>
                    <a:lstStyle/>
                    <a:p>
                      <a:r>
                        <a:rPr lang="cs-CZ" dirty="0" smtClean="0"/>
                        <a:t>Dimenze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/>
                </a:tc>
              </a:tr>
              <a:tr h="532710">
                <a:tc>
                  <a:txBody>
                    <a:bodyPr/>
                    <a:lstStyle/>
                    <a:p>
                      <a:r>
                        <a:rPr lang="cs-CZ" dirty="0" smtClean="0"/>
                        <a:t>Emoční podpora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Vzájemný respekt, pozitivní emoční vazba</a:t>
                      </a:r>
                      <a:r>
                        <a:rPr lang="cs-CZ" baseline="0" dirty="0" smtClean="0"/>
                        <a:t> mezi učitelem a žáky</a:t>
                      </a:r>
                      <a:endParaRPr lang="cs-CZ" dirty="0"/>
                    </a:p>
                  </a:txBody>
                  <a:tcPr/>
                </a:tc>
              </a:tr>
              <a:tr h="53271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Konzistence v reakci na jeho emoční potřeby</a:t>
                      </a:r>
                      <a:endParaRPr lang="cs-CZ" dirty="0"/>
                    </a:p>
                  </a:txBody>
                  <a:tcPr/>
                </a:tc>
              </a:tr>
              <a:tr h="53271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Aktivity zaměřené na žákovu</a:t>
                      </a:r>
                      <a:r>
                        <a:rPr lang="cs-CZ" baseline="0" dirty="0" smtClean="0"/>
                        <a:t> autonomii, zdůrazňující zájmy, motivaci</a:t>
                      </a:r>
                      <a:endParaRPr lang="cs-CZ" dirty="0"/>
                    </a:p>
                  </a:txBody>
                  <a:tcPr/>
                </a:tc>
              </a:tr>
              <a:tr h="532710">
                <a:tc>
                  <a:txBody>
                    <a:bodyPr/>
                    <a:lstStyle/>
                    <a:p>
                      <a:r>
                        <a:rPr lang="cs-CZ" dirty="0" smtClean="0"/>
                        <a:t>Kognitivní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 úrovni</a:t>
                      </a:r>
                      <a:r>
                        <a:rPr lang="cs-CZ" baseline="0" dirty="0" smtClean="0"/>
                        <a:t> kognice: diskuse, </a:t>
                      </a:r>
                      <a:r>
                        <a:rPr lang="cs-CZ" baseline="0" dirty="0" err="1" smtClean="0"/>
                        <a:t>Bloomova</a:t>
                      </a:r>
                      <a:r>
                        <a:rPr lang="cs-CZ" baseline="0" dirty="0" smtClean="0"/>
                        <a:t> taxonomie</a:t>
                      </a:r>
                      <a:endParaRPr lang="cs-CZ" dirty="0"/>
                    </a:p>
                  </a:txBody>
                  <a:tcPr/>
                </a:tc>
              </a:tr>
              <a:tr h="53271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 úrovni zpětné vazby – specifická</a:t>
                      </a:r>
                      <a:r>
                        <a:rPr lang="cs-CZ" baseline="0" dirty="0" smtClean="0"/>
                        <a:t> zpětná vazba, zaměřená na proces, nikoli na výsledek</a:t>
                      </a:r>
                      <a:endParaRPr lang="cs-CZ" dirty="0"/>
                    </a:p>
                  </a:txBody>
                  <a:tcPr/>
                </a:tc>
              </a:tr>
              <a:tr h="532710">
                <a:tc>
                  <a:txBody>
                    <a:bodyPr/>
                    <a:lstStyle/>
                    <a:p>
                      <a:r>
                        <a:rPr lang="cs-CZ" dirty="0" smtClean="0"/>
                        <a:t>Organizace třídy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 vztahu k</a:t>
                      </a:r>
                      <a:r>
                        <a:rPr lang="cs-CZ" baseline="0" dirty="0" smtClean="0"/>
                        <a:t> chování: sledování a reagování na nevhodné chování žáků</a:t>
                      </a:r>
                      <a:endParaRPr lang="cs-CZ" dirty="0"/>
                    </a:p>
                  </a:txBody>
                  <a:tcPr/>
                </a:tc>
              </a:tr>
              <a:tr h="53271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Produktivita: Konzistentnost učení, připravenost</a:t>
                      </a:r>
                      <a:r>
                        <a:rPr lang="cs-CZ" baseline="0" dirty="0" smtClean="0"/>
                        <a:t> učitele, specifické aktivity s jasným cílem</a:t>
                      </a:r>
                      <a:endParaRPr lang="cs-CZ" dirty="0"/>
                    </a:p>
                  </a:txBody>
                  <a:tcPr/>
                </a:tc>
              </a:tr>
              <a:tr h="53271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prezentace materiálů a aktivit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3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vyučovací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použití pomůcek, </a:t>
            </a:r>
            <a:endParaRPr lang="cs-CZ" dirty="0" smtClean="0"/>
          </a:p>
          <a:p>
            <a:r>
              <a:rPr lang="cs-CZ" dirty="0" smtClean="0"/>
              <a:t>obsah </a:t>
            </a:r>
            <a:r>
              <a:rPr lang="cs-CZ" dirty="0"/>
              <a:t>výkladu 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podstatě by měl obsahovat minimálně to, co bude učitel psát během výkladu na tabuli.</a:t>
            </a:r>
          </a:p>
          <a:p>
            <a:r>
              <a:rPr lang="cs-CZ" dirty="0"/>
              <a:t>měla by obsahovat shrnutí učiva - základní otázky a formy shrnutí učiva</a:t>
            </a:r>
          </a:p>
          <a:p>
            <a:r>
              <a:rPr lang="cs-CZ" dirty="0"/>
              <a:t>případné zadání domácího </a:t>
            </a:r>
            <a:r>
              <a:rPr lang="cs-CZ" dirty="0" smtClean="0"/>
              <a:t>úkolu</a:t>
            </a:r>
          </a:p>
          <a:p>
            <a:r>
              <a:rPr lang="cs-CZ" dirty="0" smtClean="0"/>
              <a:t>..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820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 průběhu vyučování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Co může učitel dělat a na co reagovat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724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901</TotalTime>
  <Words>1385</Words>
  <Application>Microsoft Office PowerPoint</Application>
  <PresentationFormat>Předvádění na obrazovce (4:3)</PresentationFormat>
  <Paragraphs>232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Exekutivní</vt:lpstr>
      <vt:lpstr>ŠKOLA a naplňování cílů vzdělávání  Šárka Portešová </vt:lpstr>
      <vt:lpstr>Cíle vzdělávání</vt:lpstr>
      <vt:lpstr>Východisko</vt:lpstr>
      <vt:lpstr>       Co udělat, aby bylo učení efektivní? </vt:lpstr>
      <vt:lpstr>Efektivní učitel</vt:lpstr>
      <vt:lpstr>Co dále učitel musí zvládnout?</vt:lpstr>
      <vt:lpstr>Prezentace aplikace PowerPoint</vt:lpstr>
      <vt:lpstr>Plánování vyučovací hodiny</vt:lpstr>
      <vt:lpstr>V průběhu vyučování</vt:lpstr>
      <vt:lpstr>Pozorování</vt:lpstr>
      <vt:lpstr>Další metody</vt:lpstr>
      <vt:lpstr>Otázky</vt:lpstr>
      <vt:lpstr>Otázky</vt:lpstr>
      <vt:lpstr>Otázky</vt:lpstr>
      <vt:lpstr>Otázky a žák</vt:lpstr>
      <vt:lpstr>Prezentace aplikace PowerPoint</vt:lpstr>
      <vt:lpstr>Prezentace aplikace PowerPoint</vt:lpstr>
      <vt:lpstr>Prezentace aplikace PowerPoint</vt:lpstr>
      <vt:lpstr>Prezentace aplikace PowerPoint</vt:lpstr>
      <vt:lpstr>Typy otázek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Odpovědi</vt:lpstr>
      <vt:lpstr>video</vt:lpstr>
      <vt:lpstr>Obecně</vt:lpstr>
      <vt:lpstr>Způsob vyučování</vt:lpstr>
      <vt:lpstr>Co může bránit efektivnímu vyučování?</vt:lpstr>
      <vt:lpstr>Očekávání učitelů</vt:lpstr>
      <vt:lpstr>   Tzv. nálepkování, zařazování dětí do pevných vzdělávacích kategorií</vt:lpstr>
      <vt:lpstr>Co vzniká chybným ohodnocením schopností dítěte?</vt:lpstr>
      <vt:lpstr>Co ještě ovlivňuje očekávání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a cíle</dc:title>
  <dc:creator>Šárka Portešová</dc:creator>
  <cp:lastModifiedBy>Šárka Portešová</cp:lastModifiedBy>
  <cp:revision>36</cp:revision>
  <dcterms:created xsi:type="dcterms:W3CDTF">2014-11-03T15:02:31Z</dcterms:created>
  <dcterms:modified xsi:type="dcterms:W3CDTF">2014-11-18T08:16:15Z</dcterms:modified>
</cp:coreProperties>
</file>