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7" r:id="rId5"/>
    <p:sldId id="262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5" r:id="rId23"/>
    <p:sldId id="28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4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4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2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9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9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3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5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50E1-E5E3-4F8B-BAB9-1DD5C1EE0AE5}" type="datetimeFigureOut">
              <a:rPr lang="cs-CZ" smtClean="0"/>
              <a:t>04.09.14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/>
              <a:t>Zdraví a internet</a:t>
            </a:r>
            <a:br>
              <a:rPr lang="cs-CZ" sz="5400" b="1" dirty="0" smtClean="0"/>
            </a:br>
            <a:r>
              <a:rPr lang="cs-CZ" sz="4000" b="1" dirty="0" smtClean="0"/>
              <a:t>Sexualita, 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 smtClean="0"/>
              <a:t>Alena Černá</a:t>
            </a:r>
          </a:p>
          <a:p>
            <a:pPr eaLnBrk="1" hangingPunct="1"/>
            <a:r>
              <a:rPr lang="cs-CZ" sz="2800" dirty="0" smtClean="0"/>
              <a:t>PSY279</a:t>
            </a: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42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dopady pornografie?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1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dopady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Pohled na ženy jako sexuální objekty, sexistický přístup; ovlivňuje postavení žen, zneužívání</a:t>
            </a:r>
          </a:p>
          <a:p>
            <a:r>
              <a:rPr lang="cs-CZ" sz="2800" dirty="0" smtClean="0"/>
              <a:t>Představuje nereálná tělesná schémata a sexuální výkony, což může vést k nerealistickým očekáváním a frustraci</a:t>
            </a:r>
          </a:p>
          <a:p>
            <a:r>
              <a:rPr lang="cs-CZ" sz="2800" dirty="0" smtClean="0"/>
              <a:t>Morální aspekty – propaguje sexuální svobodu, nezodpovědnost – ohrožení morálních hodnot společnosti (manželství, rodina, monogamie, ochrana)</a:t>
            </a:r>
          </a:p>
          <a:p>
            <a:r>
              <a:rPr lang="cs-CZ" sz="2800" dirty="0" smtClean="0"/>
              <a:t>Riziko závislosti</a:t>
            </a:r>
          </a:p>
          <a:p>
            <a:r>
              <a:rPr lang="cs-CZ" sz="2800" dirty="0" smtClean="0"/>
              <a:t>Viktimizace kvůli nelegální pornografii</a:t>
            </a:r>
          </a:p>
        </p:txBody>
      </p:sp>
    </p:spTree>
    <p:extLst>
      <p:ext uri="{BB962C8B-B14F-4D97-AF65-F5344CB8AC3E}">
        <p14:creationId xmlns:p14="http://schemas.microsoft.com/office/powerpoint/2010/main" val="312280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Sexshopy 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nakupovat léky jako Viagra</a:t>
            </a:r>
          </a:p>
          <a:p>
            <a:r>
              <a:rPr lang="cs-CZ" dirty="0" smtClean="0"/>
              <a:t>Normalizace používání sexuálních pomůcek</a:t>
            </a:r>
          </a:p>
          <a:p>
            <a:r>
              <a:rPr lang="cs-CZ" dirty="0" smtClean="0"/>
              <a:t>Dostupnost i pro znevýhodněné skupiny nebo ty, kdo by do kamenného </a:t>
            </a:r>
            <a:r>
              <a:rPr lang="cs-CZ" dirty="0" err="1" smtClean="0"/>
              <a:t>shopu</a:t>
            </a:r>
            <a:r>
              <a:rPr lang="cs-CZ" dirty="0" smtClean="0"/>
              <a:t> nešli</a:t>
            </a:r>
          </a:p>
          <a:p>
            <a:r>
              <a:rPr lang="cs-CZ" dirty="0" smtClean="0"/>
              <a:t>Diskrétnost, anonymita, výběr</a:t>
            </a:r>
          </a:p>
          <a:p>
            <a:r>
              <a:rPr lang="cs-CZ" dirty="0" smtClean="0"/>
              <a:t>Hovoří se o pomůckách pro lesbické/bisexuální ženy – otevřená propagace – posilování ženské sexuality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78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exuální služby </a:t>
            </a:r>
            <a:r>
              <a:rPr lang="cs-CZ" b="1" dirty="0"/>
              <a:t>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Interakce </a:t>
            </a:r>
            <a:r>
              <a:rPr lang="cs-CZ" dirty="0"/>
              <a:t>mezi klientem a pracovníkem (např. erotické </a:t>
            </a:r>
            <a:r>
              <a:rPr lang="cs-CZ" dirty="0" err="1"/>
              <a:t>videochaty</a:t>
            </a:r>
            <a:r>
              <a:rPr lang="cs-CZ" dirty="0"/>
              <a:t>), reklama na </a:t>
            </a:r>
            <a:r>
              <a:rPr lang="cs-CZ" dirty="0" err="1"/>
              <a:t>offline</a:t>
            </a:r>
            <a:r>
              <a:rPr lang="cs-CZ" dirty="0"/>
              <a:t> sex</a:t>
            </a:r>
            <a:r>
              <a:rPr lang="cs-CZ" dirty="0" smtClean="0"/>
              <a:t>. služby </a:t>
            </a:r>
          </a:p>
          <a:p>
            <a:r>
              <a:rPr lang="cs-CZ" dirty="0" smtClean="0"/>
              <a:t>Hovoří se o tom, že internet dnes hraje velkou roli v nucené prostituci</a:t>
            </a:r>
          </a:p>
          <a:p>
            <a:r>
              <a:rPr lang="cs-CZ" dirty="0" smtClean="0"/>
              <a:t>Na druhou stranu – někteří zastávají názor, že internet dává prostitutkám a prostitutům větší míru nezávislosti, možnost inzerovat, interagovat s ostatními či ověřit identitu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67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lidí vyhledává nějaké informace k tématům týkajícím se sexu a sexuality</a:t>
            </a:r>
          </a:p>
          <a:p>
            <a:r>
              <a:rPr lang="cs-CZ" dirty="0" smtClean="0"/>
              <a:t>Nemoci (</a:t>
            </a:r>
            <a:r>
              <a:rPr lang="cs-CZ" dirty="0" err="1" smtClean="0"/>
              <a:t>stds</a:t>
            </a:r>
            <a:r>
              <a:rPr lang="cs-CZ" dirty="0" smtClean="0"/>
              <a:t>), různé praktiky a techniky, antikoncepce, normalita sexuálního chování… </a:t>
            </a:r>
          </a:p>
          <a:p>
            <a:r>
              <a:rPr lang="cs-CZ" dirty="0" smtClean="0"/>
              <a:t>Profesionální sexuální terapie prostřednictvím e-mailu (</a:t>
            </a:r>
            <a:r>
              <a:rPr lang="cs-CZ" dirty="0" err="1" smtClean="0"/>
              <a:t>Hall</a:t>
            </a:r>
            <a:r>
              <a:rPr lang="cs-CZ" dirty="0" smtClean="0"/>
              <a:t>, 2004)</a:t>
            </a:r>
          </a:p>
          <a:p>
            <a:r>
              <a:rPr lang="cs-CZ" dirty="0" smtClean="0"/>
              <a:t>Osobní narativní sexuální blogy (ženy – změna pohledu na ženskou sexualitu)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4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kontakty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účelem </a:t>
            </a:r>
            <a:r>
              <a:rPr lang="cs-CZ" dirty="0" err="1" smtClean="0"/>
              <a:t>kybersexu</a:t>
            </a:r>
            <a:r>
              <a:rPr lang="cs-CZ" dirty="0" smtClean="0"/>
              <a:t> nebo sexu v reálném světě</a:t>
            </a:r>
          </a:p>
          <a:p>
            <a:pPr>
              <a:lnSpc>
                <a:spcPct val="90000"/>
              </a:lnSpc>
            </a:pPr>
            <a:r>
              <a:rPr lang="cs-CZ" dirty="0"/>
              <a:t>Virtuální sex, </a:t>
            </a:r>
            <a:r>
              <a:rPr lang="cs-CZ" dirty="0" err="1"/>
              <a:t>netsex</a:t>
            </a:r>
            <a:r>
              <a:rPr lang="cs-CZ" dirty="0"/>
              <a:t>, online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(OSA)</a:t>
            </a:r>
          </a:p>
          <a:p>
            <a:pPr>
              <a:lnSpc>
                <a:spcPct val="90000"/>
              </a:lnSpc>
            </a:pPr>
            <a:r>
              <a:rPr lang="cs-CZ" dirty="0"/>
              <a:t>Různé definice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Širší – sledování pornografického obsahu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– sexuální online komunikace 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Noonan</a:t>
            </a:r>
            <a:r>
              <a:rPr lang="cs-CZ" dirty="0"/>
              <a:t> (1998): sugestivní nebo explicitně erotické vzkazy nebo sexuální fantazie, které si lidé vyměňují prostřednictvím sítě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8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kontakty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Ženy preferují KS před ostatními OSA  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Časté lži u </a:t>
            </a:r>
            <a:r>
              <a:rPr lang="cs-CZ" sz="2600" dirty="0" err="1"/>
              <a:t>kybersexu</a:t>
            </a:r>
            <a:r>
              <a:rPr lang="cs-CZ" sz="2600" dirty="0"/>
              <a:t> – věk, barva pleti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Změna pohlaví – jen výjimečná (1 % pravidelně)</a:t>
            </a:r>
          </a:p>
          <a:p>
            <a:pPr>
              <a:lnSpc>
                <a:spcPct val="80000"/>
              </a:lnSpc>
            </a:pPr>
            <a:endParaRPr lang="cs-CZ" sz="2500" dirty="0"/>
          </a:p>
          <a:p>
            <a:pPr>
              <a:lnSpc>
                <a:spcPct val="80000"/>
              </a:lnSpc>
            </a:pPr>
            <a:r>
              <a:rPr lang="cs-CZ" sz="2500" dirty="0" err="1"/>
              <a:t>Daneback</a:t>
            </a:r>
            <a:r>
              <a:rPr lang="cs-CZ" sz="2500" dirty="0"/>
              <a:t>, Cooper, </a:t>
            </a:r>
            <a:r>
              <a:rPr lang="cs-CZ" sz="2500" dirty="0" err="1"/>
              <a:t>Mansson</a:t>
            </a:r>
            <a:r>
              <a:rPr lang="cs-CZ" sz="2500" dirty="0"/>
              <a:t> (2005)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N = 1835 (658 ž, 800 m – 45 x 55 %), kteří užívají internet pro OSA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Věk: (18+)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ženy: M = 29,7 (SD = 10,3)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muži: M = 31,5 (SD = 9,8)</a:t>
            </a:r>
          </a:p>
          <a:p>
            <a:pPr>
              <a:lnSpc>
                <a:spcPct val="80000"/>
              </a:lnSpc>
            </a:pPr>
            <a:r>
              <a:rPr lang="cs-CZ" sz="2500" dirty="0" err="1"/>
              <a:t>Kybersex</a:t>
            </a:r>
            <a:r>
              <a:rPr lang="cs-CZ" sz="2500" dirty="0"/>
              <a:t> – 30 % m, 34 % ž (rozdíl </a:t>
            </a:r>
            <a:r>
              <a:rPr lang="cs-CZ" sz="2500" dirty="0" err="1"/>
              <a:t>ns</a:t>
            </a:r>
            <a:r>
              <a:rPr lang="cs-CZ" sz="2500" dirty="0"/>
              <a:t>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44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Kybersex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500" dirty="0"/>
              <a:t>Věk x pohlaví</a:t>
            </a:r>
          </a:p>
          <a:p>
            <a:pPr lvl="1"/>
            <a:r>
              <a:rPr lang="cs-CZ" sz="3500" dirty="0"/>
              <a:t>Muži: s věkem zkušenosti s KS klesá</a:t>
            </a:r>
          </a:p>
          <a:p>
            <a:pPr lvl="1"/>
            <a:r>
              <a:rPr lang="cs-CZ" sz="3500" dirty="0"/>
              <a:t>Ženy: zprvu lehký nárůst s věkem, poté pokles</a:t>
            </a:r>
          </a:p>
          <a:p>
            <a:r>
              <a:rPr lang="cs-CZ" sz="3500" dirty="0" smtClean="0"/>
              <a:t>Nejčastěji – chat, instant messengery</a:t>
            </a:r>
          </a:p>
          <a:p>
            <a:r>
              <a:rPr lang="cs-CZ" dirty="0"/>
              <a:t>Homosexuální muži 4x vyšší pravděpodobnost KS než heterosexuální </a:t>
            </a:r>
            <a:r>
              <a:rPr lang="cs-CZ" dirty="0" smtClean="0"/>
              <a:t>(malý rozdíl u žen)</a:t>
            </a:r>
            <a:endParaRPr lang="cs-CZ" dirty="0"/>
          </a:p>
          <a:p>
            <a:r>
              <a:rPr lang="cs-CZ" dirty="0" smtClean="0"/>
              <a:t>Pravděpodobnější </a:t>
            </a:r>
            <a:r>
              <a:rPr lang="cs-CZ" dirty="0"/>
              <a:t>KS u lidí s vyšším počtem sex</a:t>
            </a:r>
            <a:r>
              <a:rPr lang="cs-CZ" dirty="0" smtClean="0"/>
              <a:t>. partnerů </a:t>
            </a:r>
            <a:r>
              <a:rPr lang="cs-CZ" dirty="0" err="1"/>
              <a:t>offline</a:t>
            </a:r>
            <a:r>
              <a:rPr lang="cs-CZ" dirty="0"/>
              <a:t> za poslední rok</a:t>
            </a:r>
          </a:p>
          <a:p>
            <a:r>
              <a:rPr lang="cs-CZ" dirty="0"/>
              <a:t>Pravděpodobnější KS u lidí, kteří tráví více než 3 hod týdně </a:t>
            </a:r>
            <a:r>
              <a:rPr lang="cs-CZ" dirty="0" smtClean="0"/>
              <a:t>nějakými online sexuálními aktivitami</a:t>
            </a:r>
          </a:p>
        </p:txBody>
      </p:sp>
    </p:spTree>
    <p:extLst>
      <p:ext uri="{BB962C8B-B14F-4D97-AF65-F5344CB8AC3E}">
        <p14:creationId xmlns:p14="http://schemas.microsoft.com/office/powerpoint/2010/main" val="3571274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3300" dirty="0" err="1"/>
              <a:t>Young</a:t>
            </a:r>
            <a:r>
              <a:rPr lang="cs-CZ" sz="3300" dirty="0"/>
              <a:t> (1999) – ACE model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Anonymita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Convenience</a:t>
            </a:r>
            <a:r>
              <a:rPr lang="cs-CZ" sz="3300" dirty="0"/>
              <a:t> – pohodlnost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Escape</a:t>
            </a:r>
            <a:r>
              <a:rPr lang="cs-CZ" sz="3300" dirty="0"/>
              <a:t> - únik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+ další faktory – žádné nebezpečí STD, utajení (partner se nemusí dozvědět</a:t>
            </a:r>
            <a:r>
              <a:rPr lang="cs-CZ" sz="3300" dirty="0" smtClean="0"/>
              <a:t>)</a:t>
            </a:r>
            <a:endParaRPr lang="cs-CZ" sz="33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400" dirty="0"/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Často není bráno jako nevěra</a:t>
            </a:r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Sexuální uspokojení (pokud chybí </a:t>
            </a:r>
            <a:r>
              <a:rPr lang="cs-CZ" dirty="0" err="1" smtClean="0"/>
              <a:t>offline</a:t>
            </a:r>
            <a:r>
              <a:rPr lang="cs-CZ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Poznání </a:t>
            </a:r>
            <a:r>
              <a:rPr lang="cs-CZ" dirty="0"/>
              <a:t>– informace o sexualitě, </a:t>
            </a:r>
            <a:r>
              <a:rPr lang="cs-CZ" dirty="0" err="1" smtClean="0"/>
              <a:t>sebeexplorace</a:t>
            </a:r>
            <a:r>
              <a:rPr lang="cs-CZ" dirty="0"/>
              <a:t>; vyzkoušení sexu bez závazku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být sám sebou – být naprosto otevřený, svobodný, moci </a:t>
            </a:r>
            <a:r>
              <a:rPr lang="cs-CZ" dirty="0" smtClean="0"/>
              <a:t>přiznat své touhy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odreagovat se - od každodenních problémů</a:t>
            </a:r>
          </a:p>
          <a:p>
            <a:pPr marL="514350" indent="-457200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721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800" dirty="0" smtClean="0"/>
              <a:t>Interaktivita (na rozdíl od pornografie)</a:t>
            </a:r>
          </a:p>
          <a:p>
            <a:r>
              <a:rPr lang="cs-CZ" sz="2800" dirty="0" smtClean="0"/>
              <a:t>Možnost kdykoli utéct</a:t>
            </a:r>
          </a:p>
          <a:p>
            <a:r>
              <a:rPr lang="cs-CZ" sz="2800" dirty="0" smtClean="0"/>
              <a:t>Potenciál najít partnera pro </a:t>
            </a:r>
            <a:r>
              <a:rPr lang="cs-CZ" sz="2800" dirty="0" err="1" smtClean="0"/>
              <a:t>offline</a:t>
            </a:r>
            <a:r>
              <a:rPr lang="cs-CZ" sz="2800" dirty="0" smtClean="0"/>
              <a:t> sex</a:t>
            </a:r>
          </a:p>
          <a:p>
            <a:r>
              <a:rPr lang="cs-CZ" sz="2800" dirty="0" smtClean="0"/>
              <a:t>Anonymita – vzrušující prvek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Snadná dostupnost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Nepřítomnost závazku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Větší otevřenost a uvolněnost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Možnost určovat hranici – kontrola nad tím, co se děje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Nedůležitost fyzických a osobnostních </a:t>
            </a:r>
            <a:r>
              <a:rPr lang="cs-CZ" sz="2800" dirty="0" smtClean="0"/>
              <a:t>charakteristik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018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„internetová sexualita“ nebo také online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(OSA) – znamená jakýkoli online obsah nebo aktivitu, vztahující se k sexu a sexualitě tak, jak je můžeme pozorovat právě na Internetu</a:t>
            </a:r>
          </a:p>
          <a:p>
            <a:r>
              <a:rPr lang="cs-CZ" dirty="0" smtClean="0"/>
              <a:t>Zahrnuje to řadu sexuálně zaměřených fenoménů, od pornografie po vzdělávání v oblasti sexu</a:t>
            </a:r>
          </a:p>
          <a:p>
            <a:r>
              <a:rPr lang="cs-CZ" dirty="0"/>
              <a:t>Filtrovací systémy – odfiltrují +- 90 % online pornografie, ale spolu s tím i 24 % vzdělávacích stránek</a:t>
            </a:r>
          </a:p>
          <a:p>
            <a:r>
              <a:rPr lang="cs-CZ" dirty="0"/>
              <a:t>Informace o sexu hledá na internetu (alespoň občas) většina uživatelů</a:t>
            </a:r>
          </a:p>
          <a:p>
            <a:pPr lvl="1"/>
            <a:r>
              <a:rPr lang="cs-CZ" dirty="0"/>
              <a:t>Adolescenti – 40-60 %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73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dopady </a:t>
            </a:r>
            <a:r>
              <a:rPr lang="cs-CZ" dirty="0" err="1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Lepší znalosti, sebepoznání</a:t>
            </a:r>
          </a:p>
          <a:p>
            <a:r>
              <a:rPr lang="cs-CZ" sz="3600" dirty="0" err="1"/>
              <a:t>Sebepřijetí</a:t>
            </a:r>
            <a:endParaRPr lang="cs-CZ" sz="3600" dirty="0"/>
          </a:p>
          <a:p>
            <a:r>
              <a:rPr lang="cs-CZ" sz="3600" dirty="0"/>
              <a:t>Zlepšení prožitku sexu (zpestření)</a:t>
            </a:r>
          </a:p>
          <a:p>
            <a:r>
              <a:rPr lang="cs-CZ" sz="3600" dirty="0"/>
              <a:t>Zlepšená komunikace mezi sex</a:t>
            </a:r>
            <a:r>
              <a:rPr lang="cs-CZ" sz="3600" dirty="0" smtClean="0"/>
              <a:t>. partnery</a:t>
            </a:r>
            <a:endParaRPr lang="cs-CZ" sz="3600" dirty="0"/>
          </a:p>
          <a:p>
            <a:r>
              <a:rPr lang="cs-CZ" sz="3600" dirty="0"/>
              <a:t>Inspirace</a:t>
            </a:r>
          </a:p>
          <a:p>
            <a:r>
              <a:rPr lang="cs-CZ" sz="3600" dirty="0"/>
              <a:t>Uvědomění si vlastních potřeb 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0615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Závislost na KS</a:t>
            </a:r>
          </a:p>
          <a:p>
            <a:r>
              <a:rPr lang="cs-CZ" sz="3600" dirty="0"/>
              <a:t>Partner často vnímá pravidelný KS druhého jako podvod – online nevěra – může vést ke krizi ve vztahu</a:t>
            </a:r>
          </a:p>
          <a:p>
            <a:r>
              <a:rPr lang="cs-CZ" sz="3600" dirty="0"/>
              <a:t>KS není vždy založen na oboustranném souhlasu – může docházet k online harašení, obtěžování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93890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hledání </a:t>
            </a:r>
            <a:r>
              <a:rPr lang="cs-CZ" dirty="0" err="1" smtClean="0"/>
              <a:t>offline</a:t>
            </a:r>
            <a:r>
              <a:rPr lang="cs-CZ" dirty="0" smtClean="0"/>
              <a:t> sex. Kontaktů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Možnost nekonečného hledání více a lepších partnerů může vést k závislostnímu nebo kompulzivnímu chování</a:t>
            </a:r>
          </a:p>
          <a:p>
            <a:r>
              <a:rPr lang="cs-CZ" dirty="0"/>
              <a:t>Pohodlnost a neviditelnost takového hledání může vést k vyšší míře nevěr a problémů ve vztahu</a:t>
            </a:r>
          </a:p>
          <a:p>
            <a:r>
              <a:rPr lang="cs-CZ" dirty="0"/>
              <a:t>Nechtěný kontakt nebo chování – násilí (agresivní chování), znásilnění, zneužití mladistvých</a:t>
            </a:r>
          </a:p>
          <a:p>
            <a:r>
              <a:rPr lang="cs-CZ" dirty="0"/>
              <a:t>Možné šíření STD (protože lidé hledající RL </a:t>
            </a:r>
            <a:r>
              <a:rPr lang="cs-CZ" dirty="0" err="1"/>
              <a:t>sex.partnery</a:t>
            </a:r>
            <a:r>
              <a:rPr lang="cs-CZ" dirty="0"/>
              <a:t> na internetu bývají více </a:t>
            </a:r>
            <a:r>
              <a:rPr lang="cs-CZ" dirty="0" err="1"/>
              <a:t>sex.aktivní</a:t>
            </a:r>
            <a:r>
              <a:rPr lang="cs-CZ" dirty="0"/>
              <a:t>, ochotní více riskovat (nepoužívají kondomy) a častěji skutečně mají STD)</a:t>
            </a:r>
          </a:p>
          <a:p>
            <a:r>
              <a:rPr lang="cs-CZ" dirty="0"/>
              <a:t>Neplánovaná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22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Různé výzkumy: 23 – 71 % adolescentů se setkalo s SEM online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Rozdíl mezi záměrným a nezáměrným setkáním se SEM</a:t>
            </a:r>
          </a:p>
          <a:p>
            <a:pPr>
              <a:lnSpc>
                <a:spcPct val="90000"/>
              </a:lnSpc>
            </a:pPr>
            <a:r>
              <a:rPr lang="cs-CZ" dirty="0"/>
              <a:t>Záměrné: 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Z vývojového hlediska </a:t>
            </a:r>
            <a:r>
              <a:rPr lang="cs-CZ" sz="3200" dirty="0" smtClean="0"/>
              <a:t>- </a:t>
            </a:r>
            <a:r>
              <a:rPr lang="cs-CZ" sz="3200" dirty="0"/>
              <a:t>hledání informací, získávání zkušeností, utváření sexuální identity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Naučení se mluvit o sexu, překonat stydlivost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26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Adolescenti používající online pornografii (USA) jsou častěji černoši, starší, z rodin s nižším vzděláním a nižším SES, mají historii zneužívání návykových látek, delikventní chování, depresivní prvky, (Holandsko) méně spokojení s životem, s vyšším zájmem o sex, s převážnou většinou mladších přátel</a:t>
            </a:r>
          </a:p>
          <a:p>
            <a:pPr>
              <a:lnSpc>
                <a:spcPct val="90000"/>
              </a:lnSpc>
            </a:pPr>
            <a:r>
              <a:rPr lang="cs-CZ" dirty="0"/>
              <a:t>Dívky – častěji ty méně zkušené – hledají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49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Záměrné x nezáměrné sledování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Nezáměrné je (zvláště u mladších dětí) rizikové – nepřiměřený způsob prezentace sexu v nepřiměřeném věkovém období</a:t>
            </a:r>
          </a:p>
          <a:p>
            <a:r>
              <a:rPr lang="cs-CZ" sz="3600" dirty="0" err="1"/>
              <a:t>Mitchell</a:t>
            </a:r>
            <a:r>
              <a:rPr lang="cs-CZ" sz="3600" dirty="0"/>
              <a:t> et al. (2003): 25 % adolescentů v posledním roce nechtěná expozice SEM</a:t>
            </a:r>
          </a:p>
          <a:p>
            <a:pPr lvl="1"/>
            <a:r>
              <a:rPr lang="cs-CZ" sz="3600" dirty="0"/>
              <a:t>Záměrné: 25 % </a:t>
            </a:r>
            <a:r>
              <a:rPr lang="cs-CZ" sz="3600" dirty="0" smtClean="0"/>
              <a:t>chlapců, </a:t>
            </a:r>
            <a:r>
              <a:rPr lang="cs-CZ" sz="3600" dirty="0"/>
              <a:t>5 % </a:t>
            </a:r>
            <a:r>
              <a:rPr lang="cs-CZ" sz="3600" dirty="0" smtClean="0"/>
              <a:t>dívek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84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nechtěné expozice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Zejména děti – může narušit vnímání sexu a sexuality</a:t>
            </a:r>
          </a:p>
          <a:p>
            <a:r>
              <a:rPr lang="cs-CZ" dirty="0" smtClean="0"/>
              <a:t>Ovlivnit postoje k sexu – normalizovat některé chování (např. agrese, běžná nezávazná zábava)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Peter &amp; </a:t>
            </a:r>
            <a:r>
              <a:rPr lang="cs-CZ" sz="2600" dirty="0" err="1"/>
              <a:t>Valkenburg</a:t>
            </a:r>
            <a:r>
              <a:rPr lang="cs-CZ" sz="2600" dirty="0"/>
              <a:t> (2008)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Větší sledování SEM vede k vyšší nejistotě v sexualitě (zvláště u dívek)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Lam a </a:t>
            </a:r>
            <a:r>
              <a:rPr lang="cs-CZ" sz="2600" dirty="0" err="1"/>
              <a:t>Chan</a:t>
            </a:r>
            <a:r>
              <a:rPr lang="cs-CZ" sz="2600" dirty="0"/>
              <a:t> (2007)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Sledování SEM spojeno s negativními postoji vůči manželství, rodině a monogamii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3838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subkultury/menšiny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Důležité hlavně pro ty, kdo nežijí ve velkých městech</a:t>
            </a:r>
          </a:p>
          <a:p>
            <a:r>
              <a:rPr lang="cs-CZ" sz="2800" dirty="0" smtClean="0"/>
              <a:t>I zde komercionalizace – pomůcky pro gaye aj.</a:t>
            </a:r>
          </a:p>
          <a:p>
            <a:r>
              <a:rPr lang="cs-CZ" sz="2800" dirty="0" smtClean="0"/>
              <a:t>Homosexuálové, transsexuálové, </a:t>
            </a:r>
            <a:r>
              <a:rPr lang="cs-CZ" sz="2800" dirty="0" err="1" smtClean="0"/>
              <a:t>transgender</a:t>
            </a:r>
            <a:r>
              <a:rPr lang="cs-CZ" sz="2800" dirty="0" smtClean="0"/>
              <a:t>, rekreační sado-masochismus, fetišismus, asexuálové…</a:t>
            </a:r>
          </a:p>
          <a:p>
            <a:r>
              <a:rPr lang="cs-CZ" sz="2800" dirty="0" smtClean="0"/>
              <a:t>Na druhé straně – obava z toho, že takové komunity mohou normalizovat nežádoucí sexuální chování a preference – pedofilie, kanibalismus, amputace… ale zase – snadno dostupná terapie, větší možnosti výzkumu těchto skupin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242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solicitation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nechtěné žádosti mluvit o sexu, sdílet informace o sexu nebo zapojit se do </a:t>
            </a:r>
            <a:r>
              <a:rPr lang="cs-CZ" dirty="0" err="1"/>
              <a:t>sex.aktivit</a:t>
            </a:r>
            <a:endParaRPr lang="cs-CZ" dirty="0"/>
          </a:p>
          <a:p>
            <a:pPr lvl="1"/>
            <a:r>
              <a:rPr lang="cs-CZ" dirty="0"/>
              <a:t>Dospělá osoba x nezletilý</a:t>
            </a:r>
          </a:p>
          <a:p>
            <a:pPr lvl="1"/>
            <a:r>
              <a:rPr lang="cs-CZ" dirty="0"/>
              <a:t>Častěji ale vrstevníci</a:t>
            </a:r>
          </a:p>
          <a:p>
            <a:r>
              <a:rPr lang="cs-CZ" dirty="0"/>
              <a:t>Četnost se postupně snižuje – dnes nižší než v počátcích internetu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604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Kybergrooming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„Jako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 (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, </a:t>
            </a:r>
            <a:r>
              <a:rPr lang="cs-CZ" dirty="0" err="1"/>
              <a:t>kybergrooming</a:t>
            </a:r>
            <a:r>
              <a:rPr lang="cs-CZ" dirty="0"/>
              <a:t>) se označuje chování uživatelů internetových komunikačních prostředků (chat, ICQ, </a:t>
            </a:r>
            <a:r>
              <a:rPr lang="cs-CZ" dirty="0" err="1"/>
              <a:t>Skype</a:t>
            </a:r>
            <a:r>
              <a:rPr lang="cs-CZ" dirty="0"/>
              <a:t> atd.), kteří </a:t>
            </a:r>
            <a:r>
              <a:rPr lang="cs-CZ" b="1" dirty="0"/>
              <a:t>se vydávají za jinou osobu s cílem vylákat nezletilého komunikujícího, sexuálně ho obtěžovat či zneužít.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64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 řada studií to prezentuje opačně, podstatné a zajímavé na internetové sexualitě je nová forma interaktivity a aktivního zapojení stran uživatelů (ne jen konzumace, ale také vytváření – vlastní pornografie, fotky apod.)</a:t>
            </a:r>
          </a:p>
          <a:p>
            <a:r>
              <a:rPr lang="cs-CZ" dirty="0" smtClean="0"/>
              <a:t>Často zaměření na rizika – je otázka, nakolik je to relevantní, chybí kvalitní studie na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49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</a:t>
            </a:r>
            <a:r>
              <a:rPr lang="cs-CZ" dirty="0" err="1"/>
              <a:t>kybergroomingu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Vzbuzení důvěry, snaha izolovat oběť</a:t>
            </a:r>
          </a:p>
          <a:p>
            <a:r>
              <a:rPr lang="cs-CZ" dirty="0"/>
              <a:t>Podplácení dárky</a:t>
            </a:r>
          </a:p>
          <a:p>
            <a:r>
              <a:rPr lang="cs-CZ" dirty="0"/>
              <a:t>Vyvolávání emoční závislosti </a:t>
            </a:r>
          </a:p>
          <a:p>
            <a:r>
              <a:rPr lang="cs-CZ" dirty="0"/>
              <a:t>Osobní setkání</a:t>
            </a:r>
          </a:p>
          <a:p>
            <a:r>
              <a:rPr lang="cs-CZ"/>
              <a:t>Sexuální obtěžování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798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Döring</a:t>
            </a:r>
            <a:r>
              <a:rPr lang="cs-CZ" dirty="0"/>
              <a:t> NM.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Internet'simpact</a:t>
            </a:r>
            <a:r>
              <a:rPr lang="cs-CZ" dirty="0"/>
              <a:t> on sexuality: a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15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research.Computers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Behavior2009;25(5):1089–101.</a:t>
            </a:r>
          </a:p>
          <a:p>
            <a:r>
              <a:rPr lang="cs-CZ" dirty="0" err="1"/>
              <a:t>Daneback</a:t>
            </a:r>
            <a:r>
              <a:rPr lang="cs-CZ" dirty="0"/>
              <a:t>, K., Cooper, A., &amp; </a:t>
            </a:r>
            <a:r>
              <a:rPr lang="cs-CZ" dirty="0" err="1"/>
              <a:t>Mansson</a:t>
            </a:r>
            <a:r>
              <a:rPr lang="cs-CZ" dirty="0"/>
              <a:t>, S.-A. (2005). </a:t>
            </a:r>
            <a:r>
              <a:rPr lang="cs-CZ" dirty="0" err="1"/>
              <a:t>An</a:t>
            </a:r>
            <a:r>
              <a:rPr lang="cs-CZ" dirty="0"/>
              <a:t> Internet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Cybersex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. </a:t>
            </a:r>
            <a:r>
              <a:rPr lang="cs-CZ" i="1" dirty="0" err="1"/>
              <a:t>Archives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Sexual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, 34</a:t>
            </a:r>
            <a:r>
              <a:rPr lang="cs-CZ" dirty="0"/>
              <a:t> (3).</a:t>
            </a:r>
          </a:p>
          <a:p>
            <a:r>
              <a:rPr lang="cs-CZ" dirty="0" err="1"/>
              <a:t>Daneback</a:t>
            </a:r>
            <a:r>
              <a:rPr lang="cs-CZ" dirty="0"/>
              <a:t>, K., </a:t>
            </a:r>
            <a:r>
              <a:rPr lang="cs-CZ" dirty="0" err="1"/>
              <a:t>Mansson</a:t>
            </a:r>
            <a:r>
              <a:rPr lang="cs-CZ" dirty="0"/>
              <a:t>, S.-A., &amp; </a:t>
            </a:r>
            <a:r>
              <a:rPr lang="cs-CZ" dirty="0" err="1"/>
              <a:t>Ross</a:t>
            </a:r>
            <a:r>
              <a:rPr lang="cs-CZ" dirty="0"/>
              <a:t>, M.W. (2007).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Offline</a:t>
            </a:r>
            <a:r>
              <a:rPr lang="cs-CZ" dirty="0"/>
              <a:t> Sex </a:t>
            </a:r>
            <a:r>
              <a:rPr lang="cs-CZ" dirty="0" err="1"/>
              <a:t>Partners</a:t>
            </a:r>
            <a:r>
              <a:rPr lang="cs-CZ" dirty="0"/>
              <a:t>. </a:t>
            </a:r>
            <a:r>
              <a:rPr lang="cs-CZ" i="1" dirty="0" err="1"/>
              <a:t>CyberPsychology</a:t>
            </a:r>
            <a:r>
              <a:rPr lang="en-US" i="1" dirty="0"/>
              <a:t> &amp; Behavior</a:t>
            </a:r>
            <a:r>
              <a:rPr lang="cs-CZ" i="1" dirty="0"/>
              <a:t>, 10</a:t>
            </a:r>
            <a:r>
              <a:rPr lang="cs-CZ" dirty="0"/>
              <a:t> (1).</a:t>
            </a:r>
          </a:p>
          <a:p>
            <a:r>
              <a:rPr lang="cs-CZ" dirty="0" err="1"/>
              <a:t>Ross</a:t>
            </a:r>
            <a:r>
              <a:rPr lang="cs-CZ" dirty="0"/>
              <a:t>, M.W. (2005). </a:t>
            </a:r>
            <a:r>
              <a:rPr lang="cs-CZ" dirty="0" err="1"/>
              <a:t>Typing</a:t>
            </a:r>
            <a:r>
              <a:rPr lang="cs-CZ" dirty="0"/>
              <a:t>, </a:t>
            </a:r>
            <a:r>
              <a:rPr lang="cs-CZ" dirty="0" err="1"/>
              <a:t>doing</a:t>
            </a:r>
            <a:r>
              <a:rPr lang="cs-CZ" dirty="0"/>
              <a:t>, and </a:t>
            </a:r>
            <a:r>
              <a:rPr lang="cs-CZ" dirty="0" err="1"/>
              <a:t>being</a:t>
            </a:r>
            <a:r>
              <a:rPr lang="cs-CZ" dirty="0"/>
              <a:t>: sexuality and </a:t>
            </a:r>
            <a:r>
              <a:rPr lang="cs-CZ" dirty="0" err="1"/>
              <a:t>the</a:t>
            </a:r>
            <a:r>
              <a:rPr lang="cs-CZ" dirty="0"/>
              <a:t> Internet.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Sex </a:t>
            </a:r>
            <a:r>
              <a:rPr lang="cs-CZ" i="1" dirty="0" err="1"/>
              <a:t>Research</a:t>
            </a:r>
            <a:r>
              <a:rPr lang="cs-CZ" i="1" dirty="0"/>
              <a:t>, 42</a:t>
            </a:r>
            <a:r>
              <a:rPr lang="cs-CZ" dirty="0"/>
              <a:t>, 342-352.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00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Sexuálně explicitní materiály</a:t>
            </a:r>
          </a:p>
          <a:p>
            <a:r>
              <a:rPr lang="cs-CZ" dirty="0"/>
              <a:t>Různé definice</a:t>
            </a:r>
          </a:p>
          <a:p>
            <a:pPr lvl="1"/>
            <a:r>
              <a:rPr lang="cs-CZ" dirty="0" smtClean="0"/>
              <a:t>Fotografie/filmy </a:t>
            </a:r>
            <a:r>
              <a:rPr lang="cs-CZ" dirty="0"/>
              <a:t>s jasně odhalenými genitáliemi</a:t>
            </a:r>
          </a:p>
          <a:p>
            <a:pPr lvl="1"/>
            <a:r>
              <a:rPr lang="cs-CZ" dirty="0"/>
              <a:t>Fotografie/filmy lidí majících sex</a:t>
            </a:r>
          </a:p>
          <a:p>
            <a:pPr lvl="1"/>
            <a:r>
              <a:rPr lang="cs-CZ" dirty="0"/>
              <a:t>Erotické stránky</a:t>
            </a:r>
          </a:p>
          <a:p>
            <a:endParaRPr lang="cs-CZ" dirty="0" smtClean="0"/>
          </a:p>
          <a:p>
            <a:r>
              <a:rPr lang="cs-CZ" dirty="0" smtClean="0"/>
              <a:t>Obecně jsou sexuální obsahy na internetu nejčastější formou obsah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63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zkoumání dopadu internetu na sexualitu (D</a:t>
            </a:r>
            <a:r>
              <a:rPr lang="en-US" dirty="0"/>
              <a:t>ö</a:t>
            </a:r>
            <a:r>
              <a:rPr lang="cs-CZ" dirty="0" smtClean="0"/>
              <a:t>ring,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Pornografie na internetu</a:t>
            </a:r>
          </a:p>
          <a:p>
            <a:r>
              <a:rPr lang="cs-CZ" b="1" dirty="0" smtClean="0"/>
              <a:t>Sexshopy na internetu</a:t>
            </a:r>
          </a:p>
          <a:p>
            <a:r>
              <a:rPr lang="cs-CZ" b="1" dirty="0" smtClean="0"/>
              <a:t>Sexuální služby na internetu</a:t>
            </a:r>
          </a:p>
          <a:p>
            <a:r>
              <a:rPr lang="cs-CZ" b="1" dirty="0" smtClean="0"/>
              <a:t>Sexuální vzdělávání na internetu</a:t>
            </a:r>
          </a:p>
          <a:p>
            <a:r>
              <a:rPr lang="cs-CZ" b="1" dirty="0" smtClean="0"/>
              <a:t>Sexuální kontakty na internetu</a:t>
            </a:r>
          </a:p>
          <a:p>
            <a:r>
              <a:rPr lang="cs-CZ" b="1" dirty="0" smtClean="0"/>
              <a:t>Sexuální subkultury na internetu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0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Explicitní, potenciálně stimulující zobrazení sexuální aktivity ve formě fotografií a sérií fotografií, videoklipů a filmů, komiksů a textů</a:t>
            </a:r>
          </a:p>
          <a:p>
            <a:r>
              <a:rPr lang="cs-CZ" dirty="0" smtClean="0"/>
              <a:t>Komerční a nekomerční</a:t>
            </a:r>
          </a:p>
          <a:p>
            <a:r>
              <a:rPr lang="cs-CZ" dirty="0" err="1" smtClean="0"/>
              <a:t>Erotica</a:t>
            </a:r>
            <a:r>
              <a:rPr lang="cs-CZ" dirty="0" smtClean="0"/>
              <a:t>/</a:t>
            </a:r>
            <a:r>
              <a:rPr lang="cs-CZ" dirty="0" err="1" smtClean="0"/>
              <a:t>softcore</a:t>
            </a:r>
            <a:r>
              <a:rPr lang="cs-CZ" dirty="0" smtClean="0"/>
              <a:t>, hardcore, a různé podoby ilegální pornografie (</a:t>
            </a:r>
            <a:r>
              <a:rPr lang="cs-CZ" dirty="0" err="1" smtClean="0"/>
              <a:t>child</a:t>
            </a:r>
            <a:r>
              <a:rPr lang="cs-CZ" dirty="0" smtClean="0"/>
              <a:t> – extrémně těžko dohledatelné)</a:t>
            </a:r>
          </a:p>
          <a:p>
            <a:r>
              <a:rPr lang="cs-CZ" dirty="0" smtClean="0"/>
              <a:t>Animal – oproti tomu dohledatelné snadno, protože je legální v mnoha státech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0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„triple A-</a:t>
            </a:r>
            <a:r>
              <a:rPr lang="cs-CZ" dirty="0" err="1" smtClean="0"/>
              <a:t>engine</a:t>
            </a:r>
            <a:r>
              <a:rPr lang="cs-CZ" dirty="0" smtClean="0"/>
              <a:t>“- anonymity, </a:t>
            </a:r>
            <a:r>
              <a:rPr lang="cs-CZ" dirty="0" err="1" smtClean="0"/>
              <a:t>accesibility</a:t>
            </a:r>
            <a:r>
              <a:rPr lang="cs-CZ" dirty="0" smtClean="0"/>
              <a:t>, </a:t>
            </a:r>
            <a:r>
              <a:rPr lang="cs-CZ" dirty="0" err="1" smtClean="0"/>
              <a:t>affordability</a:t>
            </a:r>
            <a:endParaRPr lang="cs-CZ" dirty="0" smtClean="0"/>
          </a:p>
          <a:p>
            <a:r>
              <a:rPr lang="cs-CZ" dirty="0" smtClean="0"/>
              <a:t>Amatérské porno – často reálný sexuální akt (reality </a:t>
            </a:r>
            <a:r>
              <a:rPr lang="cs-CZ" dirty="0" err="1" smtClean="0"/>
              <a:t>porn</a:t>
            </a:r>
            <a:r>
              <a:rPr lang="cs-CZ" dirty="0" smtClean="0"/>
              <a:t>); často má nabídnout estetickou, ale i tematickou alternativu k mainstreamové produkci (různé tělesné tvary a proporce) – </a:t>
            </a:r>
            <a:r>
              <a:rPr lang="cs-CZ" i="1" dirty="0" err="1" smtClean="0"/>
              <a:t>alternative</a:t>
            </a:r>
            <a:r>
              <a:rPr lang="cs-CZ" i="1" dirty="0" smtClean="0"/>
              <a:t> </a:t>
            </a:r>
            <a:r>
              <a:rPr lang="cs-CZ" i="1" dirty="0" err="1" smtClean="0"/>
              <a:t>porn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9145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Norsko, 18-49 let: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Časopisy: 96 % mužů, 73 % žen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Videofilmy: 96 % m, 76 % ž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Obsah internetu: 63 % m, 14 % ž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Polovina v posledních 12 měsících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err="1"/>
              <a:t>Wallmyr</a:t>
            </a:r>
            <a:r>
              <a:rPr lang="cs-CZ" sz="2600" dirty="0"/>
              <a:t> a </a:t>
            </a:r>
            <a:r>
              <a:rPr lang="cs-CZ" sz="2600" dirty="0" err="1"/>
              <a:t>Welin</a:t>
            </a:r>
            <a:r>
              <a:rPr lang="cs-CZ" sz="2600" dirty="0"/>
              <a:t> (2006) – švédská studie 15-25letí: většina viděla pornografii, ale 46 % žen a 23 % mužů tuto zkušenost popisuje jako „ponižující“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Ženy online: jen 2 % z uživatelů placených porno stránek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1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Dospělí </a:t>
            </a:r>
            <a:r>
              <a:rPr lang="cs-CZ" sz="3600" dirty="0"/>
              <a:t>používající online pornografii jsou častěji muži, mladší, homo/bisexuální, sexuálně aktivní, nevěřící, svobodní a s vyšším vzděláním</a:t>
            </a:r>
          </a:p>
          <a:p>
            <a:pPr lvl="1"/>
            <a:r>
              <a:rPr lang="cs-CZ" sz="3600" dirty="0"/>
              <a:t>40 % homosexuálních a bisexuálních žen používá online pornografii x 12 % heterosexuálních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866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1713</Words>
  <Application>Microsoft Macintosh PowerPoint</Application>
  <PresentationFormat>On-screen Show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Motiv systému Office</vt:lpstr>
      <vt:lpstr>Zdraví a internet Sexualita, zdraví a internet</vt:lpstr>
      <vt:lpstr>Sexualita na internetu</vt:lpstr>
      <vt:lpstr>Sexualita na internetu</vt:lpstr>
      <vt:lpstr>SEM</vt:lpstr>
      <vt:lpstr>Hlavní oblasti zkoumání dopadu internetu na sexualitu (Döring, 2009)</vt:lpstr>
      <vt:lpstr>Pornografie</vt:lpstr>
      <vt:lpstr>Pornografie</vt:lpstr>
      <vt:lpstr>Využívání pornografie</vt:lpstr>
      <vt:lpstr>Využívání pornografie</vt:lpstr>
      <vt:lpstr>Negativní dopady pornografie?</vt:lpstr>
      <vt:lpstr>Negativní dopady pornografie</vt:lpstr>
      <vt:lpstr>Sexshopy na internetu </vt:lpstr>
      <vt:lpstr>Sexuální služby na internetu </vt:lpstr>
      <vt:lpstr>Sexuální vzdělávání</vt:lpstr>
      <vt:lpstr>Sexuální kontakty na internetu</vt:lpstr>
      <vt:lpstr>Sexuální kontakty na internetu</vt:lpstr>
      <vt:lpstr>Kybersex</vt:lpstr>
      <vt:lpstr>Výhody kybersexu</vt:lpstr>
      <vt:lpstr>Výhody kybersexu</vt:lpstr>
      <vt:lpstr>Pozitivní dopady kybersexu</vt:lpstr>
      <vt:lpstr>Rizika KS</vt:lpstr>
      <vt:lpstr>Rizika hledání offline sex. Kontaktů online</vt:lpstr>
      <vt:lpstr>Dospívající a SEM</vt:lpstr>
      <vt:lpstr>Dospívající a SEM</vt:lpstr>
      <vt:lpstr>Záměrné x nezáměrné sledování</vt:lpstr>
      <vt:lpstr>Dopady nechtěné expozice</vt:lpstr>
      <vt:lpstr>Sexuální subkultury/menšiny</vt:lpstr>
      <vt:lpstr>Sexual solicitation</vt:lpstr>
      <vt:lpstr>Kybergrooming</vt:lpstr>
      <vt:lpstr>Etapy kybergroomingu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Černá</dc:creator>
  <cp:lastModifiedBy>Alena</cp:lastModifiedBy>
  <cp:revision>35</cp:revision>
  <dcterms:created xsi:type="dcterms:W3CDTF">2012-11-19T18:37:51Z</dcterms:created>
  <dcterms:modified xsi:type="dcterms:W3CDTF">2014-09-04T19:12:59Z</dcterms:modified>
</cp:coreProperties>
</file>