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65" r:id="rId5"/>
    <p:sldId id="269" r:id="rId6"/>
    <p:sldId id="270" r:id="rId7"/>
    <p:sldId id="266" r:id="rId8"/>
    <p:sldId id="268" r:id="rId9"/>
    <p:sldId id="259" r:id="rId10"/>
    <p:sldId id="272" r:id="rId11"/>
    <p:sldId id="260" r:id="rId12"/>
    <p:sldId id="261" r:id="rId13"/>
    <p:sldId id="262" r:id="rId14"/>
    <p:sldId id="278" r:id="rId15"/>
    <p:sldId id="279" r:id="rId16"/>
    <p:sldId id="263" r:id="rId17"/>
    <p:sldId id="264" r:id="rId18"/>
    <p:sldId id="274" r:id="rId19"/>
    <p:sldId id="275" r:id="rId20"/>
    <p:sldId id="276" r:id="rId21"/>
    <p:sldId id="267" r:id="rId2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64921-26A9-2E44-B99B-CFC62C785452}" type="datetimeFigureOut">
              <a:rPr lang="en-US" smtClean="0"/>
              <a:t>14.10.14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E7D5B3-DCA8-A843-9D37-8E7357492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26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645AA-C69C-4723-88EA-3C953A3398D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95022-A6E5-49E3-BED2-B1B4F2C3FBA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F95022-A6E5-49E3-BED2-B1B4F2C3FBA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678A22-CC02-0D4E-9CC8-31132FE7DEC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46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E8DFD8-071B-7E44-90C8-2445236C19B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73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F124C-DA73-DC47-8805-CFF1470F9E7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3696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3DD1F-C4E1-F54D-BA5C-0E89A1B5346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487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D0F59-DA37-9146-9BFE-C7AE6561A13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912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8589BD-751F-B34B-9F13-173E67C31C4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3159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F0F451-CB43-F74E-A559-AD66A1BEBFE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146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5A1DDB-61C2-9F48-85AA-B0EBC0436D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838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C9C614-5758-0C44-B951-F4A2CFA20A4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246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1BCFB1-6293-8845-9764-1AC26C49240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0851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5C43AA-BB2F-6440-A463-37FA0A9FF3D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728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181F0A-861B-7640-B5C3-1BC5A4E98DA6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-P30s7c1d0" TargetMode="External"/><Relationship Id="rId4" Type="http://schemas.openxmlformats.org/officeDocument/2006/relationships/hyperlink" Target="https://www.youtube.com/watch?v=CY2i5eGF7Q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-HAqrGRMf1w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141663"/>
            <a:ext cx="7772400" cy="1466850"/>
          </a:xfrm>
        </p:spPr>
        <p:txBody>
          <a:bodyPr/>
          <a:lstStyle/>
          <a:p>
            <a:pPr eaLnBrk="1" hangingPunct="1"/>
            <a:r>
              <a:rPr lang="cs-CZ" sz="5400" b="1" dirty="0">
                <a:latin typeface="Arial" charset="0"/>
              </a:rPr>
              <a:t>Zdraví a internet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8313" y="4941888"/>
            <a:ext cx="2376487" cy="1366837"/>
          </a:xfrm>
        </p:spPr>
        <p:txBody>
          <a:bodyPr/>
          <a:lstStyle/>
          <a:p>
            <a:pPr eaLnBrk="1" hangingPunct="1"/>
            <a:r>
              <a:rPr lang="cs-CZ" sz="2800" dirty="0">
                <a:latin typeface="Arial" charset="0"/>
              </a:rPr>
              <a:t>Alena Černá</a:t>
            </a:r>
          </a:p>
          <a:p>
            <a:pPr eaLnBrk="1" hangingPunct="1"/>
            <a:r>
              <a:rPr lang="cs-CZ" sz="2800" dirty="0" smtClean="0">
                <a:latin typeface="Arial" charset="0"/>
              </a:rPr>
              <a:t>PSY279</a:t>
            </a:r>
            <a:endParaRPr lang="cs-CZ" sz="2800" dirty="0">
              <a:latin typeface="Arial" charset="0"/>
            </a:endParaRPr>
          </a:p>
        </p:txBody>
      </p:sp>
      <p:pic>
        <p:nvPicPr>
          <p:cNvPr id="2052" name="Picture 4" descr="inovace-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4797425"/>
            <a:ext cx="5551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476250"/>
            <a:ext cx="2409825" cy="189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obr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76250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obr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476250"/>
            <a:ext cx="1800225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obr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6250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:\Internet\Reports Archive\2013\2 - Health Online for Jan 15\Infographics for web\PI_Health-Self-Tracking1_530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8600"/>
            <a:ext cx="8382000" cy="632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1863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  <a:hlinkClick r:id="rId2"/>
              </a:rPr>
              <a:t>http://www.youtube.com/watch?v=-HAqrGRMf1w</a:t>
            </a:r>
            <a:endParaRPr lang="cs-CZ" dirty="0">
              <a:latin typeface="Arial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hlinkClick r:id="rId3"/>
              </a:rPr>
              <a:t>https://www.youtube.com/watch?v=W-</a:t>
            </a:r>
            <a:r>
              <a:rPr lang="en-US" dirty="0" smtClean="0">
                <a:latin typeface="Arial" charset="0"/>
                <a:hlinkClick r:id="rId3"/>
              </a:rPr>
              <a:t>P30s7c1d0</a:t>
            </a:r>
            <a:endParaRPr lang="en-US" dirty="0" smtClean="0">
              <a:latin typeface="Arial" charset="0"/>
            </a:endParaRPr>
          </a:p>
          <a:p>
            <a:pPr eaLnBrk="1" hangingPunct="1"/>
            <a:endParaRPr lang="en-US" dirty="0" smtClean="0">
              <a:latin typeface="Arial" charset="0"/>
            </a:endParaRPr>
          </a:p>
          <a:p>
            <a:pPr eaLnBrk="1" hangingPunct="1"/>
            <a:r>
              <a:rPr lang="nl-NL" dirty="0">
                <a:latin typeface="Arial" charset="0"/>
                <a:hlinkClick r:id="rId4"/>
              </a:rPr>
              <a:t>https://www.youtube.com/watch?v=</a:t>
            </a:r>
            <a:r>
              <a:rPr lang="nl-NL" dirty="0" smtClean="0">
                <a:latin typeface="Arial" charset="0"/>
                <a:hlinkClick r:id="rId4"/>
              </a:rPr>
              <a:t>CY2i5eGF7Q0</a:t>
            </a:r>
            <a:endParaRPr lang="nl-NL" dirty="0" smtClean="0">
              <a:latin typeface="Arial" charset="0"/>
            </a:endParaRPr>
          </a:p>
          <a:p>
            <a:pPr marL="0" indent="0" eaLnBrk="1" hangingPunct="1">
              <a:buNone/>
            </a:pPr>
            <a:endParaRPr lang="cs-CZ" dirty="0">
              <a:latin typeface="Arial" charset="0"/>
            </a:endParaRPr>
          </a:p>
          <a:p>
            <a:pPr eaLnBrk="1" hangingPunct="1"/>
            <a:r>
              <a:rPr lang="cs-CZ" dirty="0">
                <a:latin typeface="Arial" charset="0"/>
              </a:rPr>
              <a:t>Co může ovlivňovat potřebu diagnostikovat se sám </a:t>
            </a:r>
            <a:r>
              <a:rPr lang="cs-CZ" dirty="0" smtClean="0">
                <a:latin typeface="Arial" charset="0"/>
              </a:rPr>
              <a:t>pomocí </a:t>
            </a:r>
            <a:r>
              <a:rPr lang="cs-CZ" dirty="0">
                <a:latin typeface="Arial" charset="0"/>
              </a:rPr>
              <a:t>internetu?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Sebediagnostikování a sebeléčba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>
                <a:latin typeface="Arial" charset="0"/>
              </a:rPr>
              <a:t>Lidé se dnes mohou diagnostikovat v jakékoli </a:t>
            </a:r>
            <a:r>
              <a:rPr lang="cs-CZ" sz="2800" dirty="0" smtClean="0">
                <a:latin typeface="Arial" charset="0"/>
              </a:rPr>
              <a:t>oblasti, </a:t>
            </a:r>
            <a:r>
              <a:rPr lang="cs-CZ" sz="2800" dirty="0">
                <a:latin typeface="Arial" charset="0"/>
              </a:rPr>
              <a:t>ale v některých i léčit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Internet zprostředkovává nejenom informace, ale poměrně snadno také léky (např. testy na některé bakteriální infekce </a:t>
            </a:r>
            <a:r>
              <a:rPr lang="cs-CZ" sz="2800" dirty="0" err="1">
                <a:latin typeface="Arial" charset="0"/>
              </a:rPr>
              <a:t>x</a:t>
            </a:r>
            <a:r>
              <a:rPr lang="cs-CZ" sz="2800" dirty="0">
                <a:latin typeface="Arial" charset="0"/>
              </a:rPr>
              <a:t> antibiotika a jiné léky z Ruska aj.)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Z lidové medicíny a přírodních doplňků stravy (i ty mají svá úskalí) snadno přeskočíme k využívání výdobytků moderní vědy laiky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Důvody?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Pacient jako participant?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Jaké je role lékaře? Co se stane když pacient přijde „vyzbrojen</a:t>
            </a:r>
            <a:r>
              <a:rPr lang="ja-JP" altLang="cs-CZ">
                <a:latin typeface="Arial" charset="0"/>
              </a:rPr>
              <a:t>“</a:t>
            </a:r>
            <a:r>
              <a:rPr lang="cs-CZ">
                <a:latin typeface="Arial" charset="0"/>
              </a:rPr>
              <a:t> vlastní diagnózou a požadavky na léčení?</a:t>
            </a:r>
          </a:p>
          <a:p>
            <a:pPr eaLnBrk="1" hangingPunct="1"/>
            <a:r>
              <a:rPr lang="cs-CZ">
                <a:latin typeface="Arial" charset="0"/>
              </a:rPr>
              <a:t>Informační převaha u mnoha lidí, kteří už diagnostikování byli (záleží na vzdělání, věku, přístupu – ale jde o nový jev); jak se k tomu lékaři staví?</a:t>
            </a:r>
          </a:p>
          <a:p>
            <a:pPr eaLnBrk="1" hangingPunct="1"/>
            <a:r>
              <a:rPr lang="cs-CZ">
                <a:latin typeface="Arial" charset="0"/>
              </a:rPr>
              <a:t>Typicky mladí, vzdělaní lidé; sebedůvěra x nedůvěra k lékaři či celému systému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online searches affect decisions (1)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US" dirty="0" smtClean="0"/>
              <a:t>60% of e-patients say the information found online affected a </a:t>
            </a:r>
            <a:r>
              <a:rPr lang="en-US" dirty="0" smtClean="0">
                <a:solidFill>
                  <a:srgbClr val="FF0000"/>
                </a:solidFill>
              </a:rPr>
              <a:t>decision about how to treat an illness or condition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56% say it changed their overall approach to </a:t>
            </a:r>
            <a:r>
              <a:rPr lang="en-US" dirty="0" smtClean="0">
                <a:solidFill>
                  <a:srgbClr val="FF0000"/>
                </a:solidFill>
              </a:rPr>
              <a:t>maintaining their health</a:t>
            </a:r>
            <a:r>
              <a:rPr lang="en-US" dirty="0" smtClean="0"/>
              <a:t> or the health of someone they help take care of.</a:t>
            </a:r>
          </a:p>
          <a:p>
            <a:pPr fontAlgn="base"/>
            <a:r>
              <a:rPr lang="en-US" dirty="0" smtClean="0"/>
              <a:t>53% say it lead them </a:t>
            </a:r>
            <a:r>
              <a:rPr lang="en-US" dirty="0" smtClean="0">
                <a:solidFill>
                  <a:srgbClr val="FF0000"/>
                </a:solidFill>
              </a:rPr>
              <a:t>to ask a doctor new questions</a:t>
            </a:r>
            <a:r>
              <a:rPr lang="en-US" dirty="0" smtClean="0"/>
              <a:t>, or to get a second opinion from another doctor.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278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 smtClean="0"/>
              <a:t>49% say it changed the way they think about </a:t>
            </a:r>
            <a:r>
              <a:rPr lang="en-US" dirty="0" smtClean="0">
                <a:solidFill>
                  <a:srgbClr val="FF0000"/>
                </a:solidFill>
              </a:rPr>
              <a:t>diet, exercise, or stress management</a:t>
            </a:r>
            <a:r>
              <a:rPr lang="en-US" dirty="0" smtClean="0"/>
              <a:t>.</a:t>
            </a:r>
          </a:p>
          <a:p>
            <a:pPr fontAlgn="base"/>
            <a:r>
              <a:rPr lang="en-US" dirty="0" smtClean="0"/>
              <a:t>38% say it affected a decision about whether to </a:t>
            </a:r>
            <a:r>
              <a:rPr lang="en-US" dirty="0" smtClean="0">
                <a:solidFill>
                  <a:srgbClr val="FF0000"/>
                </a:solidFill>
              </a:rPr>
              <a:t>see a doctor.</a:t>
            </a:r>
          </a:p>
          <a:p>
            <a:pPr fontAlgn="base"/>
            <a:r>
              <a:rPr lang="en-US" dirty="0" smtClean="0"/>
              <a:t>38% say it changed the way they </a:t>
            </a:r>
            <a:r>
              <a:rPr lang="en-US" dirty="0" smtClean="0">
                <a:solidFill>
                  <a:srgbClr val="FF0000"/>
                </a:solidFill>
              </a:rPr>
              <a:t>cope with a chronic condition</a:t>
            </a:r>
            <a:r>
              <a:rPr lang="en-US" dirty="0" smtClean="0"/>
              <a:t> or manage pain.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itle 6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online searches affect decisions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27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Kvalita online informací týkajících se zdraví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Internet jako skrumáž nikým needitovaných obsahů x weby, na kterých participují lékaři</a:t>
            </a:r>
          </a:p>
          <a:p>
            <a:pPr eaLnBrk="1" hangingPunct="1"/>
            <a:r>
              <a:rPr lang="cs-CZ">
                <a:latin typeface="Arial" charset="0"/>
              </a:rPr>
              <a:t>Peer-to-peer healthcare – komu budou pacienti věřit?</a:t>
            </a:r>
          </a:p>
          <a:p>
            <a:pPr eaLnBrk="1" hangingPunct="1"/>
            <a:r>
              <a:rPr lang="cs-CZ">
                <a:latin typeface="Arial" charset="0"/>
              </a:rPr>
              <a:t>Lidé často hledají informace o medikaci, možnostech zlepšení celkového zdraví, a informace o zdravotních tématech, o kterých se těžko mluví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Online komunity a </a:t>
            </a:r>
            <a:r>
              <a:rPr lang="cs-CZ" dirty="0" smtClean="0">
                <a:latin typeface="Arial" charset="0"/>
              </a:rPr>
              <a:t>zdraví</a:t>
            </a:r>
            <a:endParaRPr lang="cs-CZ" dirty="0">
              <a:latin typeface="Arial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Zajímavý fenomén – lidé zůstávají v online komunitách týkajících se konkrétního zdravotního problému i poté, co se jejich vlastní problém vyřeší – a pomáhají ostatním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228600"/>
            <a:ext cx="2667000" cy="1920081"/>
          </a:xfrm>
        </p:spPr>
        <p:txBody>
          <a:bodyPr/>
          <a:lstStyle/>
          <a:p>
            <a:r>
              <a:rPr lang="en-US" dirty="0" smtClean="0"/>
              <a:t>Mobile health info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1999" y="0"/>
          <a:ext cx="4572002" cy="6857994"/>
        </p:xfrm>
        <a:graphic>
          <a:graphicData uri="http://schemas.openxmlformats.org/drawingml/2006/table">
            <a:tbl>
              <a:tblPr/>
              <a:tblGrid>
                <a:gridCol w="3005512"/>
                <a:gridCol w="783245"/>
                <a:gridCol w="783245"/>
              </a:tblGrid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2010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2012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388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All cell phone owners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17%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31%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Men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29*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Women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33*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Age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18-29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29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42*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30-49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39*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50-64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19*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65+ 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Race/Ethnicity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White, non-Hispanic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27*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Black, non-Hispanic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35*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Hispanic 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38*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Annual household income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Less than $30,000/yr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28*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$30,000-$49,999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30*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$50,000-$74,999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37*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$75,000+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37*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7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Calibri"/>
                          <a:ea typeface="Calibri"/>
                          <a:cs typeface="Times New Roman"/>
                        </a:rPr>
                        <a:t>Education level</a:t>
                      </a: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No high school diploma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High School grad 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26*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Some college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33*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College+</a:t>
                      </a:r>
                    </a:p>
                  </a:txBody>
                  <a:tcPr marL="61887" marR="618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Calibri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38*</a:t>
                      </a:r>
                    </a:p>
                  </a:txBody>
                  <a:tcPr marL="61887" marR="618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2222480"/>
            <a:ext cx="457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700" dirty="0" smtClean="0"/>
              <a:t> 91% of adults own cells </a:t>
            </a:r>
          </a:p>
          <a:p>
            <a:r>
              <a:rPr lang="en-US" sz="2700" dirty="0" smtClean="0"/>
              <a:t>       … of them …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31% get health information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9% get health text messages</a:t>
            </a:r>
          </a:p>
          <a:p>
            <a:pPr algn="ctr"/>
            <a:r>
              <a:rPr lang="en-US" sz="2700" dirty="0" smtClean="0"/>
              <a:t>---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 56% own smartphones</a:t>
            </a:r>
          </a:p>
          <a:p>
            <a:pPr algn="ctr"/>
            <a:r>
              <a:rPr lang="en-US" sz="2700" dirty="0" smtClean="0"/>
              <a:t>… of them …</a:t>
            </a:r>
          </a:p>
          <a:p>
            <a:pPr>
              <a:buFont typeface="Arial" pitchFamily="34" charset="0"/>
              <a:buChar char="•"/>
            </a:pPr>
            <a:r>
              <a:rPr lang="en-US" sz="2700" dirty="0" smtClean="0"/>
              <a:t> 19% have health apps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959681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3352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Health apps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267200" y="152400"/>
          <a:ext cx="4800600" cy="6918793"/>
        </p:xfrm>
        <a:graphic>
          <a:graphicData uri="http://schemas.openxmlformats.org/drawingml/2006/table">
            <a:tbl>
              <a:tblPr/>
              <a:tblGrid>
                <a:gridCol w="4037499"/>
                <a:gridCol w="763101"/>
              </a:tblGrid>
              <a:tr h="539329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</a:pPr>
                      <a:r>
                        <a:rPr lang="en-US" sz="26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All health app users (n=254)</a:t>
                      </a:r>
                      <a:endParaRPr lang="en-US" sz="2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736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35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Exercise, fitness, pedometer or heart rate monitoring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38%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Diet, food, calorie counter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31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Weight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Period or menstrual cycle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Blood pressure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WebMD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Pregnancy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Blood sugar or diabetes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Medication management (tracking, alerts, etc)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Mood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Sleep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9646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Other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 Placeholder 3"/>
          <p:cNvSpPr txBox="1">
            <a:spLocks/>
          </p:cNvSpPr>
          <p:nvPr/>
        </p:nvSpPr>
        <p:spPr>
          <a:xfrm>
            <a:off x="228600" y="1371600"/>
            <a:ext cx="3962400" cy="533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500" dirty="0" smtClean="0"/>
              <a:t>69% track health indicator for themselves or another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2500" dirty="0" smtClean="0"/>
              <a:t>… of them …</a:t>
            </a:r>
          </a:p>
          <a:p>
            <a:pPr lvl="0">
              <a:buFont typeface="Arial" pitchFamily="34" charset="0"/>
              <a:buChar char="•"/>
            </a:pPr>
            <a:r>
              <a:rPr lang="en-US" sz="2500" dirty="0" smtClean="0"/>
              <a:t> 49% of trackers say they keep track of progress “in their heads” </a:t>
            </a:r>
          </a:p>
          <a:p>
            <a:pPr lvl="0">
              <a:buFont typeface="Arial" pitchFamily="34" charset="0"/>
              <a:buChar char="•"/>
            </a:pPr>
            <a:r>
              <a:rPr lang="en-US" sz="2500" dirty="0" smtClean="0"/>
              <a:t> 34% say they track the data on paper, like in a notebook or journal </a:t>
            </a:r>
          </a:p>
          <a:p>
            <a:pPr lvl="0">
              <a:buFont typeface="Arial" pitchFamily="34" charset="0"/>
              <a:buChar char="•"/>
            </a:pPr>
            <a:r>
              <a:rPr lang="en-US" sz="2500" dirty="0" smtClean="0"/>
              <a:t> 21% say they use some form of technology to track their health data – and 7% use an app.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73042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>
                <a:latin typeface="Arial" charset="0"/>
              </a:rPr>
              <a:t>Vyhledávání informací o zdraví online napříč pohlavími a generacemi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>
              <a:latin typeface="Arial" charset="0"/>
            </a:endParaRPr>
          </a:p>
          <a:p>
            <a:pPr eaLnBrk="1" hangingPunct="1"/>
            <a:r>
              <a:rPr lang="cs-CZ">
                <a:latin typeface="Arial" charset="0"/>
              </a:rPr>
              <a:t>Co nutí lidi vyhledávat informace o zdraví na internetu?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924800" cy="4525963"/>
          </a:xfrm>
        </p:spPr>
        <p:txBody>
          <a:bodyPr/>
          <a:lstStyle/>
          <a:p>
            <a:r>
              <a:rPr lang="en-US" dirty="0" smtClean="0"/>
              <a:t>34% of self-trackers say their data collection has affected a health decision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40% of self-trackers say it has led them to ask a doctor new questions or seek a second opinion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46% of self-trackers say it has changed their overall approach to health</a:t>
            </a:r>
          </a:p>
          <a:p>
            <a:endParaRPr lang="en-US" dirty="0"/>
          </a:p>
        </p:txBody>
      </p:sp>
      <p:sp>
        <p:nvSpPr>
          <p:cNvPr id="7" name="TextBox 14"/>
          <p:cNvSpPr txBox="1"/>
          <p:nvPr/>
        </p:nvSpPr>
        <p:spPr>
          <a:xfrm>
            <a:off x="1979712" y="5949280"/>
            <a:ext cx="502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dirty="0" smtClean="0"/>
              <a:t>Pew Internet/California HealthCare Foundation survey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67686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Literatura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>
                <a:latin typeface="Arial" charset="0"/>
              </a:rPr>
              <a:t>Pew Internet &amp; American life project - Pewinternet.org</a:t>
            </a:r>
          </a:p>
          <a:p>
            <a:pPr eaLnBrk="1" hangingPunct="1"/>
            <a:r>
              <a:rPr lang="en-US" sz="2000">
                <a:latin typeface="Arial" charset="0"/>
              </a:rPr>
              <a:t>Leung, L. (2008). Internet embeddedness: Links with online health information </a:t>
            </a:r>
          </a:p>
          <a:p>
            <a:pPr eaLnBrk="1" hangingPunct="1"/>
            <a:r>
              <a:rPr lang="en-US" sz="2000">
                <a:latin typeface="Arial" charset="0"/>
              </a:rPr>
              <a:t>seeking, expectancy value/quality of health information websites, and Internet usage </a:t>
            </a:r>
          </a:p>
          <a:p>
            <a:pPr eaLnBrk="1" hangingPunct="1"/>
            <a:r>
              <a:rPr lang="en-US" sz="2000">
                <a:latin typeface="Arial" charset="0"/>
              </a:rPr>
              <a:t>patterns. CyberPsychology &amp; Behavior, 11(5), 565–569.</a:t>
            </a:r>
          </a:p>
          <a:p>
            <a:pPr eaLnBrk="1" hangingPunct="1"/>
            <a:r>
              <a:rPr lang="en-US" sz="2000">
                <a:latin typeface="Arial" charset="0"/>
              </a:rPr>
              <a:t>Riva, G. (2000). From telehealth to e-health: internet and distributed virtual reality in </a:t>
            </a:r>
          </a:p>
          <a:p>
            <a:pPr eaLnBrk="1" hangingPunct="1"/>
            <a:r>
              <a:rPr lang="en-US" sz="2000">
                <a:latin typeface="Arial" charset="0"/>
              </a:rPr>
              <a:t>health care. CyberPsychology &amp; Behavior 3:989–998.</a:t>
            </a:r>
          </a:p>
          <a:p>
            <a:pPr eaLnBrk="1" hangingPunct="1"/>
            <a:r>
              <a:rPr lang="en-US" sz="2000">
                <a:latin typeface="Arial" charset="0"/>
              </a:rPr>
              <a:t>Dolan, G., Iredale, R., Williams, R., &amp; Ameen, J. (2004). Consumer use of the </a:t>
            </a:r>
          </a:p>
          <a:p>
            <a:pPr eaLnBrk="1" hangingPunct="1"/>
            <a:r>
              <a:rPr lang="en-US" sz="2000">
                <a:latin typeface="Arial" charset="0"/>
              </a:rPr>
              <a:t>Internet for health information: A survey of primary care patients. International </a:t>
            </a:r>
          </a:p>
          <a:p>
            <a:pPr eaLnBrk="1" hangingPunct="1"/>
            <a:r>
              <a:rPr lang="en-US" sz="2000">
                <a:latin typeface="Arial" charset="0"/>
              </a:rPr>
              <a:t>Journal of Consumer Studies, 28, 147–153.</a:t>
            </a:r>
            <a:endParaRPr lang="cs-CZ" sz="200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Co nutí lidi vyhledávat informace o zdraví na internetu?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>
                <a:latin typeface="Arial" charset="0"/>
              </a:rPr>
              <a:t>Nedostatek informací – od koho?</a:t>
            </a:r>
          </a:p>
          <a:p>
            <a:pPr eaLnBrk="1" hangingPunct="1"/>
            <a:r>
              <a:rPr lang="cs-CZ" dirty="0">
                <a:latin typeface="Arial" charset="0"/>
              </a:rPr>
              <a:t>Paternalistický přístup</a:t>
            </a:r>
          </a:p>
          <a:p>
            <a:pPr eaLnBrk="1" hangingPunct="1"/>
            <a:r>
              <a:rPr lang="cs-CZ" dirty="0">
                <a:latin typeface="Arial" charset="0"/>
              </a:rPr>
              <a:t>Snaha o aktivní roli v záležitostech vlastního těla a duše, snaha pojmenovat a vyhovět vlastním potřebám</a:t>
            </a:r>
          </a:p>
          <a:p>
            <a:pPr eaLnBrk="1" hangingPunct="1"/>
            <a:r>
              <a:rPr lang="cs-CZ" dirty="0">
                <a:latin typeface="Arial" charset="0"/>
              </a:rPr>
              <a:t>Peer-to-peer </a:t>
            </a:r>
            <a:r>
              <a:rPr lang="cs-CZ" dirty="0" err="1">
                <a:latin typeface="Arial" charset="0"/>
              </a:rPr>
              <a:t>healthcare</a:t>
            </a:r>
            <a:r>
              <a:rPr lang="cs-CZ" dirty="0">
                <a:latin typeface="Arial" charset="0"/>
              </a:rPr>
              <a:t> se všemi </a:t>
            </a:r>
            <a:r>
              <a:rPr lang="cs-CZ" dirty="0" smtClean="0">
                <a:latin typeface="Arial" charset="0"/>
              </a:rPr>
              <a:t>náležitostmi</a:t>
            </a:r>
          </a:p>
          <a:p>
            <a:pPr eaLnBrk="1" hangingPunct="1"/>
            <a:r>
              <a:rPr lang="cs-CZ" dirty="0" smtClean="0">
                <a:latin typeface="Arial" charset="0"/>
              </a:rPr>
              <a:t>Další...?</a:t>
            </a:r>
            <a:endParaRPr lang="cs-CZ" dirty="0">
              <a:latin typeface="Arial" charset="0"/>
            </a:endParaRPr>
          </a:p>
          <a:p>
            <a:pPr eaLnBrk="1" hangingPunct="1"/>
            <a:endParaRPr lang="cs-CZ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Jak lidé vyhledávají informace o zdraví (Pew internet project)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>
                <a:latin typeface="Arial" charset="0"/>
              </a:rPr>
              <a:t>80 % z těch, kdo používají internet, hledalo někdy informace o zdraví na internetu, včetně specifických zdravotních potíží 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34 % pak četlo zkušenosti někoho jiného s konkrétními zdravotními problémy – ať už na blogu, chatu nebo webové stránce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25 % vidělo video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24 % hledalo informace o medikaci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18 % šlo cíleně online, aby našli </a:t>
            </a:r>
            <a:r>
              <a:rPr lang="cs-CZ" sz="2400" dirty="0" smtClean="0">
                <a:latin typeface="Arial" charset="0"/>
              </a:rPr>
              <a:t>někoho </a:t>
            </a:r>
            <a:r>
              <a:rPr lang="cs-CZ" sz="2400" dirty="0">
                <a:latin typeface="Arial" charset="0"/>
              </a:rPr>
              <a:t>s podobnými zdravotními problémy</a:t>
            </a:r>
          </a:p>
          <a:p>
            <a:pPr eaLnBrk="1" hangingPunct="1"/>
            <a:r>
              <a:rPr lang="cs-CZ" sz="2400" dirty="0">
                <a:latin typeface="Arial" charset="0"/>
              </a:rPr>
              <a:t>16 % hledalo informace o hodnocení lékařů (typicky jinými </a:t>
            </a:r>
            <a:r>
              <a:rPr lang="cs-CZ" sz="2400" dirty="0" smtClean="0">
                <a:latin typeface="Arial" charset="0"/>
              </a:rPr>
              <a:t>pacienty)</a:t>
            </a:r>
            <a:endParaRPr lang="cs-CZ" sz="2400" dirty="0">
              <a:latin typeface="Arial" charset="0"/>
            </a:endParaRPr>
          </a:p>
          <a:p>
            <a:pPr eaLnBrk="1" hangingPunct="1"/>
            <a:endParaRPr lang="cs-CZ" sz="24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nímek obrazovky 2013-10-15 v 13.08.2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0" r="1080"/>
          <a:stretch>
            <a:fillRect/>
          </a:stretch>
        </p:blipFill>
        <p:spPr>
          <a:xfrm>
            <a:off x="251520" y="764704"/>
            <a:ext cx="8712968" cy="5361459"/>
          </a:xfrm>
        </p:spPr>
      </p:pic>
    </p:spTree>
    <p:extLst>
      <p:ext uri="{BB962C8B-B14F-4D97-AF65-F5344CB8AC3E}">
        <p14:creationId xmlns:p14="http://schemas.microsoft.com/office/powerpoint/2010/main" val="3076334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Snímek obrazovky 2013-10-15 v 13.17.0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165" r="-12165"/>
          <a:stretch/>
        </p:blipFill>
        <p:spPr>
          <a:xfrm>
            <a:off x="457200" y="1052513"/>
            <a:ext cx="8229600" cy="5073650"/>
          </a:xfrm>
        </p:spPr>
      </p:pic>
    </p:spTree>
    <p:extLst>
      <p:ext uri="{BB962C8B-B14F-4D97-AF65-F5344CB8AC3E}">
        <p14:creationId xmlns:p14="http://schemas.microsoft.com/office/powerpoint/2010/main" val="2910097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Peer-to-peer healthcare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The most striking finding of the national survey is the extent of peer‐to‐peer help among people living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with chronic conditions. One in four internet users living with high blood pressure, diabetes, heart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conditions, lung conditions, cancer, or some other chronic ailment (23%) say they have gone online to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find others with similar health concerns. By contrast, 15% of internet users who report no chronic</a:t>
            </a:r>
            <a:r>
              <a:rPr lang="cs-CZ" sz="2400">
                <a:latin typeface="Arial" charset="0"/>
              </a:rPr>
              <a:t> </a:t>
            </a:r>
            <a:r>
              <a:rPr lang="en-US" sz="2400">
                <a:latin typeface="Arial" charset="0"/>
              </a:rPr>
              <a:t>conditions have sought such help online.</a:t>
            </a:r>
            <a:r>
              <a:rPr lang="cs-CZ" sz="2400">
                <a:latin typeface="Arial" charset="0"/>
              </a:rPr>
              <a:t> (Pew internet project)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Peer- to – peer healthcare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>
                <a:latin typeface="Arial" charset="0"/>
              </a:rPr>
              <a:t>Other groups who are likely to look online for people who share their same health concerns include: internet users who are caring for a loved one; internet users who experienced a medical crisis in the past year; and internet users who have experienced a significant change in their physical health, such as weight loss or gain, pregnancy, or quitting smoking.</a:t>
            </a:r>
            <a:endParaRPr lang="cs-CZ" sz="2400">
              <a:latin typeface="Arial" charset="0"/>
            </a:endParaRPr>
          </a:p>
          <a:p>
            <a:pPr eaLnBrk="1" hangingPunct="1"/>
            <a:r>
              <a:rPr lang="cs-CZ" sz="2400">
                <a:latin typeface="Arial" charset="0"/>
              </a:rPr>
              <a:t>Vztahy v komunitách pro lidi s ojedinělým onemocněním či postižením; expertní znalosti často mnoha lidí (víc než 2000 není vyjímkou; možnost otevřenosti a sdílení pocitů a informací, která by jinde nebyla)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Jak lidé přistupují k informacím o zdraví?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800" dirty="0">
                <a:latin typeface="Arial" charset="0"/>
              </a:rPr>
              <a:t>Okolo 45 - 65 % (</a:t>
            </a:r>
            <a:r>
              <a:rPr lang="cs-CZ" sz="2800" dirty="0" err="1">
                <a:latin typeface="Arial" charset="0"/>
              </a:rPr>
              <a:t>zleží</a:t>
            </a:r>
            <a:r>
              <a:rPr lang="cs-CZ" sz="2800" dirty="0">
                <a:latin typeface="Arial" charset="0"/>
              </a:rPr>
              <a:t> na konkrétní studii a vzorku) lidí stále považuje za hlavní zdroj </a:t>
            </a:r>
            <a:r>
              <a:rPr lang="cs-CZ" sz="2800" dirty="0" err="1">
                <a:latin typeface="Arial" charset="0"/>
              </a:rPr>
              <a:t>infromací</a:t>
            </a:r>
            <a:r>
              <a:rPr lang="cs-CZ" sz="2800" dirty="0">
                <a:latin typeface="Arial" charset="0"/>
              </a:rPr>
              <a:t> o zdraví svého lékaře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Nicméně,  kam se obrátí jako první?</a:t>
            </a:r>
          </a:p>
          <a:p>
            <a:pPr eaLnBrk="1" hangingPunct="1"/>
            <a:r>
              <a:rPr lang="cs-CZ" sz="2800" dirty="0">
                <a:latin typeface="Arial" charset="0"/>
              </a:rPr>
              <a:t>Jak to může měnit vztah lékař – pacient? Jaké máte zkušenosti? Co web </a:t>
            </a:r>
            <a:r>
              <a:rPr lang="cs-CZ" sz="2800" dirty="0" err="1">
                <a:latin typeface="Arial" charset="0"/>
              </a:rPr>
              <a:t>ulekare.cz</a:t>
            </a:r>
            <a:r>
              <a:rPr lang="cs-CZ" sz="2800" dirty="0">
                <a:latin typeface="Arial" charset="0"/>
              </a:rPr>
              <a:t>?</a:t>
            </a:r>
          </a:p>
          <a:p>
            <a:pPr eaLnBrk="1" hangingPunct="1"/>
            <a:r>
              <a:rPr lang="cs-CZ" sz="2800" dirty="0" err="1">
                <a:latin typeface="Arial" charset="0"/>
              </a:rPr>
              <a:t>Sebediagnostikování</a:t>
            </a:r>
            <a:r>
              <a:rPr lang="cs-CZ" sz="2800" dirty="0">
                <a:latin typeface="Arial" charset="0"/>
              </a:rPr>
              <a:t> </a:t>
            </a:r>
            <a:r>
              <a:rPr lang="cs-CZ" sz="2800" dirty="0" smtClean="0">
                <a:latin typeface="Arial" charset="0"/>
              </a:rPr>
              <a:t>- </a:t>
            </a:r>
            <a:r>
              <a:rPr lang="cs-CZ" sz="2800" dirty="0">
                <a:latin typeface="Arial" charset="0"/>
              </a:rPr>
              <a:t>jde o nový fenomén spojený s </a:t>
            </a:r>
            <a:r>
              <a:rPr lang="cs-CZ" sz="2800" dirty="0" err="1">
                <a:latin typeface="Arial" charset="0"/>
              </a:rPr>
              <a:t>interetem</a:t>
            </a:r>
            <a:r>
              <a:rPr lang="cs-CZ" sz="2800" dirty="0">
                <a:latin typeface="Arial" charset="0"/>
              </a:rPr>
              <a:t>, nebo je internet pouze nová modalita?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1356</Words>
  <Application>Microsoft Macintosh PowerPoint</Application>
  <PresentationFormat>On-screen Show (4:3)</PresentationFormat>
  <Paragraphs>181</Paragraphs>
  <Slides>21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Výchozí návrh</vt:lpstr>
      <vt:lpstr>Zdraví a internet</vt:lpstr>
      <vt:lpstr>Vyhledávání informací o zdraví online napříč pohlavími a generacemi</vt:lpstr>
      <vt:lpstr>Co nutí lidi vyhledávat informace o zdraví na internetu?</vt:lpstr>
      <vt:lpstr>Jak lidé vyhledávají informace o zdraví (Pew internet project)</vt:lpstr>
      <vt:lpstr>PowerPoint Presentation</vt:lpstr>
      <vt:lpstr>PowerPoint Presentation</vt:lpstr>
      <vt:lpstr>Peer-to-peer healthcare</vt:lpstr>
      <vt:lpstr>Peer- to – peer healthcare</vt:lpstr>
      <vt:lpstr>Jak lidé přistupují k informacím o zdraví?</vt:lpstr>
      <vt:lpstr>PowerPoint Presentation</vt:lpstr>
      <vt:lpstr>http://www.youtube.com/watch?v=-HAqrGRMf1w</vt:lpstr>
      <vt:lpstr>Sebediagnostikování a sebeléčba</vt:lpstr>
      <vt:lpstr>Pacient jako participant?</vt:lpstr>
      <vt:lpstr>How online searches affect decisions (1)</vt:lpstr>
      <vt:lpstr>How online searches affect decisions (2)</vt:lpstr>
      <vt:lpstr>Kvalita online informací týkajících se zdraví</vt:lpstr>
      <vt:lpstr>Online komunity a zdraví</vt:lpstr>
      <vt:lpstr>Mobile health info</vt:lpstr>
      <vt:lpstr>Health apps</vt:lpstr>
      <vt:lpstr>Impact of tracking</vt:lpstr>
      <vt:lpstr>Literatura</vt:lpstr>
    </vt:vector>
  </TitlesOfParts>
  <Company>FSS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Zdraví a internet</dc:title>
  <dc:creator>cerna</dc:creator>
  <cp:lastModifiedBy>Alena</cp:lastModifiedBy>
  <cp:revision>36</cp:revision>
  <dcterms:created xsi:type="dcterms:W3CDTF">2012-10-01T12:57:48Z</dcterms:created>
  <dcterms:modified xsi:type="dcterms:W3CDTF">2014-10-14T16:41:43Z</dcterms:modified>
</cp:coreProperties>
</file>