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gif" ContentType="image/gif"/>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72" r:id="rId3"/>
    <p:sldId id="303" r:id="rId4"/>
    <p:sldId id="301" r:id="rId5"/>
    <p:sldId id="302" r:id="rId6"/>
    <p:sldId id="257" r:id="rId7"/>
    <p:sldId id="305" r:id="rId8"/>
    <p:sldId id="300" r:id="rId9"/>
    <p:sldId id="310" r:id="rId10"/>
    <p:sldId id="306" r:id="rId11"/>
    <p:sldId id="307" r:id="rId12"/>
    <p:sldId id="308" r:id="rId13"/>
    <p:sldId id="309" r:id="rId14"/>
    <p:sldId id="311" r:id="rId15"/>
    <p:sldId id="319" r:id="rId16"/>
    <p:sldId id="326" r:id="rId17"/>
    <p:sldId id="316" r:id="rId18"/>
    <p:sldId id="317" r:id="rId19"/>
    <p:sldId id="320" r:id="rId20"/>
    <p:sldId id="327" r:id="rId21"/>
    <p:sldId id="330" r:id="rId22"/>
    <p:sldId id="312" r:id="rId23"/>
    <p:sldId id="315" r:id="rId24"/>
    <p:sldId id="313" r:id="rId25"/>
    <p:sldId id="322" r:id="rId26"/>
    <p:sldId id="325" r:id="rId27"/>
    <p:sldId id="328" r:id="rId28"/>
    <p:sldId id="324" r:id="rId29"/>
    <p:sldId id="323" r:id="rId30"/>
    <p:sldId id="314" r:id="rId31"/>
    <p:sldId id="329" r:id="rId32"/>
    <p:sldId id="332" r:id="rId33"/>
    <p:sldId id="331"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FFC000"/>
    <a:srgbClr val="008080"/>
    <a:srgbClr val="F418AB"/>
    <a:srgbClr val="008000"/>
    <a:srgbClr val="0033CC"/>
    <a:srgbClr val="339966"/>
    <a:srgbClr val="95B3D7"/>
    <a:srgbClr val="FFCC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718" autoAdjust="0"/>
    <p:restoredTop sz="86380" autoAdjust="0"/>
  </p:normalViewPr>
  <p:slideViewPr>
    <p:cSldViewPr>
      <p:cViewPr varScale="1">
        <p:scale>
          <a:sx n="59" d="100"/>
          <a:sy n="59" d="100"/>
        </p:scale>
        <p:origin x="-1806"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2" d="100"/>
          <a:sy n="62" d="100"/>
        </p:scale>
        <p:origin x="-2580"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D8CF0A-36E7-4C96-8CF7-8707438869C2}" type="datetimeFigureOut">
              <a:rPr lang="en-US" smtClean="0"/>
              <a:pPr/>
              <a:t>10/30/2014</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5F620E-B7AA-4CFB-BF81-256C89E7C2A2}" type="slidenum">
              <a:rPr lang="en-AU" smtClean="0"/>
              <a:pPr/>
              <a:t>‹#›</a:t>
            </a:fld>
            <a:endParaRPr lang="en-A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2</a:t>
            </a:fld>
            <a:endParaRPr lang="en-A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16</a:t>
            </a:fld>
            <a:endParaRPr lang="en-A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17</a:t>
            </a:fld>
            <a:endParaRPr lang="en-A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19</a:t>
            </a:fld>
            <a:endParaRPr lang="en-A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20</a:t>
            </a:fld>
            <a:endParaRPr lang="en-A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sz="1200" kern="1200" baseline="0" dirty="0" smtClean="0">
                <a:solidFill>
                  <a:schemeClr val="tx1"/>
                </a:solidFill>
                <a:latin typeface="+mn-lt"/>
                <a:ea typeface="+mn-ea"/>
                <a:cs typeface="+mn-cs"/>
              </a:rPr>
              <a:t>.</a:t>
            </a:r>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21</a:t>
            </a:fld>
            <a:endParaRPr lang="en-A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22</a:t>
            </a:fld>
            <a:endParaRPr lang="en-A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23</a:t>
            </a:fld>
            <a:endParaRPr lang="en-A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24</a:t>
            </a:fld>
            <a:endParaRPr lang="en-AU"/>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28</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3</a:t>
            </a:fld>
            <a:endParaRPr lang="en-A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4</a:t>
            </a:fld>
            <a:endParaRPr lang="en-A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5</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6</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baseline="0" dirty="0" smtClean="0"/>
          </a:p>
        </p:txBody>
      </p:sp>
      <p:sp>
        <p:nvSpPr>
          <p:cNvPr id="4" name="Slide Number Placeholder 3"/>
          <p:cNvSpPr>
            <a:spLocks noGrp="1"/>
          </p:cNvSpPr>
          <p:nvPr>
            <p:ph type="sldNum" sz="quarter" idx="10"/>
          </p:nvPr>
        </p:nvSpPr>
        <p:spPr/>
        <p:txBody>
          <a:bodyPr/>
          <a:lstStyle/>
          <a:p>
            <a:fld id="{E35F620E-B7AA-4CFB-BF81-256C89E7C2A2}" type="slidenum">
              <a:rPr lang="en-AU" smtClean="0"/>
              <a:pPr/>
              <a:t>7</a:t>
            </a:fld>
            <a:endParaRPr lang="en-A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ltLang="en-US" baseline="0" dirty="0" smtClean="0"/>
          </a:p>
        </p:txBody>
      </p:sp>
      <p:sp>
        <p:nvSpPr>
          <p:cNvPr id="634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6BBD7AB-56A8-4CB6-AD34-C8646C0082F6}" type="slidenum">
              <a:rPr lang="en-US"/>
              <a:pPr fontAlgn="base">
                <a:spcBef>
                  <a:spcPct val="0"/>
                </a:spcBef>
                <a:spcAft>
                  <a:spcPct val="0"/>
                </a:spcAft>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10</a:t>
            </a:fld>
            <a:endParaRPr lang="en-A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14</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DA5B161F-9032-4849-A2D6-0706F01606B3}" type="datetimeFigureOut">
              <a:rPr lang="en-US" smtClean="0"/>
              <a:pPr/>
              <a:t>10/30/2014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DA5B161F-9032-4849-A2D6-0706F01606B3}" type="datetimeFigureOut">
              <a:rPr lang="en-US" smtClean="0"/>
              <a:pPr/>
              <a:t>10/30/2014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DA5B161F-9032-4849-A2D6-0706F01606B3}" type="datetimeFigureOut">
              <a:rPr lang="en-US" smtClean="0"/>
              <a:pPr/>
              <a:t>10/30/2014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DA5B161F-9032-4849-A2D6-0706F01606B3}" type="datetimeFigureOut">
              <a:rPr lang="en-US" smtClean="0"/>
              <a:pPr/>
              <a:t>10/30/2014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5B161F-9032-4849-A2D6-0706F01606B3}" type="datetimeFigureOut">
              <a:rPr lang="en-US" smtClean="0"/>
              <a:pPr/>
              <a:t>10/30/2014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DA5B161F-9032-4849-A2D6-0706F01606B3}" type="datetimeFigureOut">
              <a:rPr lang="en-US" smtClean="0"/>
              <a:pPr/>
              <a:t>10/30/2014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DA5B161F-9032-4849-A2D6-0706F01606B3}" type="datetimeFigureOut">
              <a:rPr lang="en-US" smtClean="0"/>
              <a:pPr/>
              <a:t>10/30/2014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DA5B161F-9032-4849-A2D6-0706F01606B3}" type="datetimeFigureOut">
              <a:rPr lang="en-US" smtClean="0"/>
              <a:pPr/>
              <a:t>10/30/2014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5B161F-9032-4849-A2D6-0706F01606B3}" type="datetimeFigureOut">
              <a:rPr lang="en-US" smtClean="0"/>
              <a:pPr/>
              <a:t>10/30/2014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5B161F-9032-4849-A2D6-0706F01606B3}" type="datetimeFigureOut">
              <a:rPr lang="en-US" smtClean="0"/>
              <a:pPr/>
              <a:t>10/30/2014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5B161F-9032-4849-A2D6-0706F01606B3}" type="datetimeFigureOut">
              <a:rPr lang="en-US" smtClean="0"/>
              <a:pPr/>
              <a:t>10/30/2014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5B161F-9032-4849-A2D6-0706F01606B3}" type="datetimeFigureOut">
              <a:rPr lang="en-US" smtClean="0"/>
              <a:pPr/>
              <a:t>10/30/2014</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7FF5FA-FE5A-44D0-A45F-5ECF269E4833}"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7.xml"/><Relationship Id="rId1" Type="http://schemas.openxmlformats.org/officeDocument/2006/relationships/slideLayout" Target="../slideLayouts/slideLayout7.xml"/><Relationship Id="rId5" Type="http://schemas.openxmlformats.org/officeDocument/2006/relationships/image" Target="../media/image18.png"/><Relationship Id="rId4" Type="http://schemas.openxmlformats.org/officeDocument/2006/relationships/image" Target="../media/image17.png"/></Relationships>
</file>

<file path=ppt/slides/_rels/slide2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health.adelaide.edu.au/psychology/ccs/teaching/ls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hyperlink" Target="http://www.ats.ucla.edu/stat/sas/teach/reg_int/reg_int_cont.htm"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85794"/>
            <a:ext cx="7772400" cy="1470025"/>
          </a:xfrm>
        </p:spPr>
        <p:txBody>
          <a:bodyPr/>
          <a:lstStyle/>
          <a:p>
            <a:r>
              <a:rPr lang="en-AU" dirty="0" smtClean="0"/>
              <a:t>Lecture 2</a:t>
            </a:r>
            <a:endParaRPr lang="en-AU" dirty="0"/>
          </a:p>
        </p:txBody>
      </p:sp>
      <p:sp>
        <p:nvSpPr>
          <p:cNvPr id="3" name="Subtitle 2"/>
          <p:cNvSpPr>
            <a:spLocks noGrp="1"/>
          </p:cNvSpPr>
          <p:nvPr>
            <p:ph type="subTitle" idx="1"/>
          </p:nvPr>
        </p:nvSpPr>
        <p:spPr>
          <a:xfrm>
            <a:off x="1371600" y="1962152"/>
            <a:ext cx="6400800" cy="1752600"/>
          </a:xfrm>
        </p:spPr>
        <p:txBody>
          <a:bodyPr/>
          <a:lstStyle/>
          <a:p>
            <a:r>
              <a:rPr lang="en-AU" dirty="0" smtClean="0"/>
              <a:t>Basic ANOVA and regression</a:t>
            </a:r>
            <a:endParaRPr lang="en-AU" dirty="0"/>
          </a:p>
        </p:txBody>
      </p:sp>
      <p:sp>
        <p:nvSpPr>
          <p:cNvPr id="4" name="TextBox 3"/>
          <p:cNvSpPr txBox="1"/>
          <p:nvPr/>
        </p:nvSpPr>
        <p:spPr>
          <a:xfrm>
            <a:off x="571472" y="428604"/>
            <a:ext cx="7786742" cy="369332"/>
          </a:xfrm>
          <a:prstGeom prst="rect">
            <a:avLst/>
          </a:prstGeom>
          <a:noFill/>
        </p:spPr>
        <p:txBody>
          <a:bodyPr wrap="square" rtlCol="0">
            <a:spAutoFit/>
          </a:bodyPr>
          <a:lstStyle/>
          <a:p>
            <a:pPr algn="ctr"/>
            <a:r>
              <a:rPr lang="en-AU" dirty="0" smtClean="0"/>
              <a:t>R101: A practical guide to making R your everyday statistical tool (PSY532) </a:t>
            </a:r>
            <a:endParaRPr lang="en-A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357158" y="214290"/>
            <a:ext cx="8143932" cy="571504"/>
          </a:xfrm>
          <a:prstGeom prst="rect">
            <a:avLst/>
          </a:prstGeom>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Working together in R – descriptive</a:t>
            </a:r>
            <a:r>
              <a:rPr kumimoji="0" lang="en-AU" sz="2400" b="0" i="0" u="none" strike="noStrike" kern="1200" cap="none" spc="0" normalizeH="0" noProof="0" dirty="0" smtClean="0">
                <a:ln>
                  <a:noFill/>
                </a:ln>
                <a:solidFill>
                  <a:schemeClr val="tx1"/>
                </a:solidFill>
                <a:effectLst/>
                <a:uLnTx/>
                <a:uFillTx/>
                <a:latin typeface="+mn-lt"/>
                <a:ea typeface="+mn-ea"/>
                <a:cs typeface="+mn-cs"/>
              </a:rPr>
              <a:t> statistics</a:t>
            </a:r>
            <a:endParaRPr kumimoji="0" lang="en-AU"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Content Placeholder 3"/>
          <p:cNvSpPr>
            <a:spLocks noGrp="1"/>
          </p:cNvSpPr>
          <p:nvPr>
            <p:ph idx="1"/>
          </p:nvPr>
        </p:nvSpPr>
        <p:spPr>
          <a:xfrm>
            <a:off x="357158" y="857233"/>
            <a:ext cx="8115328" cy="500066"/>
          </a:xfrm>
        </p:spPr>
        <p:txBody>
          <a:bodyPr>
            <a:normAutofit/>
          </a:bodyPr>
          <a:lstStyle/>
          <a:p>
            <a:pPr>
              <a:buNone/>
            </a:pPr>
            <a:r>
              <a:rPr lang="en-AU" sz="2200" b="1" dirty="0" smtClean="0"/>
              <a:t>Graph</a:t>
            </a:r>
            <a:r>
              <a:rPr lang="en-AU" sz="2200" dirty="0" smtClean="0"/>
              <a:t> – ggplot2 commands are in the script </a:t>
            </a:r>
            <a:endParaRPr lang="en-AU" sz="2200" b="1" dirty="0"/>
          </a:p>
        </p:txBody>
      </p:sp>
      <p:sp>
        <p:nvSpPr>
          <p:cNvPr id="6" name="Content Placeholder 3"/>
          <p:cNvSpPr txBox="1">
            <a:spLocks/>
          </p:cNvSpPr>
          <p:nvPr/>
        </p:nvSpPr>
        <p:spPr>
          <a:xfrm>
            <a:off x="357158" y="5072074"/>
            <a:ext cx="8358246" cy="1571636"/>
          </a:xfrm>
          <a:prstGeom prst="rect">
            <a:avLst/>
          </a:prstGeom>
        </p:spPr>
        <p:txBody>
          <a:bodyPr vert="horz" lIns="91440" tIns="45720" rIns="91440" bIns="45720" rtlCol="0">
            <a:normAutofit fontScale="92500" lnSpcReduction="10000"/>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lang="en-AU" sz="2200" b="1" noProof="0" dirty="0" smtClean="0"/>
              <a:t>Correlation table</a:t>
            </a:r>
          </a:p>
          <a:p>
            <a:pPr lvl="0"/>
            <a:r>
              <a:rPr lang="en-AU" sz="2200" dirty="0" smtClean="0"/>
              <a:t>As shown in the script, create a subset data frame of the variables you want to correlate, then use the </a:t>
            </a:r>
            <a:r>
              <a:rPr lang="en-AU" sz="2200" dirty="0" smtClean="0">
                <a:latin typeface="Courier New" pitchFamily="49" charset="0"/>
                <a:cs typeface="Courier New" pitchFamily="49" charset="0"/>
              </a:rPr>
              <a:t>correlate</a:t>
            </a:r>
            <a:r>
              <a:rPr lang="en-AU" sz="2200" dirty="0" smtClean="0"/>
              <a:t> function in the </a:t>
            </a:r>
            <a:r>
              <a:rPr lang="en-AU" sz="2200" dirty="0" err="1" smtClean="0">
                <a:latin typeface="Courier New" pitchFamily="49" charset="0"/>
                <a:cs typeface="Courier New" pitchFamily="49" charset="0"/>
              </a:rPr>
              <a:t>lsr</a:t>
            </a:r>
            <a:r>
              <a:rPr lang="en-AU" sz="2200" dirty="0" smtClean="0"/>
              <a:t> package. You should include all possible predictors of the outcome variable for which data is available.</a:t>
            </a:r>
            <a:endParaRPr lang="en-AU" sz="2200" noProof="0" dirty="0" smtClean="0"/>
          </a:p>
        </p:txBody>
      </p:sp>
      <p:pic>
        <p:nvPicPr>
          <p:cNvPr id="7" name="Picture 6" descr="RegrPlot1.png"/>
          <p:cNvPicPr>
            <a:picLocks noChangeAspect="1"/>
          </p:cNvPicPr>
          <p:nvPr/>
        </p:nvPicPr>
        <p:blipFill>
          <a:blip r:embed="rId3" cstate="print"/>
          <a:stretch>
            <a:fillRect/>
          </a:stretch>
        </p:blipFill>
        <p:spPr>
          <a:xfrm>
            <a:off x="142844" y="1214422"/>
            <a:ext cx="4419600" cy="3514725"/>
          </a:xfrm>
          <a:prstGeom prst="rect">
            <a:avLst/>
          </a:prstGeom>
        </p:spPr>
      </p:pic>
      <p:pic>
        <p:nvPicPr>
          <p:cNvPr id="8" name="Picture 7" descr="RegrPlot2.png"/>
          <p:cNvPicPr>
            <a:picLocks noChangeAspect="1"/>
          </p:cNvPicPr>
          <p:nvPr/>
        </p:nvPicPr>
        <p:blipFill>
          <a:blip r:embed="rId4" cstate="print"/>
          <a:stretch>
            <a:fillRect/>
          </a:stretch>
        </p:blipFill>
        <p:spPr>
          <a:xfrm>
            <a:off x="4581067" y="1214422"/>
            <a:ext cx="4491495" cy="357190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357158" y="214290"/>
            <a:ext cx="8143932" cy="571504"/>
          </a:xfrm>
          <a:prstGeom prst="rect">
            <a:avLst/>
          </a:prstGeom>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Working together in R – Running</a:t>
            </a:r>
            <a:r>
              <a:rPr kumimoji="0" lang="en-AU" sz="2400" b="0" i="0" u="none" strike="noStrike" kern="1200" cap="none" spc="0" normalizeH="0" noProof="0" dirty="0" smtClean="0">
                <a:ln>
                  <a:noFill/>
                </a:ln>
                <a:solidFill>
                  <a:schemeClr val="tx1"/>
                </a:solidFill>
                <a:effectLst/>
                <a:uLnTx/>
                <a:uFillTx/>
                <a:latin typeface="+mn-lt"/>
                <a:ea typeface="+mn-ea"/>
                <a:cs typeface="+mn-cs"/>
              </a:rPr>
              <a:t> the analysis</a:t>
            </a:r>
            <a:endParaRPr kumimoji="0" lang="en-AU"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Content Placeholder 3"/>
          <p:cNvSpPr>
            <a:spLocks noGrp="1"/>
          </p:cNvSpPr>
          <p:nvPr>
            <p:ph idx="1"/>
          </p:nvPr>
        </p:nvSpPr>
        <p:spPr>
          <a:xfrm>
            <a:off x="457200" y="857232"/>
            <a:ext cx="8186766" cy="5268931"/>
          </a:xfrm>
        </p:spPr>
        <p:txBody>
          <a:bodyPr>
            <a:normAutofit/>
          </a:bodyPr>
          <a:lstStyle/>
          <a:p>
            <a:pPr>
              <a:buNone/>
            </a:pPr>
            <a:r>
              <a:rPr lang="en-AU" sz="2200" b="1" dirty="0" smtClean="0"/>
              <a:t>Revised hypothesis based on the correlation table</a:t>
            </a:r>
          </a:p>
          <a:p>
            <a:pPr marL="0" indent="0">
              <a:buNone/>
            </a:pPr>
            <a:r>
              <a:rPr lang="en-AU" sz="2200" dirty="0" smtClean="0"/>
              <a:t>Once gambling-related beliefs and soccer interest assessed in the pre-game questionnaire (</a:t>
            </a:r>
            <a:r>
              <a:rPr lang="en-AU" sz="2200" dirty="0" err="1" smtClean="0"/>
              <a:t>PreSoccerInterest</a:t>
            </a:r>
            <a:r>
              <a:rPr lang="en-AU" sz="2200" dirty="0" smtClean="0"/>
              <a:t>; </a:t>
            </a:r>
            <a:r>
              <a:rPr lang="en-AU" sz="2200" dirty="0" err="1" smtClean="0"/>
              <a:t>PreDBC_Sup</a:t>
            </a:r>
            <a:r>
              <a:rPr lang="en-AU" sz="2200" dirty="0" smtClean="0"/>
              <a:t>) are accounted for, win frequency (</a:t>
            </a:r>
            <a:r>
              <a:rPr lang="en-AU" sz="2200" dirty="0" err="1" smtClean="0"/>
              <a:t>LogWinFreqPerc</a:t>
            </a:r>
            <a:r>
              <a:rPr lang="en-AU" sz="2200" dirty="0" smtClean="0"/>
              <a:t>) is a significant predictor of the illusion of supernatural control (</a:t>
            </a:r>
            <a:r>
              <a:rPr lang="en-AU" sz="2200" dirty="0" err="1" smtClean="0"/>
              <a:t>PostIoCSup</a:t>
            </a:r>
            <a:r>
              <a:rPr lang="en-AU" sz="2200" dirty="0" smtClean="0"/>
              <a:t>).</a:t>
            </a:r>
          </a:p>
          <a:p>
            <a:pPr marL="0" indent="0">
              <a:spcBef>
                <a:spcPts val="0"/>
              </a:spcBef>
              <a:buNone/>
            </a:pPr>
            <a:endParaRPr lang="en-AU" sz="2200" dirty="0" smtClean="0"/>
          </a:p>
          <a:p>
            <a:pPr marL="0" indent="0">
              <a:spcBef>
                <a:spcPts val="0"/>
              </a:spcBef>
              <a:buNone/>
            </a:pPr>
            <a:r>
              <a:rPr lang="en-AU" sz="2200" dirty="0" smtClean="0"/>
              <a:t>See script for a demonstration of a hierarchical regression approach to testing this hypothesis. We use the </a:t>
            </a:r>
            <a:r>
              <a:rPr lang="en-AU" sz="2200" dirty="0" smtClean="0">
                <a:latin typeface="Courier New" pitchFamily="49" charset="0"/>
                <a:cs typeface="Courier New" pitchFamily="49" charset="0"/>
              </a:rPr>
              <a:t>lm</a:t>
            </a:r>
            <a:r>
              <a:rPr lang="en-AU" sz="2200" dirty="0" smtClean="0"/>
              <a:t> and </a:t>
            </a:r>
            <a:r>
              <a:rPr lang="en-AU" sz="2200" dirty="0" err="1" smtClean="0">
                <a:latin typeface="Courier New" pitchFamily="49" charset="0"/>
                <a:cs typeface="Courier New" pitchFamily="49" charset="0"/>
              </a:rPr>
              <a:t>anova</a:t>
            </a:r>
            <a:r>
              <a:rPr lang="en-AU" sz="2200" dirty="0" smtClean="0"/>
              <a:t> functions for which you do not need to install a package (they are in the ‘base’ package). We also make use of the </a:t>
            </a:r>
            <a:r>
              <a:rPr lang="en-AU" sz="2200" dirty="0" err="1" smtClean="0">
                <a:latin typeface="Courier New" pitchFamily="49" charset="0"/>
                <a:cs typeface="Courier New" pitchFamily="49" charset="0"/>
              </a:rPr>
              <a:t>lsr</a:t>
            </a:r>
            <a:r>
              <a:rPr lang="en-AU" sz="2200" dirty="0" smtClean="0"/>
              <a:t> package.</a:t>
            </a:r>
            <a:endParaRPr lang="en-AU" sz="2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357158" y="214290"/>
            <a:ext cx="8143932" cy="571504"/>
          </a:xfrm>
          <a:prstGeom prst="rect">
            <a:avLst/>
          </a:prstGeom>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Working together in R – Checking assumptions</a:t>
            </a:r>
          </a:p>
        </p:txBody>
      </p:sp>
      <p:graphicFrame>
        <p:nvGraphicFramePr>
          <p:cNvPr id="7" name="Table 6"/>
          <p:cNvGraphicFramePr>
            <a:graphicFrameLocks noGrp="1"/>
          </p:cNvGraphicFramePr>
          <p:nvPr/>
        </p:nvGraphicFramePr>
        <p:xfrm>
          <a:off x="214282" y="785794"/>
          <a:ext cx="8643998" cy="5059680"/>
        </p:xfrm>
        <a:graphic>
          <a:graphicData uri="http://schemas.openxmlformats.org/drawingml/2006/table">
            <a:tbl>
              <a:tblPr firstRow="1" bandRow="1">
                <a:tableStyleId>{5940675A-B579-460E-94D1-54222C63F5DA}</a:tableStyleId>
              </a:tblPr>
              <a:tblGrid>
                <a:gridCol w="2357454"/>
                <a:gridCol w="2714644"/>
                <a:gridCol w="3571900"/>
              </a:tblGrid>
              <a:tr h="204109">
                <a:tc>
                  <a:txBody>
                    <a:bodyPr/>
                    <a:lstStyle/>
                    <a:p>
                      <a:r>
                        <a:rPr lang="en-AU" b="1" dirty="0" smtClean="0"/>
                        <a:t>Assumption</a:t>
                      </a:r>
                      <a:endParaRPr lang="en-AU" b="0" dirty="0"/>
                    </a:p>
                  </a:txBody>
                  <a:tcPr>
                    <a:noFill/>
                  </a:tcPr>
                </a:tc>
                <a:tc>
                  <a:txBody>
                    <a:bodyPr/>
                    <a:lstStyle/>
                    <a:p>
                      <a:r>
                        <a:rPr lang="en-AU" b="1" dirty="0" smtClean="0"/>
                        <a:t>Checks</a:t>
                      </a:r>
                      <a:r>
                        <a:rPr lang="en-AU" b="1" baseline="0" dirty="0" smtClean="0"/>
                        <a:t> available in R</a:t>
                      </a:r>
                      <a:endParaRPr lang="en-AU" b="1" dirty="0"/>
                    </a:p>
                  </a:txBody>
                  <a:tcPr/>
                </a:tc>
                <a:tc>
                  <a:txBody>
                    <a:bodyPr/>
                    <a:lstStyle/>
                    <a:p>
                      <a:r>
                        <a:rPr lang="en-AU" b="1" dirty="0" smtClean="0"/>
                        <a:t>If </a:t>
                      </a:r>
                      <a:r>
                        <a:rPr lang="en-AU" b="1" baseline="0" dirty="0" smtClean="0"/>
                        <a:t>the assumption is not met...</a:t>
                      </a:r>
                      <a:endParaRPr lang="en-AU" b="1" dirty="0"/>
                    </a:p>
                  </a:txBody>
                  <a:tcPr/>
                </a:tc>
              </a:tr>
              <a:tr h="204109">
                <a:tc>
                  <a:txBody>
                    <a:bodyPr/>
                    <a:lstStyle/>
                    <a:p>
                      <a:r>
                        <a:rPr lang="en-AU" b="0" dirty="0" smtClean="0"/>
                        <a:t>Normality of residuals</a:t>
                      </a:r>
                      <a:endParaRPr lang="en-AU" b="0" dirty="0"/>
                    </a:p>
                  </a:txBody>
                  <a:tcPr/>
                </a:tc>
                <a:tc>
                  <a:txBody>
                    <a:bodyPr/>
                    <a:lstStyle/>
                    <a:p>
                      <a:pPr marL="0" marR="0" indent="0" algn="l" defTabSz="914400" rtl="0" eaLnBrk="1" fontAlgn="auto" latinLnBrk="0" hangingPunct="1">
                        <a:lnSpc>
                          <a:spcPct val="100000"/>
                        </a:lnSpc>
                        <a:spcBef>
                          <a:spcPts val="600"/>
                        </a:spcBef>
                        <a:spcAft>
                          <a:spcPts val="0"/>
                        </a:spcAft>
                        <a:buClrTx/>
                        <a:buSzTx/>
                        <a:buFontTx/>
                        <a:buNone/>
                        <a:tabLst/>
                        <a:defRPr/>
                      </a:pPr>
                      <a:r>
                        <a:rPr lang="en-AU" b="0" dirty="0" err="1" smtClean="0"/>
                        <a:t>hist</a:t>
                      </a:r>
                      <a:r>
                        <a:rPr lang="en-AU" b="0" dirty="0" smtClean="0"/>
                        <a:t>(residuals(model1), breaks = 20)</a:t>
                      </a:r>
                    </a:p>
                    <a:p>
                      <a:pPr>
                        <a:spcBef>
                          <a:spcPts val="600"/>
                        </a:spcBef>
                      </a:pPr>
                      <a:r>
                        <a:rPr lang="en-AU" b="0" dirty="0" smtClean="0"/>
                        <a:t>plot(model1, which = 2)</a:t>
                      </a:r>
                    </a:p>
                    <a:p>
                      <a:pPr>
                        <a:spcBef>
                          <a:spcPts val="600"/>
                        </a:spcBef>
                      </a:pPr>
                      <a:r>
                        <a:rPr lang="en-AU" sz="1800" kern="1200" baseline="0" dirty="0" err="1" smtClean="0">
                          <a:solidFill>
                            <a:schemeClr val="tx1"/>
                          </a:solidFill>
                          <a:latin typeface="+mn-lt"/>
                          <a:ea typeface="+mn-ea"/>
                          <a:cs typeface="+mn-cs"/>
                        </a:rPr>
                        <a:t>shapiro.test</a:t>
                      </a:r>
                      <a:r>
                        <a:rPr lang="en-AU" sz="1800" kern="1200" baseline="0" dirty="0" smtClean="0">
                          <a:solidFill>
                            <a:schemeClr val="tx1"/>
                          </a:solidFill>
                          <a:latin typeface="+mn-lt"/>
                          <a:ea typeface="+mn-ea"/>
                          <a:cs typeface="+mn-cs"/>
                        </a:rPr>
                        <a:t>(residuals (model1))</a:t>
                      </a:r>
                      <a:endParaRPr lang="en-AU"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b="0" u="none" dirty="0" smtClean="0"/>
                        <a:t>Transform one or more</a:t>
                      </a:r>
                      <a:r>
                        <a:rPr lang="en-AU" b="0" u="none" baseline="0" dirty="0" smtClean="0"/>
                        <a:t> of the predictors</a:t>
                      </a:r>
                      <a:endParaRPr lang="en-AU" b="0" u="none" dirty="0" smtClean="0"/>
                    </a:p>
                  </a:txBody>
                  <a:tcPr/>
                </a:tc>
              </a:tr>
              <a:tr h="204109">
                <a:tc>
                  <a:txBody>
                    <a:bodyPr/>
                    <a:lstStyle/>
                    <a:p>
                      <a:r>
                        <a:rPr lang="en-AU" b="0" dirty="0" smtClean="0"/>
                        <a:t>Constant</a:t>
                      </a:r>
                      <a:r>
                        <a:rPr lang="en-AU" b="0" baseline="0" dirty="0" smtClean="0"/>
                        <a:t> variance of residuals</a:t>
                      </a:r>
                    </a:p>
                    <a:p>
                      <a:pPr marL="182563" lvl="0" indent="-182563">
                        <a:buFont typeface="Arial" pitchFamily="34" charset="0"/>
                        <a:buChar char="•"/>
                      </a:pPr>
                      <a:r>
                        <a:rPr lang="en-AU" b="0" baseline="0" dirty="0" smtClean="0"/>
                        <a:t> </a:t>
                      </a:r>
                      <a:r>
                        <a:rPr lang="en-AU" b="0" baseline="0" dirty="0" smtClean="0">
                          <a:solidFill>
                            <a:schemeClr val="accent6">
                              <a:lumMod val="75000"/>
                            </a:schemeClr>
                          </a:solidFill>
                        </a:rPr>
                        <a:t>lack of influential points</a:t>
                      </a:r>
                    </a:p>
                    <a:p>
                      <a:pPr marL="182563" lvl="0" indent="-182563">
                        <a:buFont typeface="Arial" pitchFamily="34" charset="0"/>
                        <a:buChar char="•"/>
                      </a:pPr>
                      <a:r>
                        <a:rPr lang="en-AU" b="0" dirty="0" err="1" smtClean="0">
                          <a:solidFill>
                            <a:schemeClr val="accent2">
                              <a:lumMod val="75000"/>
                            </a:schemeClr>
                          </a:solidFill>
                        </a:rPr>
                        <a:t>homogenieity</a:t>
                      </a:r>
                      <a:r>
                        <a:rPr lang="en-AU" b="0" baseline="0" dirty="0" smtClean="0">
                          <a:solidFill>
                            <a:schemeClr val="accent2">
                              <a:lumMod val="75000"/>
                            </a:schemeClr>
                          </a:solidFill>
                        </a:rPr>
                        <a:t> of variance</a:t>
                      </a:r>
                      <a:endParaRPr lang="en-AU" b="0" dirty="0">
                        <a:solidFill>
                          <a:schemeClr val="accent2">
                            <a:lumMod val="75000"/>
                          </a:schemeClr>
                        </a:solidFill>
                      </a:endParaRPr>
                    </a:p>
                  </a:txBody>
                  <a:tcPr/>
                </a:tc>
                <a:tc>
                  <a:txBody>
                    <a:bodyPr/>
                    <a:lstStyle/>
                    <a:p>
                      <a:r>
                        <a:rPr lang="en-AU" sz="1800" kern="1200" baseline="0" dirty="0" smtClean="0">
                          <a:solidFill>
                            <a:schemeClr val="accent6">
                              <a:lumMod val="75000"/>
                            </a:schemeClr>
                          </a:solidFill>
                          <a:latin typeface="+mn-lt"/>
                          <a:ea typeface="+mn-ea"/>
                          <a:cs typeface="+mn-cs"/>
                        </a:rPr>
                        <a:t>plot(model1, which = 4)</a:t>
                      </a:r>
                    </a:p>
                    <a:p>
                      <a:r>
                        <a:rPr lang="en-AU" sz="1800" kern="1200" baseline="0" dirty="0" smtClean="0">
                          <a:solidFill>
                            <a:schemeClr val="accent6">
                              <a:lumMod val="75000"/>
                            </a:schemeClr>
                          </a:solidFill>
                          <a:latin typeface="+mn-lt"/>
                          <a:ea typeface="+mn-ea"/>
                          <a:cs typeface="+mn-cs"/>
                        </a:rPr>
                        <a:t>plot(model1, which = 5)</a:t>
                      </a:r>
                      <a:endParaRPr lang="en-AU" b="0" dirty="0" smtClean="0">
                        <a:solidFill>
                          <a:schemeClr val="accent6">
                            <a:lumMod val="75000"/>
                          </a:schemeClr>
                        </a:solidFill>
                      </a:endParaRPr>
                    </a:p>
                    <a:p>
                      <a:endParaRPr lang="en-AU" b="0" dirty="0" smtClean="0"/>
                    </a:p>
                    <a:p>
                      <a:r>
                        <a:rPr lang="en-AU" sz="1800" kern="1200" baseline="0" dirty="0" smtClean="0">
                          <a:solidFill>
                            <a:schemeClr val="accent2">
                              <a:lumMod val="75000"/>
                            </a:schemeClr>
                          </a:solidFill>
                          <a:latin typeface="+mn-lt"/>
                          <a:ea typeface="+mn-ea"/>
                          <a:cs typeface="+mn-cs"/>
                        </a:rPr>
                        <a:t>plot(model1, which = 3)</a:t>
                      </a:r>
                    </a:p>
                    <a:p>
                      <a:r>
                        <a:rPr lang="en-AU" b="0" dirty="0" err="1" smtClean="0">
                          <a:solidFill>
                            <a:schemeClr val="accent2">
                              <a:lumMod val="75000"/>
                            </a:schemeClr>
                          </a:solidFill>
                        </a:rPr>
                        <a:t>ncvTest</a:t>
                      </a:r>
                      <a:r>
                        <a:rPr lang="en-AU" b="0" dirty="0" smtClean="0">
                          <a:solidFill>
                            <a:schemeClr val="accent2">
                              <a:lumMod val="75000"/>
                            </a:schemeClr>
                          </a:solidFill>
                        </a:rPr>
                        <a:t>(model1)</a:t>
                      </a:r>
                    </a:p>
                  </a:txBody>
                  <a:tcPr/>
                </a:tc>
                <a:tc>
                  <a:txBody>
                    <a:bodyPr/>
                    <a:lstStyle/>
                    <a:p>
                      <a:r>
                        <a:rPr lang="en-AU" b="0" u="none" dirty="0" smtClean="0">
                          <a:solidFill>
                            <a:schemeClr val="accent6">
                              <a:lumMod val="75000"/>
                            </a:schemeClr>
                          </a:solidFill>
                        </a:rPr>
                        <a:t>Run</a:t>
                      </a:r>
                      <a:r>
                        <a:rPr lang="en-AU" b="0" u="none" baseline="0" dirty="0" smtClean="0">
                          <a:solidFill>
                            <a:schemeClr val="accent6">
                              <a:lumMod val="75000"/>
                            </a:schemeClr>
                          </a:solidFill>
                        </a:rPr>
                        <a:t> regression without influential points (see script)</a:t>
                      </a:r>
                    </a:p>
                    <a:p>
                      <a:endParaRPr lang="en-AU" b="0" u="none" baseline="0" dirty="0" smtClean="0">
                        <a:solidFill>
                          <a:schemeClr val="accent6">
                            <a:lumMod val="75000"/>
                          </a:schemeClr>
                        </a:solidFill>
                      </a:endParaRPr>
                    </a:p>
                    <a:p>
                      <a:r>
                        <a:rPr lang="en-AU" b="0" u="none" baseline="0" dirty="0" smtClean="0">
                          <a:solidFill>
                            <a:schemeClr val="accent2">
                              <a:lumMod val="75000"/>
                            </a:schemeClr>
                          </a:solidFill>
                        </a:rPr>
                        <a:t>Run regression with </a:t>
                      </a:r>
                      <a:r>
                        <a:rPr lang="en-AU" b="0" u="none" baseline="0" dirty="0" err="1" smtClean="0">
                          <a:solidFill>
                            <a:schemeClr val="accent2">
                              <a:lumMod val="75000"/>
                            </a:schemeClr>
                          </a:solidFill>
                        </a:rPr>
                        <a:t>heteroscedasticity</a:t>
                      </a:r>
                      <a:r>
                        <a:rPr lang="en-AU" b="0" u="none" baseline="0" dirty="0" smtClean="0">
                          <a:solidFill>
                            <a:schemeClr val="accent2">
                              <a:lumMod val="75000"/>
                            </a:schemeClr>
                          </a:solidFill>
                        </a:rPr>
                        <a:t>-corrected covariance matrix (see script)</a:t>
                      </a:r>
                    </a:p>
                  </a:txBody>
                  <a:tcPr/>
                </a:tc>
              </a:tr>
              <a:tr h="204109">
                <a:tc>
                  <a:txBody>
                    <a:bodyPr/>
                    <a:lstStyle/>
                    <a:p>
                      <a:r>
                        <a:rPr lang="en-AU" b="0" dirty="0" smtClean="0"/>
                        <a:t>Linearity</a:t>
                      </a:r>
                      <a:r>
                        <a:rPr lang="en-AU" b="0" baseline="0" dirty="0" smtClean="0"/>
                        <a:t> of the relationship between the outcome and the predictor(s)</a:t>
                      </a:r>
                      <a:endParaRPr lang="en-AU" b="0" dirty="0"/>
                    </a:p>
                  </a:txBody>
                  <a:tcPr/>
                </a:tc>
                <a:tc>
                  <a:txBody>
                    <a:bodyPr/>
                    <a:lstStyle/>
                    <a:p>
                      <a:pPr>
                        <a:spcBef>
                          <a:spcPts val="600"/>
                        </a:spcBef>
                      </a:pPr>
                      <a:r>
                        <a:rPr lang="en-AU" b="0" dirty="0" smtClean="0"/>
                        <a:t>Plot of fitted values against</a:t>
                      </a:r>
                      <a:r>
                        <a:rPr lang="en-AU" b="0" baseline="0" dirty="0" smtClean="0"/>
                        <a:t> observed values</a:t>
                      </a:r>
                    </a:p>
                    <a:p>
                      <a:pPr>
                        <a:spcBef>
                          <a:spcPts val="600"/>
                        </a:spcBef>
                      </a:pPr>
                      <a:r>
                        <a:rPr lang="en-AU" b="0" dirty="0" smtClean="0"/>
                        <a:t>plot(model1, which =</a:t>
                      </a:r>
                      <a:r>
                        <a:rPr lang="en-AU" b="0" baseline="0" dirty="0" smtClean="0"/>
                        <a:t> 1)</a:t>
                      </a:r>
                    </a:p>
                    <a:p>
                      <a:pPr>
                        <a:spcBef>
                          <a:spcPts val="600"/>
                        </a:spcBef>
                      </a:pPr>
                      <a:r>
                        <a:rPr lang="en-AU" sz="1800" kern="1200" baseline="0" dirty="0" err="1" smtClean="0">
                          <a:solidFill>
                            <a:schemeClr val="tx1"/>
                          </a:solidFill>
                          <a:latin typeface="+mn-lt"/>
                          <a:ea typeface="+mn-ea"/>
                          <a:cs typeface="+mn-cs"/>
                        </a:rPr>
                        <a:t>residualPlots</a:t>
                      </a:r>
                      <a:r>
                        <a:rPr lang="en-AU" sz="1800" kern="1200" baseline="0" dirty="0" smtClean="0">
                          <a:solidFill>
                            <a:schemeClr val="tx1"/>
                          </a:solidFill>
                          <a:latin typeface="+mn-lt"/>
                          <a:ea typeface="+mn-ea"/>
                          <a:cs typeface="+mn-cs"/>
                        </a:rPr>
                        <a:t>(model1)</a:t>
                      </a:r>
                      <a:endParaRPr lang="en-AU" b="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b="0" u="none" dirty="0" smtClean="0"/>
                        <a:t>Transform one or more</a:t>
                      </a:r>
                      <a:r>
                        <a:rPr lang="en-AU" b="0" u="none" baseline="0" dirty="0" smtClean="0"/>
                        <a:t> of the predictors</a:t>
                      </a:r>
                      <a:endParaRPr lang="en-AU" b="0" u="none" dirty="0" smtClean="0"/>
                    </a:p>
                    <a:p>
                      <a:endParaRPr lang="en-AU" b="0" dirty="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357158" y="214290"/>
            <a:ext cx="8143932" cy="571504"/>
          </a:xfrm>
          <a:prstGeom prst="rect">
            <a:avLst/>
          </a:prstGeom>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Reporting the analysis</a:t>
            </a:r>
          </a:p>
        </p:txBody>
      </p:sp>
      <p:sp>
        <p:nvSpPr>
          <p:cNvPr id="4" name="Content Placeholder 3"/>
          <p:cNvSpPr>
            <a:spLocks noGrp="1"/>
          </p:cNvSpPr>
          <p:nvPr>
            <p:ph idx="1"/>
          </p:nvPr>
        </p:nvSpPr>
        <p:spPr>
          <a:xfrm>
            <a:off x="457200" y="857232"/>
            <a:ext cx="8043890" cy="2143139"/>
          </a:xfrm>
          <a:noFill/>
        </p:spPr>
        <p:txBody>
          <a:bodyPr>
            <a:normAutofit fontScale="92500"/>
          </a:bodyPr>
          <a:lstStyle/>
          <a:p>
            <a:r>
              <a:rPr lang="en-AU" sz="2200" dirty="0" smtClean="0"/>
              <a:t>Table showing coefficients, R</a:t>
            </a:r>
            <a:r>
              <a:rPr lang="en-AU" sz="2200" baseline="30000" dirty="0" smtClean="0"/>
              <a:t>2</a:t>
            </a:r>
            <a:r>
              <a:rPr lang="en-AU" sz="2200" dirty="0" smtClean="0"/>
              <a:t>, T-test and hierarchical regression results (if any). Standardised coefficients (</a:t>
            </a:r>
            <a:r>
              <a:rPr lang="en-AU" sz="2200" i="1" dirty="0" smtClean="0"/>
              <a:t>β</a:t>
            </a:r>
            <a:r>
              <a:rPr lang="en-AU" sz="2200" dirty="0" smtClean="0"/>
              <a:t>) tend to also be reported.</a:t>
            </a:r>
          </a:p>
          <a:p>
            <a:r>
              <a:rPr lang="en-AU" sz="2200" dirty="0" smtClean="0"/>
              <a:t>Summary of results, given the hypothesis: Overall, the analysis indicated that illusion-of-control ratings increased with increases in win-frequency, once the influence of background beliefs and soccer interest was accounted for.</a:t>
            </a:r>
            <a:endParaRPr lang="en-AU" sz="2200" dirty="0"/>
          </a:p>
        </p:txBody>
      </p:sp>
      <p:graphicFrame>
        <p:nvGraphicFramePr>
          <p:cNvPr id="6" name="Table 5"/>
          <p:cNvGraphicFramePr>
            <a:graphicFrameLocks noGrp="1"/>
          </p:cNvGraphicFramePr>
          <p:nvPr/>
        </p:nvGraphicFramePr>
        <p:xfrm>
          <a:off x="714348" y="3034366"/>
          <a:ext cx="7548592" cy="3037840"/>
        </p:xfrm>
        <a:graphic>
          <a:graphicData uri="http://schemas.openxmlformats.org/drawingml/2006/table">
            <a:tbl>
              <a:tblPr firstRow="1" bandRow="1">
                <a:tableStyleId>{5940675A-B579-460E-94D1-54222C63F5DA}</a:tableStyleId>
              </a:tblPr>
              <a:tblGrid>
                <a:gridCol w="1285884"/>
                <a:gridCol w="1214446"/>
                <a:gridCol w="841377"/>
                <a:gridCol w="841377"/>
                <a:gridCol w="841377"/>
                <a:gridCol w="841377"/>
                <a:gridCol w="841377"/>
                <a:gridCol w="841377"/>
              </a:tblGrid>
              <a:tr h="370840">
                <a:tc>
                  <a:txBody>
                    <a:bodyPr/>
                    <a:lstStyle/>
                    <a:p>
                      <a:r>
                        <a:rPr lang="en-AU" dirty="0" smtClean="0"/>
                        <a:t>Hierarchical</a:t>
                      </a:r>
                      <a:r>
                        <a:rPr lang="en-AU" baseline="0" dirty="0" smtClean="0"/>
                        <a:t> regression step</a:t>
                      </a:r>
                      <a:endParaRPr lang="en-AU" dirty="0"/>
                    </a:p>
                  </a:txBody>
                  <a:tcPr/>
                </a:tc>
                <a:tc>
                  <a:txBody>
                    <a:bodyPr/>
                    <a:lstStyle/>
                    <a:p>
                      <a:r>
                        <a:rPr lang="en-AU" dirty="0" smtClean="0"/>
                        <a:t>Predictors</a:t>
                      </a:r>
                      <a:endParaRPr lang="en-AU" dirty="0"/>
                    </a:p>
                  </a:txBody>
                  <a:tcPr/>
                </a:tc>
                <a:tc>
                  <a:txBody>
                    <a:bodyPr/>
                    <a:lstStyle/>
                    <a:p>
                      <a:r>
                        <a:rPr lang="en-AU" i="1" dirty="0" smtClean="0"/>
                        <a:t>b</a:t>
                      </a:r>
                      <a:endParaRPr lang="en-AU" i="1" dirty="0"/>
                    </a:p>
                  </a:txBody>
                  <a:tcPr/>
                </a:tc>
                <a:tc>
                  <a:txBody>
                    <a:bodyPr/>
                    <a:lstStyle/>
                    <a:p>
                      <a:r>
                        <a:rPr lang="en-AU" dirty="0" smtClean="0"/>
                        <a:t>SE </a:t>
                      </a:r>
                      <a:r>
                        <a:rPr lang="en-AU" i="1" dirty="0" smtClean="0"/>
                        <a:t>b</a:t>
                      </a:r>
                      <a:endParaRPr lang="en-AU" i="1" dirty="0"/>
                    </a:p>
                  </a:txBody>
                  <a:tcPr/>
                </a:tc>
                <a:tc>
                  <a:txBody>
                    <a:bodyPr/>
                    <a:lstStyle/>
                    <a:p>
                      <a:r>
                        <a:rPr lang="en-AU" i="1" dirty="0" smtClean="0"/>
                        <a:t>β</a:t>
                      </a:r>
                      <a:endParaRPr lang="en-AU" i="1" dirty="0"/>
                    </a:p>
                  </a:txBody>
                  <a:tcPr/>
                </a:tc>
                <a:tc>
                  <a:txBody>
                    <a:bodyPr/>
                    <a:lstStyle/>
                    <a:p>
                      <a:r>
                        <a:rPr lang="en-AU" i="1" dirty="0" smtClean="0"/>
                        <a:t>t</a:t>
                      </a:r>
                      <a:endParaRPr lang="en-AU" i="1" dirty="0"/>
                    </a:p>
                  </a:txBody>
                  <a:tcPr/>
                </a:tc>
                <a:tc>
                  <a:txBody>
                    <a:bodyPr/>
                    <a:lstStyle/>
                    <a:p>
                      <a:r>
                        <a:rPr lang="en-AU" i="1" dirty="0" smtClean="0"/>
                        <a:t>p</a:t>
                      </a:r>
                      <a:endParaRPr lang="en-AU" i="1" dirty="0"/>
                    </a:p>
                  </a:txBody>
                  <a:tcPr/>
                </a:tc>
                <a:tc>
                  <a:txBody>
                    <a:bodyPr/>
                    <a:lstStyle/>
                    <a:p>
                      <a:r>
                        <a:rPr lang="en-AU" dirty="0" err="1" smtClean="0"/>
                        <a:t>Adj</a:t>
                      </a:r>
                      <a:r>
                        <a:rPr lang="en-AU" baseline="0" dirty="0" smtClean="0"/>
                        <a:t> R</a:t>
                      </a:r>
                      <a:r>
                        <a:rPr lang="en-AU" baseline="30000" dirty="0" smtClean="0"/>
                        <a:t>2</a:t>
                      </a:r>
                      <a:endParaRPr lang="en-AU" baseline="30000" dirty="0"/>
                    </a:p>
                  </a:txBody>
                  <a:tcPr/>
                </a:tc>
              </a:tr>
              <a:tr h="370840">
                <a:tc rowSpan="2">
                  <a:txBody>
                    <a:bodyPr/>
                    <a:lstStyle/>
                    <a:p>
                      <a:r>
                        <a:rPr lang="en-AU" dirty="0" smtClean="0"/>
                        <a:t>1</a:t>
                      </a:r>
                      <a:endParaRPr lang="en-AU" dirty="0"/>
                    </a:p>
                  </a:txBody>
                  <a:tcPr/>
                </a:tc>
                <a:tc>
                  <a:txBody>
                    <a:bodyPr/>
                    <a:lstStyle/>
                    <a:p>
                      <a:r>
                        <a:rPr lang="en-AU" dirty="0" smtClean="0"/>
                        <a:t>Intercept</a:t>
                      </a:r>
                      <a:endParaRPr lang="en-AU" dirty="0"/>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dirty="0"/>
                    </a:p>
                  </a:txBody>
                  <a:tcPr/>
                </a:tc>
                <a:tc>
                  <a:txBody>
                    <a:bodyPr/>
                    <a:lstStyle/>
                    <a:p>
                      <a:endParaRPr lang="en-AU"/>
                    </a:p>
                  </a:txBody>
                  <a:tcPr/>
                </a:tc>
              </a:tr>
              <a:tr h="370840">
                <a:tc vMerge="1">
                  <a:txBody>
                    <a:bodyPr/>
                    <a:lstStyle/>
                    <a:p>
                      <a:endParaRPr lang="en-AU" dirty="0"/>
                    </a:p>
                  </a:txBody>
                  <a:tcPr/>
                </a:tc>
                <a:tc>
                  <a:txBody>
                    <a:bodyPr/>
                    <a:lstStyle/>
                    <a:p>
                      <a:r>
                        <a:rPr lang="en-AU" dirty="0" smtClean="0"/>
                        <a:t>DBC total</a:t>
                      </a:r>
                      <a:endParaRPr lang="en-AU" dirty="0"/>
                    </a:p>
                  </a:txBody>
                  <a:tcPr/>
                </a:tc>
                <a:tc>
                  <a:txBody>
                    <a:bodyPr/>
                    <a:lstStyle/>
                    <a:p>
                      <a:endParaRPr lang="en-AU"/>
                    </a:p>
                  </a:txBody>
                  <a:tcPr/>
                </a:tc>
                <a:tc>
                  <a:txBody>
                    <a:bodyPr/>
                    <a:lstStyle/>
                    <a:p>
                      <a:endParaRPr lang="en-AU"/>
                    </a:p>
                  </a:txBody>
                  <a:tcPr/>
                </a:tc>
                <a:tc>
                  <a:txBody>
                    <a:bodyPr/>
                    <a:lstStyle/>
                    <a:p>
                      <a:endParaRPr lang="en-AU" dirty="0"/>
                    </a:p>
                  </a:txBody>
                  <a:tcPr/>
                </a:tc>
                <a:tc>
                  <a:txBody>
                    <a:bodyPr/>
                    <a:lstStyle/>
                    <a:p>
                      <a:endParaRPr lang="en-AU"/>
                    </a:p>
                  </a:txBody>
                  <a:tcPr/>
                </a:tc>
                <a:tc>
                  <a:txBody>
                    <a:bodyPr/>
                    <a:lstStyle/>
                    <a:p>
                      <a:endParaRPr lang="en-AU"/>
                    </a:p>
                  </a:txBody>
                  <a:tcPr/>
                </a:tc>
                <a:tc>
                  <a:txBody>
                    <a:bodyPr/>
                    <a:lstStyle/>
                    <a:p>
                      <a:endParaRPr lang="en-AU" dirty="0"/>
                    </a:p>
                  </a:txBody>
                  <a:tcPr/>
                </a:tc>
              </a:tr>
              <a:tr h="370840">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2</a:t>
                      </a:r>
                    </a:p>
                  </a:txBody>
                  <a:tcPr/>
                </a:tc>
                <a:tc>
                  <a:txBody>
                    <a:bodyPr/>
                    <a:lstStyle/>
                    <a:p>
                      <a:r>
                        <a:rPr lang="en-AU" dirty="0" smtClean="0"/>
                        <a:t>Intercept</a:t>
                      </a:r>
                      <a:endParaRPr lang="en-AU" dirty="0"/>
                    </a:p>
                  </a:txBody>
                  <a:tcPr/>
                </a:tc>
                <a:tc>
                  <a:txBody>
                    <a:bodyPr/>
                    <a:lstStyle/>
                    <a:p>
                      <a:endParaRPr lang="en-AU"/>
                    </a:p>
                  </a:txBody>
                  <a:tcPr/>
                </a:tc>
                <a:tc>
                  <a:txBody>
                    <a:bodyPr/>
                    <a:lstStyle/>
                    <a:p>
                      <a:endParaRPr lang="en-AU" dirty="0"/>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dirty="0"/>
                    </a:p>
                  </a:txBody>
                  <a:tcPr/>
                </a:tc>
              </a:tr>
              <a:tr h="370840">
                <a:tc vMerge="1">
                  <a:txBody>
                    <a:bodyPr/>
                    <a:lstStyle/>
                    <a:p>
                      <a:endParaRPr lang="en-AU" dirty="0"/>
                    </a:p>
                  </a:txBody>
                  <a:tcPr/>
                </a:tc>
                <a:tc>
                  <a:txBody>
                    <a:bodyPr/>
                    <a:lstStyle/>
                    <a:p>
                      <a:r>
                        <a:rPr lang="en-AU" dirty="0" smtClean="0"/>
                        <a:t>DBC total</a:t>
                      </a:r>
                      <a:endParaRPr lang="en-AU" dirty="0"/>
                    </a:p>
                  </a:txBody>
                  <a:tcPr/>
                </a:tc>
                <a:tc>
                  <a:txBody>
                    <a:bodyPr/>
                    <a:lstStyle/>
                    <a:p>
                      <a:endParaRPr lang="en-AU"/>
                    </a:p>
                  </a:txBody>
                  <a:tcPr/>
                </a:tc>
                <a:tc>
                  <a:txBody>
                    <a:bodyPr/>
                    <a:lstStyle/>
                    <a:p>
                      <a:endParaRPr lang="en-AU" dirty="0"/>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dirty="0"/>
                    </a:p>
                  </a:txBody>
                  <a:tcPr/>
                </a:tc>
              </a:tr>
              <a:tr h="370840">
                <a:tc vMerge="1">
                  <a:txBody>
                    <a:bodyPr/>
                    <a:lstStyle/>
                    <a:p>
                      <a:endParaRPr lang="en-AU" dirty="0"/>
                    </a:p>
                  </a:txBody>
                  <a:tcPr/>
                </a:tc>
                <a:tc>
                  <a:txBody>
                    <a:bodyPr/>
                    <a:lstStyle/>
                    <a:p>
                      <a:r>
                        <a:rPr lang="en-AU" dirty="0" smtClean="0"/>
                        <a:t>Win-frequency</a:t>
                      </a:r>
                      <a:endParaRPr lang="en-AU" dirty="0"/>
                    </a:p>
                  </a:txBody>
                  <a:tcPr/>
                </a:tc>
                <a:tc>
                  <a:txBody>
                    <a:bodyPr/>
                    <a:lstStyle/>
                    <a:p>
                      <a:endParaRPr lang="en-AU"/>
                    </a:p>
                  </a:txBody>
                  <a:tcPr/>
                </a:tc>
                <a:tc>
                  <a:txBody>
                    <a:bodyPr/>
                    <a:lstStyle/>
                    <a:p>
                      <a:endParaRPr lang="en-AU" dirty="0"/>
                    </a:p>
                  </a:txBody>
                  <a:tcPr/>
                </a:tc>
                <a:tc>
                  <a:txBody>
                    <a:bodyPr/>
                    <a:lstStyle/>
                    <a:p>
                      <a:endParaRPr lang="en-AU"/>
                    </a:p>
                  </a:txBody>
                  <a:tcPr/>
                </a:tc>
                <a:tc>
                  <a:txBody>
                    <a:bodyPr/>
                    <a:lstStyle/>
                    <a:p>
                      <a:endParaRPr lang="en-AU" dirty="0"/>
                    </a:p>
                  </a:txBody>
                  <a:tcPr/>
                </a:tc>
                <a:tc>
                  <a:txBody>
                    <a:bodyPr/>
                    <a:lstStyle/>
                    <a:p>
                      <a:endParaRPr lang="en-AU"/>
                    </a:p>
                  </a:txBody>
                  <a:tcPr/>
                </a:tc>
                <a:tc>
                  <a:txBody>
                    <a:bodyPr/>
                    <a:lstStyle/>
                    <a:p>
                      <a:endParaRPr lang="en-AU"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lumMod val="75000"/>
            </a:schemeClr>
          </a:solidFill>
        </p:spPr>
        <p:txBody>
          <a:bodyPr/>
          <a:lstStyle/>
          <a:p>
            <a:r>
              <a:rPr lang="en-AU" b="1" dirty="0" smtClean="0"/>
              <a:t>ANOVA: Independent measures</a:t>
            </a:r>
            <a:endParaRPr lang="en-AU" b="1" dirty="0"/>
          </a:p>
        </p:txBody>
      </p:sp>
      <p:sp>
        <p:nvSpPr>
          <p:cNvPr id="3" name="Content Placeholder 2"/>
          <p:cNvSpPr>
            <a:spLocks noGrp="1"/>
          </p:cNvSpPr>
          <p:nvPr>
            <p:ph idx="1"/>
          </p:nvPr>
        </p:nvSpPr>
        <p:spPr>
          <a:xfrm>
            <a:off x="285720" y="1500174"/>
            <a:ext cx="8572560" cy="428628"/>
          </a:xfrm>
        </p:spPr>
        <p:txBody>
          <a:bodyPr>
            <a:noAutofit/>
          </a:bodyPr>
          <a:lstStyle/>
          <a:p>
            <a:pPr>
              <a:buNone/>
            </a:pPr>
            <a:r>
              <a:rPr lang="en-AU" sz="2400" dirty="0" smtClean="0"/>
              <a:t>Logic of the analysis – one predictor (here, drug type, with 3 levels)</a:t>
            </a:r>
          </a:p>
        </p:txBody>
      </p:sp>
      <p:grpSp>
        <p:nvGrpSpPr>
          <p:cNvPr id="24" name="Group 23"/>
          <p:cNvGrpSpPr/>
          <p:nvPr/>
        </p:nvGrpSpPr>
        <p:grpSpPr>
          <a:xfrm>
            <a:off x="378688" y="2071678"/>
            <a:ext cx="5178056" cy="3429024"/>
            <a:chOff x="536952" y="2071678"/>
            <a:chExt cx="5178056" cy="3429024"/>
          </a:xfrm>
        </p:grpSpPr>
        <p:pic>
          <p:nvPicPr>
            <p:cNvPr id="1030" name="Picture 6"/>
            <p:cNvPicPr>
              <a:picLocks noChangeAspect="1" noChangeArrowheads="1"/>
            </p:cNvPicPr>
            <p:nvPr/>
          </p:nvPicPr>
          <p:blipFill>
            <a:blip r:embed="rId3" cstate="print"/>
            <a:srcRect/>
            <a:stretch>
              <a:fillRect/>
            </a:stretch>
          </p:blipFill>
          <p:spPr bwMode="auto">
            <a:xfrm>
              <a:off x="536952" y="2071678"/>
              <a:ext cx="5178056" cy="3429024"/>
            </a:xfrm>
            <a:prstGeom prst="rect">
              <a:avLst/>
            </a:prstGeom>
            <a:noFill/>
            <a:ln w="9525">
              <a:noFill/>
              <a:miter lim="800000"/>
              <a:headEnd/>
              <a:tailEnd/>
            </a:ln>
            <a:effectLst/>
          </p:spPr>
        </p:pic>
        <p:cxnSp>
          <p:nvCxnSpPr>
            <p:cNvPr id="16" name="Straight Arrow Connector 15"/>
            <p:cNvCxnSpPr/>
            <p:nvPr/>
          </p:nvCxnSpPr>
          <p:spPr>
            <a:xfrm rot="5400000">
              <a:off x="1966077" y="3928669"/>
              <a:ext cx="428628" cy="794"/>
            </a:xfrm>
            <a:prstGeom prst="straightConnector1">
              <a:avLst/>
            </a:prstGeom>
            <a:ln w="38100">
              <a:solidFill>
                <a:schemeClr val="accent6">
                  <a:lumMod val="75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5400000">
              <a:off x="3287680" y="3607198"/>
              <a:ext cx="357190" cy="794"/>
            </a:xfrm>
            <a:prstGeom prst="straightConnector1">
              <a:avLst/>
            </a:prstGeom>
            <a:ln w="38100">
              <a:solidFill>
                <a:schemeClr val="accent6">
                  <a:lumMod val="75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25" name="TextBox 24"/>
          <p:cNvSpPr txBox="1"/>
          <p:nvPr/>
        </p:nvSpPr>
        <p:spPr>
          <a:xfrm rot="16200000">
            <a:off x="-1550208" y="3478979"/>
            <a:ext cx="3500464" cy="400110"/>
          </a:xfrm>
          <a:prstGeom prst="rect">
            <a:avLst/>
          </a:prstGeom>
          <a:noFill/>
        </p:spPr>
        <p:txBody>
          <a:bodyPr wrap="square" rtlCol="0">
            <a:spAutoFit/>
          </a:bodyPr>
          <a:lstStyle/>
          <a:p>
            <a:pPr algn="ctr"/>
            <a:r>
              <a:rPr lang="en-AU" sz="2000" dirty="0" smtClean="0">
                <a:solidFill>
                  <a:schemeClr val="tx1">
                    <a:lumMod val="75000"/>
                    <a:lumOff val="25000"/>
                  </a:schemeClr>
                </a:solidFill>
              </a:rPr>
              <a:t>Anxiety</a:t>
            </a:r>
            <a:endParaRPr lang="en-AU" sz="2000" dirty="0">
              <a:solidFill>
                <a:schemeClr val="tx1">
                  <a:lumMod val="75000"/>
                  <a:lumOff val="25000"/>
                </a:schemeClr>
              </a:solidFill>
            </a:endParaRPr>
          </a:p>
        </p:txBody>
      </p:sp>
      <p:sp>
        <p:nvSpPr>
          <p:cNvPr id="26" name="TextBox 25"/>
          <p:cNvSpPr txBox="1"/>
          <p:nvPr/>
        </p:nvSpPr>
        <p:spPr>
          <a:xfrm>
            <a:off x="642910" y="5429264"/>
            <a:ext cx="1571636" cy="400110"/>
          </a:xfrm>
          <a:prstGeom prst="rect">
            <a:avLst/>
          </a:prstGeom>
          <a:noFill/>
        </p:spPr>
        <p:txBody>
          <a:bodyPr wrap="square" rtlCol="0">
            <a:spAutoFit/>
          </a:bodyPr>
          <a:lstStyle/>
          <a:p>
            <a:pPr algn="ctr"/>
            <a:r>
              <a:rPr lang="en-AU" sz="2000" dirty="0" err="1" smtClean="0">
                <a:solidFill>
                  <a:schemeClr val="tx1">
                    <a:lumMod val="75000"/>
                    <a:lumOff val="25000"/>
                  </a:schemeClr>
                </a:solidFill>
              </a:rPr>
              <a:t>Anxifree</a:t>
            </a:r>
            <a:endParaRPr lang="en-AU" sz="2000" dirty="0">
              <a:solidFill>
                <a:schemeClr val="tx1">
                  <a:lumMod val="75000"/>
                  <a:lumOff val="25000"/>
                </a:schemeClr>
              </a:solidFill>
            </a:endParaRPr>
          </a:p>
        </p:txBody>
      </p:sp>
      <p:sp>
        <p:nvSpPr>
          <p:cNvPr id="27" name="TextBox 26"/>
          <p:cNvSpPr txBox="1"/>
          <p:nvPr/>
        </p:nvSpPr>
        <p:spPr>
          <a:xfrm>
            <a:off x="2214546" y="5429264"/>
            <a:ext cx="1571636" cy="400110"/>
          </a:xfrm>
          <a:prstGeom prst="rect">
            <a:avLst/>
          </a:prstGeom>
          <a:noFill/>
        </p:spPr>
        <p:txBody>
          <a:bodyPr wrap="square" rtlCol="0">
            <a:spAutoFit/>
          </a:bodyPr>
          <a:lstStyle/>
          <a:p>
            <a:pPr algn="ctr"/>
            <a:r>
              <a:rPr lang="en-AU" sz="2000" dirty="0" err="1" smtClean="0">
                <a:solidFill>
                  <a:schemeClr val="tx1">
                    <a:lumMod val="75000"/>
                    <a:lumOff val="25000"/>
                  </a:schemeClr>
                </a:solidFill>
              </a:rPr>
              <a:t>Joyzepam</a:t>
            </a:r>
            <a:endParaRPr lang="en-AU" sz="2000" dirty="0">
              <a:solidFill>
                <a:schemeClr val="tx1">
                  <a:lumMod val="75000"/>
                  <a:lumOff val="25000"/>
                </a:schemeClr>
              </a:solidFill>
            </a:endParaRPr>
          </a:p>
        </p:txBody>
      </p:sp>
      <p:sp>
        <p:nvSpPr>
          <p:cNvPr id="29" name="TextBox 28"/>
          <p:cNvSpPr txBox="1"/>
          <p:nvPr/>
        </p:nvSpPr>
        <p:spPr>
          <a:xfrm>
            <a:off x="3786182" y="5429264"/>
            <a:ext cx="1571636" cy="400110"/>
          </a:xfrm>
          <a:prstGeom prst="rect">
            <a:avLst/>
          </a:prstGeom>
          <a:noFill/>
        </p:spPr>
        <p:txBody>
          <a:bodyPr wrap="square" rtlCol="0">
            <a:spAutoFit/>
          </a:bodyPr>
          <a:lstStyle/>
          <a:p>
            <a:pPr algn="ctr"/>
            <a:r>
              <a:rPr lang="en-AU" sz="2000" dirty="0" smtClean="0">
                <a:solidFill>
                  <a:schemeClr val="tx1">
                    <a:lumMod val="75000"/>
                    <a:lumOff val="25000"/>
                  </a:schemeClr>
                </a:solidFill>
              </a:rPr>
              <a:t>Placebo</a:t>
            </a:r>
            <a:endParaRPr lang="en-AU" sz="2000" dirty="0">
              <a:solidFill>
                <a:schemeClr val="tx1">
                  <a:lumMod val="75000"/>
                  <a:lumOff val="25000"/>
                </a:schemeClr>
              </a:solidFill>
            </a:endParaRPr>
          </a:p>
        </p:txBody>
      </p:sp>
      <p:sp>
        <p:nvSpPr>
          <p:cNvPr id="30" name="TextBox 29"/>
          <p:cNvSpPr txBox="1"/>
          <p:nvPr/>
        </p:nvSpPr>
        <p:spPr>
          <a:xfrm>
            <a:off x="1699092" y="4286256"/>
            <a:ext cx="1357322" cy="338554"/>
          </a:xfrm>
          <a:prstGeom prst="rect">
            <a:avLst/>
          </a:prstGeom>
          <a:noFill/>
        </p:spPr>
        <p:txBody>
          <a:bodyPr wrap="square" rtlCol="0">
            <a:spAutoFit/>
          </a:bodyPr>
          <a:lstStyle/>
          <a:p>
            <a:pPr algn="ctr"/>
            <a:r>
              <a:rPr lang="en-AU" sz="1600" dirty="0" smtClean="0"/>
              <a:t>Group means</a:t>
            </a:r>
            <a:endParaRPr lang="en-AU" sz="1600" dirty="0"/>
          </a:p>
        </p:txBody>
      </p:sp>
      <p:cxnSp>
        <p:nvCxnSpPr>
          <p:cNvPr id="31" name="Straight Arrow Connector 30"/>
          <p:cNvCxnSpPr/>
          <p:nvPr/>
        </p:nvCxnSpPr>
        <p:spPr>
          <a:xfrm rot="10800000">
            <a:off x="1484778" y="4143380"/>
            <a:ext cx="428628" cy="21431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71406" y="6143644"/>
            <a:ext cx="5214974" cy="646331"/>
          </a:xfrm>
          <a:prstGeom prst="rect">
            <a:avLst/>
          </a:prstGeom>
          <a:noFill/>
        </p:spPr>
        <p:txBody>
          <a:bodyPr wrap="square" rtlCol="0">
            <a:spAutoFit/>
          </a:bodyPr>
          <a:lstStyle/>
          <a:p>
            <a:r>
              <a:rPr lang="en-AU" dirty="0" smtClean="0"/>
              <a:t>*Note: Data in illustration does not correspond to textbook</a:t>
            </a:r>
            <a:endParaRPr lang="en-AU" dirty="0"/>
          </a:p>
        </p:txBody>
      </p:sp>
      <p:sp>
        <p:nvSpPr>
          <p:cNvPr id="14" name="TextBox 13"/>
          <p:cNvSpPr txBox="1"/>
          <p:nvPr/>
        </p:nvSpPr>
        <p:spPr>
          <a:xfrm>
            <a:off x="5429256" y="2071678"/>
            <a:ext cx="3357586" cy="4708981"/>
          </a:xfrm>
          <a:prstGeom prst="rect">
            <a:avLst/>
          </a:prstGeom>
          <a:noFill/>
        </p:spPr>
        <p:txBody>
          <a:bodyPr wrap="square" rtlCol="0">
            <a:spAutoFit/>
          </a:bodyPr>
          <a:lstStyle/>
          <a:p>
            <a:pPr marL="182563" indent="-182563">
              <a:buFont typeface="Arial" pitchFamily="34" charset="0"/>
              <a:buChar char="•"/>
            </a:pPr>
            <a:r>
              <a:rPr lang="en-AU" sz="2000" dirty="0" smtClean="0"/>
              <a:t>We calculate two quantities:</a:t>
            </a:r>
          </a:p>
          <a:p>
            <a:pPr marL="639763" lvl="1" indent="-182563">
              <a:buFont typeface="Calibri" pitchFamily="34" charset="0"/>
              <a:buChar char="–"/>
            </a:pPr>
            <a:r>
              <a:rPr lang="en-AU" sz="2000" dirty="0" smtClean="0"/>
              <a:t>Sum of squares expressing difference between each individual score and the group mean: ......</a:t>
            </a:r>
          </a:p>
          <a:p>
            <a:pPr marL="639763" lvl="1" indent="-182563">
              <a:buFont typeface="Calibri" pitchFamily="34" charset="0"/>
              <a:buChar char="–"/>
            </a:pPr>
            <a:r>
              <a:rPr lang="en-AU" sz="2000" dirty="0" smtClean="0"/>
              <a:t>Sum of squares expressing </a:t>
            </a:r>
            <a:r>
              <a:rPr lang="en-AU" sz="2000" dirty="0" smtClean="0">
                <a:solidFill>
                  <a:schemeClr val="accent6">
                    <a:lumMod val="75000"/>
                  </a:schemeClr>
                </a:solidFill>
              </a:rPr>
              <a:t>difference</a:t>
            </a:r>
            <a:r>
              <a:rPr lang="en-AU" sz="2000" dirty="0" smtClean="0"/>
              <a:t> between group means and grand mean – variability due to factor (drug type)</a:t>
            </a:r>
          </a:p>
          <a:p>
            <a:pPr marL="182563" indent="-182563">
              <a:buFont typeface="Arial" pitchFamily="34" charset="0"/>
              <a:buChar char="•"/>
            </a:pPr>
            <a:r>
              <a:rPr lang="en-AU" sz="2000" dirty="0" smtClean="0"/>
              <a:t>These enable us to compute an F-value, which can then be tested for significance.</a:t>
            </a:r>
            <a:endParaRPr lang="en-AU" sz="2000" dirty="0"/>
          </a:p>
        </p:txBody>
      </p:sp>
      <p:sp>
        <p:nvSpPr>
          <p:cNvPr id="17" name="Content Placeholder 2"/>
          <p:cNvSpPr txBox="1">
            <a:spLocks/>
          </p:cNvSpPr>
          <p:nvPr/>
        </p:nvSpPr>
        <p:spPr>
          <a:xfrm>
            <a:off x="6072198" y="1071546"/>
            <a:ext cx="2857520" cy="428628"/>
          </a:xfrm>
          <a:prstGeom prst="rect">
            <a:avLst/>
          </a:prstGeom>
          <a:ln>
            <a:noFill/>
          </a:ln>
        </p:spPr>
        <p:txBody>
          <a:bodyPr/>
          <a:lstStyle/>
          <a:p>
            <a:pPr>
              <a:spcBef>
                <a:spcPts val="700"/>
              </a:spcBef>
              <a:buClr>
                <a:schemeClr val="accent2"/>
              </a:buClr>
              <a:buSzPct val="60000"/>
              <a:defRPr/>
            </a:pPr>
            <a:r>
              <a:rPr lang="en-AU" dirty="0" smtClean="0"/>
              <a:t>Reading: LSR, Ch 14 and 16</a:t>
            </a:r>
            <a:endParaRPr lang="en-AU" dirty="0">
              <a:latin typeface="+mn-lt"/>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0" y="785794"/>
            <a:ext cx="8929718" cy="1941799"/>
          </a:xfrm>
          <a:prstGeom prst="rect">
            <a:avLst/>
          </a:prstGeom>
          <a:noFill/>
          <a:ln w="9525">
            <a:noFill/>
            <a:miter lim="800000"/>
            <a:headEnd/>
            <a:tailEnd/>
          </a:ln>
          <a:effectLst/>
        </p:spPr>
      </p:pic>
      <p:sp>
        <p:nvSpPr>
          <p:cNvPr id="4" name="TextBox 3"/>
          <p:cNvSpPr txBox="1"/>
          <p:nvPr/>
        </p:nvSpPr>
        <p:spPr>
          <a:xfrm>
            <a:off x="357158" y="3000372"/>
            <a:ext cx="5357850" cy="2246769"/>
          </a:xfrm>
          <a:prstGeom prst="rect">
            <a:avLst/>
          </a:prstGeom>
          <a:noFill/>
        </p:spPr>
        <p:txBody>
          <a:bodyPr wrap="square" rtlCol="0">
            <a:spAutoFit/>
          </a:bodyPr>
          <a:lstStyle/>
          <a:p>
            <a:pPr marL="182563" indent="-182563">
              <a:buFont typeface="Arial" pitchFamily="34" charset="0"/>
              <a:buChar char="•"/>
            </a:pPr>
            <a:r>
              <a:rPr lang="en-AU" sz="2000" dirty="0" smtClean="0"/>
              <a:t>N is number of participants</a:t>
            </a:r>
          </a:p>
          <a:p>
            <a:pPr marL="182563" indent="-182563">
              <a:buFont typeface="Arial" pitchFamily="34" charset="0"/>
              <a:buChar char="•"/>
            </a:pPr>
            <a:r>
              <a:rPr lang="en-AU" sz="2000" dirty="0" smtClean="0"/>
              <a:t>G is number of groups</a:t>
            </a:r>
          </a:p>
          <a:p>
            <a:pPr marL="182563" indent="-182563">
              <a:buFont typeface="Arial" pitchFamily="34" charset="0"/>
              <a:buChar char="•"/>
            </a:pPr>
            <a:r>
              <a:rPr lang="en-AU" sz="2000" dirty="0" err="1" smtClean="0"/>
              <a:t>i</a:t>
            </a:r>
            <a:r>
              <a:rPr lang="en-AU" sz="2000" dirty="0" smtClean="0"/>
              <a:t> is a participant number</a:t>
            </a:r>
          </a:p>
          <a:p>
            <a:pPr marL="182563" indent="-182563">
              <a:buFont typeface="Arial" pitchFamily="34" charset="0"/>
              <a:buChar char="•"/>
            </a:pPr>
            <a:r>
              <a:rPr lang="en-AU" sz="2000" dirty="0" smtClean="0"/>
              <a:t>k is an integer representing the group number/factor level</a:t>
            </a:r>
          </a:p>
          <a:p>
            <a:pPr marL="182563" indent="-182563">
              <a:buFont typeface="Arial" pitchFamily="34" charset="0"/>
              <a:buChar char="•"/>
            </a:pPr>
            <a:endParaRPr lang="en-AU" sz="2000" dirty="0" smtClean="0"/>
          </a:p>
          <a:p>
            <a:pPr marL="182563" indent="-182563">
              <a:buFont typeface="Arial" pitchFamily="34" charset="0"/>
              <a:buChar char="•"/>
            </a:pPr>
            <a:r>
              <a:rPr lang="en-AU" sz="2000" dirty="0" smtClean="0"/>
              <a:t>Effect size – eta-squared:</a:t>
            </a:r>
          </a:p>
        </p:txBody>
      </p:sp>
      <p:pic>
        <p:nvPicPr>
          <p:cNvPr id="2051" name="Picture 3"/>
          <p:cNvPicPr>
            <a:picLocks noChangeAspect="1" noChangeArrowheads="1"/>
          </p:cNvPicPr>
          <p:nvPr/>
        </p:nvPicPr>
        <p:blipFill>
          <a:blip r:embed="rId3" cstate="print"/>
          <a:srcRect/>
          <a:stretch>
            <a:fillRect/>
          </a:stretch>
        </p:blipFill>
        <p:spPr bwMode="auto">
          <a:xfrm>
            <a:off x="1500166" y="5214950"/>
            <a:ext cx="1961298" cy="857256"/>
          </a:xfrm>
          <a:prstGeom prst="rect">
            <a:avLst/>
          </a:prstGeom>
          <a:noFill/>
          <a:ln w="9525">
            <a:noFill/>
            <a:miter lim="800000"/>
            <a:headEnd/>
            <a:tailEnd/>
          </a:ln>
          <a:effectLst/>
        </p:spPr>
      </p:pic>
      <p:sp>
        <p:nvSpPr>
          <p:cNvPr id="6" name="TextBox 5"/>
          <p:cNvSpPr txBox="1"/>
          <p:nvPr/>
        </p:nvSpPr>
        <p:spPr>
          <a:xfrm>
            <a:off x="4286248" y="5214950"/>
            <a:ext cx="3357586" cy="830997"/>
          </a:xfrm>
          <a:prstGeom prst="rect">
            <a:avLst/>
          </a:prstGeom>
          <a:noFill/>
        </p:spPr>
        <p:txBody>
          <a:bodyPr wrap="square" rtlCol="0">
            <a:spAutoFit/>
          </a:bodyPr>
          <a:lstStyle/>
          <a:p>
            <a:pPr algn="ctr"/>
            <a:r>
              <a:rPr lang="en-AU" sz="1600" dirty="0" smtClean="0"/>
              <a:t>SS expressing difference between all scores (regardless of group) and grand mean  </a:t>
            </a:r>
            <a:endParaRPr lang="en-AU" sz="1600" dirty="0"/>
          </a:p>
        </p:txBody>
      </p:sp>
      <p:cxnSp>
        <p:nvCxnSpPr>
          <p:cNvPr id="7" name="Straight Arrow Connector 6"/>
          <p:cNvCxnSpPr>
            <a:stCxn id="6" idx="1"/>
          </p:cNvCxnSpPr>
          <p:nvPr/>
        </p:nvCxnSpPr>
        <p:spPr>
          <a:xfrm rot="10800000" flipV="1">
            <a:off x="3143240" y="5630448"/>
            <a:ext cx="1143008" cy="22743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285720" y="428604"/>
            <a:ext cx="8572560" cy="428628"/>
          </a:xfrm>
          <a:prstGeom prst="rect">
            <a:avLst/>
          </a:prstGeom>
        </p:spPr>
        <p:txBody>
          <a:bodyPr>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AU" sz="2400" dirty="0" smtClean="0"/>
              <a:t>Logic of the analysis: The F-statistic as a model comparison</a:t>
            </a:r>
            <a:endParaRPr kumimoji="0" lang="en-AU"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Content Placeholder 2"/>
          <p:cNvSpPr txBox="1">
            <a:spLocks/>
          </p:cNvSpPr>
          <p:nvPr/>
        </p:nvSpPr>
        <p:spPr>
          <a:xfrm>
            <a:off x="457200" y="1100134"/>
            <a:ext cx="8229600" cy="2828932"/>
          </a:xfrm>
          <a:prstGeom prst="rect">
            <a:avLst/>
          </a:prstGeom>
        </p:spPr>
        <p:txBody>
          <a:bodyPr>
            <a:noAutofit/>
          </a:bodyPr>
          <a:lstStyle/>
          <a:p>
            <a:pPr marL="342900" lvl="0" indent="-342900">
              <a:spcBef>
                <a:spcPct val="20000"/>
              </a:spcBef>
              <a:buFont typeface="Arial" pitchFamily="34" charset="0"/>
              <a:buChar char="•"/>
            </a:pPr>
            <a:r>
              <a:rPr lang="en-AU" sz="2200" dirty="0" smtClean="0"/>
              <a:t>The F-test, as it is used in both ANOVA and regression, is really a comparison of two statistical models.</a:t>
            </a:r>
          </a:p>
          <a:p>
            <a:pPr marL="342900" lvl="0" indent="-342900">
              <a:spcBef>
                <a:spcPct val="20000"/>
              </a:spcBef>
              <a:buFont typeface="Arial" pitchFamily="34" charset="0"/>
              <a:buChar char="•"/>
            </a:pPr>
            <a:r>
              <a:rPr kumimoji="0" lang="en-AU" sz="2200" b="0" i="0" u="none" strike="noStrike" kern="1200" cap="none" spc="0" normalizeH="0" baseline="0" noProof="0" dirty="0" smtClean="0">
                <a:ln>
                  <a:noFill/>
                </a:ln>
                <a:solidFill>
                  <a:schemeClr val="tx1"/>
                </a:solidFill>
                <a:effectLst/>
                <a:uLnTx/>
                <a:uFillTx/>
                <a:latin typeface="+mn-lt"/>
                <a:ea typeface="+mn-ea"/>
                <a:cs typeface="+mn-cs"/>
              </a:rPr>
              <a:t>In an ANOVA</a:t>
            </a:r>
            <a:r>
              <a:rPr kumimoji="0" lang="en-AU" sz="2200" b="0" i="0" u="none" strike="noStrike" kern="1200" cap="none" spc="0" normalizeH="0" noProof="0" dirty="0" smtClean="0">
                <a:ln>
                  <a:noFill/>
                </a:ln>
                <a:solidFill>
                  <a:schemeClr val="tx1"/>
                </a:solidFill>
                <a:effectLst/>
                <a:uLnTx/>
                <a:uFillTx/>
                <a:latin typeface="+mn-lt"/>
                <a:ea typeface="+mn-ea"/>
                <a:cs typeface="+mn-cs"/>
              </a:rPr>
              <a:t> with one predictor, the F-test is a comparison of an intercept-only model (M0, null hypothesis) to a model involving the intercept </a:t>
            </a:r>
            <a:r>
              <a:rPr kumimoji="0" lang="en-AU" sz="2200" b="0" i="1" u="none" strike="noStrike" kern="1200" cap="none" spc="0" normalizeH="0" noProof="0" dirty="0" smtClean="0">
                <a:ln>
                  <a:noFill/>
                </a:ln>
                <a:solidFill>
                  <a:schemeClr val="tx1"/>
                </a:solidFill>
                <a:effectLst/>
                <a:uLnTx/>
                <a:uFillTx/>
                <a:latin typeface="+mn-lt"/>
                <a:ea typeface="+mn-ea"/>
                <a:cs typeface="+mn-cs"/>
              </a:rPr>
              <a:t>and</a:t>
            </a:r>
            <a:r>
              <a:rPr kumimoji="0" lang="en-AU" sz="2200" b="0" i="0" u="none" strike="noStrike" kern="1200" cap="none" spc="0" normalizeH="0" noProof="0" dirty="0" smtClean="0">
                <a:ln>
                  <a:noFill/>
                </a:ln>
                <a:solidFill>
                  <a:schemeClr val="tx1"/>
                </a:solidFill>
                <a:effectLst/>
                <a:uLnTx/>
                <a:uFillTx/>
                <a:latin typeface="+mn-lt"/>
                <a:ea typeface="+mn-ea"/>
                <a:cs typeface="+mn-cs"/>
              </a:rPr>
              <a:t> the predictor (M1, alternative hypothesis).</a:t>
            </a:r>
            <a:r>
              <a:rPr lang="en-AU" sz="2200" dirty="0" smtClean="0"/>
              <a:t> </a:t>
            </a:r>
            <a:endParaRPr kumimoji="0" lang="en-AU" sz="2200" b="0" i="0" u="none" strike="noStrike" kern="1200" cap="none" spc="0" normalizeH="0" noProof="0" dirty="0" smtClean="0">
              <a:ln>
                <a:noFill/>
              </a:ln>
              <a:solidFill>
                <a:schemeClr val="tx1"/>
              </a:solidFill>
              <a:effectLst/>
              <a:uLnTx/>
              <a:uFillTx/>
              <a:latin typeface="+mn-lt"/>
              <a:ea typeface="+mn-ea"/>
              <a:cs typeface="+mn-cs"/>
            </a:endParaRPr>
          </a:p>
          <a:p>
            <a:pPr marL="342900" lvl="0" indent="-342900">
              <a:spcBef>
                <a:spcPct val="20000"/>
              </a:spcBef>
              <a:buFont typeface="Arial" pitchFamily="34" charset="0"/>
              <a:buChar char="•"/>
            </a:pPr>
            <a:endParaRPr kumimoji="0" lang="en-AU" sz="2200" b="0" i="0" u="none" strike="noStrike" kern="1200" cap="none" spc="0" normalizeH="0" noProof="0" dirty="0" smtClean="0">
              <a:ln>
                <a:noFill/>
              </a:ln>
              <a:solidFill>
                <a:schemeClr val="tx1"/>
              </a:solidFill>
              <a:effectLst/>
              <a:uLnTx/>
              <a:uFillTx/>
              <a:latin typeface="+mn-lt"/>
              <a:ea typeface="+mn-ea"/>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NOVA plot 1.png"/>
          <p:cNvPicPr>
            <a:picLocks noChangeAspect="1"/>
          </p:cNvPicPr>
          <p:nvPr/>
        </p:nvPicPr>
        <p:blipFill>
          <a:blip r:embed="rId3" cstate="print"/>
          <a:stretch>
            <a:fillRect/>
          </a:stretch>
        </p:blipFill>
        <p:spPr>
          <a:xfrm>
            <a:off x="3357554" y="714356"/>
            <a:ext cx="5500758" cy="4374526"/>
          </a:xfrm>
          <a:prstGeom prst="rect">
            <a:avLst/>
          </a:prstGeom>
        </p:spPr>
      </p:pic>
      <p:sp>
        <p:nvSpPr>
          <p:cNvPr id="6" name="Content Placeholder 2"/>
          <p:cNvSpPr txBox="1">
            <a:spLocks/>
          </p:cNvSpPr>
          <p:nvPr/>
        </p:nvSpPr>
        <p:spPr>
          <a:xfrm>
            <a:off x="7500958" y="3071810"/>
            <a:ext cx="1428760" cy="428628"/>
          </a:xfrm>
          <a:prstGeom prst="rect">
            <a:avLst/>
          </a:prstGeom>
        </p:spPr>
        <p:txBody>
          <a:bodyPr>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b="0" i="0" u="none" strike="noStrike" kern="1200" cap="none" spc="0" normalizeH="0" baseline="0" noProof="0" dirty="0" smtClean="0">
                <a:ln>
                  <a:noFill/>
                </a:ln>
                <a:solidFill>
                  <a:schemeClr val="tx1"/>
                </a:solidFill>
                <a:effectLst/>
                <a:uLnTx/>
                <a:uFillTx/>
                <a:latin typeface="+mn-lt"/>
                <a:ea typeface="+mn-ea"/>
                <a:cs typeface="+mn-cs"/>
              </a:rPr>
              <a:t>Grand</a:t>
            </a:r>
            <a:r>
              <a:rPr kumimoji="0" lang="en-AU" b="0" i="0" u="none" strike="noStrike" kern="1200" cap="none" spc="0" normalizeH="0" noProof="0" dirty="0" smtClean="0">
                <a:ln>
                  <a:noFill/>
                </a:ln>
                <a:solidFill>
                  <a:schemeClr val="tx1"/>
                </a:solidFill>
                <a:effectLst/>
                <a:uLnTx/>
                <a:uFillTx/>
                <a:latin typeface="+mn-lt"/>
                <a:ea typeface="+mn-ea"/>
                <a:cs typeface="+mn-cs"/>
              </a:rPr>
              <a:t> mean</a:t>
            </a:r>
            <a:endParaRPr kumimoji="0" lang="en-AU"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7" name="TextBox 6"/>
          <p:cNvSpPr txBox="1"/>
          <p:nvPr/>
        </p:nvSpPr>
        <p:spPr>
          <a:xfrm>
            <a:off x="4786314" y="4788580"/>
            <a:ext cx="2643206" cy="430887"/>
          </a:xfrm>
          <a:prstGeom prst="rect">
            <a:avLst/>
          </a:prstGeom>
          <a:noFill/>
        </p:spPr>
        <p:txBody>
          <a:bodyPr wrap="square" rtlCol="0">
            <a:spAutoFit/>
          </a:bodyPr>
          <a:lstStyle/>
          <a:p>
            <a:pPr algn="ctr"/>
            <a:r>
              <a:rPr lang="en-AU" sz="2200" dirty="0" smtClean="0">
                <a:solidFill>
                  <a:schemeClr val="tx1">
                    <a:lumMod val="75000"/>
                    <a:lumOff val="25000"/>
                  </a:schemeClr>
                </a:solidFill>
              </a:rPr>
              <a:t>Win frequency</a:t>
            </a:r>
            <a:endParaRPr lang="en-AU" sz="2200" dirty="0">
              <a:solidFill>
                <a:schemeClr val="tx1">
                  <a:lumMod val="75000"/>
                  <a:lumOff val="25000"/>
                </a:schemeClr>
              </a:solidFill>
            </a:endParaRPr>
          </a:p>
        </p:txBody>
      </p:sp>
      <p:sp>
        <p:nvSpPr>
          <p:cNvPr id="8" name="TextBox 7"/>
          <p:cNvSpPr txBox="1"/>
          <p:nvPr/>
        </p:nvSpPr>
        <p:spPr>
          <a:xfrm rot="16200000">
            <a:off x="1534754" y="2751468"/>
            <a:ext cx="3500464" cy="430887"/>
          </a:xfrm>
          <a:prstGeom prst="rect">
            <a:avLst/>
          </a:prstGeom>
          <a:noFill/>
        </p:spPr>
        <p:txBody>
          <a:bodyPr wrap="square" rtlCol="0">
            <a:spAutoFit/>
          </a:bodyPr>
          <a:lstStyle/>
          <a:p>
            <a:pPr algn="ctr"/>
            <a:r>
              <a:rPr lang="en-AU" sz="2200" dirty="0" err="1" smtClean="0">
                <a:solidFill>
                  <a:schemeClr val="tx1">
                    <a:lumMod val="75000"/>
                    <a:lumOff val="25000"/>
                  </a:schemeClr>
                </a:solidFill>
              </a:rPr>
              <a:t>PostSup</a:t>
            </a:r>
            <a:r>
              <a:rPr lang="en-AU" sz="2200" dirty="0" smtClean="0">
                <a:solidFill>
                  <a:schemeClr val="tx1">
                    <a:lumMod val="75000"/>
                    <a:lumOff val="25000"/>
                  </a:schemeClr>
                </a:solidFill>
              </a:rPr>
              <a:t> </a:t>
            </a:r>
            <a:r>
              <a:rPr lang="en-AU" sz="2200" dirty="0" err="1" smtClean="0">
                <a:solidFill>
                  <a:schemeClr val="tx1">
                    <a:lumMod val="75000"/>
                    <a:lumOff val="25000"/>
                  </a:schemeClr>
                </a:solidFill>
              </a:rPr>
              <a:t>IoC</a:t>
            </a:r>
            <a:endParaRPr lang="en-AU" sz="2200" dirty="0">
              <a:solidFill>
                <a:schemeClr val="tx1">
                  <a:lumMod val="75000"/>
                  <a:lumOff val="25000"/>
                </a:schemeClr>
              </a:solidFill>
            </a:endParaRPr>
          </a:p>
        </p:txBody>
      </p:sp>
      <p:sp>
        <p:nvSpPr>
          <p:cNvPr id="4" name="Content Placeholder 2"/>
          <p:cNvSpPr txBox="1">
            <a:spLocks/>
          </p:cNvSpPr>
          <p:nvPr/>
        </p:nvSpPr>
        <p:spPr>
          <a:xfrm>
            <a:off x="214282" y="214290"/>
            <a:ext cx="8715436" cy="428628"/>
          </a:xfrm>
          <a:prstGeom prst="rect">
            <a:avLst/>
          </a:prstGeom>
        </p:spPr>
        <p:txBody>
          <a:bodyPr>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Logic of the analysis – ANOVA as</a:t>
            </a:r>
            <a:r>
              <a:rPr kumimoji="0" lang="en-AU" sz="2400" b="0" i="0" u="none" strike="noStrike" kern="1200" cap="none" spc="0" normalizeH="0" noProof="0" dirty="0" smtClean="0">
                <a:ln>
                  <a:noFill/>
                </a:ln>
                <a:solidFill>
                  <a:schemeClr val="tx1"/>
                </a:solidFill>
                <a:effectLst/>
                <a:uLnTx/>
                <a:uFillTx/>
                <a:latin typeface="+mn-lt"/>
                <a:ea typeface="+mn-ea"/>
                <a:cs typeface="+mn-cs"/>
              </a:rPr>
              <a:t> regression (illustration for ANOVA with one predictor)</a:t>
            </a:r>
          </a:p>
        </p:txBody>
      </p:sp>
      <p:sp>
        <p:nvSpPr>
          <p:cNvPr id="15" name="Content Placeholder 2"/>
          <p:cNvSpPr txBox="1">
            <a:spLocks/>
          </p:cNvSpPr>
          <p:nvPr/>
        </p:nvSpPr>
        <p:spPr>
          <a:xfrm>
            <a:off x="142876" y="5429264"/>
            <a:ext cx="8929718" cy="642942"/>
          </a:xfrm>
          <a:prstGeom prst="rect">
            <a:avLst/>
          </a:prstGeom>
        </p:spPr>
        <p:txBody>
          <a:bodyPr>
            <a:noAutofit/>
          </a:bodyPr>
          <a:lstStyle/>
          <a:p>
            <a:pPr lvl="0">
              <a:spcBef>
                <a:spcPct val="20000"/>
              </a:spcBef>
              <a:defRPr/>
            </a:pPr>
            <a:r>
              <a:rPr lang="en-AU" sz="2000" dirty="0" smtClean="0"/>
              <a:t>When we use the </a:t>
            </a:r>
            <a:r>
              <a:rPr lang="en-AU" sz="2000" dirty="0" err="1" smtClean="0"/>
              <a:t>aov</a:t>
            </a:r>
            <a:r>
              <a:rPr lang="en-AU" sz="2000" dirty="0" smtClean="0"/>
              <a:t> function, the chosen group’s mean is the intercept (baseline) in a “dummy coded” regression. In this case, the regression has four predictors (see next slide). Using the </a:t>
            </a:r>
            <a:r>
              <a:rPr lang="en-AU" sz="2000" dirty="0" err="1" smtClean="0"/>
              <a:t>aov</a:t>
            </a:r>
            <a:r>
              <a:rPr lang="en-AU" sz="2000" dirty="0" smtClean="0"/>
              <a:t> function additionally involves a model comparison (see script, ANOVA Example 1).</a:t>
            </a:r>
            <a:endParaRPr kumimoji="0" lang="en-AU" sz="2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20" name="Content Placeholder 2"/>
          <p:cNvSpPr txBox="1">
            <a:spLocks/>
          </p:cNvSpPr>
          <p:nvPr/>
        </p:nvSpPr>
        <p:spPr>
          <a:xfrm>
            <a:off x="1000100" y="3500438"/>
            <a:ext cx="2143172" cy="1214446"/>
          </a:xfrm>
          <a:prstGeom prst="rect">
            <a:avLst/>
          </a:prstGeom>
        </p:spPr>
        <p:txBody>
          <a:bodyPr>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lang="en-AU" sz="2000" dirty="0" smtClean="0"/>
              <a:t>A group mean selected by researcher (e.g., the lowest win-frequency condition).</a:t>
            </a:r>
            <a:endParaRPr kumimoji="0" lang="en-AU" sz="2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37" name="Flowchart: Process 36"/>
          <p:cNvSpPr/>
          <p:nvPr/>
        </p:nvSpPr>
        <p:spPr>
          <a:xfrm>
            <a:off x="3071802" y="859490"/>
            <a:ext cx="5786478" cy="4357718"/>
          </a:xfrm>
          <a:prstGeom prst="flowChartProcess">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33" name="Straight Connector 32"/>
          <p:cNvCxnSpPr/>
          <p:nvPr/>
        </p:nvCxnSpPr>
        <p:spPr>
          <a:xfrm flipV="1">
            <a:off x="2643174" y="3359820"/>
            <a:ext cx="1643106" cy="712122"/>
          </a:xfrm>
          <a:prstGeom prst="line">
            <a:avLst/>
          </a:prstGeom>
          <a:ln w="28575">
            <a:solidFill>
              <a:srgbClr val="FF505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2"/>
          </p:nvPr>
        </p:nvSpPr>
        <p:spPr>
          <a:xfrm>
            <a:off x="428596" y="500042"/>
            <a:ext cx="8429684" cy="3357586"/>
          </a:xfrm>
        </p:spPr>
        <p:txBody>
          <a:bodyPr>
            <a:normAutofit/>
          </a:bodyPr>
          <a:lstStyle/>
          <a:p>
            <a:pPr marL="0" indent="0">
              <a:buNone/>
            </a:pPr>
            <a:r>
              <a:rPr lang="en-AU" sz="2200" dirty="0" smtClean="0"/>
              <a:t>Win frequency data (first 6 cases) “dummy coded” with 1/16 as reference group</a:t>
            </a:r>
            <a:endParaRPr lang="en-AU" sz="2200" dirty="0"/>
          </a:p>
        </p:txBody>
      </p:sp>
      <p:graphicFrame>
        <p:nvGraphicFramePr>
          <p:cNvPr id="8" name="Table 7"/>
          <p:cNvGraphicFramePr>
            <a:graphicFrameLocks noGrp="1"/>
          </p:cNvGraphicFramePr>
          <p:nvPr/>
        </p:nvGraphicFramePr>
        <p:xfrm>
          <a:off x="642910" y="1428736"/>
          <a:ext cx="5857917" cy="2595880"/>
        </p:xfrm>
        <a:graphic>
          <a:graphicData uri="http://schemas.openxmlformats.org/drawingml/2006/table">
            <a:tbl>
              <a:tblPr firstRow="1" bandRow="1">
                <a:tableStyleId>{5940675A-B579-460E-94D1-54222C63F5DA}</a:tableStyleId>
              </a:tblPr>
              <a:tblGrid>
                <a:gridCol w="795692"/>
                <a:gridCol w="1012445"/>
                <a:gridCol w="1012445"/>
                <a:gridCol w="1012445"/>
                <a:gridCol w="1012445"/>
                <a:gridCol w="1012445"/>
              </a:tblGrid>
              <a:tr h="370840">
                <a:tc>
                  <a:txBody>
                    <a:bodyPr/>
                    <a:lstStyle/>
                    <a:p>
                      <a:r>
                        <a:rPr lang="en-AU" dirty="0" err="1" smtClean="0"/>
                        <a:t>PNo</a:t>
                      </a:r>
                      <a:endParaRPr lang="en-A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err="1" smtClean="0"/>
                        <a:t>SupIoC</a:t>
                      </a:r>
                      <a:endParaRPr lang="en-AU" dirty="0" smtClean="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1/8 (</a:t>
                      </a:r>
                      <a:r>
                        <a:rPr lang="en-AU" sz="1800" i="1" dirty="0" smtClean="0"/>
                        <a:t>X</a:t>
                      </a:r>
                      <a:r>
                        <a:rPr lang="en-AU" sz="1800" i="1" baseline="-25000" dirty="0" smtClean="0"/>
                        <a:t>1</a:t>
                      </a:r>
                      <a:r>
                        <a:rPr lang="en-AU" sz="1800" dirty="0" smtClean="0"/>
                        <a:t>)</a:t>
                      </a:r>
                      <a:endParaRPr lang="en-AU"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1/4 (</a:t>
                      </a:r>
                      <a:r>
                        <a:rPr lang="en-AU" sz="1800" i="1" dirty="0" smtClean="0"/>
                        <a:t>X</a:t>
                      </a:r>
                      <a:r>
                        <a:rPr lang="en-AU" sz="1800" i="1" baseline="-25000" dirty="0" smtClean="0"/>
                        <a:t>2</a:t>
                      </a:r>
                      <a:r>
                        <a:rPr lang="en-AU" sz="1800" dirty="0" smtClean="0"/>
                        <a:t>)</a:t>
                      </a:r>
                      <a:endParaRPr lang="en-AU"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1/3 (</a:t>
                      </a:r>
                      <a:r>
                        <a:rPr lang="en-AU" sz="1800" i="1" dirty="0" smtClean="0"/>
                        <a:t>X</a:t>
                      </a:r>
                      <a:r>
                        <a:rPr lang="en-AU" sz="1800" i="1" baseline="-25000" dirty="0" smtClean="0"/>
                        <a:t>3</a:t>
                      </a:r>
                      <a:r>
                        <a:rPr lang="en-AU" sz="1800" dirty="0" smtClean="0"/>
                        <a:t>)</a:t>
                      </a:r>
                      <a:endParaRPr lang="en-AU"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1/2 (</a:t>
                      </a:r>
                      <a:r>
                        <a:rPr lang="en-AU" sz="1800" i="1" dirty="0" smtClean="0"/>
                        <a:t>X</a:t>
                      </a:r>
                      <a:r>
                        <a:rPr lang="en-AU" sz="1800" i="1" baseline="-25000" dirty="0" smtClean="0"/>
                        <a:t>4</a:t>
                      </a:r>
                      <a:r>
                        <a:rPr lang="en-AU" sz="1800" dirty="0" smtClean="0"/>
                        <a:t>)</a:t>
                      </a:r>
                      <a:endParaRPr lang="en-AU" dirty="0" smtClean="0"/>
                    </a:p>
                  </a:txBody>
                  <a:tcPr/>
                </a:tc>
              </a:tr>
              <a:tr h="370840">
                <a:tc>
                  <a:txBody>
                    <a:bodyPr/>
                    <a:lstStyle/>
                    <a:p>
                      <a:r>
                        <a:rPr lang="en-AU" dirty="0" smtClean="0"/>
                        <a:t>2</a:t>
                      </a:r>
                      <a:endParaRPr lang="en-AU" dirty="0"/>
                    </a:p>
                  </a:txBody>
                  <a:tcPr/>
                </a:tc>
                <a:tc>
                  <a:txBody>
                    <a:bodyPr/>
                    <a:lstStyle/>
                    <a:p>
                      <a:r>
                        <a:rPr lang="en-AU" sz="1800" b="0" i="0" kern="1200" dirty="0" smtClean="0">
                          <a:solidFill>
                            <a:schemeClr val="tx1"/>
                          </a:solidFill>
                          <a:latin typeface="+mn-lt"/>
                          <a:ea typeface="+mn-ea"/>
                          <a:cs typeface="+mn-cs"/>
                        </a:rPr>
                        <a:t>0.8333</a:t>
                      </a:r>
                      <a:endParaRPr lang="en-AU" dirty="0"/>
                    </a:p>
                  </a:txBody>
                  <a:tcPr>
                    <a:noFill/>
                  </a:tcPr>
                </a:tc>
                <a:tc>
                  <a:txBody>
                    <a:bodyPr/>
                    <a:lstStyle/>
                    <a:p>
                      <a:r>
                        <a:rPr lang="en-AU" dirty="0" smtClean="0"/>
                        <a:t>1</a:t>
                      </a:r>
                      <a:endParaRPr lang="en-AU" dirty="0"/>
                    </a:p>
                  </a:txBody>
                  <a:tcPr/>
                </a:tc>
                <a:tc>
                  <a:txBody>
                    <a:bodyPr/>
                    <a:lstStyle/>
                    <a:p>
                      <a:r>
                        <a:rPr lang="en-AU" dirty="0" smtClean="0"/>
                        <a:t>0</a:t>
                      </a:r>
                      <a:endParaRPr lang="en-AU" dirty="0"/>
                    </a:p>
                  </a:txBody>
                  <a:tcPr/>
                </a:tc>
                <a:tc>
                  <a:txBody>
                    <a:bodyPr/>
                    <a:lstStyle/>
                    <a:p>
                      <a:r>
                        <a:rPr lang="en-AU" dirty="0" smtClean="0"/>
                        <a:t>0</a:t>
                      </a:r>
                      <a:endParaRPr lang="en-AU" dirty="0"/>
                    </a:p>
                  </a:txBody>
                  <a:tcPr/>
                </a:tc>
                <a:tc>
                  <a:txBody>
                    <a:bodyPr/>
                    <a:lstStyle/>
                    <a:p>
                      <a:r>
                        <a:rPr lang="en-AU" dirty="0" smtClean="0"/>
                        <a:t>0</a:t>
                      </a:r>
                      <a:endParaRPr lang="en-AU" dirty="0"/>
                    </a:p>
                  </a:txBody>
                  <a:tcPr/>
                </a:tc>
              </a:tr>
              <a:tr h="370840">
                <a:tc>
                  <a:txBody>
                    <a:bodyPr/>
                    <a:lstStyle/>
                    <a:p>
                      <a:r>
                        <a:rPr lang="en-AU" dirty="0" smtClean="0"/>
                        <a:t>3</a:t>
                      </a:r>
                      <a:endParaRPr lang="en-AU" dirty="0"/>
                    </a:p>
                  </a:txBody>
                  <a:tcPr/>
                </a:tc>
                <a:tc>
                  <a:txBody>
                    <a:bodyPr/>
                    <a:lstStyle/>
                    <a:p>
                      <a:r>
                        <a:rPr lang="en-AU" sz="1800" b="0" i="0" kern="1200" dirty="0" smtClean="0">
                          <a:solidFill>
                            <a:schemeClr val="tx1"/>
                          </a:solidFill>
                          <a:latin typeface="+mn-lt"/>
                          <a:ea typeface="+mn-ea"/>
                          <a:cs typeface="+mn-cs"/>
                        </a:rPr>
                        <a:t>0.0000</a:t>
                      </a:r>
                      <a:endParaRPr lang="en-AU" dirty="0"/>
                    </a:p>
                  </a:txBody>
                  <a:tcPr>
                    <a:noFill/>
                  </a:tcPr>
                </a:tc>
                <a:tc>
                  <a:txBody>
                    <a:bodyPr/>
                    <a:lstStyle/>
                    <a:p>
                      <a:r>
                        <a:rPr lang="en-AU" dirty="0" smtClean="0"/>
                        <a:t>0</a:t>
                      </a:r>
                      <a:endParaRPr lang="en-AU" dirty="0"/>
                    </a:p>
                  </a:txBody>
                  <a:tcPr/>
                </a:tc>
                <a:tc>
                  <a:txBody>
                    <a:bodyPr/>
                    <a:lstStyle/>
                    <a:p>
                      <a:r>
                        <a:rPr lang="en-AU" dirty="0" smtClean="0"/>
                        <a:t>0</a:t>
                      </a:r>
                      <a:endParaRPr lang="en-AU" dirty="0"/>
                    </a:p>
                  </a:txBody>
                  <a:tcPr/>
                </a:tc>
                <a:tc>
                  <a:txBody>
                    <a:bodyPr/>
                    <a:lstStyle/>
                    <a:p>
                      <a:r>
                        <a:rPr lang="en-AU" dirty="0" smtClean="0"/>
                        <a:t>0</a:t>
                      </a:r>
                      <a:endParaRPr lang="en-AU" dirty="0"/>
                    </a:p>
                  </a:txBody>
                  <a:tcPr/>
                </a:tc>
                <a:tc>
                  <a:txBody>
                    <a:bodyPr/>
                    <a:lstStyle/>
                    <a:p>
                      <a:r>
                        <a:rPr lang="en-AU" dirty="0" smtClean="0"/>
                        <a:t>0</a:t>
                      </a:r>
                      <a:endParaRPr lang="en-AU" dirty="0"/>
                    </a:p>
                  </a:txBody>
                  <a:tcPr/>
                </a:tc>
              </a:tr>
              <a:tr h="370840">
                <a:tc>
                  <a:txBody>
                    <a:bodyPr/>
                    <a:lstStyle/>
                    <a:p>
                      <a:r>
                        <a:rPr lang="en-AU" dirty="0" smtClean="0"/>
                        <a:t>4</a:t>
                      </a:r>
                      <a:endParaRPr lang="en-AU" dirty="0"/>
                    </a:p>
                  </a:txBody>
                  <a:tcPr/>
                </a:tc>
                <a:tc>
                  <a:txBody>
                    <a:bodyPr/>
                    <a:lstStyle/>
                    <a:p>
                      <a:r>
                        <a:rPr lang="en-AU" sz="1800" b="0" i="0" kern="1200" dirty="0" smtClean="0">
                          <a:solidFill>
                            <a:schemeClr val="tx1"/>
                          </a:solidFill>
                          <a:latin typeface="+mn-lt"/>
                          <a:ea typeface="+mn-ea"/>
                          <a:cs typeface="+mn-cs"/>
                        </a:rPr>
                        <a:t>2.5000</a:t>
                      </a:r>
                      <a:endParaRPr lang="en-AU" dirty="0"/>
                    </a:p>
                  </a:txBody>
                  <a:tcPr>
                    <a:noFill/>
                  </a:tcPr>
                </a:tc>
                <a:tc>
                  <a:txBody>
                    <a:bodyPr/>
                    <a:lstStyle/>
                    <a:p>
                      <a:r>
                        <a:rPr lang="en-AU" dirty="0" smtClean="0"/>
                        <a:t>0</a:t>
                      </a:r>
                      <a:endParaRPr lang="en-AU" dirty="0"/>
                    </a:p>
                  </a:txBody>
                  <a:tcPr/>
                </a:tc>
                <a:tc>
                  <a:txBody>
                    <a:bodyPr/>
                    <a:lstStyle/>
                    <a:p>
                      <a:r>
                        <a:rPr lang="en-AU" dirty="0" smtClean="0"/>
                        <a:t>1</a:t>
                      </a:r>
                      <a:endParaRPr lang="en-AU" dirty="0"/>
                    </a:p>
                  </a:txBody>
                  <a:tcPr/>
                </a:tc>
                <a:tc>
                  <a:txBody>
                    <a:bodyPr/>
                    <a:lstStyle/>
                    <a:p>
                      <a:r>
                        <a:rPr lang="en-AU" dirty="0" smtClean="0"/>
                        <a:t>0</a:t>
                      </a:r>
                      <a:endParaRPr lang="en-AU" dirty="0"/>
                    </a:p>
                  </a:txBody>
                  <a:tcPr/>
                </a:tc>
                <a:tc>
                  <a:txBody>
                    <a:bodyPr/>
                    <a:lstStyle/>
                    <a:p>
                      <a:r>
                        <a:rPr lang="en-AU" dirty="0" smtClean="0"/>
                        <a:t>0</a:t>
                      </a:r>
                      <a:endParaRPr lang="en-AU" dirty="0"/>
                    </a:p>
                  </a:txBody>
                  <a:tcPr/>
                </a:tc>
              </a:tr>
              <a:tr h="370840">
                <a:tc>
                  <a:txBody>
                    <a:bodyPr/>
                    <a:lstStyle/>
                    <a:p>
                      <a:r>
                        <a:rPr lang="en-AU" dirty="0" smtClean="0"/>
                        <a:t>5</a:t>
                      </a:r>
                      <a:endParaRPr lang="en-AU" dirty="0"/>
                    </a:p>
                  </a:txBody>
                  <a:tcPr/>
                </a:tc>
                <a:tc>
                  <a:txBody>
                    <a:bodyPr/>
                    <a:lstStyle/>
                    <a:p>
                      <a:r>
                        <a:rPr lang="en-AU" sz="1800" b="0" i="0" kern="1200" dirty="0" smtClean="0">
                          <a:solidFill>
                            <a:schemeClr val="tx1"/>
                          </a:solidFill>
                          <a:latin typeface="+mn-lt"/>
                          <a:ea typeface="+mn-ea"/>
                          <a:cs typeface="+mn-cs"/>
                        </a:rPr>
                        <a:t>4.1667</a:t>
                      </a:r>
                      <a:endParaRPr lang="en-AU" dirty="0"/>
                    </a:p>
                  </a:txBody>
                  <a:tcPr>
                    <a:noFill/>
                  </a:tcPr>
                </a:tc>
                <a:tc>
                  <a:txBody>
                    <a:bodyPr/>
                    <a:lstStyle/>
                    <a:p>
                      <a:r>
                        <a:rPr lang="en-AU" dirty="0" smtClean="0"/>
                        <a:t>0</a:t>
                      </a:r>
                      <a:endParaRPr lang="en-AU" dirty="0"/>
                    </a:p>
                  </a:txBody>
                  <a:tcPr/>
                </a:tc>
                <a:tc>
                  <a:txBody>
                    <a:bodyPr/>
                    <a:lstStyle/>
                    <a:p>
                      <a:r>
                        <a:rPr lang="en-AU" dirty="0" smtClean="0"/>
                        <a:t>0</a:t>
                      </a:r>
                      <a:endParaRPr lang="en-AU" dirty="0"/>
                    </a:p>
                  </a:txBody>
                  <a:tcPr/>
                </a:tc>
                <a:tc>
                  <a:txBody>
                    <a:bodyPr/>
                    <a:lstStyle/>
                    <a:p>
                      <a:r>
                        <a:rPr lang="en-AU" dirty="0" smtClean="0"/>
                        <a:t>1</a:t>
                      </a:r>
                      <a:endParaRPr lang="en-AU" dirty="0"/>
                    </a:p>
                  </a:txBody>
                  <a:tcPr/>
                </a:tc>
                <a:tc>
                  <a:txBody>
                    <a:bodyPr/>
                    <a:lstStyle/>
                    <a:p>
                      <a:r>
                        <a:rPr lang="en-AU" dirty="0" smtClean="0"/>
                        <a:t>0</a:t>
                      </a:r>
                      <a:endParaRPr lang="en-AU" dirty="0"/>
                    </a:p>
                  </a:txBody>
                  <a:tcPr/>
                </a:tc>
              </a:tr>
              <a:tr h="370840">
                <a:tc>
                  <a:txBody>
                    <a:bodyPr/>
                    <a:lstStyle/>
                    <a:p>
                      <a:r>
                        <a:rPr lang="en-AU" dirty="0" smtClean="0"/>
                        <a:t>6</a:t>
                      </a:r>
                      <a:endParaRPr lang="en-AU" dirty="0"/>
                    </a:p>
                  </a:txBody>
                  <a:tcPr/>
                </a:tc>
                <a:tc>
                  <a:txBody>
                    <a:bodyPr/>
                    <a:lstStyle/>
                    <a:p>
                      <a:r>
                        <a:rPr lang="en-AU" sz="1800" b="0" i="0" kern="1200" dirty="0" smtClean="0">
                          <a:solidFill>
                            <a:schemeClr val="tx1"/>
                          </a:solidFill>
                          <a:latin typeface="+mn-lt"/>
                          <a:ea typeface="+mn-ea"/>
                          <a:cs typeface="+mn-cs"/>
                        </a:rPr>
                        <a:t>0.6667</a:t>
                      </a:r>
                      <a:endParaRPr lang="en-AU" dirty="0"/>
                    </a:p>
                  </a:txBody>
                  <a:tcPr>
                    <a:noFill/>
                  </a:tcPr>
                </a:tc>
                <a:tc>
                  <a:txBody>
                    <a:bodyPr/>
                    <a:lstStyle/>
                    <a:p>
                      <a:r>
                        <a:rPr lang="en-AU" dirty="0" smtClean="0"/>
                        <a:t>0</a:t>
                      </a:r>
                      <a:endParaRPr lang="en-AU" dirty="0"/>
                    </a:p>
                  </a:txBody>
                  <a:tcPr/>
                </a:tc>
                <a:tc>
                  <a:txBody>
                    <a:bodyPr/>
                    <a:lstStyle/>
                    <a:p>
                      <a:r>
                        <a:rPr lang="en-AU" dirty="0" smtClean="0"/>
                        <a:t>0</a:t>
                      </a:r>
                      <a:endParaRPr lang="en-AU" dirty="0"/>
                    </a:p>
                  </a:txBody>
                  <a:tcPr/>
                </a:tc>
                <a:tc>
                  <a:txBody>
                    <a:bodyPr/>
                    <a:lstStyle/>
                    <a:p>
                      <a:r>
                        <a:rPr lang="en-AU" dirty="0" smtClean="0"/>
                        <a:t>0</a:t>
                      </a:r>
                      <a:endParaRPr lang="en-AU" dirty="0"/>
                    </a:p>
                  </a:txBody>
                  <a:tcPr/>
                </a:tc>
                <a:tc>
                  <a:txBody>
                    <a:bodyPr/>
                    <a:lstStyle/>
                    <a:p>
                      <a:r>
                        <a:rPr lang="en-AU" dirty="0" smtClean="0"/>
                        <a:t>1</a:t>
                      </a:r>
                      <a:endParaRPr lang="en-AU" dirty="0"/>
                    </a:p>
                  </a:txBody>
                  <a:tcPr/>
                </a:tc>
              </a:tr>
              <a:tr h="370840">
                <a:tc>
                  <a:txBody>
                    <a:bodyPr/>
                    <a:lstStyle/>
                    <a:p>
                      <a:r>
                        <a:rPr lang="en-AU" dirty="0" smtClean="0"/>
                        <a:t>7</a:t>
                      </a:r>
                      <a:endParaRPr lang="en-AU" dirty="0"/>
                    </a:p>
                  </a:txBody>
                  <a:tcPr/>
                </a:tc>
                <a:tc>
                  <a:txBody>
                    <a:bodyPr/>
                    <a:lstStyle/>
                    <a:p>
                      <a:r>
                        <a:rPr lang="en-AU" dirty="0" smtClean="0"/>
                        <a:t>4.5000</a:t>
                      </a:r>
                      <a:endParaRPr lang="en-AU" dirty="0"/>
                    </a:p>
                  </a:txBody>
                  <a:tcPr>
                    <a:noFill/>
                  </a:tcPr>
                </a:tc>
                <a:tc>
                  <a:txBody>
                    <a:bodyPr/>
                    <a:lstStyle/>
                    <a:p>
                      <a:r>
                        <a:rPr lang="en-AU" dirty="0" smtClean="0"/>
                        <a:t>0</a:t>
                      </a:r>
                      <a:endParaRPr lang="en-AU" dirty="0"/>
                    </a:p>
                  </a:txBody>
                  <a:tcPr/>
                </a:tc>
                <a:tc>
                  <a:txBody>
                    <a:bodyPr/>
                    <a:lstStyle/>
                    <a:p>
                      <a:r>
                        <a:rPr lang="en-AU" dirty="0" smtClean="0"/>
                        <a:t>0</a:t>
                      </a:r>
                      <a:endParaRPr lang="en-AU" dirty="0"/>
                    </a:p>
                  </a:txBody>
                  <a:tcPr/>
                </a:tc>
                <a:tc>
                  <a:txBody>
                    <a:bodyPr/>
                    <a:lstStyle/>
                    <a:p>
                      <a:r>
                        <a:rPr lang="en-AU" dirty="0" smtClean="0"/>
                        <a:t>0</a:t>
                      </a:r>
                      <a:endParaRPr lang="en-AU" dirty="0"/>
                    </a:p>
                  </a:txBody>
                  <a:tcPr/>
                </a:tc>
                <a:tc>
                  <a:txBody>
                    <a:bodyPr/>
                    <a:lstStyle/>
                    <a:p>
                      <a:r>
                        <a:rPr lang="en-AU" dirty="0" smtClean="0"/>
                        <a:t>0</a:t>
                      </a:r>
                      <a:endParaRPr lang="en-AU" dirty="0"/>
                    </a:p>
                  </a:txBody>
                  <a:tcPr/>
                </a:tc>
              </a:tr>
            </a:tbl>
          </a:graphicData>
        </a:graphic>
      </p:graphicFrame>
      <p:sp>
        <p:nvSpPr>
          <p:cNvPr id="10" name="Rectangle 9"/>
          <p:cNvSpPr/>
          <p:nvPr/>
        </p:nvSpPr>
        <p:spPr>
          <a:xfrm>
            <a:off x="357158" y="4289362"/>
            <a:ext cx="7929618" cy="769441"/>
          </a:xfrm>
          <a:prstGeom prst="rect">
            <a:avLst/>
          </a:prstGeom>
        </p:spPr>
        <p:txBody>
          <a:bodyPr wrap="square">
            <a:spAutoFit/>
          </a:bodyPr>
          <a:lstStyle/>
          <a:p>
            <a:r>
              <a:rPr lang="en-AU" sz="2200" dirty="0" smtClean="0"/>
              <a:t>The regression model:</a:t>
            </a:r>
          </a:p>
          <a:p>
            <a:r>
              <a:rPr lang="en-AU" sz="2200" i="1" dirty="0" err="1" smtClean="0"/>
              <a:t>Y</a:t>
            </a:r>
            <a:r>
              <a:rPr lang="en-AU" sz="2200" i="1" baseline="-25000" dirty="0" err="1" smtClean="0"/>
              <a:t>p</a:t>
            </a:r>
            <a:r>
              <a:rPr lang="en-AU" sz="2200" dirty="0" smtClean="0"/>
              <a:t>= </a:t>
            </a:r>
            <a:r>
              <a:rPr lang="en-AU" sz="2200" i="1" dirty="0" smtClean="0"/>
              <a:t>b</a:t>
            </a:r>
            <a:r>
              <a:rPr lang="en-AU" sz="2200" baseline="-25000" dirty="0" smtClean="0"/>
              <a:t>1</a:t>
            </a:r>
            <a:r>
              <a:rPr lang="en-AU" sz="2200" i="1" dirty="0" smtClean="0"/>
              <a:t>X</a:t>
            </a:r>
            <a:r>
              <a:rPr lang="en-AU" sz="2200" i="1" baseline="-25000" dirty="0" smtClean="0"/>
              <a:t>1p</a:t>
            </a:r>
            <a:r>
              <a:rPr lang="en-AU" sz="2200" dirty="0" smtClean="0"/>
              <a:t> + </a:t>
            </a:r>
            <a:r>
              <a:rPr lang="en-AU" sz="2200" i="1" dirty="0" smtClean="0"/>
              <a:t>b</a:t>
            </a:r>
            <a:r>
              <a:rPr lang="en-AU" sz="2200" baseline="-25000" dirty="0" smtClean="0"/>
              <a:t>2</a:t>
            </a:r>
            <a:r>
              <a:rPr lang="en-AU" sz="2200" i="1" dirty="0" smtClean="0"/>
              <a:t>X</a:t>
            </a:r>
            <a:r>
              <a:rPr lang="en-AU" sz="2200" baseline="-25000" dirty="0" smtClean="0"/>
              <a:t>2p</a:t>
            </a:r>
            <a:r>
              <a:rPr lang="en-AU" sz="2200" dirty="0" smtClean="0"/>
              <a:t> + </a:t>
            </a:r>
            <a:r>
              <a:rPr lang="en-AU" sz="2200" i="1" dirty="0" smtClean="0"/>
              <a:t>b</a:t>
            </a:r>
            <a:r>
              <a:rPr lang="en-AU" sz="2200" baseline="-25000" dirty="0" smtClean="0"/>
              <a:t>3</a:t>
            </a:r>
            <a:r>
              <a:rPr lang="en-AU" sz="2200" i="1" dirty="0" smtClean="0"/>
              <a:t>X</a:t>
            </a:r>
            <a:r>
              <a:rPr lang="en-AU" sz="2200" i="1" baseline="-25000" dirty="0" smtClean="0"/>
              <a:t>3p</a:t>
            </a:r>
            <a:r>
              <a:rPr lang="en-AU" sz="2200" dirty="0" smtClean="0"/>
              <a:t> + </a:t>
            </a:r>
            <a:r>
              <a:rPr lang="en-AU" sz="2200" i="1" dirty="0" smtClean="0"/>
              <a:t>b</a:t>
            </a:r>
            <a:r>
              <a:rPr lang="en-AU" sz="2200" baseline="-25000" dirty="0" smtClean="0"/>
              <a:t>4</a:t>
            </a:r>
            <a:r>
              <a:rPr lang="en-AU" sz="2200" i="1" dirty="0" smtClean="0"/>
              <a:t>X</a:t>
            </a:r>
            <a:r>
              <a:rPr lang="en-AU" sz="2200" i="1" baseline="-25000" dirty="0" smtClean="0"/>
              <a:t>4p</a:t>
            </a:r>
            <a:r>
              <a:rPr lang="en-AU" sz="2200" dirty="0" smtClean="0"/>
              <a:t>  + </a:t>
            </a:r>
            <a:r>
              <a:rPr lang="en-AU" sz="2200" i="1" dirty="0" smtClean="0"/>
              <a:t>b</a:t>
            </a:r>
            <a:r>
              <a:rPr lang="en-AU" sz="2200" baseline="-25000" dirty="0" smtClean="0"/>
              <a:t>0</a:t>
            </a:r>
            <a:r>
              <a:rPr lang="en-AU" sz="2200" dirty="0" smtClean="0"/>
              <a:t> + </a:t>
            </a:r>
            <a:r>
              <a:rPr lang="el-GR" sz="2200" i="1" dirty="0" smtClean="0"/>
              <a:t>ε</a:t>
            </a:r>
            <a:r>
              <a:rPr lang="en-AU" sz="2200" i="1" baseline="-25000" dirty="0" err="1" smtClean="0"/>
              <a:t>i</a:t>
            </a:r>
            <a:endParaRPr lang="en-AU" sz="2200" i="1" baseline="-25000" dirty="0"/>
          </a:p>
        </p:txBody>
      </p:sp>
      <p:sp>
        <p:nvSpPr>
          <p:cNvPr id="6" name="TextBox 5"/>
          <p:cNvSpPr txBox="1"/>
          <p:nvPr/>
        </p:nvSpPr>
        <p:spPr>
          <a:xfrm>
            <a:off x="3714744" y="5201679"/>
            <a:ext cx="2000264" cy="338554"/>
          </a:xfrm>
          <a:prstGeom prst="rect">
            <a:avLst/>
          </a:prstGeom>
          <a:solidFill>
            <a:schemeClr val="accent2">
              <a:lumMod val="60000"/>
              <a:lumOff val="40000"/>
            </a:schemeClr>
          </a:solidFill>
        </p:spPr>
        <p:txBody>
          <a:bodyPr wrap="square" rtlCol="0">
            <a:spAutoFit/>
          </a:bodyPr>
          <a:lstStyle/>
          <a:p>
            <a:pPr algn="ctr"/>
            <a:r>
              <a:rPr lang="en-AU" sz="1600" dirty="0" smtClean="0"/>
              <a:t>Mean of 1/16 group </a:t>
            </a:r>
            <a:endParaRPr lang="en-AU" sz="1600" dirty="0"/>
          </a:p>
        </p:txBody>
      </p:sp>
      <p:cxnSp>
        <p:nvCxnSpPr>
          <p:cNvPr id="7" name="Straight Arrow Connector 6"/>
          <p:cNvCxnSpPr>
            <a:stCxn id="6" idx="0"/>
            <a:endCxn id="10" idx="2"/>
          </p:cNvCxnSpPr>
          <p:nvPr/>
        </p:nvCxnSpPr>
        <p:spPr>
          <a:xfrm rot="16200000" flipV="1">
            <a:off x="4446984" y="4933786"/>
            <a:ext cx="142876" cy="39290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2000232" y="5558869"/>
            <a:ext cx="3000396" cy="584775"/>
          </a:xfrm>
          <a:prstGeom prst="rect">
            <a:avLst/>
          </a:prstGeom>
          <a:solidFill>
            <a:schemeClr val="accent2">
              <a:lumMod val="60000"/>
              <a:lumOff val="40000"/>
            </a:schemeClr>
          </a:solidFill>
        </p:spPr>
        <p:txBody>
          <a:bodyPr wrap="square" rtlCol="0">
            <a:spAutoFit/>
          </a:bodyPr>
          <a:lstStyle/>
          <a:p>
            <a:pPr algn="ctr"/>
            <a:r>
              <a:rPr lang="en-AU" sz="1600" dirty="0" smtClean="0"/>
              <a:t>Difference between means of 1/2 group and 1/16 group </a:t>
            </a:r>
            <a:endParaRPr lang="en-AU" sz="1600" dirty="0"/>
          </a:p>
        </p:txBody>
      </p:sp>
      <p:cxnSp>
        <p:nvCxnSpPr>
          <p:cNvPr id="25" name="Straight Arrow Connector 24"/>
          <p:cNvCxnSpPr>
            <a:stCxn id="21" idx="0"/>
          </p:cNvCxnSpPr>
          <p:nvPr/>
        </p:nvCxnSpPr>
        <p:spPr>
          <a:xfrm rot="16200000" flipV="1">
            <a:off x="3178960" y="5237399"/>
            <a:ext cx="571504" cy="7143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5400000" flipH="1" flipV="1">
            <a:off x="892943" y="5594588"/>
            <a:ext cx="928694"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500034" y="6058935"/>
            <a:ext cx="1643074" cy="584775"/>
          </a:xfrm>
          <a:prstGeom prst="rect">
            <a:avLst/>
          </a:prstGeom>
          <a:noFill/>
        </p:spPr>
        <p:txBody>
          <a:bodyPr wrap="square" rtlCol="0">
            <a:spAutoFit/>
          </a:bodyPr>
          <a:lstStyle/>
          <a:p>
            <a:pPr algn="ctr"/>
            <a:r>
              <a:rPr lang="en-AU" sz="1600" dirty="0" smtClean="0"/>
              <a:t>Participant </a:t>
            </a:r>
            <a:r>
              <a:rPr lang="en-AU" sz="1600" dirty="0" err="1" smtClean="0"/>
              <a:t>p’s</a:t>
            </a:r>
            <a:r>
              <a:rPr lang="en-AU" sz="1600" dirty="0" smtClean="0"/>
              <a:t> code on X</a:t>
            </a:r>
            <a:r>
              <a:rPr lang="en-AU" sz="1600" baseline="-25000" dirty="0" smtClean="0"/>
              <a:t>1</a:t>
            </a:r>
            <a:endParaRPr lang="en-AU" sz="1600" baseline="-25000" dirty="0"/>
          </a:p>
        </p:txBody>
      </p:sp>
      <p:cxnSp>
        <p:nvCxnSpPr>
          <p:cNvPr id="38" name="Straight Connector 37"/>
          <p:cNvCxnSpPr/>
          <p:nvPr/>
        </p:nvCxnSpPr>
        <p:spPr>
          <a:xfrm>
            <a:off x="1142976" y="4987365"/>
            <a:ext cx="285752" cy="714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3357554" y="4987365"/>
            <a:ext cx="285752" cy="714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4214810" y="4987365"/>
            <a:ext cx="285752" cy="714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0" y="5201679"/>
            <a:ext cx="1285852" cy="584775"/>
          </a:xfrm>
          <a:prstGeom prst="rect">
            <a:avLst/>
          </a:prstGeom>
          <a:noFill/>
        </p:spPr>
        <p:txBody>
          <a:bodyPr wrap="square" rtlCol="0">
            <a:spAutoFit/>
          </a:bodyPr>
          <a:lstStyle/>
          <a:p>
            <a:pPr algn="ctr"/>
            <a:r>
              <a:rPr lang="en-AU" sz="1600" dirty="0" err="1" smtClean="0"/>
              <a:t>SupIoC</a:t>
            </a:r>
            <a:r>
              <a:rPr lang="en-AU" sz="1600" dirty="0" smtClean="0"/>
              <a:t> of participant p</a:t>
            </a:r>
            <a:endParaRPr lang="en-AU" sz="1600" dirty="0"/>
          </a:p>
        </p:txBody>
      </p:sp>
      <p:cxnSp>
        <p:nvCxnSpPr>
          <p:cNvPr id="45" name="Straight Arrow Connector 44"/>
          <p:cNvCxnSpPr/>
          <p:nvPr/>
        </p:nvCxnSpPr>
        <p:spPr>
          <a:xfrm rot="5400000" flipH="1" flipV="1">
            <a:off x="392877" y="5165960"/>
            <a:ext cx="285752" cy="7143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428596" y="4987365"/>
            <a:ext cx="285752" cy="714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5857884" y="4592620"/>
            <a:ext cx="3000396" cy="1323439"/>
          </a:xfrm>
          <a:prstGeom prst="rect">
            <a:avLst/>
          </a:prstGeom>
          <a:solidFill>
            <a:schemeClr val="accent2">
              <a:lumMod val="60000"/>
              <a:lumOff val="40000"/>
            </a:schemeClr>
          </a:solidFill>
        </p:spPr>
        <p:txBody>
          <a:bodyPr wrap="square" rtlCol="0">
            <a:spAutoFit/>
          </a:bodyPr>
          <a:lstStyle/>
          <a:p>
            <a:r>
              <a:rPr lang="en-AU" sz="2000" dirty="0" smtClean="0"/>
              <a:t>We determine the values of b</a:t>
            </a:r>
            <a:r>
              <a:rPr lang="en-AU" sz="2000" baseline="-25000" dirty="0" smtClean="0"/>
              <a:t>0</a:t>
            </a:r>
            <a:r>
              <a:rPr lang="en-AU" sz="2000" dirty="0" smtClean="0"/>
              <a:t>, b</a:t>
            </a:r>
            <a:r>
              <a:rPr lang="en-AU" sz="2000" baseline="-25000" dirty="0" smtClean="0"/>
              <a:t>1</a:t>
            </a:r>
            <a:r>
              <a:rPr lang="en-AU" sz="2000" dirty="0" smtClean="0"/>
              <a:t>, b</a:t>
            </a:r>
            <a:r>
              <a:rPr lang="en-AU" sz="2000" baseline="-25000" dirty="0" smtClean="0"/>
              <a:t>2</a:t>
            </a:r>
            <a:r>
              <a:rPr lang="en-AU" sz="2000" dirty="0" smtClean="0"/>
              <a:t>, b</a:t>
            </a:r>
            <a:r>
              <a:rPr lang="en-AU" sz="2000" baseline="-25000" dirty="0" smtClean="0"/>
              <a:t>3</a:t>
            </a:r>
            <a:r>
              <a:rPr lang="en-AU" sz="2000" dirty="0" smtClean="0"/>
              <a:t> and b</a:t>
            </a:r>
            <a:r>
              <a:rPr lang="en-AU" sz="2000" baseline="-25000" dirty="0" smtClean="0"/>
              <a:t>4</a:t>
            </a:r>
            <a:r>
              <a:rPr lang="en-AU" sz="2000" dirty="0" smtClean="0"/>
              <a:t> using the </a:t>
            </a:r>
            <a:r>
              <a:rPr lang="en-AU" sz="2000" dirty="0" err="1" smtClean="0">
                <a:latin typeface="Courier New" pitchFamily="49" charset="0"/>
                <a:cs typeface="Courier New" pitchFamily="49" charset="0"/>
              </a:rPr>
              <a:t>summary.lm</a:t>
            </a:r>
            <a:r>
              <a:rPr lang="en-AU" sz="2000" dirty="0" smtClean="0"/>
              <a:t> function.</a:t>
            </a:r>
            <a:endParaRPr lang="en-AU"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a:noFill/>
        </p:spPr>
        <p:txBody>
          <a:bodyPr>
            <a:normAutofit/>
          </a:bodyPr>
          <a:lstStyle/>
          <a:p>
            <a:pPr algn="l"/>
            <a:r>
              <a:rPr lang="en-AU" sz="2400" dirty="0" smtClean="0"/>
              <a:t>Other possible contrasts in the regression component</a:t>
            </a:r>
            <a:endParaRPr lang="en-AU" sz="2400" dirty="0"/>
          </a:p>
        </p:txBody>
      </p:sp>
      <p:sp>
        <p:nvSpPr>
          <p:cNvPr id="3" name="Content Placeholder 2"/>
          <p:cNvSpPr>
            <a:spLocks noGrp="1"/>
          </p:cNvSpPr>
          <p:nvPr>
            <p:ph idx="1"/>
          </p:nvPr>
        </p:nvSpPr>
        <p:spPr>
          <a:xfrm>
            <a:off x="457200" y="1000109"/>
            <a:ext cx="8229600" cy="1571636"/>
          </a:xfrm>
        </p:spPr>
        <p:txBody>
          <a:bodyPr>
            <a:normAutofit/>
          </a:bodyPr>
          <a:lstStyle/>
          <a:p>
            <a:r>
              <a:rPr lang="en-AU" sz="2200" dirty="0" smtClean="0"/>
              <a:t>The dummy coding in the previous slide contained a treatment contrast.</a:t>
            </a:r>
          </a:p>
          <a:p>
            <a:r>
              <a:rPr lang="en-AU" sz="2200" dirty="0" smtClean="0"/>
              <a:t>Other possible contrasts include </a:t>
            </a:r>
            <a:r>
              <a:rPr lang="en-AU" sz="2200" dirty="0" err="1" smtClean="0"/>
              <a:t>Helmert</a:t>
            </a:r>
            <a:r>
              <a:rPr lang="en-AU" sz="2200" dirty="0" smtClean="0"/>
              <a:t>, sum-to-zero (“effect coding”) and manually set orthogonal contrasts.</a:t>
            </a:r>
          </a:p>
          <a:p>
            <a:endParaRPr lang="en-AU" sz="2200" dirty="0" smtClean="0"/>
          </a:p>
        </p:txBody>
      </p:sp>
      <p:graphicFrame>
        <p:nvGraphicFramePr>
          <p:cNvPr id="4" name="Table 3"/>
          <p:cNvGraphicFramePr>
            <a:graphicFrameLocks noGrp="1"/>
          </p:cNvGraphicFramePr>
          <p:nvPr/>
        </p:nvGraphicFramePr>
        <p:xfrm>
          <a:off x="571472" y="3418538"/>
          <a:ext cx="4845472" cy="2595880"/>
        </p:xfrm>
        <a:graphic>
          <a:graphicData uri="http://schemas.openxmlformats.org/drawingml/2006/table">
            <a:tbl>
              <a:tblPr firstRow="1" bandRow="1">
                <a:tableStyleId>{5940675A-B579-460E-94D1-54222C63F5DA}</a:tableStyleId>
              </a:tblPr>
              <a:tblGrid>
                <a:gridCol w="795692"/>
                <a:gridCol w="1012445"/>
                <a:gridCol w="1012445"/>
                <a:gridCol w="1012445"/>
                <a:gridCol w="1012445"/>
              </a:tblGrid>
              <a:tr h="370840">
                <a:tc>
                  <a:txBody>
                    <a:bodyPr/>
                    <a:lstStyle/>
                    <a:p>
                      <a:r>
                        <a:rPr lang="en-AU" dirty="0" smtClean="0"/>
                        <a:t>PNo0</a:t>
                      </a:r>
                      <a:endParaRPr lang="en-A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1/8 (</a:t>
                      </a:r>
                      <a:r>
                        <a:rPr lang="en-AU" sz="1800" i="1" dirty="0" smtClean="0"/>
                        <a:t>X</a:t>
                      </a:r>
                      <a:r>
                        <a:rPr lang="en-AU" sz="1800" i="1" baseline="-25000" dirty="0" smtClean="0"/>
                        <a:t>1</a:t>
                      </a:r>
                      <a:r>
                        <a:rPr lang="en-AU" sz="1800" dirty="0" smtClean="0"/>
                        <a:t>)</a:t>
                      </a:r>
                      <a:endParaRPr lang="en-AU"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1/4 (</a:t>
                      </a:r>
                      <a:r>
                        <a:rPr lang="en-AU" sz="1800" i="1" dirty="0" smtClean="0"/>
                        <a:t>X</a:t>
                      </a:r>
                      <a:r>
                        <a:rPr lang="en-AU" sz="1800" i="1" baseline="-25000" dirty="0" smtClean="0"/>
                        <a:t>2</a:t>
                      </a:r>
                      <a:r>
                        <a:rPr lang="en-AU" sz="1800" dirty="0" smtClean="0"/>
                        <a:t>)</a:t>
                      </a:r>
                      <a:endParaRPr lang="en-AU"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1/3 (</a:t>
                      </a:r>
                      <a:r>
                        <a:rPr lang="en-AU" sz="1800" i="1" dirty="0" smtClean="0"/>
                        <a:t>X</a:t>
                      </a:r>
                      <a:r>
                        <a:rPr lang="en-AU" sz="1800" i="1" baseline="-25000" dirty="0" smtClean="0"/>
                        <a:t>3</a:t>
                      </a:r>
                      <a:r>
                        <a:rPr lang="en-AU" sz="1800" dirty="0" smtClean="0"/>
                        <a:t>)</a:t>
                      </a:r>
                      <a:endParaRPr lang="en-AU"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1/2 (</a:t>
                      </a:r>
                      <a:r>
                        <a:rPr lang="en-AU" sz="1800" i="1" dirty="0" smtClean="0"/>
                        <a:t>X</a:t>
                      </a:r>
                      <a:r>
                        <a:rPr lang="en-AU" sz="1800" i="1" baseline="-25000" dirty="0" smtClean="0"/>
                        <a:t>4</a:t>
                      </a:r>
                      <a:r>
                        <a:rPr lang="en-AU" sz="1800" dirty="0" smtClean="0"/>
                        <a:t>)</a:t>
                      </a:r>
                      <a:endParaRPr lang="en-AU" dirty="0" smtClean="0"/>
                    </a:p>
                  </a:txBody>
                  <a:tcPr/>
                </a:tc>
              </a:tr>
              <a:tr h="370840">
                <a:tc>
                  <a:txBody>
                    <a:bodyPr/>
                    <a:lstStyle/>
                    <a:p>
                      <a:r>
                        <a:rPr lang="en-AU" dirty="0" smtClean="0"/>
                        <a:t>2</a:t>
                      </a:r>
                      <a:endParaRPr lang="en-AU" dirty="0"/>
                    </a:p>
                  </a:txBody>
                  <a:tcPr/>
                </a:tc>
                <a:tc>
                  <a:txBody>
                    <a:bodyPr/>
                    <a:lstStyle/>
                    <a:p>
                      <a:r>
                        <a:rPr lang="en-AU" dirty="0" smtClean="0"/>
                        <a:t>1</a:t>
                      </a:r>
                      <a:endParaRPr lang="en-AU" dirty="0"/>
                    </a:p>
                  </a:txBody>
                  <a:tcPr/>
                </a:tc>
                <a:tc>
                  <a:txBody>
                    <a:bodyPr/>
                    <a:lstStyle/>
                    <a:p>
                      <a:r>
                        <a:rPr lang="en-AU" dirty="0" smtClean="0"/>
                        <a:t>-1</a:t>
                      </a:r>
                      <a:endParaRPr lang="en-AU" dirty="0"/>
                    </a:p>
                  </a:txBody>
                  <a:tcPr/>
                </a:tc>
                <a:tc>
                  <a:txBody>
                    <a:bodyPr/>
                    <a:lstStyle/>
                    <a:p>
                      <a:r>
                        <a:rPr lang="en-AU" dirty="0" smtClean="0"/>
                        <a:t>-1</a:t>
                      </a:r>
                      <a:endParaRPr lang="en-AU" dirty="0"/>
                    </a:p>
                  </a:txBody>
                  <a:tcPr/>
                </a:tc>
                <a:tc>
                  <a:txBody>
                    <a:bodyPr/>
                    <a:lstStyle/>
                    <a:p>
                      <a:r>
                        <a:rPr lang="en-AU" dirty="0" smtClean="0"/>
                        <a:t>-1</a:t>
                      </a:r>
                      <a:endParaRPr lang="en-AU" dirty="0"/>
                    </a:p>
                  </a:txBody>
                  <a:tcPr/>
                </a:tc>
              </a:tr>
              <a:tr h="370840">
                <a:tc>
                  <a:txBody>
                    <a:bodyPr/>
                    <a:lstStyle/>
                    <a:p>
                      <a:r>
                        <a:rPr lang="en-AU" dirty="0" smtClean="0"/>
                        <a:t>3</a:t>
                      </a:r>
                      <a:endParaRPr lang="en-AU" dirty="0"/>
                    </a:p>
                  </a:txBody>
                  <a:tcPr/>
                </a:tc>
                <a:tc>
                  <a:txBody>
                    <a:bodyPr/>
                    <a:lstStyle/>
                    <a:p>
                      <a:r>
                        <a:rPr lang="en-AU" dirty="0" smtClean="0"/>
                        <a:t>-1</a:t>
                      </a:r>
                      <a:endParaRPr lang="en-AU" dirty="0"/>
                    </a:p>
                  </a:txBody>
                  <a:tcPr/>
                </a:tc>
                <a:tc>
                  <a:txBody>
                    <a:bodyPr/>
                    <a:lstStyle/>
                    <a:p>
                      <a:r>
                        <a:rPr lang="en-AU" dirty="0" smtClean="0"/>
                        <a:t>-1</a:t>
                      </a:r>
                      <a:endParaRPr lang="en-AU" dirty="0"/>
                    </a:p>
                  </a:txBody>
                  <a:tcPr/>
                </a:tc>
                <a:tc>
                  <a:txBody>
                    <a:bodyPr/>
                    <a:lstStyle/>
                    <a:p>
                      <a:r>
                        <a:rPr lang="en-AU" dirty="0" smtClean="0"/>
                        <a:t>-1</a:t>
                      </a:r>
                      <a:endParaRPr lang="en-AU" dirty="0"/>
                    </a:p>
                  </a:txBody>
                  <a:tcPr/>
                </a:tc>
                <a:tc>
                  <a:txBody>
                    <a:bodyPr/>
                    <a:lstStyle/>
                    <a:p>
                      <a:r>
                        <a:rPr lang="en-AU" dirty="0" smtClean="0"/>
                        <a:t>-1</a:t>
                      </a:r>
                      <a:endParaRPr lang="en-AU" dirty="0"/>
                    </a:p>
                  </a:txBody>
                  <a:tcPr/>
                </a:tc>
              </a:tr>
              <a:tr h="370840">
                <a:tc>
                  <a:txBody>
                    <a:bodyPr/>
                    <a:lstStyle/>
                    <a:p>
                      <a:r>
                        <a:rPr lang="en-AU" dirty="0" smtClean="0"/>
                        <a:t>4</a:t>
                      </a:r>
                      <a:endParaRPr lang="en-AU" dirty="0"/>
                    </a:p>
                  </a:txBody>
                  <a:tcPr/>
                </a:tc>
                <a:tc>
                  <a:txBody>
                    <a:bodyPr/>
                    <a:lstStyle/>
                    <a:p>
                      <a:r>
                        <a:rPr lang="en-AU" dirty="0" smtClean="0"/>
                        <a:t>0</a:t>
                      </a:r>
                      <a:endParaRPr lang="en-AU" dirty="0"/>
                    </a:p>
                  </a:txBody>
                  <a:tcPr/>
                </a:tc>
                <a:tc>
                  <a:txBody>
                    <a:bodyPr/>
                    <a:lstStyle/>
                    <a:p>
                      <a:r>
                        <a:rPr lang="en-AU" dirty="0" smtClean="0"/>
                        <a:t>2</a:t>
                      </a:r>
                      <a:endParaRPr lang="en-AU" dirty="0"/>
                    </a:p>
                  </a:txBody>
                  <a:tcPr/>
                </a:tc>
                <a:tc>
                  <a:txBody>
                    <a:bodyPr/>
                    <a:lstStyle/>
                    <a:p>
                      <a:r>
                        <a:rPr lang="en-AU" dirty="0" smtClean="0"/>
                        <a:t>-1</a:t>
                      </a:r>
                      <a:endParaRPr lang="en-AU" dirty="0"/>
                    </a:p>
                  </a:txBody>
                  <a:tcPr/>
                </a:tc>
                <a:tc>
                  <a:txBody>
                    <a:bodyPr/>
                    <a:lstStyle/>
                    <a:p>
                      <a:r>
                        <a:rPr lang="en-AU" dirty="0" smtClean="0"/>
                        <a:t>-1</a:t>
                      </a:r>
                      <a:endParaRPr lang="en-AU" dirty="0"/>
                    </a:p>
                  </a:txBody>
                  <a:tcPr/>
                </a:tc>
              </a:tr>
              <a:tr h="370840">
                <a:tc>
                  <a:txBody>
                    <a:bodyPr/>
                    <a:lstStyle/>
                    <a:p>
                      <a:r>
                        <a:rPr lang="en-AU" dirty="0" smtClean="0"/>
                        <a:t>5</a:t>
                      </a:r>
                      <a:endParaRPr lang="en-AU" dirty="0"/>
                    </a:p>
                  </a:txBody>
                  <a:tcPr/>
                </a:tc>
                <a:tc>
                  <a:txBody>
                    <a:bodyPr/>
                    <a:lstStyle/>
                    <a:p>
                      <a:r>
                        <a:rPr lang="en-AU" dirty="0" smtClean="0"/>
                        <a:t>0</a:t>
                      </a:r>
                      <a:endParaRPr lang="en-AU" dirty="0"/>
                    </a:p>
                  </a:txBody>
                  <a:tcPr/>
                </a:tc>
                <a:tc>
                  <a:txBody>
                    <a:bodyPr/>
                    <a:lstStyle/>
                    <a:p>
                      <a:r>
                        <a:rPr lang="en-AU" dirty="0" smtClean="0"/>
                        <a:t>0</a:t>
                      </a:r>
                      <a:endParaRPr lang="en-AU" dirty="0"/>
                    </a:p>
                  </a:txBody>
                  <a:tcPr/>
                </a:tc>
                <a:tc>
                  <a:txBody>
                    <a:bodyPr/>
                    <a:lstStyle/>
                    <a:p>
                      <a:r>
                        <a:rPr lang="en-AU" dirty="0" smtClean="0"/>
                        <a:t>3</a:t>
                      </a:r>
                      <a:endParaRPr lang="en-AU" dirty="0"/>
                    </a:p>
                  </a:txBody>
                  <a:tcPr/>
                </a:tc>
                <a:tc>
                  <a:txBody>
                    <a:bodyPr/>
                    <a:lstStyle/>
                    <a:p>
                      <a:r>
                        <a:rPr lang="en-AU" dirty="0" smtClean="0"/>
                        <a:t>-1</a:t>
                      </a:r>
                      <a:endParaRPr lang="en-AU" dirty="0"/>
                    </a:p>
                  </a:txBody>
                  <a:tcPr/>
                </a:tc>
              </a:tr>
              <a:tr h="370840">
                <a:tc>
                  <a:txBody>
                    <a:bodyPr/>
                    <a:lstStyle/>
                    <a:p>
                      <a:r>
                        <a:rPr lang="en-AU" dirty="0" smtClean="0"/>
                        <a:t>6</a:t>
                      </a:r>
                      <a:endParaRPr lang="en-AU" dirty="0"/>
                    </a:p>
                  </a:txBody>
                  <a:tcPr/>
                </a:tc>
                <a:tc>
                  <a:txBody>
                    <a:bodyPr/>
                    <a:lstStyle/>
                    <a:p>
                      <a:r>
                        <a:rPr lang="en-AU" dirty="0" smtClean="0"/>
                        <a:t>0</a:t>
                      </a:r>
                      <a:endParaRPr lang="en-AU" dirty="0"/>
                    </a:p>
                  </a:txBody>
                  <a:tcPr/>
                </a:tc>
                <a:tc>
                  <a:txBody>
                    <a:bodyPr/>
                    <a:lstStyle/>
                    <a:p>
                      <a:r>
                        <a:rPr lang="en-AU" dirty="0" smtClean="0"/>
                        <a:t>0</a:t>
                      </a:r>
                      <a:endParaRPr lang="en-AU" dirty="0"/>
                    </a:p>
                  </a:txBody>
                  <a:tcPr/>
                </a:tc>
                <a:tc>
                  <a:txBody>
                    <a:bodyPr/>
                    <a:lstStyle/>
                    <a:p>
                      <a:r>
                        <a:rPr lang="en-AU" dirty="0" smtClean="0"/>
                        <a:t>0</a:t>
                      </a:r>
                      <a:endParaRPr lang="en-AU" dirty="0"/>
                    </a:p>
                  </a:txBody>
                  <a:tcPr/>
                </a:tc>
                <a:tc>
                  <a:txBody>
                    <a:bodyPr/>
                    <a:lstStyle/>
                    <a:p>
                      <a:r>
                        <a:rPr lang="en-AU" dirty="0" smtClean="0"/>
                        <a:t>4</a:t>
                      </a:r>
                      <a:endParaRPr lang="en-AU" dirty="0"/>
                    </a:p>
                  </a:txBody>
                  <a:tcPr/>
                </a:tc>
              </a:tr>
              <a:tr h="370840">
                <a:tc>
                  <a:txBody>
                    <a:bodyPr/>
                    <a:lstStyle/>
                    <a:p>
                      <a:r>
                        <a:rPr lang="en-AU" dirty="0" smtClean="0"/>
                        <a:t>7</a:t>
                      </a:r>
                      <a:endParaRPr lang="en-AU" dirty="0"/>
                    </a:p>
                  </a:txBody>
                  <a:tcPr/>
                </a:tc>
                <a:tc>
                  <a:txBody>
                    <a:bodyPr/>
                    <a:lstStyle/>
                    <a:p>
                      <a:r>
                        <a:rPr lang="en-AU" dirty="0" smtClean="0"/>
                        <a:t>-1</a:t>
                      </a:r>
                      <a:endParaRPr lang="en-AU" dirty="0"/>
                    </a:p>
                  </a:txBody>
                  <a:tcPr/>
                </a:tc>
                <a:tc>
                  <a:txBody>
                    <a:bodyPr/>
                    <a:lstStyle/>
                    <a:p>
                      <a:r>
                        <a:rPr lang="en-AU" dirty="0" smtClean="0"/>
                        <a:t>-1</a:t>
                      </a:r>
                      <a:endParaRPr lang="en-AU" dirty="0"/>
                    </a:p>
                  </a:txBody>
                  <a:tcPr/>
                </a:tc>
                <a:tc>
                  <a:txBody>
                    <a:bodyPr/>
                    <a:lstStyle/>
                    <a:p>
                      <a:r>
                        <a:rPr lang="en-AU" dirty="0" smtClean="0"/>
                        <a:t>-1</a:t>
                      </a:r>
                      <a:endParaRPr lang="en-AU" dirty="0"/>
                    </a:p>
                  </a:txBody>
                  <a:tcPr/>
                </a:tc>
                <a:tc>
                  <a:txBody>
                    <a:bodyPr/>
                    <a:lstStyle/>
                    <a:p>
                      <a:r>
                        <a:rPr lang="en-AU" dirty="0" smtClean="0"/>
                        <a:t>-1</a:t>
                      </a:r>
                      <a:endParaRPr lang="en-AU" dirty="0"/>
                    </a:p>
                  </a:txBody>
                  <a:tcPr/>
                </a:tc>
              </a:tr>
            </a:tbl>
          </a:graphicData>
        </a:graphic>
      </p:graphicFrame>
      <p:sp>
        <p:nvSpPr>
          <p:cNvPr id="5" name="Content Placeholder 4"/>
          <p:cNvSpPr txBox="1">
            <a:spLocks/>
          </p:cNvSpPr>
          <p:nvPr/>
        </p:nvSpPr>
        <p:spPr>
          <a:xfrm>
            <a:off x="500034" y="2643182"/>
            <a:ext cx="8286808" cy="642942"/>
          </a:xfrm>
          <a:prstGeom prst="rect">
            <a:avLst/>
          </a:prstGeom>
        </p:spPr>
        <p:txBody>
          <a:bodyPr>
            <a:no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200" b="0" i="0" u="none" strike="noStrike" kern="1200" cap="none" spc="0" normalizeH="0" baseline="0" noProof="0" dirty="0" smtClean="0">
                <a:ln>
                  <a:noFill/>
                </a:ln>
                <a:solidFill>
                  <a:schemeClr val="tx1"/>
                </a:solidFill>
                <a:effectLst/>
                <a:uLnTx/>
                <a:uFillTx/>
                <a:latin typeface="+mn-lt"/>
                <a:ea typeface="+mn-ea"/>
                <a:cs typeface="+mn-cs"/>
              </a:rPr>
              <a:t>Win frequency data (first 6 cases) with </a:t>
            </a:r>
            <a:r>
              <a:rPr kumimoji="0" lang="en-AU" sz="2200" b="0" i="0" u="none" strike="noStrike" kern="1200" cap="none" spc="0" normalizeH="0" baseline="0" noProof="0" dirty="0" err="1" smtClean="0">
                <a:ln>
                  <a:noFill/>
                </a:ln>
                <a:solidFill>
                  <a:schemeClr val="tx1"/>
                </a:solidFill>
                <a:effectLst/>
                <a:uLnTx/>
                <a:uFillTx/>
                <a:latin typeface="+mn-lt"/>
                <a:ea typeface="+mn-ea"/>
                <a:cs typeface="+mn-cs"/>
              </a:rPr>
              <a:t>Helmert</a:t>
            </a:r>
            <a:r>
              <a:rPr kumimoji="0" lang="en-AU" sz="2200" b="0" i="0" u="none" strike="noStrike" kern="1200" cap="none" spc="0" normalizeH="0" baseline="0" noProof="0" dirty="0" smtClean="0">
                <a:ln>
                  <a:noFill/>
                </a:ln>
                <a:solidFill>
                  <a:schemeClr val="tx1"/>
                </a:solidFill>
                <a:effectLst/>
                <a:uLnTx/>
                <a:uFillTx/>
                <a:latin typeface="+mn-lt"/>
                <a:ea typeface="+mn-ea"/>
                <a:cs typeface="+mn-cs"/>
              </a:rPr>
              <a:t> contrast and  1/16 as reference group:</a:t>
            </a:r>
            <a:endParaRPr kumimoji="0" lang="en-AU" sz="22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TextBox 5"/>
          <p:cNvSpPr txBox="1"/>
          <p:nvPr/>
        </p:nvSpPr>
        <p:spPr>
          <a:xfrm>
            <a:off x="5857884" y="4592620"/>
            <a:ext cx="3000396" cy="1631216"/>
          </a:xfrm>
          <a:prstGeom prst="rect">
            <a:avLst/>
          </a:prstGeom>
          <a:solidFill>
            <a:schemeClr val="bg1"/>
          </a:solidFill>
        </p:spPr>
        <p:txBody>
          <a:bodyPr wrap="square" rtlCol="0">
            <a:spAutoFit/>
          </a:bodyPr>
          <a:lstStyle/>
          <a:p>
            <a:r>
              <a:rPr lang="en-AU" sz="2000" dirty="0" smtClean="0"/>
              <a:t>This coding enables us to contrast the second level with the reference level, the third with the average of the first two, and so on.</a:t>
            </a:r>
            <a:endParaRPr lang="en-AU"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lumMod val="75000"/>
            </a:schemeClr>
          </a:solidFill>
        </p:spPr>
        <p:txBody>
          <a:bodyPr>
            <a:normAutofit/>
          </a:bodyPr>
          <a:lstStyle/>
          <a:p>
            <a:r>
              <a:rPr lang="en-AU" b="1" dirty="0" smtClean="0"/>
              <a:t>Programme</a:t>
            </a:r>
            <a:endParaRPr lang="en-AU" b="1" dirty="0">
              <a:solidFill>
                <a:schemeClr val="accent6">
                  <a:lumMod val="75000"/>
                </a:schemeClr>
              </a:solidFill>
            </a:endParaRPr>
          </a:p>
        </p:txBody>
      </p:sp>
      <p:sp>
        <p:nvSpPr>
          <p:cNvPr id="3" name="Content Placeholder 2"/>
          <p:cNvSpPr>
            <a:spLocks noGrp="1"/>
          </p:cNvSpPr>
          <p:nvPr>
            <p:ph idx="1"/>
          </p:nvPr>
        </p:nvSpPr>
        <p:spPr>
          <a:xfrm>
            <a:off x="457200" y="1600200"/>
            <a:ext cx="2543164" cy="2971808"/>
          </a:xfrm>
          <a:noFill/>
        </p:spPr>
        <p:txBody>
          <a:bodyPr>
            <a:normAutofit/>
          </a:bodyPr>
          <a:lstStyle/>
          <a:p>
            <a:r>
              <a:rPr lang="en-AU" sz="2400" dirty="0" smtClean="0"/>
              <a:t>T-tests</a:t>
            </a:r>
          </a:p>
          <a:p>
            <a:r>
              <a:rPr lang="en-AU" sz="2400" dirty="0" smtClean="0"/>
              <a:t>Linear regression</a:t>
            </a:r>
          </a:p>
          <a:p>
            <a:r>
              <a:rPr lang="en-AU" sz="2400" dirty="0" smtClean="0"/>
              <a:t>ANOVA</a:t>
            </a:r>
          </a:p>
          <a:p>
            <a:r>
              <a:rPr lang="en-AU" sz="2400" dirty="0" smtClean="0"/>
              <a:t>Repeated-measures ANOVA</a:t>
            </a:r>
          </a:p>
        </p:txBody>
      </p:sp>
      <p:sp>
        <p:nvSpPr>
          <p:cNvPr id="4" name="Content Placeholder 2"/>
          <p:cNvSpPr txBox="1">
            <a:spLocks/>
          </p:cNvSpPr>
          <p:nvPr/>
        </p:nvSpPr>
        <p:spPr>
          <a:xfrm>
            <a:off x="2714612" y="1643050"/>
            <a:ext cx="5929354" cy="4429156"/>
          </a:xfrm>
          <a:prstGeom prst="rect">
            <a:avLst/>
          </a:prstGeom>
          <a:solidFill>
            <a:schemeClr val="accent2">
              <a:lumMod val="40000"/>
              <a:lumOff val="60000"/>
            </a:schemeClr>
          </a:solidFill>
        </p:spPr>
        <p:txBody>
          <a:bodyPr vert="horz" lIns="91440" tIns="45720" rIns="91440" bIns="45720" rtlCol="0">
            <a:normAutofit fontScale="6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AU" sz="3200" dirty="0" smtClean="0"/>
              <a:t>Logic of the analysis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AU" sz="3200" dirty="0" smtClean="0"/>
              <a:t>Hypotheses from our dataset</a:t>
            </a:r>
          </a:p>
          <a:p>
            <a:pPr marL="800100" lvl="1" indent="-342900">
              <a:spcBef>
                <a:spcPct val="20000"/>
              </a:spcBef>
              <a:buFont typeface="Calibri" pitchFamily="34" charset="0"/>
              <a:buChar char="─"/>
            </a:pPr>
            <a:r>
              <a:rPr lang="en-AU" sz="3200" dirty="0" smtClean="0"/>
              <a:t>Regression: A  hypothesis from a related but slightly different experiment</a:t>
            </a:r>
          </a:p>
          <a:p>
            <a:pPr marL="800100" lvl="1" indent="-342900">
              <a:spcBef>
                <a:spcPct val="20000"/>
              </a:spcBef>
              <a:buFont typeface="Calibri" pitchFamily="34" charset="0"/>
              <a:buChar char="─"/>
            </a:pPr>
            <a:r>
              <a:rPr lang="en-AU" sz="3200" dirty="0" smtClean="0"/>
              <a:t>ANOVA: As for regression + Hypothesis 2 from Lecture 1</a:t>
            </a:r>
          </a:p>
          <a:p>
            <a:pPr marL="800100" lvl="1" indent="-342900">
              <a:spcBef>
                <a:spcPct val="20000"/>
              </a:spcBef>
              <a:buFont typeface="Calibri" pitchFamily="34" charset="0"/>
              <a:buChar char="─"/>
            </a:pPr>
            <a:r>
              <a:rPr lang="en-AU" sz="3200" dirty="0" smtClean="0"/>
              <a:t>Repeated-measures ANOVA: Hypothesis 1a from Lecture 1</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AU" sz="3200" b="0" i="0" u="none" strike="noStrike" kern="1200" cap="none" spc="0" normalizeH="0" baseline="0" noProof="0" dirty="0" smtClean="0">
                <a:ln>
                  <a:noFill/>
                </a:ln>
                <a:solidFill>
                  <a:schemeClr val="tx1"/>
                </a:solidFill>
                <a:effectLst/>
                <a:uLnTx/>
                <a:uFillTx/>
                <a:latin typeface="+mn-lt"/>
                <a:ea typeface="+mn-ea"/>
                <a:cs typeface="+mn-cs"/>
              </a:rPr>
              <a:t>Working together in R: </a:t>
            </a:r>
          </a:p>
          <a:p>
            <a:pPr marL="800100" lvl="1" indent="-342900">
              <a:spcBef>
                <a:spcPct val="20000"/>
              </a:spcBef>
              <a:buFont typeface="Calibri" pitchFamily="34" charset="0"/>
              <a:buChar char="─"/>
            </a:pPr>
            <a:r>
              <a:rPr lang="en-AU" sz="3200" dirty="0" smtClean="0"/>
              <a:t>Obtaining d</a:t>
            </a:r>
            <a:r>
              <a:rPr kumimoji="0" lang="en-AU" sz="3200" b="0" i="0" u="none" strike="noStrike" kern="1200" cap="none" spc="0" normalizeH="0" baseline="0" noProof="0" dirty="0" err="1" smtClean="0">
                <a:ln>
                  <a:noFill/>
                </a:ln>
                <a:solidFill>
                  <a:schemeClr val="tx1"/>
                </a:solidFill>
                <a:effectLst/>
                <a:uLnTx/>
                <a:uFillTx/>
                <a:latin typeface="+mn-lt"/>
                <a:ea typeface="+mn-ea"/>
                <a:cs typeface="+mn-cs"/>
              </a:rPr>
              <a:t>escriptive</a:t>
            </a:r>
            <a:r>
              <a:rPr kumimoji="0" lang="en-AU" sz="3200" b="0" i="0" u="none" strike="noStrike" kern="1200" cap="none" spc="0" normalizeH="0" noProof="0" dirty="0" smtClean="0">
                <a:ln>
                  <a:noFill/>
                </a:ln>
                <a:solidFill>
                  <a:schemeClr val="tx1"/>
                </a:solidFill>
                <a:effectLst/>
                <a:uLnTx/>
                <a:uFillTx/>
                <a:latin typeface="+mn-lt"/>
                <a:ea typeface="+mn-ea"/>
                <a:cs typeface="+mn-cs"/>
              </a:rPr>
              <a:t> statistics</a:t>
            </a:r>
            <a:endParaRPr kumimoji="0" lang="en-AU" sz="3200" b="0" i="0" u="none" strike="noStrike" kern="1200" cap="none" spc="0" normalizeH="0" baseline="0" noProof="0" dirty="0" smtClean="0">
              <a:ln>
                <a:noFill/>
              </a:ln>
              <a:solidFill>
                <a:schemeClr val="tx1"/>
              </a:solidFill>
              <a:effectLst/>
              <a:uLnTx/>
              <a:uFillTx/>
              <a:latin typeface="+mn-lt"/>
              <a:ea typeface="+mn-ea"/>
              <a:cs typeface="+mn-cs"/>
            </a:endParaRPr>
          </a:p>
          <a:p>
            <a:pPr marL="800100" lvl="1" indent="-342900">
              <a:spcBef>
                <a:spcPct val="20000"/>
              </a:spcBef>
              <a:buFont typeface="Calibri" pitchFamily="34" charset="0"/>
              <a:buChar char="─"/>
            </a:pPr>
            <a:r>
              <a:rPr lang="en-AU" sz="3200" dirty="0" smtClean="0"/>
              <a:t>Running the analysis</a:t>
            </a:r>
            <a:endParaRPr lang="en-AU" sz="3200" noProof="0" dirty="0" smtClean="0"/>
          </a:p>
          <a:p>
            <a:pPr marL="800100" lvl="1" indent="-342900">
              <a:spcBef>
                <a:spcPct val="20000"/>
              </a:spcBef>
              <a:buFont typeface="Calibri" pitchFamily="34" charset="0"/>
              <a:buChar char="─"/>
            </a:pPr>
            <a:r>
              <a:rPr lang="en-AU" sz="3200" dirty="0" smtClean="0"/>
              <a:t>Checking assumptions</a:t>
            </a:r>
            <a:endParaRPr lang="en-AU" sz="3200" noProof="0" dirty="0" smtClean="0"/>
          </a:p>
          <a:p>
            <a:pPr marL="342900" indent="-342900">
              <a:spcBef>
                <a:spcPct val="20000"/>
              </a:spcBef>
              <a:buFont typeface="Arial" pitchFamily="34" charset="0"/>
              <a:buChar char="•"/>
            </a:pPr>
            <a:r>
              <a:rPr kumimoji="0" lang="en-AU" sz="3200" b="0" i="0" u="none" strike="noStrike" kern="1200" cap="none" spc="0" normalizeH="0" baseline="0" dirty="0" smtClean="0">
                <a:ln>
                  <a:noFill/>
                </a:ln>
                <a:solidFill>
                  <a:schemeClr val="tx1"/>
                </a:solidFill>
                <a:effectLst/>
                <a:uLnTx/>
                <a:uFillTx/>
                <a:latin typeface="+mn-lt"/>
                <a:ea typeface="+mn-ea"/>
                <a:cs typeface="+mn-cs"/>
              </a:rPr>
              <a:t>Reporting</a:t>
            </a:r>
            <a:r>
              <a:rPr kumimoji="0" lang="en-AU" sz="3200" b="0" i="0" u="none" strike="noStrike" kern="1200" cap="none" spc="0" normalizeH="0" dirty="0" smtClean="0">
                <a:ln>
                  <a:noFill/>
                </a:ln>
                <a:solidFill>
                  <a:schemeClr val="tx1"/>
                </a:solidFill>
                <a:effectLst/>
                <a:uLnTx/>
                <a:uFillTx/>
                <a:latin typeface="+mn-lt"/>
                <a:ea typeface="+mn-ea"/>
                <a:cs typeface="+mn-cs"/>
              </a:rPr>
              <a:t> the analysis</a:t>
            </a:r>
          </a:p>
          <a:p>
            <a:pPr marL="342900" indent="-342900">
              <a:spcBef>
                <a:spcPct val="20000"/>
              </a:spcBef>
              <a:buFont typeface="Arial" pitchFamily="34" charset="0"/>
              <a:buChar char="•"/>
            </a:pPr>
            <a:r>
              <a:rPr lang="en-AU" sz="3200" baseline="0" noProof="0" dirty="0" smtClean="0"/>
              <a:t>Seminar: Repeated</a:t>
            </a:r>
            <a:r>
              <a:rPr lang="en-AU" sz="3200" dirty="0" smtClean="0"/>
              <a:t>-measures ANOVA; </a:t>
            </a:r>
            <a:r>
              <a:rPr lang="en-AU" sz="3200" baseline="0" noProof="0" dirty="0" smtClean="0"/>
              <a:t>bootstrapping</a:t>
            </a:r>
            <a:endParaRPr kumimoji="0" lang="en-AU"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AU"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TextBox 4"/>
          <p:cNvSpPr txBox="1"/>
          <p:nvPr/>
        </p:nvSpPr>
        <p:spPr>
          <a:xfrm>
            <a:off x="642910" y="6143644"/>
            <a:ext cx="7715304" cy="369332"/>
          </a:xfrm>
          <a:prstGeom prst="rect">
            <a:avLst/>
          </a:prstGeom>
          <a:noFill/>
        </p:spPr>
        <p:txBody>
          <a:bodyPr wrap="square" rtlCol="0">
            <a:spAutoFit/>
          </a:bodyPr>
          <a:lstStyle/>
          <a:p>
            <a:r>
              <a:rPr lang="en-AU" dirty="0" smtClean="0"/>
              <a:t>Readings: LSR for everything except Repeated-Measures ANOVA</a:t>
            </a:r>
          </a:p>
        </p:txBody>
      </p:sp>
      <p:sp>
        <p:nvSpPr>
          <p:cNvPr id="6" name="Right Brace 5"/>
          <p:cNvSpPr/>
          <p:nvPr/>
        </p:nvSpPr>
        <p:spPr>
          <a:xfrm>
            <a:off x="2071670" y="1714488"/>
            <a:ext cx="642942" cy="2786082"/>
          </a:xfrm>
          <a:prstGeom prst="rightBrace">
            <a:avLst>
              <a:gd name="adj1" fmla="val 8333"/>
              <a:gd name="adj2" fmla="val 49210"/>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500034" y="1132522"/>
          <a:ext cx="4845472" cy="2653668"/>
        </p:xfrm>
        <a:graphic>
          <a:graphicData uri="http://schemas.openxmlformats.org/drawingml/2006/table">
            <a:tbl>
              <a:tblPr firstRow="1" bandRow="1">
                <a:tableStyleId>{5940675A-B579-460E-94D1-54222C63F5DA}</a:tableStyleId>
              </a:tblPr>
              <a:tblGrid>
                <a:gridCol w="795692"/>
                <a:gridCol w="1012445"/>
                <a:gridCol w="1012445"/>
                <a:gridCol w="1012445"/>
                <a:gridCol w="1012445"/>
              </a:tblGrid>
              <a:tr h="370840">
                <a:tc>
                  <a:txBody>
                    <a:bodyPr/>
                    <a:lstStyle/>
                    <a:p>
                      <a:r>
                        <a:rPr lang="en-AU" dirty="0" err="1" smtClean="0"/>
                        <a:t>PNo</a:t>
                      </a:r>
                      <a:endParaRPr lang="en-A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solidFill>
                            <a:schemeClr val="accent2">
                              <a:lumMod val="75000"/>
                            </a:schemeClr>
                          </a:solidFill>
                        </a:rPr>
                        <a:t>1/16 (</a:t>
                      </a:r>
                      <a:r>
                        <a:rPr lang="en-AU" sz="1800" i="1" dirty="0" smtClean="0">
                          <a:solidFill>
                            <a:schemeClr val="accent2">
                              <a:lumMod val="75000"/>
                            </a:schemeClr>
                          </a:solidFill>
                        </a:rPr>
                        <a:t>X</a:t>
                      </a:r>
                      <a:r>
                        <a:rPr lang="en-AU" sz="1800" i="1" baseline="-25000" dirty="0" smtClean="0">
                          <a:solidFill>
                            <a:schemeClr val="accent2">
                              <a:lumMod val="75000"/>
                            </a:schemeClr>
                          </a:solidFill>
                        </a:rPr>
                        <a:t>1</a:t>
                      </a:r>
                      <a:r>
                        <a:rPr lang="en-AU" sz="1800" dirty="0" smtClean="0">
                          <a:solidFill>
                            <a:schemeClr val="accent2">
                              <a:lumMod val="75000"/>
                            </a:schemeClr>
                          </a:solidFill>
                        </a:rPr>
                        <a:t>)</a:t>
                      </a:r>
                      <a:endParaRPr lang="en-AU" dirty="0" smtClean="0">
                        <a:solidFill>
                          <a:schemeClr val="accent2">
                            <a:lumMod val="75000"/>
                          </a:schemeClr>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solidFill>
                            <a:schemeClr val="accent2">
                              <a:lumMod val="75000"/>
                            </a:schemeClr>
                          </a:solidFill>
                        </a:rPr>
                        <a:t>1/8 (</a:t>
                      </a:r>
                      <a:r>
                        <a:rPr lang="en-AU" sz="1800" i="1" dirty="0" smtClean="0">
                          <a:solidFill>
                            <a:schemeClr val="accent2">
                              <a:lumMod val="75000"/>
                            </a:schemeClr>
                          </a:solidFill>
                        </a:rPr>
                        <a:t>X</a:t>
                      </a:r>
                      <a:r>
                        <a:rPr lang="en-AU" sz="1800" i="1" baseline="-25000" dirty="0" smtClean="0">
                          <a:solidFill>
                            <a:schemeClr val="accent2">
                              <a:lumMod val="75000"/>
                            </a:schemeClr>
                          </a:solidFill>
                        </a:rPr>
                        <a:t>2</a:t>
                      </a:r>
                      <a:r>
                        <a:rPr lang="en-AU" sz="1800" dirty="0" smtClean="0">
                          <a:solidFill>
                            <a:schemeClr val="accent2">
                              <a:lumMod val="75000"/>
                            </a:schemeClr>
                          </a:solidFill>
                        </a:rPr>
                        <a:t>)</a:t>
                      </a:r>
                      <a:endParaRPr lang="en-AU" dirty="0" smtClean="0">
                        <a:solidFill>
                          <a:schemeClr val="accent2">
                            <a:lumMod val="75000"/>
                          </a:schemeClr>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solidFill>
                            <a:schemeClr val="accent2">
                              <a:lumMod val="75000"/>
                            </a:schemeClr>
                          </a:solidFill>
                        </a:rPr>
                        <a:t>1/4 (</a:t>
                      </a:r>
                      <a:r>
                        <a:rPr lang="en-AU" sz="1800" i="1" dirty="0" smtClean="0">
                          <a:solidFill>
                            <a:schemeClr val="accent2">
                              <a:lumMod val="75000"/>
                            </a:schemeClr>
                          </a:solidFill>
                        </a:rPr>
                        <a:t>X</a:t>
                      </a:r>
                      <a:r>
                        <a:rPr lang="en-AU" sz="1800" i="1" baseline="-25000" dirty="0" smtClean="0">
                          <a:solidFill>
                            <a:schemeClr val="accent2">
                              <a:lumMod val="75000"/>
                            </a:schemeClr>
                          </a:solidFill>
                        </a:rPr>
                        <a:t>3</a:t>
                      </a:r>
                      <a:r>
                        <a:rPr lang="en-AU" sz="1800" dirty="0" smtClean="0">
                          <a:solidFill>
                            <a:schemeClr val="accent2">
                              <a:lumMod val="75000"/>
                            </a:schemeClr>
                          </a:solidFill>
                        </a:rPr>
                        <a:t>)</a:t>
                      </a:r>
                      <a:endParaRPr lang="en-AU" dirty="0" smtClean="0">
                        <a:solidFill>
                          <a:schemeClr val="accent2">
                            <a:lumMod val="75000"/>
                          </a:schemeClr>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solidFill>
                            <a:schemeClr val="accent2">
                              <a:lumMod val="75000"/>
                            </a:schemeClr>
                          </a:solidFill>
                        </a:rPr>
                        <a:t>1/3 (</a:t>
                      </a:r>
                      <a:r>
                        <a:rPr lang="en-AU" sz="1800" i="1" dirty="0" smtClean="0">
                          <a:solidFill>
                            <a:schemeClr val="accent2">
                              <a:lumMod val="75000"/>
                            </a:schemeClr>
                          </a:solidFill>
                        </a:rPr>
                        <a:t>X</a:t>
                      </a:r>
                      <a:r>
                        <a:rPr lang="en-AU" sz="1800" i="1" baseline="-25000" dirty="0" smtClean="0">
                          <a:solidFill>
                            <a:schemeClr val="accent2">
                              <a:lumMod val="75000"/>
                            </a:schemeClr>
                          </a:solidFill>
                        </a:rPr>
                        <a:t>4</a:t>
                      </a:r>
                      <a:r>
                        <a:rPr lang="en-AU" sz="1800" dirty="0" smtClean="0">
                          <a:solidFill>
                            <a:schemeClr val="accent2">
                              <a:lumMod val="75000"/>
                            </a:schemeClr>
                          </a:solidFill>
                        </a:rPr>
                        <a:t>)</a:t>
                      </a:r>
                      <a:endParaRPr lang="en-AU" dirty="0" smtClean="0">
                        <a:solidFill>
                          <a:schemeClr val="accent2">
                            <a:lumMod val="75000"/>
                          </a:schemeClr>
                        </a:solidFill>
                      </a:endParaRPr>
                    </a:p>
                  </a:txBody>
                  <a:tcPr/>
                </a:tc>
              </a:tr>
              <a:tr h="370840">
                <a:tc>
                  <a:txBody>
                    <a:bodyPr/>
                    <a:lstStyle/>
                    <a:p>
                      <a:r>
                        <a:rPr lang="en-AU" dirty="0" smtClean="0"/>
                        <a:t>2</a:t>
                      </a:r>
                      <a:endParaRPr lang="en-AU" dirty="0"/>
                    </a:p>
                  </a:txBody>
                  <a:tcPr/>
                </a:tc>
                <a:tc>
                  <a:txBody>
                    <a:bodyPr/>
                    <a:lstStyle/>
                    <a:p>
                      <a:r>
                        <a:rPr lang="en-AU" dirty="0" smtClean="0"/>
                        <a:t>0</a:t>
                      </a:r>
                      <a:endParaRPr lang="en-AU" dirty="0"/>
                    </a:p>
                  </a:txBody>
                  <a:tcPr/>
                </a:tc>
                <a:tc>
                  <a:txBody>
                    <a:bodyPr/>
                    <a:lstStyle/>
                    <a:p>
                      <a:r>
                        <a:rPr lang="en-AU" dirty="0" smtClean="0"/>
                        <a:t>1</a:t>
                      </a:r>
                      <a:endParaRPr lang="en-AU" dirty="0"/>
                    </a:p>
                  </a:txBody>
                  <a:tcPr/>
                </a:tc>
                <a:tc>
                  <a:txBody>
                    <a:bodyPr/>
                    <a:lstStyle/>
                    <a:p>
                      <a:r>
                        <a:rPr lang="en-AU" dirty="0" smtClean="0"/>
                        <a:t>0</a:t>
                      </a:r>
                      <a:endParaRPr lang="en-AU" dirty="0"/>
                    </a:p>
                  </a:txBody>
                  <a:tcPr/>
                </a:tc>
                <a:tc>
                  <a:txBody>
                    <a:bodyPr/>
                    <a:lstStyle/>
                    <a:p>
                      <a:r>
                        <a:rPr lang="en-AU" dirty="0" smtClean="0"/>
                        <a:t>0</a:t>
                      </a:r>
                      <a:endParaRPr lang="en-AU" dirty="0"/>
                    </a:p>
                  </a:txBody>
                  <a:tcPr/>
                </a:tc>
              </a:tr>
              <a:tr h="370840">
                <a:tc>
                  <a:txBody>
                    <a:bodyPr/>
                    <a:lstStyle/>
                    <a:p>
                      <a:r>
                        <a:rPr lang="en-AU" dirty="0" smtClean="0"/>
                        <a:t>3</a:t>
                      </a:r>
                      <a:endParaRPr lang="en-AU" dirty="0"/>
                    </a:p>
                  </a:txBody>
                  <a:tcPr/>
                </a:tc>
                <a:tc>
                  <a:txBody>
                    <a:bodyPr/>
                    <a:lstStyle/>
                    <a:p>
                      <a:r>
                        <a:rPr lang="en-AU" dirty="0" smtClean="0"/>
                        <a:t>1</a:t>
                      </a:r>
                      <a:endParaRPr lang="en-AU" dirty="0"/>
                    </a:p>
                  </a:txBody>
                  <a:tcPr/>
                </a:tc>
                <a:tc>
                  <a:txBody>
                    <a:bodyPr/>
                    <a:lstStyle/>
                    <a:p>
                      <a:r>
                        <a:rPr lang="en-AU" smtClean="0"/>
                        <a:t>0</a:t>
                      </a:r>
                      <a:endParaRPr lang="en-AU" dirty="0"/>
                    </a:p>
                  </a:txBody>
                  <a:tcPr/>
                </a:tc>
                <a:tc>
                  <a:txBody>
                    <a:bodyPr/>
                    <a:lstStyle/>
                    <a:p>
                      <a:r>
                        <a:rPr lang="en-AU" smtClean="0"/>
                        <a:t>0</a:t>
                      </a:r>
                      <a:endParaRPr lang="en-AU" dirty="0"/>
                    </a:p>
                  </a:txBody>
                  <a:tcPr/>
                </a:tc>
                <a:tc>
                  <a:txBody>
                    <a:bodyPr/>
                    <a:lstStyle/>
                    <a:p>
                      <a:r>
                        <a:rPr lang="en-AU" dirty="0" smtClean="0"/>
                        <a:t>0</a:t>
                      </a:r>
                      <a:endParaRPr lang="en-AU" dirty="0"/>
                    </a:p>
                  </a:txBody>
                  <a:tcPr/>
                </a:tc>
              </a:tr>
              <a:tr h="370840">
                <a:tc>
                  <a:txBody>
                    <a:bodyPr/>
                    <a:lstStyle/>
                    <a:p>
                      <a:r>
                        <a:rPr lang="en-AU" dirty="0" smtClean="0"/>
                        <a:t>4</a:t>
                      </a:r>
                      <a:endParaRPr lang="en-AU" dirty="0"/>
                    </a:p>
                  </a:txBody>
                  <a:tcPr/>
                </a:tc>
                <a:tc>
                  <a:txBody>
                    <a:bodyPr/>
                    <a:lstStyle/>
                    <a:p>
                      <a:r>
                        <a:rPr lang="en-AU" dirty="0" smtClean="0"/>
                        <a:t>0</a:t>
                      </a:r>
                      <a:endParaRPr lang="en-AU" dirty="0"/>
                    </a:p>
                  </a:txBody>
                  <a:tcPr/>
                </a:tc>
                <a:tc>
                  <a:txBody>
                    <a:bodyPr/>
                    <a:lstStyle/>
                    <a:p>
                      <a:r>
                        <a:rPr lang="en-AU" smtClean="0"/>
                        <a:t>0</a:t>
                      </a:r>
                      <a:endParaRPr lang="en-AU" dirty="0"/>
                    </a:p>
                  </a:txBody>
                  <a:tcPr/>
                </a:tc>
                <a:tc>
                  <a:txBody>
                    <a:bodyPr/>
                    <a:lstStyle/>
                    <a:p>
                      <a:r>
                        <a:rPr lang="en-AU" dirty="0" smtClean="0"/>
                        <a:t>1</a:t>
                      </a:r>
                      <a:endParaRPr lang="en-AU" dirty="0"/>
                    </a:p>
                  </a:txBody>
                  <a:tcPr/>
                </a:tc>
                <a:tc>
                  <a:txBody>
                    <a:bodyPr/>
                    <a:lstStyle/>
                    <a:p>
                      <a:r>
                        <a:rPr lang="en-AU" dirty="0" smtClean="0"/>
                        <a:t>0</a:t>
                      </a:r>
                      <a:endParaRPr lang="en-AU" dirty="0"/>
                    </a:p>
                  </a:txBody>
                  <a:tcPr/>
                </a:tc>
              </a:tr>
              <a:tr h="370840">
                <a:tc>
                  <a:txBody>
                    <a:bodyPr/>
                    <a:lstStyle/>
                    <a:p>
                      <a:r>
                        <a:rPr lang="en-AU" dirty="0" smtClean="0"/>
                        <a:t>5</a:t>
                      </a:r>
                      <a:endParaRPr lang="en-AU" dirty="0"/>
                    </a:p>
                  </a:txBody>
                  <a:tcPr/>
                </a:tc>
                <a:tc>
                  <a:txBody>
                    <a:bodyPr/>
                    <a:lstStyle/>
                    <a:p>
                      <a:r>
                        <a:rPr lang="en-AU" dirty="0" smtClean="0"/>
                        <a:t>0</a:t>
                      </a:r>
                      <a:endParaRPr lang="en-AU" dirty="0"/>
                    </a:p>
                  </a:txBody>
                  <a:tcPr/>
                </a:tc>
                <a:tc>
                  <a:txBody>
                    <a:bodyPr/>
                    <a:lstStyle/>
                    <a:p>
                      <a:r>
                        <a:rPr lang="en-AU" dirty="0" smtClean="0"/>
                        <a:t>0</a:t>
                      </a:r>
                      <a:endParaRPr lang="en-AU" dirty="0"/>
                    </a:p>
                  </a:txBody>
                  <a:tcPr/>
                </a:tc>
                <a:tc>
                  <a:txBody>
                    <a:bodyPr/>
                    <a:lstStyle/>
                    <a:p>
                      <a:r>
                        <a:rPr lang="en-AU" dirty="0" smtClean="0"/>
                        <a:t>0</a:t>
                      </a:r>
                      <a:endParaRPr lang="en-AU" dirty="0"/>
                    </a:p>
                  </a:txBody>
                  <a:tcPr/>
                </a:tc>
                <a:tc>
                  <a:txBody>
                    <a:bodyPr/>
                    <a:lstStyle/>
                    <a:p>
                      <a:r>
                        <a:rPr lang="en-AU" dirty="0" smtClean="0"/>
                        <a:t>1</a:t>
                      </a:r>
                      <a:endParaRPr lang="en-AU" dirty="0"/>
                    </a:p>
                  </a:txBody>
                  <a:tcPr/>
                </a:tc>
              </a:tr>
              <a:tr h="370840">
                <a:tc>
                  <a:txBody>
                    <a:bodyPr/>
                    <a:lstStyle/>
                    <a:p>
                      <a:r>
                        <a:rPr lang="en-AU" dirty="0" smtClean="0"/>
                        <a:t>6</a:t>
                      </a:r>
                      <a:endParaRPr lang="en-AU" dirty="0"/>
                    </a:p>
                  </a:txBody>
                  <a:tcPr/>
                </a:tc>
                <a:tc>
                  <a:txBody>
                    <a:bodyPr/>
                    <a:lstStyle/>
                    <a:p>
                      <a:r>
                        <a:rPr lang="en-AU" dirty="0" smtClean="0"/>
                        <a:t>-1</a:t>
                      </a:r>
                      <a:endParaRPr lang="en-AU" dirty="0"/>
                    </a:p>
                  </a:txBody>
                  <a:tcPr/>
                </a:tc>
                <a:tc>
                  <a:txBody>
                    <a:bodyPr/>
                    <a:lstStyle/>
                    <a:p>
                      <a:r>
                        <a:rPr lang="en-AU" smtClean="0"/>
                        <a:t>-1</a:t>
                      </a:r>
                      <a:endParaRPr lang="en-AU" dirty="0"/>
                    </a:p>
                  </a:txBody>
                  <a:tcPr/>
                </a:tc>
                <a:tc>
                  <a:txBody>
                    <a:bodyPr/>
                    <a:lstStyle/>
                    <a:p>
                      <a:r>
                        <a:rPr lang="en-AU" smtClean="0"/>
                        <a:t>-1</a:t>
                      </a:r>
                      <a:endParaRPr lang="en-AU" dirty="0"/>
                    </a:p>
                  </a:txBody>
                  <a:tcPr/>
                </a:tc>
                <a:tc>
                  <a:txBody>
                    <a:bodyPr/>
                    <a:lstStyle/>
                    <a:p>
                      <a:r>
                        <a:rPr lang="en-AU" dirty="0" smtClean="0"/>
                        <a:t>-1</a:t>
                      </a:r>
                      <a:endParaRPr lang="en-AU" dirty="0"/>
                    </a:p>
                  </a:txBody>
                  <a:tcPr/>
                </a:tc>
              </a:tr>
              <a:tr h="428628">
                <a:tc>
                  <a:txBody>
                    <a:bodyPr/>
                    <a:lstStyle/>
                    <a:p>
                      <a:r>
                        <a:rPr lang="en-AU" dirty="0" smtClean="0"/>
                        <a:t>7</a:t>
                      </a:r>
                      <a:endParaRPr lang="en-AU" dirty="0"/>
                    </a:p>
                  </a:txBody>
                  <a:tcPr/>
                </a:tc>
                <a:tc>
                  <a:txBody>
                    <a:bodyPr/>
                    <a:lstStyle/>
                    <a:p>
                      <a:r>
                        <a:rPr lang="en-AU" dirty="0" smtClean="0"/>
                        <a:t>1</a:t>
                      </a:r>
                      <a:endParaRPr lang="en-AU" dirty="0"/>
                    </a:p>
                  </a:txBody>
                  <a:tcPr/>
                </a:tc>
                <a:tc>
                  <a:txBody>
                    <a:bodyPr/>
                    <a:lstStyle/>
                    <a:p>
                      <a:r>
                        <a:rPr lang="en-AU" smtClean="0"/>
                        <a:t>0</a:t>
                      </a:r>
                      <a:endParaRPr lang="en-AU" dirty="0"/>
                    </a:p>
                  </a:txBody>
                  <a:tcPr/>
                </a:tc>
                <a:tc>
                  <a:txBody>
                    <a:bodyPr/>
                    <a:lstStyle/>
                    <a:p>
                      <a:r>
                        <a:rPr lang="en-AU" smtClean="0"/>
                        <a:t>0</a:t>
                      </a:r>
                      <a:endParaRPr lang="en-AU" dirty="0"/>
                    </a:p>
                  </a:txBody>
                  <a:tcPr/>
                </a:tc>
                <a:tc>
                  <a:txBody>
                    <a:bodyPr/>
                    <a:lstStyle/>
                    <a:p>
                      <a:r>
                        <a:rPr lang="en-AU" dirty="0" smtClean="0"/>
                        <a:t>0</a:t>
                      </a:r>
                      <a:endParaRPr lang="en-AU" dirty="0"/>
                    </a:p>
                  </a:txBody>
                  <a:tcPr/>
                </a:tc>
              </a:tr>
            </a:tbl>
          </a:graphicData>
        </a:graphic>
      </p:graphicFrame>
      <p:sp>
        <p:nvSpPr>
          <p:cNvPr id="3" name="Content Placeholder 4"/>
          <p:cNvSpPr txBox="1">
            <a:spLocks/>
          </p:cNvSpPr>
          <p:nvPr/>
        </p:nvSpPr>
        <p:spPr>
          <a:xfrm>
            <a:off x="428596" y="357166"/>
            <a:ext cx="8286808" cy="642942"/>
          </a:xfrm>
          <a:prstGeom prst="rect">
            <a:avLst/>
          </a:prstGeom>
        </p:spPr>
        <p:txBody>
          <a:bodyPr>
            <a:no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200" b="0" i="0" u="none" strike="noStrike" kern="1200" cap="none" spc="0" normalizeH="0" baseline="0" noProof="0" dirty="0" smtClean="0">
                <a:ln>
                  <a:noFill/>
                </a:ln>
                <a:solidFill>
                  <a:schemeClr val="tx1"/>
                </a:solidFill>
                <a:effectLst/>
                <a:uLnTx/>
                <a:uFillTx/>
                <a:latin typeface="+mn-lt"/>
                <a:ea typeface="+mn-ea"/>
                <a:cs typeface="+mn-cs"/>
              </a:rPr>
              <a:t>Win frequency data (first 6 cases) with sum-to-zero contrast (“effect coding”) and  </a:t>
            </a:r>
            <a:r>
              <a:rPr kumimoji="0" lang="en-AU" sz="2200" b="0" i="0" u="none" strike="noStrike" kern="1200" cap="none" spc="0" normalizeH="0" baseline="0" noProof="0" dirty="0" smtClean="0">
                <a:ln>
                  <a:noFill/>
                </a:ln>
                <a:solidFill>
                  <a:schemeClr val="accent2">
                    <a:lumMod val="75000"/>
                  </a:schemeClr>
                </a:solidFill>
                <a:effectLst/>
                <a:uLnTx/>
                <a:uFillTx/>
                <a:latin typeface="+mn-lt"/>
                <a:ea typeface="+mn-ea"/>
                <a:cs typeface="+mn-cs"/>
              </a:rPr>
              <a:t>1/2</a:t>
            </a:r>
            <a:r>
              <a:rPr kumimoji="0" lang="en-AU" sz="2200" b="0" i="0" u="none" strike="noStrike" kern="1200" cap="none" spc="0" normalizeH="0" baseline="0" noProof="0" dirty="0" smtClean="0">
                <a:ln>
                  <a:noFill/>
                </a:ln>
                <a:effectLst/>
                <a:uLnTx/>
                <a:uFillTx/>
                <a:latin typeface="+mn-lt"/>
                <a:ea typeface="+mn-ea"/>
                <a:cs typeface="+mn-cs"/>
              </a:rPr>
              <a:t> as refe</a:t>
            </a:r>
            <a:r>
              <a:rPr kumimoji="0" lang="en-AU" sz="2200" b="0" i="0" u="none" strike="noStrike" kern="1200" cap="none" spc="0" normalizeH="0" baseline="0" noProof="0" dirty="0" smtClean="0">
                <a:ln>
                  <a:noFill/>
                </a:ln>
                <a:solidFill>
                  <a:schemeClr val="tx1"/>
                </a:solidFill>
                <a:effectLst/>
                <a:uLnTx/>
                <a:uFillTx/>
                <a:latin typeface="+mn-lt"/>
                <a:ea typeface="+mn-ea"/>
                <a:cs typeface="+mn-cs"/>
              </a:rPr>
              <a:t>rence group</a:t>
            </a:r>
            <a:r>
              <a:rPr kumimoji="0" lang="en-AU" sz="2200" b="0" i="0" u="none" strike="noStrike" kern="1200" cap="none" spc="0" normalizeH="0" noProof="0" dirty="0" smtClean="0">
                <a:ln>
                  <a:noFill/>
                </a:ln>
                <a:solidFill>
                  <a:schemeClr val="tx1"/>
                </a:solidFill>
                <a:effectLst/>
                <a:uLnTx/>
                <a:uFillTx/>
                <a:latin typeface="+mn-lt"/>
                <a:ea typeface="+mn-ea"/>
                <a:cs typeface="+mn-cs"/>
              </a:rPr>
              <a:t> (as per script):</a:t>
            </a:r>
            <a:endParaRPr kumimoji="0" lang="en-AU" sz="22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Rectangle 3"/>
          <p:cNvSpPr/>
          <p:nvPr/>
        </p:nvSpPr>
        <p:spPr>
          <a:xfrm>
            <a:off x="1214382" y="4000504"/>
            <a:ext cx="7143832" cy="769441"/>
          </a:xfrm>
          <a:prstGeom prst="rect">
            <a:avLst/>
          </a:prstGeom>
        </p:spPr>
        <p:txBody>
          <a:bodyPr wrap="square">
            <a:spAutoFit/>
          </a:bodyPr>
          <a:lstStyle/>
          <a:p>
            <a:r>
              <a:rPr lang="en-AU" sz="2200" dirty="0" smtClean="0"/>
              <a:t>The regression model:</a:t>
            </a:r>
          </a:p>
          <a:p>
            <a:r>
              <a:rPr lang="en-AU" sz="2200" i="1" dirty="0" err="1" smtClean="0"/>
              <a:t>Y</a:t>
            </a:r>
            <a:r>
              <a:rPr lang="en-AU" sz="2200" i="1" baseline="-25000" dirty="0" err="1" smtClean="0"/>
              <a:t>p</a:t>
            </a:r>
            <a:r>
              <a:rPr lang="en-AU" sz="2200" dirty="0" smtClean="0"/>
              <a:t>= (1/5)</a:t>
            </a:r>
            <a:r>
              <a:rPr lang="en-AU" sz="2200" i="1" dirty="0" smtClean="0"/>
              <a:t>b</a:t>
            </a:r>
            <a:r>
              <a:rPr lang="en-AU" sz="2200" baseline="-25000" dirty="0" smtClean="0"/>
              <a:t>1</a:t>
            </a:r>
            <a:r>
              <a:rPr lang="en-AU" sz="2200" i="1" dirty="0" smtClean="0"/>
              <a:t>X</a:t>
            </a:r>
            <a:r>
              <a:rPr lang="en-AU" sz="2200" i="1" baseline="-25000" dirty="0" smtClean="0"/>
              <a:t>1p</a:t>
            </a:r>
            <a:r>
              <a:rPr lang="en-AU" sz="2200" dirty="0" smtClean="0"/>
              <a:t> + (1/5)</a:t>
            </a:r>
            <a:r>
              <a:rPr lang="en-AU" sz="2200" i="1" dirty="0" smtClean="0"/>
              <a:t>b</a:t>
            </a:r>
            <a:r>
              <a:rPr lang="en-AU" sz="2200" baseline="-25000" dirty="0" smtClean="0"/>
              <a:t>2</a:t>
            </a:r>
            <a:r>
              <a:rPr lang="en-AU" sz="2200" i="1" dirty="0" smtClean="0"/>
              <a:t>X</a:t>
            </a:r>
            <a:r>
              <a:rPr lang="en-AU" sz="2200" baseline="-25000" dirty="0" smtClean="0"/>
              <a:t>2p</a:t>
            </a:r>
            <a:r>
              <a:rPr lang="en-AU" sz="2200" dirty="0" smtClean="0"/>
              <a:t> + (1/5)</a:t>
            </a:r>
            <a:r>
              <a:rPr lang="en-AU" sz="2200" i="1" dirty="0" smtClean="0"/>
              <a:t>b</a:t>
            </a:r>
            <a:r>
              <a:rPr lang="en-AU" sz="2200" baseline="-25000" dirty="0" smtClean="0"/>
              <a:t>3</a:t>
            </a:r>
            <a:r>
              <a:rPr lang="en-AU" sz="2200" i="1" dirty="0" smtClean="0"/>
              <a:t>X</a:t>
            </a:r>
            <a:r>
              <a:rPr lang="en-AU" sz="2200" i="1" baseline="-25000" dirty="0" smtClean="0"/>
              <a:t>3p</a:t>
            </a:r>
            <a:r>
              <a:rPr lang="en-AU" sz="2200" dirty="0" smtClean="0"/>
              <a:t> + (1/5)</a:t>
            </a:r>
            <a:r>
              <a:rPr lang="en-AU" sz="2200" i="1" dirty="0" smtClean="0"/>
              <a:t>b</a:t>
            </a:r>
            <a:r>
              <a:rPr lang="en-AU" sz="2200" baseline="-25000" dirty="0" smtClean="0"/>
              <a:t>4</a:t>
            </a:r>
            <a:r>
              <a:rPr lang="en-AU" sz="2200" i="1" dirty="0" smtClean="0"/>
              <a:t>X</a:t>
            </a:r>
            <a:r>
              <a:rPr lang="en-AU" sz="2200" i="1" baseline="-25000" dirty="0" smtClean="0"/>
              <a:t>4p</a:t>
            </a:r>
            <a:r>
              <a:rPr lang="en-AU" sz="2200" dirty="0" smtClean="0"/>
              <a:t>  + </a:t>
            </a:r>
            <a:r>
              <a:rPr lang="en-AU" sz="2200" i="1" dirty="0" smtClean="0"/>
              <a:t>b</a:t>
            </a:r>
            <a:r>
              <a:rPr lang="en-AU" sz="2200" baseline="-25000" dirty="0" smtClean="0"/>
              <a:t>0</a:t>
            </a:r>
            <a:r>
              <a:rPr lang="en-AU" sz="2200" dirty="0" smtClean="0"/>
              <a:t> + </a:t>
            </a:r>
            <a:r>
              <a:rPr lang="el-GR" sz="2200" i="1" dirty="0" smtClean="0"/>
              <a:t>ε</a:t>
            </a:r>
            <a:r>
              <a:rPr lang="en-AU" sz="2200" i="1" baseline="-25000" dirty="0" err="1" smtClean="0"/>
              <a:t>i</a:t>
            </a:r>
            <a:endParaRPr lang="en-AU" sz="2200" i="1" baseline="-25000" dirty="0"/>
          </a:p>
        </p:txBody>
      </p:sp>
      <p:sp>
        <p:nvSpPr>
          <p:cNvPr id="5" name="TextBox 4"/>
          <p:cNvSpPr txBox="1"/>
          <p:nvPr/>
        </p:nvSpPr>
        <p:spPr>
          <a:xfrm>
            <a:off x="5643570" y="1214422"/>
            <a:ext cx="3000396" cy="2554545"/>
          </a:xfrm>
          <a:prstGeom prst="rect">
            <a:avLst/>
          </a:prstGeom>
          <a:solidFill>
            <a:schemeClr val="bg1"/>
          </a:solidFill>
        </p:spPr>
        <p:txBody>
          <a:bodyPr wrap="square" rtlCol="0">
            <a:spAutoFit/>
          </a:bodyPr>
          <a:lstStyle/>
          <a:p>
            <a:r>
              <a:rPr lang="en-AU" sz="2000" dirty="0" smtClean="0"/>
              <a:t>This coding enables us to contrast the mean of each group except the reference group with the grand mean. The grand mean is “weighted” (see script) if the groups are not equal in sample size.</a:t>
            </a:r>
            <a:endParaRPr lang="en-AU" sz="2000" dirty="0"/>
          </a:p>
        </p:txBody>
      </p:sp>
      <p:sp>
        <p:nvSpPr>
          <p:cNvPr id="8" name="TextBox 7"/>
          <p:cNvSpPr txBox="1"/>
          <p:nvPr/>
        </p:nvSpPr>
        <p:spPr>
          <a:xfrm>
            <a:off x="0" y="4857760"/>
            <a:ext cx="2428860" cy="584775"/>
          </a:xfrm>
          <a:prstGeom prst="rect">
            <a:avLst/>
          </a:prstGeom>
          <a:noFill/>
        </p:spPr>
        <p:txBody>
          <a:bodyPr wrap="square" rtlCol="0">
            <a:spAutoFit/>
          </a:bodyPr>
          <a:lstStyle/>
          <a:p>
            <a:pPr algn="ctr"/>
            <a:r>
              <a:rPr lang="en-AU" sz="1600" dirty="0" smtClean="0"/>
              <a:t>Mean of 1/16 group minus weighted grand mean</a:t>
            </a:r>
            <a:endParaRPr lang="en-AU" sz="1600" dirty="0"/>
          </a:p>
        </p:txBody>
      </p:sp>
      <p:cxnSp>
        <p:nvCxnSpPr>
          <p:cNvPr id="9" name="Straight Arrow Connector 8"/>
          <p:cNvCxnSpPr/>
          <p:nvPr/>
        </p:nvCxnSpPr>
        <p:spPr>
          <a:xfrm rot="16200000" flipV="1">
            <a:off x="7349540" y="4794864"/>
            <a:ext cx="195678" cy="3571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286644" y="4643446"/>
            <a:ext cx="285752" cy="714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214546" y="4643446"/>
            <a:ext cx="285752" cy="714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715140" y="4857760"/>
            <a:ext cx="2000264" cy="584775"/>
          </a:xfrm>
          <a:prstGeom prst="rect">
            <a:avLst/>
          </a:prstGeom>
          <a:noFill/>
        </p:spPr>
        <p:txBody>
          <a:bodyPr wrap="square" rtlCol="0">
            <a:spAutoFit/>
          </a:bodyPr>
          <a:lstStyle/>
          <a:p>
            <a:pPr algn="ctr"/>
            <a:r>
              <a:rPr lang="en-AU" sz="1600" dirty="0" smtClean="0"/>
              <a:t>(Weighted) grand mean </a:t>
            </a:r>
            <a:endParaRPr lang="en-AU" sz="1600" dirty="0"/>
          </a:p>
        </p:txBody>
      </p:sp>
      <p:cxnSp>
        <p:nvCxnSpPr>
          <p:cNvPr id="14" name="Straight Arrow Connector 13"/>
          <p:cNvCxnSpPr/>
          <p:nvPr/>
        </p:nvCxnSpPr>
        <p:spPr>
          <a:xfrm flipV="1">
            <a:off x="1821636" y="4714884"/>
            <a:ext cx="535786" cy="21431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3643306" y="4643446"/>
            <a:ext cx="285752" cy="714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3286116" y="4714884"/>
            <a:ext cx="428628" cy="21431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500298" y="4857760"/>
            <a:ext cx="2428860" cy="584775"/>
          </a:xfrm>
          <a:prstGeom prst="rect">
            <a:avLst/>
          </a:prstGeom>
          <a:noFill/>
        </p:spPr>
        <p:txBody>
          <a:bodyPr wrap="square" rtlCol="0">
            <a:spAutoFit/>
          </a:bodyPr>
          <a:lstStyle/>
          <a:p>
            <a:pPr algn="ctr"/>
            <a:r>
              <a:rPr lang="en-AU" sz="1600" dirty="0" smtClean="0"/>
              <a:t>Mean of 1/8 group minus weighted grand mean</a:t>
            </a:r>
            <a:endParaRPr lang="en-AU" sz="1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285720" y="428604"/>
            <a:ext cx="8572560" cy="428628"/>
          </a:xfrm>
          <a:prstGeom prst="rect">
            <a:avLst/>
          </a:prstGeom>
        </p:spPr>
        <p:txBody>
          <a:bodyPr>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AU" sz="2200" dirty="0" smtClean="0"/>
              <a:t>Rules for manually setting orthogonal contrasts</a:t>
            </a:r>
            <a:endParaRPr kumimoji="0" lang="en-AU" sz="2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Content Placeholder 2"/>
          <p:cNvSpPr txBox="1">
            <a:spLocks/>
          </p:cNvSpPr>
          <p:nvPr/>
        </p:nvSpPr>
        <p:spPr>
          <a:xfrm>
            <a:off x="457200" y="1100134"/>
            <a:ext cx="8229600" cy="2828932"/>
          </a:xfrm>
          <a:prstGeom prst="rect">
            <a:avLst/>
          </a:prstGeom>
        </p:spPr>
        <p:txBody>
          <a:bodyPr>
            <a:noAutofit/>
          </a:bodyPr>
          <a:lstStyle/>
          <a:p>
            <a:pPr marL="457200" lvl="0" indent="-457200">
              <a:spcBef>
                <a:spcPct val="20000"/>
              </a:spcBef>
            </a:pPr>
            <a:r>
              <a:rPr lang="en-AU" sz="2000" dirty="0" smtClean="0"/>
              <a:t>Rules:</a:t>
            </a:r>
          </a:p>
          <a:p>
            <a:pPr marL="457200" lvl="0" indent="-457200">
              <a:spcBef>
                <a:spcPct val="20000"/>
              </a:spcBef>
              <a:buFont typeface="+mj-lt"/>
              <a:buAutoNum type="arabicPeriod"/>
            </a:pPr>
            <a:r>
              <a:rPr lang="en-AU" sz="2000" dirty="0" smtClean="0"/>
              <a:t>The weights within any contrast must sum to zero</a:t>
            </a:r>
          </a:p>
          <a:p>
            <a:pPr marL="457200" lvl="0" indent="-457200">
              <a:spcBef>
                <a:spcPct val="20000"/>
              </a:spcBef>
              <a:buFont typeface="+mj-lt"/>
              <a:buAutoNum type="arabicPeriod"/>
            </a:pPr>
            <a:r>
              <a:rPr lang="en-AU" sz="2000" dirty="0" smtClean="0"/>
              <a:t>The weights for any pair of contrasts must sum to zero when the dot product is taken.</a:t>
            </a:r>
          </a:p>
          <a:p>
            <a:pPr marL="457200" lvl="0" indent="-457200">
              <a:spcBef>
                <a:spcPct val="20000"/>
              </a:spcBef>
            </a:pPr>
            <a:endParaRPr lang="en-AU" sz="1200" dirty="0" smtClean="0"/>
          </a:p>
          <a:p>
            <a:pPr marL="457200" lvl="0" indent="-457200">
              <a:spcBef>
                <a:spcPct val="20000"/>
              </a:spcBef>
            </a:pPr>
            <a:r>
              <a:rPr lang="en-AU" sz="2000" dirty="0" smtClean="0"/>
              <a:t>Illustration:</a:t>
            </a:r>
          </a:p>
          <a:p>
            <a:pPr marL="914400" lvl="1" indent="-457200">
              <a:spcBef>
                <a:spcPct val="20000"/>
              </a:spcBef>
              <a:buFont typeface="Arial" pitchFamily="34" charset="0"/>
              <a:buChar char="•"/>
            </a:pPr>
            <a:r>
              <a:rPr lang="en-AU" sz="2000" dirty="0" smtClean="0"/>
              <a:t>Contrast A = (a, b, c, d, e)</a:t>
            </a:r>
          </a:p>
          <a:p>
            <a:pPr marL="914400" lvl="1" indent="-457200">
              <a:spcBef>
                <a:spcPct val="20000"/>
              </a:spcBef>
              <a:buFont typeface="Arial" pitchFamily="34" charset="0"/>
              <a:buChar char="•"/>
            </a:pPr>
            <a:r>
              <a:rPr lang="en-AU" sz="2000" dirty="0" smtClean="0"/>
              <a:t>Contrast B = (f, g, h, </a:t>
            </a:r>
            <a:r>
              <a:rPr lang="en-AU" sz="2000" dirty="0" err="1" smtClean="0"/>
              <a:t>i</a:t>
            </a:r>
            <a:r>
              <a:rPr lang="en-AU" sz="2000" dirty="0" smtClean="0"/>
              <a:t>, k)</a:t>
            </a:r>
          </a:p>
          <a:p>
            <a:pPr marL="914400" lvl="1" indent="-457200">
              <a:spcBef>
                <a:spcPct val="20000"/>
              </a:spcBef>
              <a:buFont typeface="Arial" pitchFamily="34" charset="0"/>
              <a:buChar char="•"/>
            </a:pPr>
            <a:r>
              <a:rPr lang="en-AU" sz="2000" dirty="0" smtClean="0"/>
              <a:t>Contrast C = (l, m, n, o, p)</a:t>
            </a:r>
          </a:p>
          <a:p>
            <a:pPr marL="457200" indent="-457200">
              <a:spcBef>
                <a:spcPct val="20000"/>
              </a:spcBef>
            </a:pPr>
            <a:endParaRPr lang="en-AU" sz="1200" dirty="0" smtClean="0"/>
          </a:p>
          <a:p>
            <a:pPr marL="457200" indent="-457200">
              <a:spcBef>
                <a:spcPct val="20000"/>
              </a:spcBef>
            </a:pPr>
            <a:r>
              <a:rPr lang="en-AU" sz="2000" dirty="0" smtClean="0"/>
              <a:t>If the rules are met:</a:t>
            </a:r>
          </a:p>
          <a:p>
            <a:pPr marL="457200" indent="-457200">
              <a:spcBef>
                <a:spcPct val="20000"/>
              </a:spcBef>
              <a:buFont typeface="+mj-lt"/>
              <a:buAutoNum type="arabicPeriod"/>
            </a:pPr>
            <a:r>
              <a:rPr lang="en-AU" sz="2000" dirty="0" smtClean="0"/>
              <a:t>a + b + c + d + e = 0, f + g + h + </a:t>
            </a:r>
            <a:r>
              <a:rPr lang="en-AU" sz="2000" dirty="0" err="1" smtClean="0"/>
              <a:t>i</a:t>
            </a:r>
            <a:r>
              <a:rPr lang="en-AU" sz="2000" dirty="0" smtClean="0"/>
              <a:t> + k = 0, and l + m + n + o + p = 0</a:t>
            </a:r>
          </a:p>
          <a:p>
            <a:pPr marL="457200" indent="-457200">
              <a:spcBef>
                <a:spcPct val="20000"/>
              </a:spcBef>
              <a:buFont typeface="+mj-lt"/>
              <a:buAutoNum type="arabicPeriod"/>
            </a:pPr>
            <a:r>
              <a:rPr lang="en-AU" sz="2000" dirty="0" smtClean="0"/>
              <a:t>a*f + b*g + c*h + d*</a:t>
            </a:r>
            <a:r>
              <a:rPr lang="en-AU" sz="2000" dirty="0" err="1" smtClean="0"/>
              <a:t>i</a:t>
            </a:r>
            <a:r>
              <a:rPr lang="en-AU" sz="2000" dirty="0" smtClean="0"/>
              <a:t> + e*k = 0, l*f + m*g + n*h + o*</a:t>
            </a:r>
            <a:r>
              <a:rPr lang="en-AU" sz="2000" dirty="0" err="1" smtClean="0"/>
              <a:t>i</a:t>
            </a:r>
            <a:r>
              <a:rPr lang="en-AU" sz="2000" dirty="0" smtClean="0"/>
              <a:t> + p*k = 0, and</a:t>
            </a:r>
          </a:p>
          <a:p>
            <a:pPr marL="914400" lvl="1" indent="-457200">
              <a:spcBef>
                <a:spcPct val="20000"/>
              </a:spcBef>
            </a:pPr>
            <a:r>
              <a:rPr lang="en-AU" sz="2000" dirty="0" smtClean="0"/>
              <a:t>a*l + b*m + c*n + d*o + e*p = 0</a:t>
            </a:r>
          </a:p>
          <a:p>
            <a:pPr marL="914400" lvl="1" indent="-457200">
              <a:spcBef>
                <a:spcPct val="20000"/>
              </a:spcBef>
            </a:pPr>
            <a:endParaRPr lang="en-AU" sz="1200" dirty="0" smtClean="0"/>
          </a:p>
          <a:p>
            <a:pPr marL="457200" indent="-457200">
              <a:spcBef>
                <a:spcPct val="20000"/>
              </a:spcBef>
            </a:pPr>
            <a:r>
              <a:rPr lang="en-AU" sz="2000" dirty="0" smtClean="0"/>
              <a:t>For a worked example, see ANOVA Example 3 in script.</a:t>
            </a:r>
          </a:p>
        </p:txBody>
      </p:sp>
      <p:sp>
        <p:nvSpPr>
          <p:cNvPr id="5" name="TextBox 4"/>
          <p:cNvSpPr txBox="1"/>
          <p:nvPr/>
        </p:nvSpPr>
        <p:spPr>
          <a:xfrm>
            <a:off x="4429124" y="2214554"/>
            <a:ext cx="4500562" cy="2246769"/>
          </a:xfrm>
          <a:prstGeom prst="rect">
            <a:avLst/>
          </a:prstGeom>
          <a:solidFill>
            <a:schemeClr val="accent3">
              <a:lumMod val="60000"/>
              <a:lumOff val="40000"/>
            </a:schemeClr>
          </a:solidFill>
        </p:spPr>
        <p:txBody>
          <a:bodyPr wrap="square" rtlCol="0">
            <a:spAutoFit/>
          </a:bodyPr>
          <a:lstStyle/>
          <a:p>
            <a:r>
              <a:rPr lang="en-AU" sz="2000" dirty="0" smtClean="0"/>
              <a:t>Each contrast should compare two sets of means (e.g., mean of a, b and d to the mean of c and e). Chunks with a negative weight (e.g., -1) are compared to chunks with a positive weight. So in this example, we would assign weights like this: (1, 1, -1, 1, -1) or (-1, -1, 1, -1, 1).</a:t>
            </a:r>
            <a:endParaRPr lang="en-AU" sz="2000" dirty="0"/>
          </a:p>
        </p:txBody>
      </p:sp>
      <p:sp>
        <p:nvSpPr>
          <p:cNvPr id="6" name="Content Placeholder 2"/>
          <p:cNvSpPr txBox="1">
            <a:spLocks/>
          </p:cNvSpPr>
          <p:nvPr/>
        </p:nvSpPr>
        <p:spPr>
          <a:xfrm>
            <a:off x="6357950" y="6357958"/>
            <a:ext cx="2643206" cy="500042"/>
          </a:xfrm>
          <a:prstGeom prst="rect">
            <a:avLst/>
          </a:prstGeom>
          <a:ln>
            <a:noFill/>
          </a:ln>
        </p:spPr>
        <p:txBody>
          <a:bodyPr/>
          <a:lstStyle/>
          <a:p>
            <a:pPr>
              <a:spcBef>
                <a:spcPts val="700"/>
              </a:spcBef>
              <a:buClr>
                <a:schemeClr val="accent2"/>
              </a:buClr>
              <a:buSzPct val="60000"/>
              <a:defRPr/>
            </a:pPr>
            <a:r>
              <a:rPr lang="en-AU" dirty="0" smtClean="0"/>
              <a:t>Reading: Field chapter</a:t>
            </a:r>
            <a:endParaRPr lang="en-AU" dirty="0">
              <a:latin typeface="+mn-lt"/>
              <a:cs typeface="+mn-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0354" name="Picture 2" descr="http://www.theanalysisfactor.com/wp-content/uploads/2011/12/interaction-graphic-1.gif"/>
          <p:cNvPicPr>
            <a:picLocks noChangeAspect="1" noChangeArrowheads="1"/>
          </p:cNvPicPr>
          <p:nvPr/>
        </p:nvPicPr>
        <p:blipFill>
          <a:blip r:embed="rId3" cstate="print"/>
          <a:srcRect/>
          <a:stretch>
            <a:fillRect/>
          </a:stretch>
        </p:blipFill>
        <p:spPr bwMode="auto">
          <a:xfrm>
            <a:off x="571473" y="1357298"/>
            <a:ext cx="5000660" cy="4150549"/>
          </a:xfrm>
          <a:prstGeom prst="rect">
            <a:avLst/>
          </a:prstGeom>
          <a:noFill/>
        </p:spPr>
      </p:pic>
      <p:sp>
        <p:nvSpPr>
          <p:cNvPr id="4" name="Content Placeholder 2"/>
          <p:cNvSpPr txBox="1">
            <a:spLocks/>
          </p:cNvSpPr>
          <p:nvPr/>
        </p:nvSpPr>
        <p:spPr>
          <a:xfrm>
            <a:off x="571472" y="357166"/>
            <a:ext cx="8143932" cy="428628"/>
          </a:xfrm>
          <a:prstGeom prst="rect">
            <a:avLst/>
          </a:prstGeom>
          <a:solidFill>
            <a:schemeClr val="bg1"/>
          </a:solidFill>
        </p:spPr>
        <p:txBody>
          <a:bodyPr>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Logic of the analysis – ANCOVA (with one predictor</a:t>
            </a:r>
            <a:r>
              <a:rPr kumimoji="0" lang="en-AU" sz="2400" b="0" i="0" u="none" strike="noStrike" kern="1200" cap="none" spc="0" normalizeH="0" noProof="0" dirty="0" smtClean="0">
                <a:ln>
                  <a:noFill/>
                </a:ln>
                <a:solidFill>
                  <a:schemeClr val="tx1"/>
                </a:solidFill>
                <a:effectLst/>
                <a:uLnTx/>
                <a:uFillTx/>
                <a:latin typeface="+mn-lt"/>
                <a:ea typeface="+mn-ea"/>
                <a:cs typeface="+mn-cs"/>
              </a:rPr>
              <a:t> and one covariate)</a:t>
            </a:r>
            <a:endParaRPr kumimoji="0" lang="en-AU"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5" name="TextBox 4"/>
          <p:cNvSpPr txBox="1"/>
          <p:nvPr/>
        </p:nvSpPr>
        <p:spPr>
          <a:xfrm>
            <a:off x="1071539" y="5500702"/>
            <a:ext cx="3571900" cy="923330"/>
          </a:xfrm>
          <a:prstGeom prst="rect">
            <a:avLst/>
          </a:prstGeom>
          <a:noFill/>
        </p:spPr>
        <p:txBody>
          <a:bodyPr wrap="square" rtlCol="0">
            <a:spAutoFit/>
          </a:bodyPr>
          <a:lstStyle/>
          <a:p>
            <a:r>
              <a:rPr lang="en-AU" dirty="0" smtClean="0">
                <a:solidFill>
                  <a:schemeClr val="tx1">
                    <a:lumMod val="65000"/>
                    <a:lumOff val="35000"/>
                  </a:schemeClr>
                </a:solidFill>
              </a:rPr>
              <a:t>(covariate; e.g., beliefs in value of strategies even before the game – </a:t>
            </a:r>
            <a:r>
              <a:rPr lang="en-AU" dirty="0" err="1" smtClean="0">
                <a:solidFill>
                  <a:schemeClr val="tx1">
                    <a:lumMod val="65000"/>
                    <a:lumOff val="35000"/>
                  </a:schemeClr>
                </a:solidFill>
              </a:rPr>
              <a:t>PreDBC_Sup</a:t>
            </a:r>
            <a:r>
              <a:rPr lang="en-AU" dirty="0" smtClean="0">
                <a:solidFill>
                  <a:schemeClr val="tx1">
                    <a:lumMod val="65000"/>
                    <a:lumOff val="35000"/>
                  </a:schemeClr>
                </a:solidFill>
              </a:rPr>
              <a:t>)</a:t>
            </a:r>
            <a:endParaRPr lang="en-AU" dirty="0">
              <a:solidFill>
                <a:schemeClr val="tx1">
                  <a:lumMod val="65000"/>
                  <a:lumOff val="35000"/>
                </a:schemeClr>
              </a:solidFill>
            </a:endParaRPr>
          </a:p>
        </p:txBody>
      </p:sp>
      <p:sp>
        <p:nvSpPr>
          <p:cNvPr id="6" name="TextBox 5"/>
          <p:cNvSpPr txBox="1"/>
          <p:nvPr/>
        </p:nvSpPr>
        <p:spPr>
          <a:xfrm>
            <a:off x="5072066" y="928670"/>
            <a:ext cx="3714776" cy="646331"/>
          </a:xfrm>
          <a:prstGeom prst="rect">
            <a:avLst/>
          </a:prstGeom>
          <a:noFill/>
        </p:spPr>
        <p:txBody>
          <a:bodyPr wrap="square" rtlCol="0">
            <a:spAutoFit/>
          </a:bodyPr>
          <a:lstStyle/>
          <a:p>
            <a:r>
              <a:rPr lang="en-AU" dirty="0" smtClean="0">
                <a:solidFill>
                  <a:schemeClr val="tx1">
                    <a:lumMod val="65000"/>
                    <a:lumOff val="35000"/>
                  </a:schemeClr>
                </a:solidFill>
              </a:rPr>
              <a:t>(categorical predictor, here with two levels; e.g., win-freq of 1/2 vs. 1/16)</a:t>
            </a:r>
            <a:endParaRPr lang="en-AU" dirty="0">
              <a:solidFill>
                <a:schemeClr val="tx1">
                  <a:lumMod val="65000"/>
                  <a:lumOff val="35000"/>
                </a:schemeClr>
              </a:solidFill>
            </a:endParaRPr>
          </a:p>
        </p:txBody>
      </p:sp>
      <p:sp>
        <p:nvSpPr>
          <p:cNvPr id="7" name="TextBox 6"/>
          <p:cNvSpPr txBox="1"/>
          <p:nvPr/>
        </p:nvSpPr>
        <p:spPr>
          <a:xfrm rot="16200000">
            <a:off x="-319808" y="4034529"/>
            <a:ext cx="2000264" cy="646331"/>
          </a:xfrm>
          <a:prstGeom prst="rect">
            <a:avLst/>
          </a:prstGeom>
          <a:noFill/>
        </p:spPr>
        <p:txBody>
          <a:bodyPr wrap="square" rtlCol="0">
            <a:spAutoFit/>
          </a:bodyPr>
          <a:lstStyle/>
          <a:p>
            <a:r>
              <a:rPr lang="en-AU" dirty="0" smtClean="0">
                <a:solidFill>
                  <a:schemeClr val="tx1">
                    <a:lumMod val="65000"/>
                    <a:lumOff val="35000"/>
                  </a:schemeClr>
                </a:solidFill>
              </a:rPr>
              <a:t>(outcome variable; e.g., </a:t>
            </a:r>
            <a:r>
              <a:rPr lang="en-AU" dirty="0" err="1" smtClean="0">
                <a:solidFill>
                  <a:schemeClr val="tx1">
                    <a:lumMod val="65000"/>
                    <a:lumOff val="35000"/>
                  </a:schemeClr>
                </a:solidFill>
              </a:rPr>
              <a:t>PostSupIoC</a:t>
            </a:r>
            <a:r>
              <a:rPr lang="en-AU" dirty="0" smtClean="0">
                <a:solidFill>
                  <a:schemeClr val="tx1">
                    <a:lumMod val="65000"/>
                    <a:lumOff val="35000"/>
                  </a:schemeClr>
                </a:solidFill>
              </a:rPr>
              <a:t>)</a:t>
            </a:r>
            <a:endParaRPr lang="en-AU" dirty="0">
              <a:solidFill>
                <a:schemeClr val="tx1">
                  <a:lumMod val="65000"/>
                  <a:lumOff val="35000"/>
                </a:schemeClr>
              </a:solidFill>
            </a:endParaRPr>
          </a:p>
        </p:txBody>
      </p:sp>
      <p:sp>
        <p:nvSpPr>
          <p:cNvPr id="8" name="TextBox 7"/>
          <p:cNvSpPr txBox="1"/>
          <p:nvPr/>
        </p:nvSpPr>
        <p:spPr>
          <a:xfrm>
            <a:off x="5072066" y="2071678"/>
            <a:ext cx="3786214" cy="4708981"/>
          </a:xfrm>
          <a:prstGeom prst="rect">
            <a:avLst/>
          </a:prstGeom>
          <a:noFill/>
          <a:ln>
            <a:noFill/>
          </a:ln>
        </p:spPr>
        <p:txBody>
          <a:bodyPr wrap="square" rtlCol="0">
            <a:spAutoFit/>
          </a:bodyPr>
          <a:lstStyle/>
          <a:p>
            <a:pPr marL="182563" indent="-182563">
              <a:buFont typeface="Arial" pitchFamily="34" charset="0"/>
              <a:buChar char="•"/>
            </a:pPr>
            <a:r>
              <a:rPr lang="en-AU" sz="2000" dirty="0" smtClean="0"/>
              <a:t>If the categorical predictor has more levels (e.g., 5 as in our example), there might be more parallel lines:</a:t>
            </a:r>
          </a:p>
          <a:p>
            <a:pPr marL="639763" lvl="1" indent="-182563">
              <a:buFont typeface="Calibri" pitchFamily="34" charset="0"/>
              <a:buChar char="–"/>
            </a:pPr>
            <a:r>
              <a:rPr lang="en-AU" sz="2000" dirty="0" smtClean="0">
                <a:solidFill>
                  <a:schemeClr val="accent2">
                    <a:lumMod val="75000"/>
                  </a:schemeClr>
                </a:solidFill>
              </a:rPr>
              <a:t>The vertical distance between lines represents the effect of the categorical predictor</a:t>
            </a:r>
          </a:p>
          <a:p>
            <a:pPr marL="182563" indent="-182563">
              <a:buFont typeface="Arial" pitchFamily="34" charset="0"/>
              <a:buChar char="•"/>
            </a:pPr>
            <a:r>
              <a:rPr lang="en-AU" sz="2000" dirty="0" smtClean="0"/>
              <a:t>Two covariates could be visualised as parallel regression planes.</a:t>
            </a:r>
          </a:p>
          <a:p>
            <a:pPr marL="182563" indent="-182563">
              <a:buFont typeface="Arial" pitchFamily="34" charset="0"/>
              <a:buChar char="•"/>
            </a:pPr>
            <a:r>
              <a:rPr lang="en-AU" sz="2000" dirty="0" smtClean="0"/>
              <a:t>Parallel slopes (lack of relationship between predictor and covariates) are assumed.</a:t>
            </a:r>
          </a:p>
          <a:p>
            <a:pPr marL="182563" indent="-182563">
              <a:buFont typeface="Arial" pitchFamily="34" charset="0"/>
              <a:buChar char="•"/>
            </a:pPr>
            <a:r>
              <a:rPr lang="en-AU" sz="2000" dirty="0" smtClean="0"/>
              <a:t>Covariates can be categorical!</a:t>
            </a:r>
            <a:endParaRPr lang="en-AU" sz="2000" dirty="0"/>
          </a:p>
        </p:txBody>
      </p:sp>
      <p:cxnSp>
        <p:nvCxnSpPr>
          <p:cNvPr id="9" name="Straight Connector 8"/>
          <p:cNvCxnSpPr/>
          <p:nvPr/>
        </p:nvCxnSpPr>
        <p:spPr>
          <a:xfrm rot="5400000">
            <a:off x="3357554" y="2857496"/>
            <a:ext cx="1000132" cy="0"/>
          </a:xfrm>
          <a:prstGeom prst="line">
            <a:avLst/>
          </a:prstGeom>
          <a:ln w="38100">
            <a:solidFill>
              <a:srgbClr val="C0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571472" y="357166"/>
            <a:ext cx="8143932" cy="428628"/>
          </a:xfrm>
          <a:prstGeom prst="rect">
            <a:avLst/>
          </a:prstGeom>
        </p:spPr>
        <p:txBody>
          <a:bodyPr>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Logic of the analysis – </a:t>
            </a:r>
            <a:r>
              <a:rPr lang="en-AU" sz="2400" noProof="0" dirty="0" smtClean="0"/>
              <a:t>ANOVA with two or more predictors</a:t>
            </a:r>
            <a:endParaRPr kumimoji="0" lang="en-AU"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5" name="Content Placeholder 2"/>
          <p:cNvSpPr txBox="1">
            <a:spLocks/>
          </p:cNvSpPr>
          <p:nvPr/>
        </p:nvSpPr>
        <p:spPr>
          <a:xfrm>
            <a:off x="500034" y="1000108"/>
            <a:ext cx="8143932" cy="428628"/>
          </a:xfrm>
          <a:prstGeom prst="rect">
            <a:avLst/>
          </a:prstGeom>
        </p:spPr>
        <p:txBody>
          <a:bodyPr>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000" b="0" i="0" u="none" strike="noStrike" kern="1200" cap="none" spc="0" normalizeH="0" baseline="0" noProof="0" dirty="0" smtClean="0">
                <a:ln>
                  <a:noFill/>
                </a:ln>
                <a:solidFill>
                  <a:schemeClr val="tx1"/>
                </a:solidFill>
                <a:effectLst/>
                <a:uLnTx/>
                <a:uFillTx/>
                <a:latin typeface="+mn-lt"/>
                <a:ea typeface="+mn-ea"/>
                <a:cs typeface="+mn-cs"/>
              </a:rPr>
              <a:t>From the same data that gives us this table,</a:t>
            </a:r>
          </a:p>
        </p:txBody>
      </p:sp>
      <p:sp>
        <p:nvSpPr>
          <p:cNvPr id="6" name="Content Placeholder 2"/>
          <p:cNvSpPr txBox="1">
            <a:spLocks/>
          </p:cNvSpPr>
          <p:nvPr/>
        </p:nvSpPr>
        <p:spPr>
          <a:xfrm>
            <a:off x="571472" y="5643578"/>
            <a:ext cx="7929618" cy="428628"/>
          </a:xfrm>
          <a:prstGeom prst="rect">
            <a:avLst/>
          </a:prstGeom>
        </p:spPr>
        <p:txBody>
          <a:bodyPr>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000" b="0" i="0" u="none" strike="noStrike" kern="1200" cap="none" spc="0" normalizeH="0" baseline="0" noProof="0" dirty="0" smtClean="0">
                <a:ln>
                  <a:noFill/>
                </a:ln>
                <a:solidFill>
                  <a:schemeClr val="tx1"/>
                </a:solidFill>
                <a:effectLst/>
                <a:uLnTx/>
                <a:uFillTx/>
                <a:latin typeface="+mn-lt"/>
                <a:ea typeface="+mn-ea"/>
                <a:cs typeface="+mn-cs"/>
              </a:rPr>
              <a:t>we can calculate...</a:t>
            </a:r>
          </a:p>
        </p:txBody>
      </p:sp>
      <p:pic>
        <p:nvPicPr>
          <p:cNvPr id="103426" name="Picture 2"/>
          <p:cNvPicPr>
            <a:picLocks noChangeAspect="1" noChangeArrowheads="1"/>
          </p:cNvPicPr>
          <p:nvPr/>
        </p:nvPicPr>
        <p:blipFill>
          <a:blip r:embed="rId3" cstate="print"/>
          <a:srcRect/>
          <a:stretch>
            <a:fillRect/>
          </a:stretch>
        </p:blipFill>
        <p:spPr bwMode="auto">
          <a:xfrm>
            <a:off x="1340833" y="1785926"/>
            <a:ext cx="6803067" cy="3357586"/>
          </a:xfrm>
          <a:prstGeom prst="rect">
            <a:avLst/>
          </a:prstGeom>
          <a:noFill/>
          <a:ln w="9525">
            <a:noFill/>
            <a:miter lim="800000"/>
            <a:headEnd/>
            <a:tailEnd/>
          </a:ln>
          <a:effectLst/>
        </p:spPr>
      </p:pic>
      <p:sp>
        <p:nvSpPr>
          <p:cNvPr id="7" name="Flowchart: Process 6"/>
          <p:cNvSpPr/>
          <p:nvPr/>
        </p:nvSpPr>
        <p:spPr>
          <a:xfrm>
            <a:off x="1714480" y="2500306"/>
            <a:ext cx="1641719" cy="1751471"/>
          </a:xfrm>
          <a:prstGeom prst="flowChartProcess">
            <a:avLst/>
          </a:prstGeom>
          <a:solidFill>
            <a:srgbClr val="FFC000">
              <a:alpha val="4705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Rectangle 7"/>
          <p:cNvSpPr/>
          <p:nvPr/>
        </p:nvSpPr>
        <p:spPr>
          <a:xfrm>
            <a:off x="3571868" y="1857364"/>
            <a:ext cx="2857520" cy="428628"/>
          </a:xfrm>
          <a:prstGeom prst="rect">
            <a:avLst/>
          </a:prstGeom>
          <a:solidFill>
            <a:schemeClr val="accent3">
              <a:lumMod val="75000"/>
              <a:alpha val="4392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TextBox 8"/>
          <p:cNvSpPr txBox="1"/>
          <p:nvPr/>
        </p:nvSpPr>
        <p:spPr>
          <a:xfrm>
            <a:off x="642910" y="2925545"/>
            <a:ext cx="1214414" cy="646331"/>
          </a:xfrm>
          <a:prstGeom prst="rect">
            <a:avLst/>
          </a:prstGeom>
          <a:noFill/>
        </p:spPr>
        <p:txBody>
          <a:bodyPr wrap="square" rtlCol="0">
            <a:spAutoFit/>
          </a:bodyPr>
          <a:lstStyle/>
          <a:p>
            <a:r>
              <a:rPr lang="en-AU" dirty="0" smtClean="0">
                <a:solidFill>
                  <a:schemeClr val="accent6">
                    <a:lumMod val="75000"/>
                  </a:schemeClr>
                </a:solidFill>
              </a:rPr>
              <a:t>Factor A </a:t>
            </a:r>
          </a:p>
          <a:p>
            <a:r>
              <a:rPr lang="en-AU" dirty="0" smtClean="0">
                <a:solidFill>
                  <a:schemeClr val="accent2">
                    <a:lumMod val="75000"/>
                  </a:schemeClr>
                </a:solidFill>
              </a:rPr>
              <a:t>(3 levels)</a:t>
            </a:r>
            <a:endParaRPr lang="en-AU" dirty="0">
              <a:solidFill>
                <a:schemeClr val="accent2">
                  <a:lumMod val="75000"/>
                </a:schemeClr>
              </a:solidFill>
            </a:endParaRPr>
          </a:p>
        </p:txBody>
      </p:sp>
      <p:sp>
        <p:nvSpPr>
          <p:cNvPr id="10" name="TextBox 9"/>
          <p:cNvSpPr txBox="1"/>
          <p:nvPr/>
        </p:nvSpPr>
        <p:spPr>
          <a:xfrm>
            <a:off x="4143372" y="1488032"/>
            <a:ext cx="1928826" cy="369332"/>
          </a:xfrm>
          <a:prstGeom prst="rect">
            <a:avLst/>
          </a:prstGeom>
          <a:noFill/>
        </p:spPr>
        <p:txBody>
          <a:bodyPr wrap="square" rtlCol="0">
            <a:spAutoFit/>
          </a:bodyPr>
          <a:lstStyle/>
          <a:p>
            <a:r>
              <a:rPr lang="en-AU" dirty="0" smtClean="0">
                <a:solidFill>
                  <a:schemeClr val="accent3">
                    <a:lumMod val="50000"/>
                  </a:schemeClr>
                </a:solidFill>
              </a:rPr>
              <a:t>Factor B </a:t>
            </a:r>
            <a:r>
              <a:rPr lang="en-AU" dirty="0" smtClean="0">
                <a:solidFill>
                  <a:schemeClr val="accent5">
                    <a:lumMod val="75000"/>
                  </a:schemeClr>
                </a:solidFill>
              </a:rPr>
              <a:t>(2 levels)</a:t>
            </a:r>
            <a:endParaRPr lang="en-AU" dirty="0">
              <a:solidFill>
                <a:schemeClr val="accent5">
                  <a:lumMod val="75000"/>
                </a:schemeClr>
              </a:solidFill>
            </a:endParaRPr>
          </a:p>
        </p:txBody>
      </p:sp>
      <p:sp>
        <p:nvSpPr>
          <p:cNvPr id="12" name="Rectangle 11"/>
          <p:cNvSpPr/>
          <p:nvPr/>
        </p:nvSpPr>
        <p:spPr>
          <a:xfrm>
            <a:off x="4357686" y="2786058"/>
            <a:ext cx="142876" cy="214314"/>
          </a:xfrm>
          <a:prstGeom prst="rect">
            <a:avLst/>
          </a:prstGeom>
          <a:solidFill>
            <a:schemeClr val="accent2">
              <a:lumMod val="60000"/>
              <a:lumOff val="40000"/>
              <a:alpha val="4392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Rectangle 15"/>
          <p:cNvSpPr/>
          <p:nvPr/>
        </p:nvSpPr>
        <p:spPr>
          <a:xfrm>
            <a:off x="4357686" y="3357562"/>
            <a:ext cx="142876" cy="214314"/>
          </a:xfrm>
          <a:prstGeom prst="rect">
            <a:avLst/>
          </a:prstGeom>
          <a:solidFill>
            <a:schemeClr val="accent2">
              <a:lumMod val="60000"/>
              <a:lumOff val="40000"/>
              <a:alpha val="4392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Rectangle 16"/>
          <p:cNvSpPr/>
          <p:nvPr/>
        </p:nvSpPr>
        <p:spPr>
          <a:xfrm>
            <a:off x="4357686" y="3857628"/>
            <a:ext cx="142876" cy="214314"/>
          </a:xfrm>
          <a:prstGeom prst="rect">
            <a:avLst/>
          </a:prstGeom>
          <a:solidFill>
            <a:schemeClr val="accent2">
              <a:lumMod val="60000"/>
              <a:lumOff val="40000"/>
              <a:alpha val="4392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8" name="Rectangle 17"/>
          <p:cNvSpPr/>
          <p:nvPr/>
        </p:nvSpPr>
        <p:spPr>
          <a:xfrm>
            <a:off x="4500562" y="2786058"/>
            <a:ext cx="142876" cy="214314"/>
          </a:xfrm>
          <a:prstGeom prst="rect">
            <a:avLst/>
          </a:prstGeom>
          <a:solidFill>
            <a:srgbClr val="95B3D7">
              <a:alpha val="4392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Rectangle 18"/>
          <p:cNvSpPr/>
          <p:nvPr/>
        </p:nvSpPr>
        <p:spPr>
          <a:xfrm>
            <a:off x="6072198" y="2786058"/>
            <a:ext cx="142876" cy="214314"/>
          </a:xfrm>
          <a:prstGeom prst="rect">
            <a:avLst/>
          </a:prstGeom>
          <a:solidFill>
            <a:srgbClr val="95B3D7">
              <a:alpha val="4392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0" name="Rectangle 19"/>
          <p:cNvSpPr/>
          <p:nvPr/>
        </p:nvSpPr>
        <p:spPr>
          <a:xfrm>
            <a:off x="6072198" y="3357562"/>
            <a:ext cx="142876" cy="214314"/>
          </a:xfrm>
          <a:prstGeom prst="rect">
            <a:avLst/>
          </a:prstGeom>
          <a:solidFill>
            <a:srgbClr val="95B3D7">
              <a:alpha val="4392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1" name="Rectangle 20"/>
          <p:cNvSpPr/>
          <p:nvPr/>
        </p:nvSpPr>
        <p:spPr>
          <a:xfrm>
            <a:off x="6072198" y="3857628"/>
            <a:ext cx="142876" cy="214314"/>
          </a:xfrm>
          <a:prstGeom prst="rect">
            <a:avLst/>
          </a:prstGeom>
          <a:solidFill>
            <a:srgbClr val="95B3D7">
              <a:alpha val="4392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2" name="Rectangle 21"/>
          <p:cNvSpPr/>
          <p:nvPr/>
        </p:nvSpPr>
        <p:spPr>
          <a:xfrm>
            <a:off x="4500562" y="3857628"/>
            <a:ext cx="142876" cy="214314"/>
          </a:xfrm>
          <a:prstGeom prst="rect">
            <a:avLst/>
          </a:prstGeom>
          <a:solidFill>
            <a:srgbClr val="95B3D7">
              <a:alpha val="4392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3" name="Rectangle 22"/>
          <p:cNvSpPr/>
          <p:nvPr/>
        </p:nvSpPr>
        <p:spPr>
          <a:xfrm>
            <a:off x="4500562" y="3357562"/>
            <a:ext cx="142876" cy="214314"/>
          </a:xfrm>
          <a:prstGeom prst="rect">
            <a:avLst/>
          </a:prstGeom>
          <a:solidFill>
            <a:srgbClr val="95B3D7">
              <a:alpha val="4392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4" name="Rectangle 23"/>
          <p:cNvSpPr/>
          <p:nvPr/>
        </p:nvSpPr>
        <p:spPr>
          <a:xfrm>
            <a:off x="5929322" y="3357562"/>
            <a:ext cx="142876" cy="214314"/>
          </a:xfrm>
          <a:prstGeom prst="rect">
            <a:avLst/>
          </a:prstGeom>
          <a:solidFill>
            <a:schemeClr val="accent2">
              <a:lumMod val="60000"/>
              <a:lumOff val="40000"/>
              <a:alpha val="4392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5" name="Rectangle 24"/>
          <p:cNvSpPr/>
          <p:nvPr/>
        </p:nvSpPr>
        <p:spPr>
          <a:xfrm>
            <a:off x="5929322" y="2786058"/>
            <a:ext cx="142876" cy="214314"/>
          </a:xfrm>
          <a:prstGeom prst="rect">
            <a:avLst/>
          </a:prstGeom>
          <a:solidFill>
            <a:schemeClr val="accent2">
              <a:lumMod val="60000"/>
              <a:lumOff val="40000"/>
              <a:alpha val="4392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6" name="Rectangle 25"/>
          <p:cNvSpPr/>
          <p:nvPr/>
        </p:nvSpPr>
        <p:spPr>
          <a:xfrm>
            <a:off x="5929322" y="3857628"/>
            <a:ext cx="142876" cy="214314"/>
          </a:xfrm>
          <a:prstGeom prst="rect">
            <a:avLst/>
          </a:prstGeom>
          <a:solidFill>
            <a:schemeClr val="accent2">
              <a:lumMod val="60000"/>
              <a:lumOff val="40000"/>
              <a:alpha val="4392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7" name="Flowchart: Process 26"/>
          <p:cNvSpPr/>
          <p:nvPr/>
        </p:nvSpPr>
        <p:spPr>
          <a:xfrm>
            <a:off x="6786578" y="2500306"/>
            <a:ext cx="571504" cy="1714512"/>
          </a:xfrm>
          <a:prstGeom prst="flowChartProcess">
            <a:avLst/>
          </a:prstGeom>
          <a:noFill/>
          <a:ln w="952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AU" dirty="0">
              <a:solidFill>
                <a:schemeClr val="tx1"/>
              </a:solidFill>
            </a:endParaRPr>
          </a:p>
        </p:txBody>
      </p:sp>
      <p:sp>
        <p:nvSpPr>
          <p:cNvPr id="28" name="TextBox 27"/>
          <p:cNvSpPr txBox="1"/>
          <p:nvPr/>
        </p:nvSpPr>
        <p:spPr>
          <a:xfrm>
            <a:off x="7429520" y="2786058"/>
            <a:ext cx="1214414" cy="923330"/>
          </a:xfrm>
          <a:prstGeom prst="rect">
            <a:avLst/>
          </a:prstGeom>
          <a:noFill/>
        </p:spPr>
        <p:txBody>
          <a:bodyPr wrap="square" rtlCol="0">
            <a:spAutoFit/>
          </a:bodyPr>
          <a:lstStyle/>
          <a:p>
            <a:r>
              <a:rPr lang="en-AU" dirty="0" smtClean="0">
                <a:solidFill>
                  <a:schemeClr val="accent6">
                    <a:lumMod val="75000"/>
                  </a:schemeClr>
                </a:solidFill>
              </a:rPr>
              <a:t>Row marginal means</a:t>
            </a:r>
            <a:endParaRPr lang="en-AU" dirty="0">
              <a:solidFill>
                <a:schemeClr val="accent2">
                  <a:lumMod val="75000"/>
                </a:schemeClr>
              </a:solidFill>
            </a:endParaRPr>
          </a:p>
        </p:txBody>
      </p:sp>
      <p:sp>
        <p:nvSpPr>
          <p:cNvPr id="29" name="TextBox 28"/>
          <p:cNvSpPr txBox="1"/>
          <p:nvPr/>
        </p:nvSpPr>
        <p:spPr>
          <a:xfrm>
            <a:off x="4214810" y="5000636"/>
            <a:ext cx="1928826" cy="646331"/>
          </a:xfrm>
          <a:prstGeom prst="rect">
            <a:avLst/>
          </a:prstGeom>
          <a:noFill/>
        </p:spPr>
        <p:txBody>
          <a:bodyPr wrap="square" rtlCol="0">
            <a:spAutoFit/>
          </a:bodyPr>
          <a:lstStyle/>
          <a:p>
            <a:pPr algn="ctr"/>
            <a:r>
              <a:rPr lang="en-AU" dirty="0" smtClean="0">
                <a:solidFill>
                  <a:schemeClr val="accent3">
                    <a:lumMod val="50000"/>
                  </a:schemeClr>
                </a:solidFill>
              </a:rPr>
              <a:t>Column marginal means</a:t>
            </a:r>
            <a:endParaRPr lang="en-AU" dirty="0">
              <a:solidFill>
                <a:schemeClr val="accent5">
                  <a:lumMod val="75000"/>
                </a:schemeClr>
              </a:solidFill>
            </a:endParaRPr>
          </a:p>
        </p:txBody>
      </p:sp>
      <p:sp>
        <p:nvSpPr>
          <p:cNvPr id="30" name="Flowchart: Process 29"/>
          <p:cNvSpPr/>
          <p:nvPr/>
        </p:nvSpPr>
        <p:spPr>
          <a:xfrm>
            <a:off x="4071934" y="4357694"/>
            <a:ext cx="2214578" cy="652466"/>
          </a:xfrm>
          <a:prstGeom prst="flowChartProcess">
            <a:avLst/>
          </a:prstGeom>
          <a:noFill/>
          <a:ln w="952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AU" dirty="0">
              <a:solidFill>
                <a:schemeClr val="tx1"/>
              </a:solidFill>
            </a:endParaRPr>
          </a:p>
        </p:txBody>
      </p:sp>
      <p:sp>
        <p:nvSpPr>
          <p:cNvPr id="31" name="Flowchart: Process 30"/>
          <p:cNvSpPr/>
          <p:nvPr/>
        </p:nvSpPr>
        <p:spPr>
          <a:xfrm>
            <a:off x="6786578" y="4357694"/>
            <a:ext cx="571504" cy="652466"/>
          </a:xfrm>
          <a:prstGeom prst="flowChartProcess">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AU" dirty="0">
              <a:solidFill>
                <a:schemeClr val="tx1"/>
              </a:solidFill>
            </a:endParaRPr>
          </a:p>
        </p:txBody>
      </p:sp>
      <p:sp>
        <p:nvSpPr>
          <p:cNvPr id="32" name="Content Placeholder 2"/>
          <p:cNvSpPr txBox="1">
            <a:spLocks/>
          </p:cNvSpPr>
          <p:nvPr/>
        </p:nvSpPr>
        <p:spPr>
          <a:xfrm>
            <a:off x="7429520" y="4500570"/>
            <a:ext cx="1428760" cy="428628"/>
          </a:xfrm>
          <a:prstGeom prst="rect">
            <a:avLst/>
          </a:prstGeom>
        </p:spPr>
        <p:txBody>
          <a:bodyPr>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b="0" i="0" u="none" strike="noStrike" kern="1200" cap="none" spc="0" normalizeH="0" baseline="0" noProof="0" dirty="0" smtClean="0">
                <a:ln>
                  <a:noFill/>
                </a:ln>
                <a:solidFill>
                  <a:schemeClr val="tx1"/>
                </a:solidFill>
                <a:effectLst/>
                <a:uLnTx/>
                <a:uFillTx/>
                <a:latin typeface="+mn-lt"/>
                <a:ea typeface="+mn-ea"/>
                <a:cs typeface="+mn-cs"/>
              </a:rPr>
              <a:t>Grand</a:t>
            </a:r>
            <a:r>
              <a:rPr kumimoji="0" lang="en-AU" b="0" i="0" u="none" strike="noStrike" kern="1200" cap="none" spc="0" normalizeH="0" noProof="0" dirty="0" smtClean="0">
                <a:ln>
                  <a:noFill/>
                </a:ln>
                <a:solidFill>
                  <a:schemeClr val="tx1"/>
                </a:solidFill>
                <a:effectLst/>
                <a:uLnTx/>
                <a:uFillTx/>
                <a:latin typeface="+mn-lt"/>
                <a:ea typeface="+mn-ea"/>
                <a:cs typeface="+mn-cs"/>
              </a:rPr>
              <a:t> mean</a:t>
            </a:r>
            <a:endParaRPr kumimoji="0" lang="en-AU" b="0" i="0" u="none" strike="noStrike" kern="1200" cap="none" spc="0" normalizeH="0" baseline="0" noProof="0" dirty="0" smtClean="0">
              <a:ln>
                <a:noFill/>
              </a:ln>
              <a:solidFill>
                <a:schemeClr val="tx1"/>
              </a:solidFill>
              <a:effectLst/>
              <a:uLnTx/>
              <a:uFillTx/>
              <a:latin typeface="+mn-lt"/>
              <a:ea typeface="+mn-ea"/>
              <a:cs typeface="+mn-cs"/>
            </a:endParaRPr>
          </a:p>
        </p:txBody>
      </p:sp>
      <p:cxnSp>
        <p:nvCxnSpPr>
          <p:cNvPr id="33" name="Straight Arrow Connector 32"/>
          <p:cNvCxnSpPr/>
          <p:nvPr/>
        </p:nvCxnSpPr>
        <p:spPr>
          <a:xfrm>
            <a:off x="2428860" y="2071678"/>
            <a:ext cx="1643074" cy="642942"/>
          </a:xfrm>
          <a:prstGeom prst="straightConnector1">
            <a:avLst/>
          </a:prstGeom>
          <a:ln>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40" name="Content Placeholder 2"/>
          <p:cNvSpPr txBox="1">
            <a:spLocks/>
          </p:cNvSpPr>
          <p:nvPr/>
        </p:nvSpPr>
        <p:spPr>
          <a:xfrm>
            <a:off x="714348" y="1643050"/>
            <a:ext cx="2286016" cy="428628"/>
          </a:xfrm>
          <a:prstGeom prst="rect">
            <a:avLst/>
          </a:prstGeom>
        </p:spPr>
        <p:txBody>
          <a:bodyPr>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b="0" i="0" u="none" strike="noStrike" kern="1200" cap="none" spc="0" normalizeH="0" baseline="0" noProof="0" dirty="0" smtClean="0">
                <a:ln>
                  <a:noFill/>
                </a:ln>
                <a:solidFill>
                  <a:schemeClr val="bg1">
                    <a:lumMod val="50000"/>
                  </a:schemeClr>
                </a:solidFill>
                <a:effectLst/>
                <a:uLnTx/>
                <a:uFillTx/>
                <a:latin typeface="+mn-lt"/>
                <a:ea typeface="+mn-ea"/>
                <a:cs typeface="+mn-cs"/>
              </a:rPr>
              <a:t>Group means – e.g.,</a:t>
            </a:r>
            <a:r>
              <a:rPr kumimoji="0" lang="en-AU" b="0" i="0" u="none" strike="noStrike" kern="1200" cap="none" spc="0" normalizeH="0" noProof="0" dirty="0" smtClean="0">
                <a:ln>
                  <a:noFill/>
                </a:ln>
                <a:solidFill>
                  <a:schemeClr val="bg1">
                    <a:lumMod val="50000"/>
                  </a:schemeClr>
                </a:solidFill>
                <a:effectLst/>
                <a:uLnTx/>
                <a:uFillTx/>
                <a:latin typeface="+mn-lt"/>
                <a:ea typeface="+mn-ea"/>
                <a:cs typeface="+mn-cs"/>
              </a:rPr>
              <a:t> for group 1,1</a:t>
            </a:r>
            <a:endParaRPr kumimoji="0" lang="en-AU" b="0" i="0" u="none" strike="noStrike" kern="1200" cap="none" spc="0" normalizeH="0" baseline="0" noProof="0" dirty="0" smtClean="0">
              <a:ln>
                <a:noFill/>
              </a:ln>
              <a:solidFill>
                <a:schemeClr val="bg1">
                  <a:lumMod val="50000"/>
                </a:schemeClr>
              </a:solidFill>
              <a:effectLst/>
              <a:uLnTx/>
              <a:uFillTx/>
              <a:latin typeface="+mn-lt"/>
              <a:ea typeface="+mn-ea"/>
              <a:cs typeface="+mn-cs"/>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3" name="Picture 3"/>
          <p:cNvPicPr>
            <a:picLocks noChangeAspect="1" noChangeArrowheads="1"/>
          </p:cNvPicPr>
          <p:nvPr/>
        </p:nvPicPr>
        <p:blipFill>
          <a:blip r:embed="rId3" cstate="print"/>
          <a:srcRect/>
          <a:stretch>
            <a:fillRect/>
          </a:stretch>
        </p:blipFill>
        <p:spPr bwMode="auto">
          <a:xfrm>
            <a:off x="5143504" y="2500306"/>
            <a:ext cx="3786182" cy="406984"/>
          </a:xfrm>
          <a:prstGeom prst="rect">
            <a:avLst/>
          </a:prstGeom>
          <a:noFill/>
          <a:ln w="9525">
            <a:noFill/>
            <a:miter lim="800000"/>
            <a:headEnd/>
            <a:tailEnd/>
          </a:ln>
          <a:effectLst/>
        </p:spPr>
      </p:pic>
      <p:sp>
        <p:nvSpPr>
          <p:cNvPr id="5" name="Flowchart: Process 4"/>
          <p:cNvSpPr/>
          <p:nvPr/>
        </p:nvSpPr>
        <p:spPr>
          <a:xfrm>
            <a:off x="357158" y="571480"/>
            <a:ext cx="4286280" cy="642942"/>
          </a:xfrm>
          <a:prstGeom prst="flowChartProcess">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AU" dirty="0" smtClean="0">
                <a:solidFill>
                  <a:schemeClr val="tx1"/>
                </a:solidFill>
              </a:rPr>
              <a:t>Total sum of squares expressing distance between all data points and grand mean</a:t>
            </a:r>
            <a:endParaRPr lang="en-AU" dirty="0">
              <a:solidFill>
                <a:schemeClr val="tx1"/>
              </a:solidFill>
            </a:endParaRPr>
          </a:p>
        </p:txBody>
      </p:sp>
      <p:sp>
        <p:nvSpPr>
          <p:cNvPr id="8" name="Flowchart: Process 7"/>
          <p:cNvSpPr/>
          <p:nvPr/>
        </p:nvSpPr>
        <p:spPr>
          <a:xfrm>
            <a:off x="357158" y="1285860"/>
            <a:ext cx="4286280" cy="857256"/>
          </a:xfrm>
          <a:prstGeom prst="flowChartProcess">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AU" dirty="0" smtClean="0">
                <a:solidFill>
                  <a:schemeClr val="tx1"/>
                </a:solidFill>
              </a:rPr>
              <a:t>Sum of squares expressing difference between row marginal means and grand mean – variability due to Factor A</a:t>
            </a:r>
            <a:endParaRPr lang="en-AU" dirty="0">
              <a:solidFill>
                <a:schemeClr val="tx1"/>
              </a:solidFill>
            </a:endParaRPr>
          </a:p>
        </p:txBody>
      </p:sp>
      <p:sp>
        <p:nvSpPr>
          <p:cNvPr id="9" name="Flowchart: Process 8"/>
          <p:cNvSpPr/>
          <p:nvPr/>
        </p:nvSpPr>
        <p:spPr>
          <a:xfrm>
            <a:off x="357158" y="2214554"/>
            <a:ext cx="4286280" cy="928694"/>
          </a:xfrm>
          <a:prstGeom prst="flowChartProcess">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AU" dirty="0" smtClean="0">
                <a:solidFill>
                  <a:schemeClr val="tx1"/>
                </a:solidFill>
              </a:rPr>
              <a:t>Sum of squares expressing difference between column marginal means and grand mean – variability due to Factor B</a:t>
            </a:r>
            <a:endParaRPr lang="en-AU" dirty="0">
              <a:solidFill>
                <a:schemeClr val="tx1"/>
              </a:solidFill>
            </a:endParaRPr>
          </a:p>
        </p:txBody>
      </p:sp>
      <p:sp>
        <p:nvSpPr>
          <p:cNvPr id="10" name="Flowchart: Process 9"/>
          <p:cNvSpPr/>
          <p:nvPr/>
        </p:nvSpPr>
        <p:spPr>
          <a:xfrm>
            <a:off x="357158" y="4714884"/>
            <a:ext cx="4286280" cy="1500198"/>
          </a:xfrm>
          <a:prstGeom prst="flowChartProcess">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AU" dirty="0" smtClean="0">
                <a:solidFill>
                  <a:schemeClr val="tx1"/>
                </a:solidFill>
              </a:rPr>
              <a:t>Four sets of degrees of freedom:</a:t>
            </a:r>
          </a:p>
          <a:p>
            <a:pPr marL="182563" indent="-182563">
              <a:buFont typeface="Arial" pitchFamily="34" charset="0"/>
              <a:buChar char="•"/>
            </a:pPr>
            <a:r>
              <a:rPr lang="en-AU" dirty="0" smtClean="0">
                <a:solidFill>
                  <a:schemeClr val="tx1"/>
                </a:solidFill>
              </a:rPr>
              <a:t>For Factor A</a:t>
            </a:r>
          </a:p>
          <a:p>
            <a:pPr marL="182563" indent="-182563">
              <a:buFont typeface="Arial" pitchFamily="34" charset="0"/>
              <a:buChar char="•"/>
            </a:pPr>
            <a:r>
              <a:rPr lang="en-AU" dirty="0" smtClean="0">
                <a:solidFill>
                  <a:schemeClr val="tx1"/>
                </a:solidFill>
              </a:rPr>
              <a:t>For Factor B</a:t>
            </a:r>
          </a:p>
          <a:p>
            <a:pPr marL="182563" indent="-182563">
              <a:buFont typeface="Arial" pitchFamily="34" charset="0"/>
              <a:buChar char="•"/>
            </a:pPr>
            <a:r>
              <a:rPr lang="en-AU" dirty="0" smtClean="0">
                <a:solidFill>
                  <a:schemeClr val="tx1"/>
                </a:solidFill>
              </a:rPr>
              <a:t>For the interaction between A and B</a:t>
            </a:r>
          </a:p>
          <a:p>
            <a:pPr marL="182563" indent="-182563">
              <a:buFont typeface="Arial" pitchFamily="34" charset="0"/>
              <a:buChar char="•"/>
            </a:pPr>
            <a:r>
              <a:rPr lang="en-AU" dirty="0" smtClean="0">
                <a:solidFill>
                  <a:schemeClr val="tx1"/>
                </a:solidFill>
              </a:rPr>
              <a:t>For the residuals</a:t>
            </a:r>
            <a:endParaRPr lang="en-AU" dirty="0">
              <a:solidFill>
                <a:schemeClr val="tx1"/>
              </a:solidFill>
            </a:endParaRPr>
          </a:p>
        </p:txBody>
      </p:sp>
      <p:sp>
        <p:nvSpPr>
          <p:cNvPr id="11" name="Flowchart: Process 10"/>
          <p:cNvSpPr/>
          <p:nvPr/>
        </p:nvSpPr>
        <p:spPr>
          <a:xfrm>
            <a:off x="357158" y="3214686"/>
            <a:ext cx="4286280" cy="1428760"/>
          </a:xfrm>
          <a:prstGeom prst="flowChartProcess">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AU" dirty="0" smtClean="0">
                <a:solidFill>
                  <a:schemeClr val="tx1"/>
                </a:solidFill>
              </a:rPr>
              <a:t>Sum of squares expressing the extent to which the group means </a:t>
            </a:r>
            <a:r>
              <a:rPr lang="en-AU" i="1" dirty="0" smtClean="0">
                <a:solidFill>
                  <a:schemeClr val="tx1"/>
                </a:solidFill>
              </a:rPr>
              <a:t>cannot </a:t>
            </a:r>
            <a:r>
              <a:rPr lang="en-AU" dirty="0" smtClean="0">
                <a:solidFill>
                  <a:schemeClr val="tx1"/>
                </a:solidFill>
              </a:rPr>
              <a:t>be predicted based on the marginal means alone – variability due to interaction between A and B (see next slide)</a:t>
            </a:r>
            <a:endParaRPr lang="en-AU" dirty="0">
              <a:solidFill>
                <a:schemeClr val="tx1"/>
              </a:solidFill>
            </a:endParaRPr>
          </a:p>
        </p:txBody>
      </p:sp>
      <p:sp>
        <p:nvSpPr>
          <p:cNvPr id="12" name="Flowchart: Process 11"/>
          <p:cNvSpPr/>
          <p:nvPr/>
        </p:nvSpPr>
        <p:spPr>
          <a:xfrm>
            <a:off x="5143504" y="1928802"/>
            <a:ext cx="3857620" cy="1000132"/>
          </a:xfrm>
          <a:prstGeom prst="flowChartProcess">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AU" dirty="0" smtClean="0">
                <a:solidFill>
                  <a:schemeClr val="tx1"/>
                </a:solidFill>
              </a:rPr>
              <a:t>Using the first four quantities, we can calculate the residual sum of squares</a:t>
            </a:r>
            <a:endParaRPr lang="en-AU" dirty="0">
              <a:solidFill>
                <a:schemeClr val="tx1"/>
              </a:solidFill>
            </a:endParaRPr>
          </a:p>
        </p:txBody>
      </p:sp>
      <p:sp>
        <p:nvSpPr>
          <p:cNvPr id="18" name="Right Brace 17"/>
          <p:cNvSpPr/>
          <p:nvPr/>
        </p:nvSpPr>
        <p:spPr>
          <a:xfrm>
            <a:off x="4643438" y="500042"/>
            <a:ext cx="500066" cy="4214842"/>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19" name="Rectangle 18"/>
          <p:cNvSpPr/>
          <p:nvPr/>
        </p:nvSpPr>
        <p:spPr>
          <a:xfrm>
            <a:off x="5143504" y="3071810"/>
            <a:ext cx="3786214" cy="3046988"/>
          </a:xfrm>
          <a:prstGeom prst="rect">
            <a:avLst/>
          </a:prstGeom>
        </p:spPr>
        <p:txBody>
          <a:bodyPr wrap="square">
            <a:spAutoFit/>
          </a:bodyPr>
          <a:lstStyle/>
          <a:p>
            <a:r>
              <a:rPr lang="en-AU" sz="2400" dirty="0" smtClean="0"/>
              <a:t>This is all the information we need for computing the </a:t>
            </a:r>
            <a:r>
              <a:rPr lang="en-AU" sz="2400" dirty="0" smtClean="0">
                <a:solidFill>
                  <a:schemeClr val="accent2">
                    <a:lumMod val="75000"/>
                  </a:schemeClr>
                </a:solidFill>
              </a:rPr>
              <a:t>F-value for each predictor and interaction term</a:t>
            </a:r>
            <a:r>
              <a:rPr lang="en-AU" sz="2400" dirty="0" smtClean="0"/>
              <a:t>. We can also compute an effect size (eta-squared) for each predictor/interaction – e.g., for Factor A:</a:t>
            </a:r>
            <a:endParaRPr lang="en-AU" sz="2400" i="1" baseline="-25000" dirty="0"/>
          </a:p>
        </p:txBody>
      </p:sp>
      <p:pic>
        <p:nvPicPr>
          <p:cNvPr id="61444" name="Picture 4"/>
          <p:cNvPicPr>
            <a:picLocks noChangeAspect="1" noChangeArrowheads="1"/>
          </p:cNvPicPr>
          <p:nvPr/>
        </p:nvPicPr>
        <p:blipFill>
          <a:blip r:embed="rId4" cstate="print"/>
          <a:srcRect/>
          <a:stretch>
            <a:fillRect/>
          </a:stretch>
        </p:blipFill>
        <p:spPr bwMode="auto">
          <a:xfrm>
            <a:off x="6858016" y="5715016"/>
            <a:ext cx="1857388" cy="870128"/>
          </a:xfrm>
          <a:prstGeom prst="rect">
            <a:avLst/>
          </a:prstGeom>
          <a:noFill/>
          <a:ln w="9525">
            <a:noFill/>
            <a:miter lim="800000"/>
            <a:headEnd/>
            <a:tailEnd/>
          </a:ln>
          <a:effectLst/>
        </p:spPr>
      </p:pic>
      <p:pic>
        <p:nvPicPr>
          <p:cNvPr id="4098" name="Picture 2"/>
          <p:cNvPicPr>
            <a:picLocks noChangeAspect="1" noChangeArrowheads="1"/>
          </p:cNvPicPr>
          <p:nvPr/>
        </p:nvPicPr>
        <p:blipFill>
          <a:blip r:embed="rId5" cstate="print"/>
          <a:srcRect/>
          <a:stretch>
            <a:fillRect/>
          </a:stretch>
        </p:blipFill>
        <p:spPr bwMode="auto">
          <a:xfrm>
            <a:off x="6500826" y="285728"/>
            <a:ext cx="2106856" cy="876303"/>
          </a:xfrm>
          <a:prstGeom prst="rect">
            <a:avLst/>
          </a:prstGeom>
          <a:noFill/>
          <a:ln w="9525">
            <a:solidFill>
              <a:schemeClr val="accent2">
                <a:lumMod val="75000"/>
              </a:schemeClr>
            </a:solidFill>
            <a:miter lim="800000"/>
            <a:headEnd/>
            <a:tailEn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594"/>
          </a:xfrm>
          <a:noFill/>
        </p:spPr>
        <p:txBody>
          <a:bodyPr>
            <a:noAutofit/>
          </a:bodyPr>
          <a:lstStyle/>
          <a:p>
            <a:pPr algn="l"/>
            <a:r>
              <a:rPr lang="en-AU" sz="2400" dirty="0" smtClean="0"/>
              <a:t>Interactions</a:t>
            </a:r>
            <a:endParaRPr lang="en-AU" sz="2400" dirty="0"/>
          </a:p>
        </p:txBody>
      </p:sp>
      <p:pic>
        <p:nvPicPr>
          <p:cNvPr id="6146" name="Picture 2"/>
          <p:cNvPicPr>
            <a:picLocks noChangeAspect="1" noChangeArrowheads="1"/>
          </p:cNvPicPr>
          <p:nvPr/>
        </p:nvPicPr>
        <p:blipFill>
          <a:blip r:embed="rId2" cstate="print"/>
          <a:srcRect/>
          <a:stretch>
            <a:fillRect/>
          </a:stretch>
        </p:blipFill>
        <p:spPr bwMode="auto">
          <a:xfrm>
            <a:off x="2447925" y="0"/>
            <a:ext cx="6696075" cy="6705600"/>
          </a:xfrm>
          <a:prstGeom prst="rect">
            <a:avLst/>
          </a:prstGeom>
          <a:noFill/>
          <a:ln w="9525">
            <a:noFill/>
            <a:miter lim="800000"/>
            <a:headEnd/>
            <a:tailEnd/>
          </a:ln>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62"/>
            <a:ext cx="8229600" cy="1143000"/>
          </a:xfrm>
          <a:noFill/>
        </p:spPr>
        <p:txBody>
          <a:bodyPr>
            <a:normAutofit/>
          </a:bodyPr>
          <a:lstStyle/>
          <a:p>
            <a:pPr algn="l"/>
            <a:r>
              <a:rPr lang="en-AU" sz="2400" dirty="0" smtClean="0"/>
              <a:t>Logic of the analysis: Different types of hypothesis tests (model comparisons)  in unbalanced designs</a:t>
            </a:r>
            <a:endParaRPr lang="en-AU" sz="2400" dirty="0"/>
          </a:p>
        </p:txBody>
      </p:sp>
      <p:sp>
        <p:nvSpPr>
          <p:cNvPr id="4" name="TextBox 3"/>
          <p:cNvSpPr txBox="1"/>
          <p:nvPr/>
        </p:nvSpPr>
        <p:spPr>
          <a:xfrm>
            <a:off x="500034" y="1071546"/>
            <a:ext cx="7858180" cy="1446550"/>
          </a:xfrm>
          <a:prstGeom prst="rect">
            <a:avLst/>
          </a:prstGeom>
          <a:noFill/>
        </p:spPr>
        <p:txBody>
          <a:bodyPr wrap="square" rtlCol="0">
            <a:spAutoFit/>
          </a:bodyPr>
          <a:lstStyle/>
          <a:p>
            <a:pPr marL="182563" indent="-182563">
              <a:buFont typeface="Arial" pitchFamily="34" charset="0"/>
              <a:buChar char="•"/>
            </a:pPr>
            <a:r>
              <a:rPr lang="en-AU" sz="2200" dirty="0" smtClean="0"/>
              <a:t>An issue to consider in any factorial ANOVA (i.e., ANOVA with two or more predictors) </a:t>
            </a:r>
            <a:r>
              <a:rPr lang="en-AU" sz="2200" i="1" dirty="0" smtClean="0"/>
              <a:t>where group sample sizes are not equal</a:t>
            </a:r>
            <a:r>
              <a:rPr lang="en-AU" sz="2200" dirty="0" smtClean="0"/>
              <a:t> (e.g., where group 1,1 has </a:t>
            </a:r>
            <a:r>
              <a:rPr lang="en-AU" sz="2200" i="1" dirty="0" smtClean="0"/>
              <a:t>N</a:t>
            </a:r>
            <a:r>
              <a:rPr lang="en-AU" sz="2200" dirty="0" smtClean="0"/>
              <a:t> = 25 and group 3,1 has </a:t>
            </a:r>
            <a:r>
              <a:rPr lang="en-AU" sz="2200" i="1" dirty="0" smtClean="0"/>
              <a:t>N</a:t>
            </a:r>
            <a:r>
              <a:rPr lang="en-AU" sz="2200" dirty="0" smtClean="0"/>
              <a:t> = 17)</a:t>
            </a:r>
          </a:p>
          <a:p>
            <a:pPr marL="182563" indent="-182563">
              <a:buFont typeface="Arial" pitchFamily="34" charset="0"/>
              <a:buChar char="•"/>
            </a:pPr>
            <a:r>
              <a:rPr lang="en-AU" sz="2200" dirty="0" smtClean="0"/>
              <a:t>To do with the F statistic as a model comparison (see earlier slide)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142844" y="285728"/>
          <a:ext cx="8929718" cy="6422503"/>
        </p:xfrm>
        <a:graphic>
          <a:graphicData uri="http://schemas.openxmlformats.org/drawingml/2006/table">
            <a:tbl>
              <a:tblPr firstRow="1" bandRow="1">
                <a:tableStyleId>{5940675A-B579-460E-94D1-54222C63F5DA}</a:tableStyleId>
              </a:tblPr>
              <a:tblGrid>
                <a:gridCol w="1314805"/>
                <a:gridCol w="3185789"/>
                <a:gridCol w="2000264"/>
                <a:gridCol w="2428860"/>
              </a:tblGrid>
              <a:tr h="448423">
                <a:tc>
                  <a:txBody>
                    <a:bodyPr/>
                    <a:lstStyle/>
                    <a:p>
                      <a:r>
                        <a:rPr lang="en-AU" b="1" dirty="0" smtClean="0"/>
                        <a:t>Name</a:t>
                      </a:r>
                      <a:endParaRPr lang="en-AU" b="0" dirty="0"/>
                    </a:p>
                  </a:txBody>
                  <a:tcPr>
                    <a:noFill/>
                  </a:tcPr>
                </a:tc>
                <a:tc>
                  <a:txBody>
                    <a:bodyPr/>
                    <a:lstStyle/>
                    <a:p>
                      <a:r>
                        <a:rPr lang="en-AU" b="1" dirty="0" smtClean="0"/>
                        <a:t>Model</a:t>
                      </a:r>
                      <a:r>
                        <a:rPr lang="en-AU" b="1" baseline="0" dirty="0" smtClean="0"/>
                        <a:t> comparison method</a:t>
                      </a:r>
                      <a:endParaRPr lang="en-AU" b="1" dirty="0"/>
                    </a:p>
                  </a:txBody>
                  <a:tcPr/>
                </a:tc>
                <a:tc>
                  <a:txBody>
                    <a:bodyPr/>
                    <a:lstStyle/>
                    <a:p>
                      <a:r>
                        <a:rPr lang="en-AU" b="1" dirty="0" smtClean="0"/>
                        <a:t>Recommended for</a:t>
                      </a:r>
                      <a:endParaRPr lang="en-AU" b="1" dirty="0"/>
                    </a:p>
                  </a:txBody>
                  <a:tcPr/>
                </a:tc>
                <a:tc>
                  <a:txBody>
                    <a:bodyPr/>
                    <a:lstStyle/>
                    <a:p>
                      <a:r>
                        <a:rPr lang="en-AU" b="1" dirty="0" smtClean="0"/>
                        <a:t>Not recommended for</a:t>
                      </a:r>
                      <a:endParaRPr lang="en-AU" b="1" dirty="0"/>
                    </a:p>
                  </a:txBody>
                  <a:tcPr/>
                </a:tc>
              </a:tr>
              <a:tr h="1551841">
                <a:tc>
                  <a:txBody>
                    <a:bodyPr/>
                    <a:lstStyle/>
                    <a:p>
                      <a:r>
                        <a:rPr lang="en-AU" b="0" dirty="0" smtClean="0">
                          <a:solidFill>
                            <a:schemeClr val="tx1"/>
                          </a:solidFill>
                        </a:rPr>
                        <a:t>Type I Sums of Squares (R default)</a:t>
                      </a:r>
                      <a:endParaRPr lang="en-AU" b="0" dirty="0">
                        <a:solidFill>
                          <a:schemeClr val="tx1"/>
                        </a:solidFill>
                      </a:endParaRPr>
                    </a:p>
                  </a:txBody>
                  <a:tcPr/>
                </a:tc>
                <a:tc>
                  <a:txBody>
                    <a:bodyPr/>
                    <a:lstStyle/>
                    <a:p>
                      <a:pPr marL="0" marR="0" indent="0" algn="l" defTabSz="914400" rtl="0" eaLnBrk="1" fontAlgn="auto" latinLnBrk="0" hangingPunct="1">
                        <a:lnSpc>
                          <a:spcPct val="100000"/>
                        </a:lnSpc>
                        <a:spcBef>
                          <a:spcPts val="600"/>
                        </a:spcBef>
                        <a:spcAft>
                          <a:spcPts val="0"/>
                        </a:spcAft>
                        <a:buClrTx/>
                        <a:buSzTx/>
                        <a:buFontTx/>
                        <a:buNone/>
                        <a:tabLst/>
                        <a:defRPr/>
                      </a:pPr>
                      <a:r>
                        <a:rPr lang="en-AU" b="0" dirty="0" smtClean="0">
                          <a:solidFill>
                            <a:schemeClr val="tx1"/>
                          </a:solidFill>
                        </a:rPr>
                        <a:t>Sequential; The first term that is entered “grabs” all the variance</a:t>
                      </a:r>
                      <a:r>
                        <a:rPr lang="en-AU" b="0" baseline="0" dirty="0" smtClean="0">
                          <a:solidFill>
                            <a:schemeClr val="tx1"/>
                          </a:solidFill>
                        </a:rPr>
                        <a:t> in </a:t>
                      </a:r>
                      <a:r>
                        <a:rPr lang="en-AU" b="0" i="1" baseline="0" dirty="0" smtClean="0">
                          <a:solidFill>
                            <a:schemeClr val="tx1"/>
                          </a:solidFill>
                        </a:rPr>
                        <a:t>Y</a:t>
                      </a:r>
                      <a:r>
                        <a:rPr lang="en-AU" b="0" baseline="0" dirty="0" smtClean="0">
                          <a:solidFill>
                            <a:schemeClr val="tx1"/>
                          </a:solidFill>
                        </a:rPr>
                        <a:t> that it can. The second term grabs as much as possible of the remaining variance, and so on.</a:t>
                      </a:r>
                      <a:endParaRPr lang="en-AU" b="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600" b="0" u="none" dirty="0" smtClean="0">
                          <a:solidFill>
                            <a:schemeClr val="tx1"/>
                          </a:solidFill>
                        </a:rPr>
                        <a:t>Situations</a:t>
                      </a:r>
                      <a:r>
                        <a:rPr lang="en-AU" sz="1600" b="0" u="none" baseline="0" dirty="0" smtClean="0">
                          <a:solidFill>
                            <a:schemeClr val="tx1"/>
                          </a:solidFill>
                        </a:rPr>
                        <a:t> where cell sizes (1,1; 1,2 etc) reflect differences in proportions in the population.</a:t>
                      </a:r>
                    </a:p>
                    <a:p>
                      <a:pPr marL="0" marR="0" indent="0" algn="l" defTabSz="914400" rtl="0" eaLnBrk="1" fontAlgn="auto" latinLnBrk="0" hangingPunct="1">
                        <a:lnSpc>
                          <a:spcPct val="100000"/>
                        </a:lnSpc>
                        <a:spcBef>
                          <a:spcPts val="0"/>
                        </a:spcBef>
                        <a:spcAft>
                          <a:spcPts val="0"/>
                        </a:spcAft>
                        <a:buClrTx/>
                        <a:buSzTx/>
                        <a:buFontTx/>
                        <a:buNone/>
                        <a:tabLst/>
                        <a:defRPr/>
                      </a:pPr>
                      <a:endParaRPr lang="en-AU" sz="800" b="0" u="none"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AU" sz="1600" b="0" u="none" baseline="0" dirty="0" smtClean="0">
                          <a:solidFill>
                            <a:schemeClr val="tx1"/>
                          </a:solidFill>
                        </a:rPr>
                        <a:t>Situations where it is crucial to know the effect size (eta squared).</a:t>
                      </a:r>
                      <a:endParaRPr lang="en-AU" sz="1600" b="0" u="none" dirty="0" smtClean="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600" b="0" u="none" dirty="0" smtClean="0">
                          <a:solidFill>
                            <a:schemeClr val="tx1"/>
                          </a:solidFill>
                        </a:rPr>
                        <a:t>Situations where you do</a:t>
                      </a:r>
                      <a:r>
                        <a:rPr lang="en-AU" sz="1600" b="0" u="none" baseline="0" dirty="0" smtClean="0">
                          <a:solidFill>
                            <a:schemeClr val="tx1"/>
                          </a:solidFill>
                        </a:rPr>
                        <a:t> not have a theoretical justification for the ordering of predictors.</a:t>
                      </a:r>
                      <a:endParaRPr lang="en-AU" sz="1600" b="0" u="none" dirty="0" smtClean="0">
                        <a:solidFill>
                          <a:schemeClr val="tx1"/>
                        </a:solidFill>
                      </a:endParaRPr>
                    </a:p>
                  </a:txBody>
                  <a:tcPr/>
                </a:tc>
              </a:tr>
              <a:tr h="1121059">
                <a:tc>
                  <a:txBody>
                    <a:bodyPr/>
                    <a:lstStyle/>
                    <a:p>
                      <a:r>
                        <a:rPr lang="en-AU" b="0" dirty="0" smtClean="0">
                          <a:solidFill>
                            <a:schemeClr val="tx1"/>
                          </a:solidFill>
                        </a:rPr>
                        <a:t>Type II Sums</a:t>
                      </a:r>
                      <a:r>
                        <a:rPr lang="en-AU" b="0" baseline="0" dirty="0" smtClean="0">
                          <a:solidFill>
                            <a:schemeClr val="tx1"/>
                          </a:solidFill>
                        </a:rPr>
                        <a:t> of Squares</a:t>
                      </a:r>
                      <a:endParaRPr lang="en-AU" b="0" dirty="0">
                        <a:solidFill>
                          <a:schemeClr val="tx1"/>
                        </a:solidFill>
                      </a:endParaRPr>
                    </a:p>
                  </a:txBody>
                  <a:tcPr/>
                </a:tc>
                <a:tc>
                  <a:txBody>
                    <a:bodyPr/>
                    <a:lstStyle/>
                    <a:p>
                      <a:r>
                        <a:rPr lang="en-AU" b="0" dirty="0" smtClean="0">
                          <a:solidFill>
                            <a:schemeClr val="tx1"/>
                          </a:solidFill>
                        </a:rPr>
                        <a:t>Non-sequential,</a:t>
                      </a:r>
                      <a:r>
                        <a:rPr lang="en-AU" b="0" baseline="0" dirty="0" smtClean="0">
                          <a:solidFill>
                            <a:schemeClr val="tx1"/>
                          </a:solidFill>
                        </a:rPr>
                        <a:t> hierarchical; </a:t>
                      </a:r>
                      <a:r>
                        <a:rPr lang="en-AU" sz="1800" kern="1200" baseline="0" dirty="0" smtClean="0">
                          <a:solidFill>
                            <a:schemeClr val="tx1"/>
                          </a:solidFill>
                          <a:latin typeface="+mn-lt"/>
                          <a:ea typeface="+mn-ea"/>
                          <a:cs typeface="+mn-cs"/>
                        </a:rPr>
                        <a:t>The null model always contains less terms, so that the </a:t>
                      </a:r>
                      <a:r>
                        <a:rPr lang="en-AU" b="0" baseline="0" dirty="0" smtClean="0">
                          <a:solidFill>
                            <a:schemeClr val="tx1"/>
                          </a:solidFill>
                        </a:rPr>
                        <a:t>term whose significance we are trying to test is not part of a higher-order term in the model (i.e., an interaction).</a:t>
                      </a:r>
                      <a:endParaRPr lang="en-AU" sz="1800" kern="1200" baseline="0" dirty="0" smtClean="0">
                        <a:solidFill>
                          <a:schemeClr val="tx1"/>
                        </a:solidFill>
                        <a:latin typeface="+mn-lt"/>
                        <a:ea typeface="+mn-ea"/>
                        <a:cs typeface="+mn-cs"/>
                      </a:endParaRPr>
                    </a:p>
                  </a:txBody>
                  <a:tcPr/>
                </a:tc>
                <a:tc>
                  <a:txBody>
                    <a:bodyPr/>
                    <a:lstStyle/>
                    <a:p>
                      <a:r>
                        <a:rPr lang="en-AU" sz="1600" b="0" u="none" baseline="0" dirty="0" smtClean="0">
                          <a:solidFill>
                            <a:schemeClr val="tx1"/>
                          </a:solidFill>
                        </a:rPr>
                        <a:t>Most situations</a:t>
                      </a:r>
                    </a:p>
                  </a:txBody>
                  <a:tcPr/>
                </a:tc>
                <a:tc>
                  <a:txBody>
                    <a:bodyPr/>
                    <a:lstStyle/>
                    <a:p>
                      <a:endParaRPr lang="en-AU" sz="1600" b="0" u="none" baseline="0" dirty="0" smtClean="0">
                        <a:solidFill>
                          <a:schemeClr val="tx1"/>
                        </a:solidFill>
                      </a:endParaRPr>
                    </a:p>
                  </a:txBody>
                  <a:tcPr/>
                </a:tc>
              </a:tr>
              <a:tr h="1121059">
                <a:tc>
                  <a:txBody>
                    <a:bodyPr/>
                    <a:lstStyle/>
                    <a:p>
                      <a:r>
                        <a:rPr lang="en-AU" b="0" dirty="0" smtClean="0">
                          <a:solidFill>
                            <a:schemeClr val="tx1"/>
                          </a:solidFill>
                        </a:rPr>
                        <a:t>Type</a:t>
                      </a:r>
                      <a:r>
                        <a:rPr lang="en-AU" b="0" baseline="0" dirty="0" smtClean="0">
                          <a:solidFill>
                            <a:schemeClr val="tx1"/>
                          </a:solidFill>
                        </a:rPr>
                        <a:t> III Sums of Squares (SPSS default)</a:t>
                      </a:r>
                      <a:endParaRPr lang="en-AU" b="0" dirty="0">
                        <a:solidFill>
                          <a:schemeClr val="tx1"/>
                        </a:solidFill>
                      </a:endParaRPr>
                    </a:p>
                  </a:txBody>
                  <a:tcPr/>
                </a:tc>
                <a:tc>
                  <a:txBody>
                    <a:bodyPr/>
                    <a:lstStyle/>
                    <a:p>
                      <a:pPr>
                        <a:spcBef>
                          <a:spcPts val="600"/>
                        </a:spcBef>
                      </a:pPr>
                      <a:r>
                        <a:rPr lang="en-AU" b="0" dirty="0" smtClean="0">
                          <a:solidFill>
                            <a:schemeClr val="tx1"/>
                          </a:solidFill>
                        </a:rPr>
                        <a:t>Non-sequential</a:t>
                      </a:r>
                      <a:r>
                        <a:rPr lang="en-AU" b="0" baseline="0" dirty="0" smtClean="0">
                          <a:solidFill>
                            <a:schemeClr val="tx1"/>
                          </a:solidFill>
                        </a:rPr>
                        <a:t>, unique; The null model always contains one less term, corresponding to the term whose significance we are trying to test.</a:t>
                      </a:r>
                      <a:endParaRPr lang="en-AU" b="0" dirty="0" smtClean="0">
                        <a:solidFill>
                          <a:schemeClr val="tx1"/>
                        </a:solidFill>
                      </a:endParaRPr>
                    </a:p>
                  </a:txBody>
                  <a:tcPr/>
                </a:tc>
                <a:tc>
                  <a:txBody>
                    <a:bodyPr/>
                    <a:lstStyle/>
                    <a:p>
                      <a:endParaRPr lang="en-AU" sz="1600" b="0" dirty="0">
                        <a:solidFill>
                          <a:schemeClr val="tx1"/>
                        </a:solidFill>
                      </a:endParaRPr>
                    </a:p>
                  </a:txBody>
                  <a:tcPr/>
                </a:tc>
                <a:tc>
                  <a:txBody>
                    <a:bodyPr/>
                    <a:lstStyle/>
                    <a:p>
                      <a:r>
                        <a:rPr lang="en-AU" sz="1600" b="0" dirty="0" smtClean="0">
                          <a:solidFill>
                            <a:schemeClr val="tx1"/>
                          </a:solidFill>
                        </a:rPr>
                        <a:t>Situations</a:t>
                      </a:r>
                      <a:r>
                        <a:rPr lang="en-AU" sz="1600" b="0" baseline="0" dirty="0" smtClean="0">
                          <a:solidFill>
                            <a:schemeClr val="tx1"/>
                          </a:solidFill>
                        </a:rPr>
                        <a:t> where you expect a significant main effect </a:t>
                      </a:r>
                      <a:r>
                        <a:rPr lang="en-AU" sz="1600" b="0" i="1" baseline="0" dirty="0" smtClean="0">
                          <a:solidFill>
                            <a:schemeClr val="tx1"/>
                          </a:solidFill>
                        </a:rPr>
                        <a:t>and </a:t>
                      </a:r>
                      <a:r>
                        <a:rPr lang="en-AU" sz="1600" b="0" i="0" baseline="0" dirty="0" smtClean="0">
                          <a:solidFill>
                            <a:schemeClr val="tx1"/>
                          </a:solidFill>
                        </a:rPr>
                        <a:t>an interaction. The main effects are meaningless when there is a significant interaction.</a:t>
                      </a:r>
                      <a:endParaRPr lang="en-AU" sz="1600" b="0" dirty="0">
                        <a:solidFill>
                          <a:schemeClr val="tx1"/>
                        </a:solidFill>
                      </a:endParaRPr>
                    </a:p>
                  </a:txBody>
                  <a:tcP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357158" y="214290"/>
            <a:ext cx="8143932" cy="571504"/>
          </a:xfrm>
          <a:prstGeom prst="rect">
            <a:avLst/>
          </a:prstGeom>
          <a:solidFill>
            <a:schemeClr val="bg1"/>
          </a:solidFill>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Working together in R – descriptive</a:t>
            </a:r>
            <a:r>
              <a:rPr kumimoji="0" lang="en-AU" sz="2400" b="0" i="0" u="none" strike="noStrike" kern="1200" cap="none" spc="0" normalizeH="0" noProof="0" dirty="0" smtClean="0">
                <a:ln>
                  <a:noFill/>
                </a:ln>
                <a:solidFill>
                  <a:schemeClr val="tx1"/>
                </a:solidFill>
                <a:effectLst/>
                <a:uLnTx/>
                <a:uFillTx/>
                <a:latin typeface="+mn-lt"/>
                <a:ea typeface="+mn-ea"/>
                <a:cs typeface="+mn-cs"/>
              </a:rPr>
              <a:t> statistics</a:t>
            </a:r>
            <a:endParaRPr kumimoji="0" lang="en-AU"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Content Placeholder 3"/>
          <p:cNvSpPr>
            <a:spLocks noGrp="1"/>
          </p:cNvSpPr>
          <p:nvPr>
            <p:ph idx="1"/>
          </p:nvPr>
        </p:nvSpPr>
        <p:spPr>
          <a:xfrm>
            <a:off x="357158" y="857233"/>
            <a:ext cx="8115328" cy="500066"/>
          </a:xfrm>
        </p:spPr>
        <p:txBody>
          <a:bodyPr>
            <a:normAutofit/>
          </a:bodyPr>
          <a:lstStyle/>
          <a:p>
            <a:pPr>
              <a:buNone/>
            </a:pPr>
            <a:r>
              <a:rPr lang="en-AU" sz="2200" b="1" dirty="0" smtClean="0"/>
              <a:t>Interaction plot</a:t>
            </a:r>
            <a:endParaRPr lang="en-AU" sz="2200" b="1" dirty="0">
              <a:solidFill>
                <a:srgbClr val="FF0000"/>
              </a:solidFill>
            </a:endParaRPr>
          </a:p>
        </p:txBody>
      </p:sp>
      <p:sp>
        <p:nvSpPr>
          <p:cNvPr id="6" name="Content Placeholder 3"/>
          <p:cNvSpPr txBox="1">
            <a:spLocks/>
          </p:cNvSpPr>
          <p:nvPr/>
        </p:nvSpPr>
        <p:spPr>
          <a:xfrm>
            <a:off x="357158" y="4714884"/>
            <a:ext cx="8358246" cy="1785950"/>
          </a:xfrm>
          <a:prstGeom prst="rect">
            <a:avLst/>
          </a:prstGeom>
        </p:spPr>
        <p:txBody>
          <a:bodyPr vert="horz" lIns="91440" tIns="45720" rIns="91440" bIns="45720" rtlCol="0">
            <a:norm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lang="en-AU" sz="2200" b="1" dirty="0" smtClean="0"/>
              <a:t>Descriptive statistics</a:t>
            </a:r>
            <a:endParaRPr lang="en-AU" sz="2200" b="1" noProof="0" dirty="0" smtClean="0"/>
          </a:p>
          <a:p>
            <a:pPr lvl="0"/>
            <a:r>
              <a:rPr lang="en-AU" sz="2200" dirty="0" smtClean="0"/>
              <a:t>As shown in the script, check for a correlation between the outcome variable and any proposed covariates. Also use the </a:t>
            </a:r>
            <a:r>
              <a:rPr lang="en-AU" sz="2200" dirty="0" smtClean="0">
                <a:latin typeface="Courier New" pitchFamily="49" charset="0"/>
                <a:cs typeface="Courier New" pitchFamily="49" charset="0"/>
              </a:rPr>
              <a:t>psych</a:t>
            </a:r>
            <a:r>
              <a:rPr lang="en-AU" sz="2200" dirty="0" smtClean="0"/>
              <a:t> package to generate relevant descriptive statistics, as we did in the last lecture.</a:t>
            </a:r>
            <a:endParaRPr lang="en-AU" sz="2200" noProof="0" dirty="0" smtClean="0"/>
          </a:p>
        </p:txBody>
      </p:sp>
      <p:pic>
        <p:nvPicPr>
          <p:cNvPr id="9" name="Picture 8" descr="Anova plot 2.png"/>
          <p:cNvPicPr>
            <a:picLocks noChangeAspect="1"/>
          </p:cNvPicPr>
          <p:nvPr/>
        </p:nvPicPr>
        <p:blipFill>
          <a:blip r:embed="rId3" cstate="print"/>
          <a:stretch>
            <a:fillRect/>
          </a:stretch>
        </p:blipFill>
        <p:spPr>
          <a:xfrm>
            <a:off x="2714612" y="714356"/>
            <a:ext cx="5095875" cy="3514725"/>
          </a:xfrm>
          <a:prstGeom prst="rect">
            <a:avLst/>
          </a:prstGeom>
        </p:spPr>
      </p:pic>
      <p:sp>
        <p:nvSpPr>
          <p:cNvPr id="10" name="Content Placeholder 3"/>
          <p:cNvSpPr txBox="1">
            <a:spLocks/>
          </p:cNvSpPr>
          <p:nvPr/>
        </p:nvSpPr>
        <p:spPr>
          <a:xfrm>
            <a:off x="357158" y="2428868"/>
            <a:ext cx="1928826" cy="1785950"/>
          </a:xfrm>
          <a:prstGeom prst="rect">
            <a:avLst/>
          </a:prstGeom>
        </p:spPr>
        <p:txBody>
          <a:bodyPr vert="horz" lIns="91440" tIns="45720" rIns="91440" bIns="45720" rtlCol="0">
            <a:norm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lang="en-AU" sz="2200" dirty="0" smtClean="0"/>
              <a:t>Plot suggests that there might be an interaction.</a:t>
            </a:r>
            <a:endParaRPr lang="en-AU" sz="2200" noProof="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357158" y="214290"/>
            <a:ext cx="8143932" cy="571504"/>
          </a:xfrm>
          <a:prstGeom prst="rect">
            <a:avLst/>
          </a:prstGeom>
          <a:noFill/>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Working together in R – Running</a:t>
            </a:r>
            <a:r>
              <a:rPr kumimoji="0" lang="en-AU" sz="2400" b="0" i="0" u="none" strike="noStrike" kern="1200" cap="none" spc="0" normalizeH="0" noProof="0" dirty="0" smtClean="0">
                <a:ln>
                  <a:noFill/>
                </a:ln>
                <a:solidFill>
                  <a:schemeClr val="tx1"/>
                </a:solidFill>
                <a:effectLst/>
                <a:uLnTx/>
                <a:uFillTx/>
                <a:latin typeface="+mn-lt"/>
                <a:ea typeface="+mn-ea"/>
                <a:cs typeface="+mn-cs"/>
              </a:rPr>
              <a:t> the analysis</a:t>
            </a:r>
            <a:endParaRPr kumimoji="0" lang="en-AU"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Content Placeholder 3"/>
          <p:cNvSpPr>
            <a:spLocks noGrp="1"/>
          </p:cNvSpPr>
          <p:nvPr>
            <p:ph idx="1"/>
          </p:nvPr>
        </p:nvSpPr>
        <p:spPr>
          <a:xfrm>
            <a:off x="457200" y="857232"/>
            <a:ext cx="8186766" cy="5268931"/>
          </a:xfrm>
          <a:noFill/>
        </p:spPr>
        <p:txBody>
          <a:bodyPr>
            <a:normAutofit/>
          </a:bodyPr>
          <a:lstStyle/>
          <a:p>
            <a:pPr>
              <a:buNone/>
            </a:pPr>
            <a:r>
              <a:rPr lang="en-AU" sz="2200" b="1" dirty="0" smtClean="0"/>
              <a:t>A different hypothesis – this time from our SS data (Hypothesis #2)</a:t>
            </a:r>
          </a:p>
          <a:p>
            <a:pPr marL="0" indent="0">
              <a:buNone/>
            </a:pPr>
            <a:r>
              <a:rPr lang="en-AU" sz="2200" dirty="0" smtClean="0"/>
              <a:t>Once gambling-related beliefs (</a:t>
            </a:r>
            <a:r>
              <a:rPr lang="en-AU" sz="2200" dirty="0" err="1" smtClean="0"/>
              <a:t>PreDBC_Total</a:t>
            </a:r>
            <a:r>
              <a:rPr lang="en-AU" sz="2200" dirty="0" smtClean="0"/>
              <a:t>) are accounted for, </a:t>
            </a:r>
            <a:r>
              <a:rPr lang="en-US" sz="2200" dirty="0" smtClean="0"/>
              <a:t>a higher percentage of wins (</a:t>
            </a:r>
            <a:r>
              <a:rPr lang="en-US" sz="2200" dirty="0" err="1" smtClean="0"/>
              <a:t>PostHowManySingleWins</a:t>
            </a:r>
            <a:r>
              <a:rPr lang="en-US" sz="2200" dirty="0" smtClean="0"/>
              <a:t>) should be remembered in the </a:t>
            </a:r>
            <a:r>
              <a:rPr lang="en-US" sz="2200" i="1" dirty="0" smtClean="0"/>
              <a:t>descending condition </a:t>
            </a:r>
            <a:r>
              <a:rPr lang="en-US" sz="2200" dirty="0" smtClean="0"/>
              <a:t>relative to the others (</a:t>
            </a:r>
            <a:r>
              <a:rPr lang="en-US" sz="2200" dirty="0" err="1" smtClean="0"/>
              <a:t>SeqCond</a:t>
            </a:r>
            <a:r>
              <a:rPr lang="en-US" sz="2200" dirty="0" smtClean="0"/>
              <a:t>). Sequence condition could interact with </a:t>
            </a:r>
            <a:r>
              <a:rPr lang="en-AU" sz="2200" dirty="0" smtClean="0"/>
              <a:t>question wording (</a:t>
            </a:r>
            <a:r>
              <a:rPr lang="en-AU" sz="2200" dirty="0" err="1" smtClean="0"/>
              <a:t>PostHowManySingleCaptionType</a:t>
            </a:r>
            <a:r>
              <a:rPr lang="en-AU" sz="2200" dirty="0" smtClean="0"/>
              <a:t>).</a:t>
            </a:r>
          </a:p>
          <a:p>
            <a:pPr marL="0" indent="0">
              <a:spcBef>
                <a:spcPts val="0"/>
              </a:spcBef>
              <a:buNone/>
            </a:pPr>
            <a:endParaRPr lang="en-AU" sz="2200" dirty="0" smtClean="0"/>
          </a:p>
          <a:p>
            <a:pPr marL="0" indent="0">
              <a:spcBef>
                <a:spcPts val="0"/>
              </a:spcBef>
              <a:buNone/>
            </a:pPr>
            <a:r>
              <a:rPr lang="en-AU" sz="2200" dirty="0" smtClean="0"/>
              <a:t>See script for a demonstration of a Type II Sums of Squares ANCOVA test of this hypothesis. We use the </a:t>
            </a:r>
            <a:r>
              <a:rPr lang="en-AU" sz="2200" dirty="0" smtClean="0">
                <a:latin typeface="Courier New" pitchFamily="49" charset="0"/>
                <a:cs typeface="Courier New" pitchFamily="49" charset="0"/>
              </a:rPr>
              <a:t>lm</a:t>
            </a:r>
            <a:r>
              <a:rPr lang="en-AU" sz="2200" dirty="0" smtClean="0">
                <a:latin typeface="+mj-lt"/>
                <a:cs typeface="Courier New" pitchFamily="49" charset="0"/>
              </a:rPr>
              <a:t> </a:t>
            </a:r>
            <a:r>
              <a:rPr lang="en-AU" sz="2200" dirty="0" smtClean="0"/>
              <a:t>function for which you do not need to install a package. The </a:t>
            </a:r>
            <a:r>
              <a:rPr lang="en-AU" sz="2200" dirty="0" err="1" smtClean="0">
                <a:latin typeface="Courier New" pitchFamily="49" charset="0"/>
                <a:cs typeface="Courier New" pitchFamily="49" charset="0"/>
              </a:rPr>
              <a:t>Anova</a:t>
            </a:r>
            <a:r>
              <a:rPr lang="en-AU" sz="2200" dirty="0" smtClean="0"/>
              <a:t> function we use is in the </a:t>
            </a:r>
            <a:r>
              <a:rPr lang="en-AU" sz="2200" dirty="0" smtClean="0">
                <a:latin typeface="Courier New" pitchFamily="49" charset="0"/>
                <a:cs typeface="Courier New" pitchFamily="49" charset="0"/>
              </a:rPr>
              <a:t>car</a:t>
            </a:r>
            <a:r>
              <a:rPr lang="en-AU" sz="2200" dirty="0" smtClean="0"/>
              <a:t> package. We also make use of the </a:t>
            </a:r>
            <a:r>
              <a:rPr lang="en-AU" sz="2200" dirty="0" smtClean="0">
                <a:latin typeface="Courier New" pitchFamily="49" charset="0"/>
                <a:cs typeface="Courier New" pitchFamily="49" charset="0"/>
              </a:rPr>
              <a:t>psych</a:t>
            </a:r>
            <a:r>
              <a:rPr lang="en-AU" sz="2200" dirty="0" smtClean="0"/>
              <a:t> package (</a:t>
            </a:r>
            <a:r>
              <a:rPr lang="en-AU" sz="2200" dirty="0" err="1" smtClean="0"/>
              <a:t>describeBy</a:t>
            </a:r>
            <a:r>
              <a:rPr lang="en-AU" sz="2200" dirty="0" smtClean="0"/>
              <a:t>), and the </a:t>
            </a:r>
            <a:r>
              <a:rPr lang="en-AU" sz="2200" dirty="0" smtClean="0">
                <a:latin typeface="Courier New" pitchFamily="49" charset="0"/>
                <a:cs typeface="Courier New" pitchFamily="49" charset="0"/>
              </a:rPr>
              <a:t>effects</a:t>
            </a:r>
            <a:r>
              <a:rPr lang="en-AU" sz="2200" dirty="0" smtClean="0"/>
              <a:t> package (function: </a:t>
            </a:r>
            <a:r>
              <a:rPr lang="en-AU" sz="2200" dirty="0" smtClean="0">
                <a:latin typeface="Courier New" pitchFamily="49" charset="0"/>
                <a:cs typeface="Courier New" pitchFamily="49" charset="0"/>
              </a:rPr>
              <a:t>effect</a:t>
            </a:r>
            <a:r>
              <a:rPr lang="en-AU" sz="2200" dirty="0" smtClean="0"/>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lumMod val="75000"/>
            </a:schemeClr>
          </a:solidFill>
        </p:spPr>
        <p:txBody>
          <a:bodyPr/>
          <a:lstStyle/>
          <a:p>
            <a:r>
              <a:rPr lang="en-AU" b="1" dirty="0" smtClean="0"/>
              <a:t>T-tests</a:t>
            </a:r>
            <a:endParaRPr lang="en-AU" b="1" dirty="0"/>
          </a:p>
        </p:txBody>
      </p:sp>
      <p:sp>
        <p:nvSpPr>
          <p:cNvPr id="3" name="Content Placeholder 2"/>
          <p:cNvSpPr>
            <a:spLocks noGrp="1"/>
          </p:cNvSpPr>
          <p:nvPr>
            <p:ph idx="1"/>
          </p:nvPr>
        </p:nvSpPr>
        <p:spPr>
          <a:xfrm>
            <a:off x="500034" y="1500174"/>
            <a:ext cx="8143932" cy="3143272"/>
          </a:xfrm>
        </p:spPr>
        <p:txBody>
          <a:bodyPr>
            <a:noAutofit/>
          </a:bodyPr>
          <a:lstStyle/>
          <a:p>
            <a:pPr marL="0" indent="0">
              <a:buNone/>
            </a:pPr>
            <a:r>
              <a:rPr lang="en-AU" sz="2000" dirty="0" smtClean="0"/>
              <a:t>Used for comparing:</a:t>
            </a:r>
          </a:p>
          <a:p>
            <a:pPr marL="400050" lvl="1" indent="0"/>
            <a:r>
              <a:rPr lang="en-AU" sz="2000" dirty="0" smtClean="0"/>
              <a:t> two means that come from different groups with the same variance on a measure (Student </a:t>
            </a:r>
            <a:r>
              <a:rPr lang="en-AU" sz="2000" i="1" dirty="0" smtClean="0"/>
              <a:t>t</a:t>
            </a:r>
            <a:r>
              <a:rPr lang="en-AU" sz="2000" dirty="0" smtClean="0"/>
              <a:t>-test) </a:t>
            </a:r>
          </a:p>
          <a:p>
            <a:pPr marL="400050" lvl="1" indent="0"/>
            <a:r>
              <a:rPr lang="en-AU" sz="2000" dirty="0" smtClean="0"/>
              <a:t> two means that come from different groups with differing variances (Welch test)</a:t>
            </a:r>
          </a:p>
          <a:p>
            <a:pPr marL="400050" lvl="1" indent="0"/>
            <a:r>
              <a:rPr lang="en-AU" sz="2000" dirty="0" smtClean="0"/>
              <a:t>a group mean and a theoretical value (one-sample t-test)</a:t>
            </a:r>
          </a:p>
          <a:p>
            <a:pPr marL="400050" lvl="1" indent="0"/>
            <a:r>
              <a:rPr lang="en-AU" sz="2000" dirty="0" smtClean="0"/>
              <a:t> means recorded by the same people in different conditions (related samples t-test)</a:t>
            </a:r>
          </a:p>
          <a:p>
            <a:pPr marL="0" indent="0">
              <a:buNone/>
            </a:pPr>
            <a:endParaRPr lang="en-AU" sz="1100" dirty="0" smtClean="0"/>
          </a:p>
          <a:p>
            <a:pPr marL="0" indent="0">
              <a:buNone/>
            </a:pPr>
            <a:r>
              <a:rPr lang="en-AU" sz="2000" dirty="0" smtClean="0"/>
              <a:t>Quick demonstration of the Welch test: Did participants who were asked to think aloud during the soccer game score higher on the measure of supernatural strategising (</a:t>
            </a:r>
            <a:r>
              <a:rPr lang="en-AU" sz="2000" dirty="0" err="1" smtClean="0"/>
              <a:t>PostSupIoC</a:t>
            </a:r>
            <a:r>
              <a:rPr lang="en-AU" sz="2000" dirty="0" smtClean="0"/>
              <a:t>)?</a:t>
            </a:r>
          </a:p>
          <a:p>
            <a:pPr marL="0" indent="0">
              <a:buNone/>
            </a:pPr>
            <a:endParaRPr lang="en-AU" sz="1100" dirty="0" smtClean="0"/>
          </a:p>
          <a:p>
            <a:pPr marL="0" indent="0">
              <a:buNone/>
            </a:pPr>
            <a:r>
              <a:rPr lang="en-AU" sz="2000" dirty="0" smtClean="0"/>
              <a:t>R has other packages for running t-tests but an advantage of the </a:t>
            </a:r>
            <a:r>
              <a:rPr lang="en-AU" sz="2000" dirty="0" err="1" smtClean="0">
                <a:latin typeface="Courier New" pitchFamily="49" charset="0"/>
                <a:cs typeface="Courier New" pitchFamily="49" charset="0"/>
              </a:rPr>
              <a:t>lsr</a:t>
            </a:r>
            <a:r>
              <a:rPr lang="en-AU" sz="2000" dirty="0" smtClean="0"/>
              <a:t> package is that it calculates a Cohen’s </a:t>
            </a:r>
            <a:r>
              <a:rPr lang="en-AU" sz="2000" i="1" dirty="0" smtClean="0"/>
              <a:t>d</a:t>
            </a:r>
            <a:r>
              <a:rPr lang="en-AU" sz="2000" dirty="0" smtClean="0"/>
              <a:t>, a measure of effect size – i.e., of the size of differences between two groups.</a:t>
            </a:r>
            <a:endParaRPr lang="en-AU" sz="2000" i="1" dirty="0" smtClean="0"/>
          </a:p>
        </p:txBody>
      </p:sp>
      <p:sp>
        <p:nvSpPr>
          <p:cNvPr id="4" name="Content Placeholder 2"/>
          <p:cNvSpPr txBox="1">
            <a:spLocks/>
          </p:cNvSpPr>
          <p:nvPr/>
        </p:nvSpPr>
        <p:spPr>
          <a:xfrm>
            <a:off x="6715140" y="1071546"/>
            <a:ext cx="2214578" cy="357190"/>
          </a:xfrm>
          <a:prstGeom prst="rect">
            <a:avLst/>
          </a:prstGeom>
          <a:ln>
            <a:noFill/>
          </a:ln>
        </p:spPr>
        <p:txBody>
          <a:bodyPr/>
          <a:lstStyle/>
          <a:p>
            <a:pPr>
              <a:spcBef>
                <a:spcPts val="700"/>
              </a:spcBef>
              <a:buClr>
                <a:schemeClr val="accent2"/>
              </a:buClr>
              <a:buSzPct val="60000"/>
              <a:defRPr/>
            </a:pPr>
            <a:r>
              <a:rPr lang="en-AU" dirty="0" smtClean="0"/>
              <a:t>Reading: LSR, Ch 13</a:t>
            </a:r>
            <a:endParaRPr lang="en-AU" dirty="0">
              <a:latin typeface="+mn-lt"/>
              <a:cs typeface="+mn-cs"/>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357158" y="214290"/>
            <a:ext cx="8143932" cy="571504"/>
          </a:xfrm>
          <a:prstGeom prst="rect">
            <a:avLst/>
          </a:prstGeom>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Working together in R – Checking </a:t>
            </a:r>
            <a:r>
              <a:rPr kumimoji="0" lang="en-AU" sz="2400" b="0" i="0" u="none" strike="noStrike" kern="1200" cap="none" spc="0" normalizeH="0" baseline="0" noProof="0" dirty="0" smtClean="0">
                <a:ln>
                  <a:noFill/>
                </a:ln>
                <a:effectLst/>
                <a:uLnTx/>
                <a:uFillTx/>
                <a:latin typeface="+mn-lt"/>
                <a:ea typeface="+mn-ea"/>
                <a:cs typeface="+mn-cs"/>
              </a:rPr>
              <a:t>assumption</a:t>
            </a:r>
            <a:r>
              <a:rPr lang="en-AU" sz="2400" dirty="0" smtClean="0"/>
              <a:t>s</a:t>
            </a:r>
            <a:endParaRPr kumimoji="0" lang="en-AU" sz="2400" b="0" i="0" u="none" strike="noStrike" kern="1200" cap="none" spc="0" normalizeH="0" baseline="0" noProof="0" dirty="0" smtClean="0">
              <a:ln>
                <a:noFill/>
              </a:ln>
              <a:effectLst/>
              <a:uLnTx/>
              <a:uFillTx/>
              <a:latin typeface="+mn-lt"/>
              <a:ea typeface="+mn-ea"/>
              <a:cs typeface="+mn-cs"/>
            </a:endParaRPr>
          </a:p>
        </p:txBody>
      </p:sp>
      <p:graphicFrame>
        <p:nvGraphicFramePr>
          <p:cNvPr id="7" name="Table 6"/>
          <p:cNvGraphicFramePr>
            <a:graphicFrameLocks noGrp="1"/>
          </p:cNvGraphicFramePr>
          <p:nvPr/>
        </p:nvGraphicFramePr>
        <p:xfrm>
          <a:off x="285720" y="785795"/>
          <a:ext cx="8643998" cy="5947150"/>
        </p:xfrm>
        <a:graphic>
          <a:graphicData uri="http://schemas.openxmlformats.org/drawingml/2006/table">
            <a:tbl>
              <a:tblPr firstRow="1" bandRow="1">
                <a:tableStyleId>{5940675A-B579-460E-94D1-54222C63F5DA}</a:tableStyleId>
              </a:tblPr>
              <a:tblGrid>
                <a:gridCol w="2500330"/>
                <a:gridCol w="3786214"/>
                <a:gridCol w="2357454"/>
              </a:tblGrid>
              <a:tr h="618992">
                <a:tc>
                  <a:txBody>
                    <a:bodyPr/>
                    <a:lstStyle/>
                    <a:p>
                      <a:r>
                        <a:rPr lang="en-AU" b="1" dirty="0" smtClean="0"/>
                        <a:t>Assumption</a:t>
                      </a:r>
                      <a:endParaRPr lang="en-AU" b="0" dirty="0"/>
                    </a:p>
                  </a:txBody>
                  <a:tcPr>
                    <a:noFill/>
                  </a:tcPr>
                </a:tc>
                <a:tc>
                  <a:txBody>
                    <a:bodyPr/>
                    <a:lstStyle/>
                    <a:p>
                      <a:r>
                        <a:rPr lang="en-AU" b="1" dirty="0" smtClean="0"/>
                        <a:t>Checks</a:t>
                      </a:r>
                      <a:r>
                        <a:rPr lang="en-AU" b="1" baseline="0" dirty="0" smtClean="0"/>
                        <a:t> available in R</a:t>
                      </a:r>
                      <a:endParaRPr lang="en-AU" b="1" dirty="0"/>
                    </a:p>
                  </a:txBody>
                  <a:tcPr/>
                </a:tc>
                <a:tc>
                  <a:txBody>
                    <a:bodyPr/>
                    <a:lstStyle/>
                    <a:p>
                      <a:r>
                        <a:rPr lang="en-AU" b="1" dirty="0" smtClean="0"/>
                        <a:t>If </a:t>
                      </a:r>
                      <a:r>
                        <a:rPr lang="en-AU" b="1" baseline="0" dirty="0" smtClean="0"/>
                        <a:t>the assumption is not met...</a:t>
                      </a:r>
                      <a:endParaRPr lang="en-AU" b="1" dirty="0"/>
                    </a:p>
                  </a:txBody>
                  <a:tcPr/>
                </a:tc>
              </a:tr>
              <a:tr h="1031653">
                <a:tc>
                  <a:txBody>
                    <a:bodyPr/>
                    <a:lstStyle/>
                    <a:p>
                      <a:r>
                        <a:rPr lang="en-AU" b="0" dirty="0" smtClean="0"/>
                        <a:t>Normality of residuals</a:t>
                      </a:r>
                      <a:endParaRPr lang="en-AU" b="0" dirty="0"/>
                    </a:p>
                  </a:txBody>
                  <a:tcPr/>
                </a:tc>
                <a:tc>
                  <a:txBody>
                    <a:bodyPr/>
                    <a:lstStyle/>
                    <a:p>
                      <a:pPr marL="0" marR="0" indent="0" algn="l" defTabSz="914400" rtl="0" eaLnBrk="1" fontAlgn="auto" latinLnBrk="0" hangingPunct="1">
                        <a:lnSpc>
                          <a:spcPct val="100000"/>
                        </a:lnSpc>
                        <a:spcBef>
                          <a:spcPts val="600"/>
                        </a:spcBef>
                        <a:spcAft>
                          <a:spcPts val="0"/>
                        </a:spcAft>
                        <a:buClrTx/>
                        <a:buSzTx/>
                        <a:buFontTx/>
                        <a:buNone/>
                        <a:tabLst/>
                        <a:defRPr/>
                      </a:pPr>
                      <a:r>
                        <a:rPr lang="en-AU" sz="1600" b="0" dirty="0" err="1" smtClean="0"/>
                        <a:t>hist</a:t>
                      </a:r>
                      <a:r>
                        <a:rPr lang="en-AU" sz="1600" b="0" dirty="0" smtClean="0"/>
                        <a:t>(residuals(</a:t>
                      </a:r>
                      <a:r>
                        <a:rPr lang="en-AU" sz="1600" b="0" dirty="0" err="1" smtClean="0"/>
                        <a:t>anova</a:t>
                      </a:r>
                      <a:r>
                        <a:rPr lang="en-AU" sz="1600" b="0" dirty="0" smtClean="0"/>
                        <a:t>_</a:t>
                      </a:r>
                    </a:p>
                    <a:p>
                      <a:pPr marL="0" marR="0" indent="0" algn="l" defTabSz="914400" rtl="0" eaLnBrk="1" fontAlgn="auto" latinLnBrk="0" hangingPunct="1">
                        <a:lnSpc>
                          <a:spcPct val="100000"/>
                        </a:lnSpc>
                        <a:spcBef>
                          <a:spcPts val="0"/>
                        </a:spcBef>
                        <a:spcAft>
                          <a:spcPts val="0"/>
                        </a:spcAft>
                        <a:buClrTx/>
                        <a:buSzTx/>
                        <a:buFontTx/>
                        <a:buNone/>
                        <a:tabLst/>
                        <a:defRPr/>
                      </a:pPr>
                      <a:r>
                        <a:rPr lang="en-AU" sz="1600" b="0" dirty="0" smtClean="0"/>
                        <a:t>SSHyp2))</a:t>
                      </a:r>
                    </a:p>
                    <a:p>
                      <a:pPr marL="0" marR="0" indent="0" algn="l" defTabSz="914400" rtl="0" eaLnBrk="1" fontAlgn="auto" latinLnBrk="0" hangingPunct="1">
                        <a:lnSpc>
                          <a:spcPct val="100000"/>
                        </a:lnSpc>
                        <a:spcBef>
                          <a:spcPts val="0"/>
                        </a:spcBef>
                        <a:spcAft>
                          <a:spcPts val="0"/>
                        </a:spcAft>
                        <a:buClrTx/>
                        <a:buSzTx/>
                        <a:buFontTx/>
                        <a:buNone/>
                        <a:tabLst/>
                        <a:defRPr/>
                      </a:pPr>
                      <a:r>
                        <a:rPr lang="en-AU" sz="1600" b="0" dirty="0" err="1" smtClean="0"/>
                        <a:t>shapiro.test</a:t>
                      </a:r>
                      <a:r>
                        <a:rPr lang="en-AU" sz="1600" b="0" dirty="0" smtClean="0"/>
                        <a:t>(residuals</a:t>
                      </a:r>
                    </a:p>
                    <a:p>
                      <a:pPr marL="0" marR="0" indent="0" algn="l" defTabSz="914400" rtl="0" eaLnBrk="1" fontAlgn="auto" latinLnBrk="0" hangingPunct="1">
                        <a:lnSpc>
                          <a:spcPct val="100000"/>
                        </a:lnSpc>
                        <a:spcBef>
                          <a:spcPts val="0"/>
                        </a:spcBef>
                        <a:spcAft>
                          <a:spcPts val="0"/>
                        </a:spcAft>
                        <a:buClrTx/>
                        <a:buSzTx/>
                        <a:buFontTx/>
                        <a:buNone/>
                        <a:tabLst/>
                        <a:defRPr/>
                      </a:pPr>
                      <a:r>
                        <a:rPr lang="en-AU" sz="1600" b="0" dirty="0" smtClean="0"/>
                        <a:t>(anova_SSHyp2))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b="0" u="none" dirty="0" smtClean="0"/>
                        <a:t>Try</a:t>
                      </a:r>
                      <a:r>
                        <a:rPr lang="en-AU" b="0" u="none" baseline="0" dirty="0" smtClean="0"/>
                        <a:t> a generalised linear model – discussed in a few lectures’ time</a:t>
                      </a:r>
                      <a:endParaRPr lang="en-AU" b="0" u="none" dirty="0" smtClean="0"/>
                    </a:p>
                  </a:txBody>
                  <a:tcPr/>
                </a:tc>
              </a:tr>
              <a:tr h="1414838">
                <a:tc>
                  <a:txBody>
                    <a:bodyPr/>
                    <a:lstStyle/>
                    <a:p>
                      <a:r>
                        <a:rPr lang="en-AU" b="0" dirty="0" smtClean="0"/>
                        <a:t>Constant</a:t>
                      </a:r>
                      <a:r>
                        <a:rPr lang="en-AU" b="0" baseline="0" dirty="0" smtClean="0"/>
                        <a:t> variance of residuals across predicted group means – homogeneity of variance</a:t>
                      </a:r>
                      <a:endParaRPr lang="en-AU" b="0" dirty="0">
                        <a:solidFill>
                          <a:schemeClr val="accent2">
                            <a:lumMod val="75000"/>
                          </a:schemeClr>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600" kern="1200" baseline="0" dirty="0" err="1" smtClean="0">
                          <a:solidFill>
                            <a:schemeClr val="tx1"/>
                          </a:solidFill>
                          <a:latin typeface="+mn-lt"/>
                          <a:ea typeface="+mn-ea"/>
                          <a:cs typeface="+mn-cs"/>
                        </a:rPr>
                        <a:t>leveneTest</a:t>
                      </a:r>
                      <a:r>
                        <a:rPr lang="en-AU" sz="1600" kern="1200" baseline="0" dirty="0" smtClean="0">
                          <a:solidFill>
                            <a:schemeClr val="tx1"/>
                          </a:solidFill>
                          <a:latin typeface="+mn-lt"/>
                          <a:ea typeface="+mn-ea"/>
                          <a:cs typeface="+mn-cs"/>
                        </a:rPr>
                        <a:t>(formula) – car package. Formula must specify a saturated model (i.e., a model with all possible main effects and interactions) with no covariates.</a:t>
                      </a:r>
                      <a:endParaRPr lang="en-AU" sz="1600" b="0" dirty="0" smtClean="0"/>
                    </a:p>
                  </a:txBody>
                  <a:tcPr/>
                </a:tc>
                <a:tc>
                  <a:txBody>
                    <a:bodyPr/>
                    <a:lstStyle/>
                    <a:p>
                      <a:r>
                        <a:rPr lang="en-AU" b="0" u="none" baseline="0" dirty="0" err="1" smtClean="0">
                          <a:solidFill>
                            <a:schemeClr val="tx1"/>
                          </a:solidFill>
                        </a:rPr>
                        <a:t>oneway.test</a:t>
                      </a:r>
                      <a:r>
                        <a:rPr lang="en-AU" b="0" u="none" baseline="0" dirty="0" smtClean="0">
                          <a:solidFill>
                            <a:schemeClr val="tx1"/>
                          </a:solidFill>
                        </a:rPr>
                        <a:t>()</a:t>
                      </a:r>
                    </a:p>
                    <a:p>
                      <a:r>
                        <a:rPr lang="en-AU" b="0" u="none" baseline="0" dirty="0" err="1" smtClean="0">
                          <a:solidFill>
                            <a:schemeClr val="tx1"/>
                          </a:solidFill>
                        </a:rPr>
                        <a:t>kruskal.test</a:t>
                      </a:r>
                      <a:r>
                        <a:rPr lang="en-AU" b="0" u="none" baseline="0" dirty="0" smtClean="0">
                          <a:solidFill>
                            <a:schemeClr val="tx1"/>
                          </a:solidFill>
                        </a:rPr>
                        <a:t>()</a:t>
                      </a:r>
                    </a:p>
                  </a:txBody>
                  <a:tcPr/>
                </a:tc>
              </a:tr>
              <a:tr h="1650644">
                <a:tc>
                  <a:txBody>
                    <a:bodyPr/>
                    <a:lstStyle/>
                    <a:p>
                      <a:r>
                        <a:rPr lang="en-AU" b="0" dirty="0" smtClean="0">
                          <a:solidFill>
                            <a:schemeClr val="tx1"/>
                          </a:solidFill>
                        </a:rPr>
                        <a:t>Homogeneity of regression slopes</a:t>
                      </a:r>
                      <a:r>
                        <a:rPr lang="en-AU" b="0" baseline="0" dirty="0" smtClean="0">
                          <a:solidFill>
                            <a:schemeClr val="tx1"/>
                          </a:solidFill>
                        </a:rPr>
                        <a:t> (ANCOVA)</a:t>
                      </a:r>
                      <a:endParaRPr lang="en-AU" b="0" dirty="0">
                        <a:solidFill>
                          <a:schemeClr val="tx1"/>
                        </a:solidFill>
                      </a:endParaRPr>
                    </a:p>
                  </a:txBody>
                  <a:tcPr/>
                </a:tc>
                <a:tc>
                  <a:txBody>
                    <a:bodyPr/>
                    <a:lstStyle/>
                    <a:p>
                      <a:pPr>
                        <a:spcBef>
                          <a:spcPts val="600"/>
                        </a:spcBef>
                      </a:pPr>
                      <a:r>
                        <a:rPr lang="en-AU" sz="1600" b="0" dirty="0" smtClean="0"/>
                        <a:t>HRS &lt;- </a:t>
                      </a:r>
                      <a:r>
                        <a:rPr lang="en-AU" sz="1600" b="0" dirty="0" err="1" smtClean="0"/>
                        <a:t>aov</a:t>
                      </a:r>
                      <a:r>
                        <a:rPr lang="en-AU" sz="1600" b="0" dirty="0" smtClean="0"/>
                        <a:t>(outcome</a:t>
                      </a:r>
                      <a:r>
                        <a:rPr lang="en-AU" sz="1600" b="0" baseline="0" dirty="0" smtClean="0"/>
                        <a:t> variable ~ predictor*covariate) </a:t>
                      </a:r>
                      <a:r>
                        <a:rPr lang="en-AU" sz="1600" b="0" i="1" baseline="0" dirty="0" smtClean="0"/>
                        <a:t>or with multiple predictors:</a:t>
                      </a:r>
                      <a:endParaRPr lang="en-AU" sz="1600" b="0" dirty="0" smtClean="0"/>
                    </a:p>
                    <a:p>
                      <a:pPr>
                        <a:spcBef>
                          <a:spcPts val="600"/>
                        </a:spcBef>
                      </a:pPr>
                      <a:r>
                        <a:rPr lang="en-AU" sz="1600" b="0" dirty="0" smtClean="0"/>
                        <a:t>HRS &lt;- </a:t>
                      </a:r>
                      <a:r>
                        <a:rPr lang="en-AU" sz="1600" b="0" dirty="0" err="1" smtClean="0"/>
                        <a:t>aov</a:t>
                      </a:r>
                      <a:r>
                        <a:rPr lang="en-AU" sz="1600" b="0" dirty="0" smtClean="0"/>
                        <a:t>(outcome variable ~predictor1*predictor2 *</a:t>
                      </a:r>
                      <a:r>
                        <a:rPr lang="en-AU" sz="1600" b="0" baseline="0" dirty="0" smtClean="0"/>
                        <a:t>covariate)</a:t>
                      </a:r>
                      <a:endParaRPr lang="en-AU" sz="1600" b="0" dirty="0" smtClean="0"/>
                    </a:p>
                    <a:p>
                      <a:pPr>
                        <a:spcBef>
                          <a:spcPts val="600"/>
                        </a:spcBef>
                      </a:pPr>
                      <a:r>
                        <a:rPr lang="en-AU" sz="1600" b="0" dirty="0" err="1" smtClean="0"/>
                        <a:t>Anova</a:t>
                      </a:r>
                      <a:r>
                        <a:rPr lang="en-AU" sz="1600" b="0" dirty="0" smtClean="0"/>
                        <a:t>(HRS, type =</a:t>
                      </a:r>
                      <a:r>
                        <a:rPr lang="en-AU" sz="1600" b="0" baseline="0" dirty="0" smtClean="0"/>
                        <a:t> 2</a:t>
                      </a:r>
                      <a:r>
                        <a:rPr lang="en-AU" sz="1600" b="0" dirty="0" smtClean="0"/>
                        <a: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b="0" u="none" dirty="0" smtClean="0"/>
                        <a:t>Try</a:t>
                      </a:r>
                      <a:r>
                        <a:rPr lang="en-AU" b="0" u="none" baseline="0" dirty="0" smtClean="0"/>
                        <a:t> a more complex model where the covariate is a predictor</a:t>
                      </a:r>
                      <a:endParaRPr lang="en-AU" b="0" u="none" dirty="0" smtClean="0"/>
                    </a:p>
                  </a:txBody>
                  <a:tcPr/>
                </a:tc>
              </a:tr>
              <a:tr h="1070350">
                <a:tc>
                  <a:txBody>
                    <a:bodyPr/>
                    <a:lstStyle/>
                    <a:p>
                      <a:r>
                        <a:rPr lang="en-AU" b="0" dirty="0" smtClean="0">
                          <a:solidFill>
                            <a:schemeClr val="tx1"/>
                          </a:solidFill>
                        </a:rPr>
                        <a:t>Independence</a:t>
                      </a:r>
                      <a:r>
                        <a:rPr lang="en-AU" b="0" baseline="0" dirty="0" smtClean="0">
                          <a:solidFill>
                            <a:schemeClr val="tx1"/>
                          </a:solidFill>
                        </a:rPr>
                        <a:t> between the covariate and predictor(s) (ANCOVA)</a:t>
                      </a:r>
                      <a:endParaRPr lang="en-AU" b="0" dirty="0">
                        <a:solidFill>
                          <a:schemeClr val="tx1"/>
                        </a:solidFill>
                      </a:endParaRPr>
                    </a:p>
                  </a:txBody>
                  <a:tcPr/>
                </a:tc>
                <a:tc>
                  <a:txBody>
                    <a:bodyPr/>
                    <a:lstStyle/>
                    <a:p>
                      <a:pPr marL="0" marR="0" indent="0" algn="l" defTabSz="914400" rtl="0" eaLnBrk="1" fontAlgn="auto" latinLnBrk="0" hangingPunct="1">
                        <a:lnSpc>
                          <a:spcPct val="100000"/>
                        </a:lnSpc>
                        <a:spcBef>
                          <a:spcPts val="600"/>
                        </a:spcBef>
                        <a:spcAft>
                          <a:spcPts val="0"/>
                        </a:spcAft>
                        <a:buClrTx/>
                        <a:buSzTx/>
                        <a:buFontTx/>
                        <a:buNone/>
                        <a:tabLst/>
                        <a:defRPr/>
                      </a:pPr>
                      <a:r>
                        <a:rPr lang="en-AU" sz="1600" b="0" dirty="0" err="1" smtClean="0"/>
                        <a:t>aov</a:t>
                      </a:r>
                      <a:r>
                        <a:rPr lang="en-AU" sz="1600" b="0" baseline="0" dirty="0" smtClean="0"/>
                        <a:t>(predictor1*predictor2~covariate)</a:t>
                      </a:r>
                      <a:endParaRPr lang="en-AU" sz="1600" b="0" dirty="0" smtClean="0"/>
                    </a:p>
                    <a:p>
                      <a:pPr>
                        <a:spcBef>
                          <a:spcPts val="600"/>
                        </a:spcBef>
                      </a:pPr>
                      <a:endParaRPr lang="en-AU" sz="1600" b="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b="0" u="none" dirty="0" smtClean="0"/>
                        <a:t>Try</a:t>
                      </a:r>
                      <a:r>
                        <a:rPr lang="en-AU" b="0" u="none" baseline="0" dirty="0" smtClean="0"/>
                        <a:t> a more complex model where the covariate is a predictor.</a:t>
                      </a:r>
                      <a:endParaRPr lang="en-AU" b="0" u="none" dirty="0" smtClean="0"/>
                    </a:p>
                  </a:txBody>
                  <a:tcPr/>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357158" y="214290"/>
            <a:ext cx="8143932" cy="571504"/>
          </a:xfrm>
          <a:prstGeom prst="rect">
            <a:avLst/>
          </a:prstGeom>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Reporting the analysis – as</a:t>
            </a:r>
            <a:r>
              <a:rPr kumimoji="0" lang="en-AU" sz="2400" b="0" i="0" u="none" strike="noStrike" kern="1200" cap="none" spc="0" normalizeH="0" noProof="0" dirty="0" smtClean="0">
                <a:ln>
                  <a:noFill/>
                </a:ln>
                <a:solidFill>
                  <a:schemeClr val="tx1"/>
                </a:solidFill>
                <a:effectLst/>
                <a:uLnTx/>
                <a:uFillTx/>
                <a:latin typeface="+mn-lt"/>
                <a:ea typeface="+mn-ea"/>
                <a:cs typeface="+mn-cs"/>
              </a:rPr>
              <a:t> in Results section</a:t>
            </a:r>
            <a:endParaRPr kumimoji="0" lang="en-AU"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Content Placeholder 3"/>
          <p:cNvSpPr>
            <a:spLocks noGrp="1"/>
          </p:cNvSpPr>
          <p:nvPr>
            <p:ph idx="1"/>
          </p:nvPr>
        </p:nvSpPr>
        <p:spPr>
          <a:xfrm>
            <a:off x="357158" y="714356"/>
            <a:ext cx="8286808" cy="6143644"/>
          </a:xfrm>
          <a:noFill/>
        </p:spPr>
        <p:txBody>
          <a:bodyPr>
            <a:normAutofit fontScale="92500" lnSpcReduction="20000"/>
          </a:bodyPr>
          <a:lstStyle/>
          <a:p>
            <a:r>
              <a:rPr lang="en-AU" sz="2200" dirty="0" smtClean="0"/>
              <a:t>Table (or very clear graph) showing means and SDs across factor levels. As in the interaction plot.</a:t>
            </a:r>
          </a:p>
          <a:p>
            <a:r>
              <a:rPr lang="en-AU" sz="2200" dirty="0" smtClean="0"/>
              <a:t>In text: An ANCOVA (with Type II Sums of Squares) was conducted with percentage of remembered wins as the outcome variable, success-slope and question wording as predictors, and background beliefs (</a:t>
            </a:r>
            <a:r>
              <a:rPr lang="en-AU" sz="2200" i="1" dirty="0" smtClean="0"/>
              <a:t>Drake Beliefs About Chance </a:t>
            </a:r>
            <a:r>
              <a:rPr lang="en-AU" sz="2200" dirty="0" smtClean="0"/>
              <a:t>total score) as a covariate. After the significant influence of background beliefs was accounted for (</a:t>
            </a:r>
            <a:r>
              <a:rPr lang="en-AU" sz="2200" i="1" dirty="0" smtClean="0"/>
              <a:t>F</a:t>
            </a:r>
            <a:r>
              <a:rPr lang="en-AU" sz="2200" dirty="0" smtClean="0"/>
              <a:t>(1,325) = 11.32, </a:t>
            </a:r>
            <a:r>
              <a:rPr lang="en-AU" sz="2200" i="1" dirty="0" smtClean="0"/>
              <a:t>p</a:t>
            </a:r>
            <a:r>
              <a:rPr lang="en-AU" sz="2200" dirty="0" smtClean="0"/>
              <a:t> &lt; .001, eta-squared = .03), the analysis revealed a significant main effect of success-slope (</a:t>
            </a:r>
            <a:r>
              <a:rPr lang="en-AU" sz="2200" i="1" dirty="0" smtClean="0"/>
              <a:t>F</a:t>
            </a:r>
            <a:r>
              <a:rPr lang="en-AU" sz="2200" dirty="0" smtClean="0"/>
              <a:t>(3,325) = 3.10, </a:t>
            </a:r>
            <a:r>
              <a:rPr lang="en-AU" sz="2200" i="1" dirty="0" smtClean="0"/>
              <a:t>p</a:t>
            </a:r>
            <a:r>
              <a:rPr lang="en-AU" sz="2200" dirty="0" smtClean="0"/>
              <a:t> = .03, eta-squared = .02), a significant main effect of question wording (</a:t>
            </a:r>
            <a:r>
              <a:rPr lang="en-AU" sz="2200" i="1" dirty="0" smtClean="0"/>
              <a:t>F</a:t>
            </a:r>
            <a:r>
              <a:rPr lang="en-AU" sz="2200" dirty="0" smtClean="0"/>
              <a:t>(1,325) = 38.08, </a:t>
            </a:r>
            <a:r>
              <a:rPr lang="en-AU" sz="2200" i="1" dirty="0" smtClean="0"/>
              <a:t>p</a:t>
            </a:r>
            <a:r>
              <a:rPr lang="en-AU" sz="2200" dirty="0" smtClean="0"/>
              <a:t> &lt; .001, eta-squared = .09), and a significant interaction effect (</a:t>
            </a:r>
            <a:r>
              <a:rPr lang="en-AU" sz="2200" i="1" dirty="0" smtClean="0"/>
              <a:t>F</a:t>
            </a:r>
            <a:r>
              <a:rPr lang="en-AU" sz="2200" dirty="0" smtClean="0"/>
              <a:t>(3,325) = 3.83, </a:t>
            </a:r>
            <a:r>
              <a:rPr lang="en-AU" sz="2200" i="1" dirty="0" smtClean="0"/>
              <a:t>p</a:t>
            </a:r>
            <a:r>
              <a:rPr lang="en-AU" sz="2200" dirty="0" smtClean="0"/>
              <a:t> = .01, eta-squared = .03). Planned comparisons of the Descending condition’s mean to those of other groups under a treatment contrast revealed a significant difference between the Ascending and Descending groups (</a:t>
            </a:r>
            <a:r>
              <a:rPr lang="en-AU" sz="2200" i="1" dirty="0" smtClean="0"/>
              <a:t>p</a:t>
            </a:r>
            <a:r>
              <a:rPr lang="en-AU" sz="2200" dirty="0" smtClean="0"/>
              <a:t> = .05). As regards the interaction, the effect of question wording was found to be marginally significantly different in the Ascending, as compared to the Descending, condition (</a:t>
            </a:r>
            <a:r>
              <a:rPr lang="en-AU" sz="2200" i="1" dirty="0" smtClean="0"/>
              <a:t>p</a:t>
            </a:r>
            <a:r>
              <a:rPr lang="en-AU" sz="2200" dirty="0" smtClean="0"/>
              <a:t> = .07). As the descriptive statistics suggest, question wording was irrelevant to the win-frequency estimates of participants in the Ascending condition. </a:t>
            </a:r>
            <a:r>
              <a:rPr lang="en-AU" sz="2200" dirty="0" smtClean="0">
                <a:solidFill>
                  <a:schemeClr val="accent2">
                    <a:lumMod val="75000"/>
                  </a:schemeClr>
                </a:solidFill>
              </a:rPr>
              <a:t>Notably, the homogeneity of variance assumption was violated in the analysis.</a:t>
            </a:r>
          </a:p>
          <a:p>
            <a:r>
              <a:rPr lang="en-AU" sz="2200" i="1" dirty="0" smtClean="0"/>
              <a:t>F</a:t>
            </a:r>
            <a:r>
              <a:rPr lang="en-AU" sz="2200" dirty="0" smtClean="0"/>
              <a:t> values</a:t>
            </a:r>
            <a:r>
              <a:rPr lang="en-AU" sz="2200" i="1" dirty="0" smtClean="0"/>
              <a:t> </a:t>
            </a:r>
            <a:r>
              <a:rPr lang="en-AU" sz="2200" dirty="0" smtClean="0"/>
              <a:t>(with degrees of freedom), </a:t>
            </a:r>
            <a:r>
              <a:rPr lang="en-AU" sz="2200" i="1" dirty="0" smtClean="0"/>
              <a:t>p</a:t>
            </a:r>
            <a:r>
              <a:rPr lang="en-AU" sz="2200" dirty="0" smtClean="0"/>
              <a:t> values and effect sizes can also be reported in a table.</a:t>
            </a:r>
          </a:p>
          <a:p>
            <a:r>
              <a:rPr lang="en-AU" sz="2200" dirty="0" smtClean="0"/>
              <a:t>A table showing estimated marginal means could also be included.</a:t>
            </a:r>
          </a:p>
          <a:p>
            <a:pPr>
              <a:buNone/>
            </a:pPr>
            <a:endParaRPr lang="en-AU" sz="2200" i="1"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357158" y="214290"/>
            <a:ext cx="8143932" cy="571504"/>
          </a:xfrm>
          <a:prstGeom prst="rect">
            <a:avLst/>
          </a:prstGeom>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lang="en-AU" sz="2400" dirty="0" smtClean="0"/>
              <a:t>Discussing</a:t>
            </a:r>
            <a:r>
              <a:rPr kumimoji="0" lang="en-AU" sz="2400" b="0" i="0" u="none" strike="noStrike" kern="1200" cap="none" spc="0" normalizeH="0" baseline="0" noProof="0" dirty="0" smtClean="0">
                <a:ln>
                  <a:noFill/>
                </a:ln>
                <a:solidFill>
                  <a:schemeClr val="tx1"/>
                </a:solidFill>
                <a:effectLst/>
                <a:uLnTx/>
                <a:uFillTx/>
                <a:latin typeface="+mn-lt"/>
                <a:ea typeface="+mn-ea"/>
                <a:cs typeface="+mn-cs"/>
              </a:rPr>
              <a:t> the analysis – as</a:t>
            </a:r>
            <a:r>
              <a:rPr kumimoji="0" lang="en-AU" sz="2400" b="0" i="0" u="none" strike="noStrike" kern="1200" cap="none" spc="0" normalizeH="0" noProof="0" dirty="0" smtClean="0">
                <a:ln>
                  <a:noFill/>
                </a:ln>
                <a:solidFill>
                  <a:schemeClr val="tx1"/>
                </a:solidFill>
                <a:effectLst/>
                <a:uLnTx/>
                <a:uFillTx/>
                <a:latin typeface="+mn-lt"/>
                <a:ea typeface="+mn-ea"/>
                <a:cs typeface="+mn-cs"/>
              </a:rPr>
              <a:t> in Discussion section</a:t>
            </a:r>
            <a:endParaRPr kumimoji="0" lang="en-AU"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Content Placeholder 3"/>
          <p:cNvSpPr>
            <a:spLocks noGrp="1"/>
          </p:cNvSpPr>
          <p:nvPr>
            <p:ph idx="1"/>
          </p:nvPr>
        </p:nvSpPr>
        <p:spPr>
          <a:xfrm>
            <a:off x="357158" y="714356"/>
            <a:ext cx="8286808" cy="5857916"/>
          </a:xfrm>
          <a:noFill/>
        </p:spPr>
        <p:txBody>
          <a:bodyPr>
            <a:normAutofit/>
          </a:bodyPr>
          <a:lstStyle/>
          <a:p>
            <a:pPr marL="0" indent="0">
              <a:buNone/>
            </a:pPr>
            <a:r>
              <a:rPr lang="en-AU" sz="2200" dirty="0" smtClean="0"/>
              <a:t>The results suggest that more wins were remembered when most wins were concentrated early in the experienced sequence, rather than late in the sequence. This is partly consistent with our expectation that memory for wins would resemble memory for word lists, where the words at the top of the list are remembered more clearly. Interestingly, the early-wins condition did not differ from the evenly-spaced and U-shaped conditions in terms of remembered wins. For the U-shaped condition, a likely explanation is that the early wins there were clearly remembered. For the evenly-spaced condition, it is possible that memory was boosted by the “spacing” of the wins. The effects of spacing are well-known in the memory literature. Words tend to be remembered better the wider their spacing across time. The spacing effect is also likely to have been responsible for the effects of question wording. People seemed to have been underestimating the frequency of losses, possibly because these were not as widely spaced as wins. Why this effect of question wording was not observed in the late-wins (Ascending) condition is unclear.</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lumMod val="75000"/>
            </a:schemeClr>
          </a:solidFill>
        </p:spPr>
        <p:txBody>
          <a:bodyPr>
            <a:normAutofit/>
          </a:bodyPr>
          <a:lstStyle/>
          <a:p>
            <a:r>
              <a:rPr lang="en-AU" b="1" dirty="0" smtClean="0"/>
              <a:t>Reading</a:t>
            </a:r>
            <a:endParaRPr lang="en-AU" b="1" dirty="0"/>
          </a:p>
        </p:txBody>
      </p:sp>
      <p:sp>
        <p:nvSpPr>
          <p:cNvPr id="3" name="Content Placeholder 2"/>
          <p:cNvSpPr>
            <a:spLocks noGrp="1"/>
          </p:cNvSpPr>
          <p:nvPr>
            <p:ph idx="1"/>
          </p:nvPr>
        </p:nvSpPr>
        <p:spPr/>
        <p:txBody>
          <a:bodyPr>
            <a:normAutofit fontScale="77500" lnSpcReduction="20000"/>
          </a:bodyPr>
          <a:lstStyle/>
          <a:p>
            <a:pPr marL="0" indent="0">
              <a:buNone/>
            </a:pPr>
            <a:r>
              <a:rPr lang="en-AU" dirty="0" smtClean="0"/>
              <a:t>Navarro, D. J. (2014). </a:t>
            </a:r>
            <a:r>
              <a:rPr lang="en-AU" i="1" dirty="0" smtClean="0"/>
              <a:t>Learning statistics with R: A tutorial for psychology students and other beginners</a:t>
            </a:r>
            <a:r>
              <a:rPr lang="en-AU" dirty="0" smtClean="0"/>
              <a:t>. Available online: </a:t>
            </a:r>
            <a:r>
              <a:rPr lang="en-AU" u="sng" dirty="0" smtClean="0">
                <a:hlinkClick r:id="rId2"/>
              </a:rPr>
              <a:t>http://health.adelaide.edu.au/psychology/ccs/teaching/lsr/</a:t>
            </a:r>
            <a:r>
              <a:rPr lang="en-AU" dirty="0" smtClean="0"/>
              <a:t>. Chapters 13-16.</a:t>
            </a:r>
          </a:p>
          <a:p>
            <a:pPr>
              <a:buNone/>
            </a:pPr>
            <a:r>
              <a:rPr lang="en-AU" dirty="0" smtClean="0"/>
              <a:t> </a:t>
            </a:r>
          </a:p>
          <a:p>
            <a:pPr marL="0" indent="0">
              <a:buNone/>
            </a:pPr>
            <a:r>
              <a:rPr lang="en-AU" dirty="0" err="1" smtClean="0"/>
              <a:t>Baguley</a:t>
            </a:r>
            <a:r>
              <a:rPr lang="en-AU" dirty="0" smtClean="0"/>
              <a:t>, T. </a:t>
            </a:r>
            <a:r>
              <a:rPr lang="en-AU" i="1" dirty="0" smtClean="0"/>
              <a:t>Serious Stats: A Guide to Advanced Statistics for the Behavioural Sciences.</a:t>
            </a:r>
            <a:r>
              <a:rPr lang="en-AU" dirty="0" smtClean="0"/>
              <a:t> Palgrave Macmillan: UK. Chapter 16 “Repeated Measures ANOVA” (</a:t>
            </a:r>
            <a:r>
              <a:rPr lang="en-AU" dirty="0" err="1" smtClean="0"/>
              <a:t>pdf</a:t>
            </a:r>
            <a:r>
              <a:rPr lang="en-AU" dirty="0" smtClean="0"/>
              <a:t> in Study Materials/Readings).</a:t>
            </a:r>
          </a:p>
          <a:p>
            <a:pPr marL="0" indent="0">
              <a:buNone/>
            </a:pPr>
            <a:endParaRPr lang="en-AU" dirty="0" smtClean="0"/>
          </a:p>
          <a:p>
            <a:pPr marL="0" indent="0">
              <a:buNone/>
            </a:pPr>
            <a:r>
              <a:rPr lang="en-AU" dirty="0" smtClean="0"/>
              <a:t>Field, A., Miles, J., &amp; Field, Z. (2012). </a:t>
            </a:r>
            <a:r>
              <a:rPr lang="en-AU" i="1" dirty="0" smtClean="0"/>
              <a:t>Discovering Statistics Using R. </a:t>
            </a:r>
            <a:r>
              <a:rPr lang="en-AU" dirty="0" smtClean="0"/>
              <a:t>Sage: UK. Chapter 10. Comparing several means: ANOVA (</a:t>
            </a:r>
            <a:r>
              <a:rPr lang="en-AU" dirty="0" err="1" smtClean="0"/>
              <a:t>pdf</a:t>
            </a:r>
            <a:r>
              <a:rPr lang="en-AU" dirty="0" smtClean="0"/>
              <a:t> in Study Materials/Readings).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lumMod val="75000"/>
            </a:schemeClr>
          </a:solidFill>
        </p:spPr>
        <p:txBody>
          <a:bodyPr/>
          <a:lstStyle/>
          <a:p>
            <a:r>
              <a:rPr lang="en-AU" b="1" dirty="0" smtClean="0"/>
              <a:t>Linear regression</a:t>
            </a:r>
            <a:endParaRPr lang="en-AU" b="1" dirty="0"/>
          </a:p>
        </p:txBody>
      </p:sp>
      <p:sp>
        <p:nvSpPr>
          <p:cNvPr id="3" name="Content Placeholder 2"/>
          <p:cNvSpPr>
            <a:spLocks noGrp="1"/>
          </p:cNvSpPr>
          <p:nvPr>
            <p:ph idx="1"/>
          </p:nvPr>
        </p:nvSpPr>
        <p:spPr>
          <a:xfrm>
            <a:off x="500034" y="1500174"/>
            <a:ext cx="8143932" cy="428628"/>
          </a:xfrm>
        </p:spPr>
        <p:txBody>
          <a:bodyPr>
            <a:noAutofit/>
          </a:bodyPr>
          <a:lstStyle/>
          <a:p>
            <a:pPr>
              <a:buNone/>
            </a:pPr>
            <a:r>
              <a:rPr lang="en-AU" sz="2400" dirty="0" smtClean="0"/>
              <a:t>Logic of the analysis – one predictor</a:t>
            </a:r>
          </a:p>
        </p:txBody>
      </p:sp>
      <p:grpSp>
        <p:nvGrpSpPr>
          <p:cNvPr id="13" name="Group 12"/>
          <p:cNvGrpSpPr/>
          <p:nvPr/>
        </p:nvGrpSpPr>
        <p:grpSpPr>
          <a:xfrm>
            <a:off x="357158" y="2071678"/>
            <a:ext cx="4414857" cy="4414857"/>
            <a:chOff x="2071670" y="2085977"/>
            <a:chExt cx="4414857" cy="4414857"/>
          </a:xfrm>
        </p:grpSpPr>
        <p:pic>
          <p:nvPicPr>
            <p:cNvPr id="82946" name="Picture 2"/>
            <p:cNvPicPr>
              <a:picLocks noChangeAspect="1" noChangeArrowheads="1"/>
            </p:cNvPicPr>
            <p:nvPr/>
          </p:nvPicPr>
          <p:blipFill>
            <a:blip r:embed="rId3" cstate="print"/>
            <a:srcRect/>
            <a:stretch>
              <a:fillRect/>
            </a:stretch>
          </p:blipFill>
          <p:spPr bwMode="auto">
            <a:xfrm>
              <a:off x="2071670" y="2085977"/>
              <a:ext cx="4414857" cy="4414857"/>
            </a:xfrm>
            <a:prstGeom prst="rect">
              <a:avLst/>
            </a:prstGeom>
            <a:noFill/>
            <a:ln w="9525">
              <a:noFill/>
              <a:miter lim="800000"/>
              <a:headEnd/>
              <a:tailEnd/>
            </a:ln>
            <a:effectLst/>
          </p:spPr>
        </p:pic>
        <p:cxnSp>
          <p:nvCxnSpPr>
            <p:cNvPr id="7" name="Straight Connector 6"/>
            <p:cNvCxnSpPr/>
            <p:nvPr/>
          </p:nvCxnSpPr>
          <p:spPr>
            <a:xfrm rot="5400000">
              <a:off x="2916000" y="3251248"/>
              <a:ext cx="216000" cy="0"/>
            </a:xfrm>
            <a:prstGeom prst="line">
              <a:avLst/>
            </a:prstGeom>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0" name="TextBox 9"/>
          <p:cNvSpPr txBox="1"/>
          <p:nvPr/>
        </p:nvSpPr>
        <p:spPr>
          <a:xfrm>
            <a:off x="1785918" y="2786058"/>
            <a:ext cx="3143272" cy="646331"/>
          </a:xfrm>
          <a:prstGeom prst="rect">
            <a:avLst/>
          </a:prstGeom>
          <a:solidFill>
            <a:schemeClr val="bg1"/>
          </a:solidFill>
        </p:spPr>
        <p:txBody>
          <a:bodyPr wrap="square" rtlCol="0">
            <a:spAutoFit/>
          </a:bodyPr>
          <a:lstStyle/>
          <a:p>
            <a:r>
              <a:rPr lang="en-AU" dirty="0" smtClean="0">
                <a:solidFill>
                  <a:schemeClr val="accent2">
                    <a:lumMod val="75000"/>
                  </a:schemeClr>
                </a:solidFill>
              </a:rPr>
              <a:t>residual for observation </a:t>
            </a:r>
            <a:r>
              <a:rPr lang="en-AU" dirty="0" err="1" smtClean="0">
                <a:solidFill>
                  <a:schemeClr val="accent2">
                    <a:lumMod val="75000"/>
                  </a:schemeClr>
                </a:solidFill>
              </a:rPr>
              <a:t>i</a:t>
            </a:r>
            <a:r>
              <a:rPr lang="en-AU" dirty="0" smtClean="0">
                <a:solidFill>
                  <a:schemeClr val="accent2">
                    <a:lumMod val="75000"/>
                  </a:schemeClr>
                </a:solidFill>
              </a:rPr>
              <a:t> of N (e.g., day 78 of 80)</a:t>
            </a:r>
            <a:endParaRPr lang="en-AU" dirty="0">
              <a:solidFill>
                <a:schemeClr val="accent2">
                  <a:lumMod val="75000"/>
                </a:schemeClr>
              </a:solidFill>
            </a:endParaRPr>
          </a:p>
        </p:txBody>
      </p:sp>
      <p:sp>
        <p:nvSpPr>
          <p:cNvPr id="14" name="TextBox 13"/>
          <p:cNvSpPr txBox="1"/>
          <p:nvPr/>
        </p:nvSpPr>
        <p:spPr>
          <a:xfrm>
            <a:off x="4929190" y="2071678"/>
            <a:ext cx="3857652" cy="4247317"/>
          </a:xfrm>
          <a:prstGeom prst="rect">
            <a:avLst/>
          </a:prstGeom>
          <a:noFill/>
        </p:spPr>
        <p:txBody>
          <a:bodyPr wrap="square" rtlCol="0">
            <a:spAutoFit/>
          </a:bodyPr>
          <a:lstStyle/>
          <a:p>
            <a:pPr marL="182563" indent="-182563">
              <a:buFont typeface="Arial" pitchFamily="34" charset="0"/>
              <a:buChar char="•"/>
            </a:pPr>
            <a:r>
              <a:rPr lang="en-AU" dirty="0" smtClean="0"/>
              <a:t>We use a sequence of calculations (maximum likelihood estimation; MLE) to draw a line that minimises the sum of the squared values of the residuals</a:t>
            </a:r>
          </a:p>
          <a:p>
            <a:pPr marL="182563" indent="-182563">
              <a:buFont typeface="Arial" pitchFamily="34" charset="0"/>
              <a:buChar char="•"/>
            </a:pPr>
            <a:r>
              <a:rPr lang="en-AU" dirty="0" smtClean="0"/>
              <a:t>MLE makes two key assumptions:</a:t>
            </a:r>
          </a:p>
          <a:p>
            <a:pPr marL="639763" lvl="1" indent="-182563">
              <a:buFont typeface="Calibri" pitchFamily="34" charset="0"/>
              <a:buChar char="─"/>
            </a:pPr>
            <a:r>
              <a:rPr lang="en-AU" dirty="0" smtClean="0"/>
              <a:t>Residuals are normally distributed (with mean 0) and have a standard deviation that is the same at every value</a:t>
            </a:r>
            <a:r>
              <a:rPr lang="en-AU" b="1" dirty="0" smtClean="0"/>
              <a:t> </a:t>
            </a:r>
            <a:r>
              <a:rPr lang="en-AU" dirty="0" smtClean="0"/>
              <a:t>of the predicted variable/ “outcome” variable (grumpiness)</a:t>
            </a:r>
          </a:p>
          <a:p>
            <a:pPr marL="639763" lvl="1" indent="-182563">
              <a:buFont typeface="Calibri" pitchFamily="34" charset="0"/>
              <a:buChar char="─"/>
            </a:pPr>
            <a:r>
              <a:rPr lang="en-AU" dirty="0" smtClean="0"/>
              <a:t>There is a linear relationship between the predictor (sleep) the outcome (grumpiness)</a:t>
            </a:r>
            <a:endParaRPr lang="en-AU" dirty="0"/>
          </a:p>
        </p:txBody>
      </p:sp>
      <p:sp>
        <p:nvSpPr>
          <p:cNvPr id="9" name="Content Placeholder 2"/>
          <p:cNvSpPr txBox="1">
            <a:spLocks/>
          </p:cNvSpPr>
          <p:nvPr/>
        </p:nvSpPr>
        <p:spPr>
          <a:xfrm>
            <a:off x="6715140" y="1071546"/>
            <a:ext cx="2214578" cy="357190"/>
          </a:xfrm>
          <a:prstGeom prst="rect">
            <a:avLst/>
          </a:prstGeom>
          <a:ln>
            <a:noFill/>
          </a:ln>
        </p:spPr>
        <p:txBody>
          <a:bodyPr/>
          <a:lstStyle/>
          <a:p>
            <a:pPr>
              <a:spcBef>
                <a:spcPts val="700"/>
              </a:spcBef>
              <a:buClr>
                <a:schemeClr val="accent2"/>
              </a:buClr>
              <a:buSzPct val="60000"/>
              <a:defRPr/>
            </a:pPr>
            <a:r>
              <a:rPr lang="en-AU" dirty="0" smtClean="0"/>
              <a:t>Reading: LSR, Ch 15</a:t>
            </a:r>
            <a:endParaRPr lang="en-AU" dirty="0">
              <a:latin typeface="+mn-lt"/>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214290"/>
            <a:ext cx="8143932" cy="428628"/>
          </a:xfrm>
        </p:spPr>
        <p:txBody>
          <a:bodyPr>
            <a:noAutofit/>
          </a:bodyPr>
          <a:lstStyle/>
          <a:p>
            <a:pPr>
              <a:buNone/>
            </a:pPr>
            <a:r>
              <a:rPr lang="en-AU" sz="2400" dirty="0" smtClean="0"/>
              <a:t>Logic of the analysis – one predictor (continued)</a:t>
            </a:r>
          </a:p>
        </p:txBody>
      </p:sp>
      <p:grpSp>
        <p:nvGrpSpPr>
          <p:cNvPr id="4" name="Group 12"/>
          <p:cNvGrpSpPr/>
          <p:nvPr/>
        </p:nvGrpSpPr>
        <p:grpSpPr>
          <a:xfrm>
            <a:off x="71406" y="857232"/>
            <a:ext cx="4414857" cy="4414857"/>
            <a:chOff x="2071670" y="2085977"/>
            <a:chExt cx="4414857" cy="4414857"/>
          </a:xfrm>
        </p:grpSpPr>
        <p:pic>
          <p:nvPicPr>
            <p:cNvPr id="82946" name="Picture 2"/>
            <p:cNvPicPr>
              <a:picLocks noChangeAspect="1" noChangeArrowheads="1"/>
            </p:cNvPicPr>
            <p:nvPr/>
          </p:nvPicPr>
          <p:blipFill>
            <a:blip r:embed="rId3" cstate="print"/>
            <a:srcRect/>
            <a:stretch>
              <a:fillRect/>
            </a:stretch>
          </p:blipFill>
          <p:spPr bwMode="auto">
            <a:xfrm>
              <a:off x="2071670" y="2085977"/>
              <a:ext cx="4414857" cy="4414857"/>
            </a:xfrm>
            <a:prstGeom prst="rect">
              <a:avLst/>
            </a:prstGeom>
            <a:noFill/>
            <a:ln w="9525">
              <a:noFill/>
              <a:miter lim="800000"/>
              <a:headEnd/>
              <a:tailEnd/>
            </a:ln>
            <a:effectLst/>
          </p:spPr>
        </p:pic>
        <p:cxnSp>
          <p:nvCxnSpPr>
            <p:cNvPr id="7" name="Straight Connector 6"/>
            <p:cNvCxnSpPr/>
            <p:nvPr/>
          </p:nvCxnSpPr>
          <p:spPr>
            <a:xfrm rot="5400000">
              <a:off x="2916000" y="3251248"/>
              <a:ext cx="216000" cy="0"/>
            </a:xfrm>
            <a:prstGeom prst="line">
              <a:avLst/>
            </a:prstGeom>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4" name="TextBox 13"/>
          <p:cNvSpPr txBox="1"/>
          <p:nvPr/>
        </p:nvSpPr>
        <p:spPr>
          <a:xfrm>
            <a:off x="4500562" y="785794"/>
            <a:ext cx="4286280" cy="5632311"/>
          </a:xfrm>
          <a:prstGeom prst="rect">
            <a:avLst/>
          </a:prstGeom>
          <a:noFill/>
        </p:spPr>
        <p:txBody>
          <a:bodyPr wrap="square" rtlCol="0">
            <a:spAutoFit/>
          </a:bodyPr>
          <a:lstStyle/>
          <a:p>
            <a:pPr marL="182563" indent="-182563">
              <a:buFont typeface="Arial" pitchFamily="34" charset="0"/>
              <a:buChar char="•"/>
            </a:pPr>
            <a:r>
              <a:rPr lang="en-AU" dirty="0" smtClean="0"/>
              <a:t>R</a:t>
            </a:r>
            <a:r>
              <a:rPr lang="en-AU" baseline="30000" dirty="0" smtClean="0"/>
              <a:t>2</a:t>
            </a:r>
            <a:r>
              <a:rPr lang="en-AU" dirty="0" smtClean="0"/>
              <a:t> tells us the extent to which the sum of squared residuals is smaller than the sum of the following: square of (each value of the outcome variable minus the mean of the outcome variable)</a:t>
            </a:r>
          </a:p>
          <a:p>
            <a:pPr marL="182563" indent="-182563">
              <a:buFont typeface="Arial" pitchFamily="34" charset="0"/>
              <a:buChar char="•"/>
            </a:pPr>
            <a:r>
              <a:rPr lang="en-AU" dirty="0" smtClean="0"/>
              <a:t>Two answers to the same question of whether there is a significant relationship between the predictor and the outcome (null hypotheses in green):</a:t>
            </a:r>
          </a:p>
          <a:p>
            <a:pPr marL="639763" lvl="1" indent="-182563">
              <a:buFont typeface="Calibri" pitchFamily="34" charset="0"/>
              <a:buChar char="−"/>
            </a:pPr>
            <a:r>
              <a:rPr lang="en-AU" dirty="0" smtClean="0"/>
              <a:t>T-test to determine whether the slope of the regression line (slope coefficient in the model) is significantly different from </a:t>
            </a:r>
            <a:r>
              <a:rPr lang="en-AU" dirty="0" smtClean="0">
                <a:solidFill>
                  <a:srgbClr val="00B050"/>
                </a:solidFill>
              </a:rPr>
              <a:t>zero</a:t>
            </a:r>
          </a:p>
          <a:p>
            <a:pPr marL="639763" lvl="1" indent="-182563">
              <a:buFont typeface="Calibri" pitchFamily="34" charset="0"/>
              <a:buChar char="−"/>
            </a:pPr>
            <a:r>
              <a:rPr lang="en-AU" dirty="0" smtClean="0"/>
              <a:t>F-test (ANOVA) to determine whether the model performs better than an </a:t>
            </a:r>
            <a:r>
              <a:rPr lang="en-AU" dirty="0" smtClean="0">
                <a:solidFill>
                  <a:srgbClr val="00B050"/>
                </a:solidFill>
              </a:rPr>
              <a:t>intercept-only model (i.e., an equation in which the slope coefficient equals zero and the intercept then equals the outcome variable’s mean)</a:t>
            </a:r>
          </a:p>
        </p:txBody>
      </p:sp>
      <p:cxnSp>
        <p:nvCxnSpPr>
          <p:cNvPr id="12" name="Straight Connector 11"/>
          <p:cNvCxnSpPr/>
          <p:nvPr/>
        </p:nvCxnSpPr>
        <p:spPr>
          <a:xfrm>
            <a:off x="785786" y="3286124"/>
            <a:ext cx="3500462"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571736" y="1571612"/>
            <a:ext cx="1857388" cy="1200329"/>
          </a:xfrm>
          <a:prstGeom prst="rect">
            <a:avLst/>
          </a:prstGeom>
          <a:solidFill>
            <a:schemeClr val="bg1"/>
          </a:solidFill>
        </p:spPr>
        <p:txBody>
          <a:bodyPr wrap="square" rtlCol="0">
            <a:spAutoFit/>
          </a:bodyPr>
          <a:lstStyle/>
          <a:p>
            <a:r>
              <a:rPr lang="en-AU" dirty="0" smtClean="0">
                <a:solidFill>
                  <a:srgbClr val="339966"/>
                </a:solidFill>
              </a:rPr>
              <a:t>horizontal line at the mean of the outcome variable (grumpiness)</a:t>
            </a:r>
            <a:endParaRPr lang="en-AU" dirty="0">
              <a:solidFill>
                <a:srgbClr val="339966"/>
              </a:solidFill>
            </a:endParaRPr>
          </a:p>
        </p:txBody>
      </p:sp>
      <p:sp>
        <p:nvSpPr>
          <p:cNvPr id="15" name="Rectangle 14"/>
          <p:cNvSpPr/>
          <p:nvPr/>
        </p:nvSpPr>
        <p:spPr>
          <a:xfrm>
            <a:off x="571472" y="5357826"/>
            <a:ext cx="2571768" cy="369332"/>
          </a:xfrm>
          <a:prstGeom prst="rect">
            <a:avLst/>
          </a:prstGeom>
        </p:spPr>
        <p:txBody>
          <a:bodyPr wrap="square">
            <a:spAutoFit/>
          </a:bodyPr>
          <a:lstStyle/>
          <a:p>
            <a:r>
              <a:rPr lang="en-AU" dirty="0" smtClean="0"/>
              <a:t>The model:</a:t>
            </a:r>
            <a:endParaRPr lang="en-AU" dirty="0"/>
          </a:p>
        </p:txBody>
      </p:sp>
      <p:pic>
        <p:nvPicPr>
          <p:cNvPr id="83971" name="Picture 3"/>
          <p:cNvPicPr>
            <a:picLocks noChangeAspect="1" noChangeArrowheads="1"/>
          </p:cNvPicPr>
          <p:nvPr/>
        </p:nvPicPr>
        <p:blipFill>
          <a:blip r:embed="rId4" cstate="print"/>
          <a:srcRect/>
          <a:stretch>
            <a:fillRect/>
          </a:stretch>
        </p:blipFill>
        <p:spPr bwMode="auto">
          <a:xfrm>
            <a:off x="1785918" y="5286388"/>
            <a:ext cx="2631288" cy="557214"/>
          </a:xfrm>
          <a:prstGeom prst="rect">
            <a:avLst/>
          </a:prstGeom>
          <a:noFill/>
          <a:ln w="9525">
            <a:noFill/>
            <a:miter lim="800000"/>
            <a:headEnd/>
            <a:tailEnd/>
          </a:ln>
          <a:effectLst/>
        </p:spPr>
      </p:pic>
      <p:cxnSp>
        <p:nvCxnSpPr>
          <p:cNvPr id="16" name="Straight Connector 15"/>
          <p:cNvCxnSpPr/>
          <p:nvPr/>
        </p:nvCxnSpPr>
        <p:spPr>
          <a:xfrm>
            <a:off x="2500298" y="5786454"/>
            <a:ext cx="357190" cy="3303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428596" y="6072206"/>
            <a:ext cx="2357454" cy="400110"/>
          </a:xfrm>
          <a:prstGeom prst="rect">
            <a:avLst/>
          </a:prstGeom>
          <a:noFill/>
        </p:spPr>
        <p:txBody>
          <a:bodyPr wrap="square" rtlCol="0">
            <a:spAutoFit/>
          </a:bodyPr>
          <a:lstStyle/>
          <a:p>
            <a:r>
              <a:rPr lang="en-AU" sz="2000" dirty="0" smtClean="0"/>
              <a:t>Slope coefficient</a:t>
            </a:r>
            <a:endParaRPr lang="en-AU" sz="2000" dirty="0"/>
          </a:p>
        </p:txBody>
      </p:sp>
      <p:cxnSp>
        <p:nvCxnSpPr>
          <p:cNvPr id="18" name="Straight Arrow Connector 17"/>
          <p:cNvCxnSpPr/>
          <p:nvPr/>
        </p:nvCxnSpPr>
        <p:spPr>
          <a:xfrm flipV="1">
            <a:off x="2214546" y="5857893"/>
            <a:ext cx="357191" cy="3187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2714612" y="6072206"/>
            <a:ext cx="1643074" cy="400110"/>
          </a:xfrm>
          <a:prstGeom prst="rect">
            <a:avLst/>
          </a:prstGeom>
          <a:noFill/>
        </p:spPr>
        <p:txBody>
          <a:bodyPr wrap="square" rtlCol="0">
            <a:spAutoFit/>
          </a:bodyPr>
          <a:lstStyle/>
          <a:p>
            <a:r>
              <a:rPr lang="en-AU" sz="2000" dirty="0" smtClean="0"/>
              <a:t>Intercept</a:t>
            </a:r>
            <a:endParaRPr lang="en-AU" sz="2000" dirty="0"/>
          </a:p>
        </p:txBody>
      </p:sp>
      <p:cxnSp>
        <p:nvCxnSpPr>
          <p:cNvPr id="23" name="Straight Arrow Connector 22"/>
          <p:cNvCxnSpPr/>
          <p:nvPr/>
        </p:nvCxnSpPr>
        <p:spPr>
          <a:xfrm rot="16200000" flipV="1">
            <a:off x="3357554" y="6000768"/>
            <a:ext cx="285754" cy="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3428992" y="5786454"/>
            <a:ext cx="357190" cy="3303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rot="16200000" flipV="1">
            <a:off x="4143373" y="5857891"/>
            <a:ext cx="357192" cy="21431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4000496" y="6072206"/>
            <a:ext cx="1643074" cy="400110"/>
          </a:xfrm>
          <a:prstGeom prst="rect">
            <a:avLst/>
          </a:prstGeom>
          <a:noFill/>
        </p:spPr>
        <p:txBody>
          <a:bodyPr wrap="square" rtlCol="0">
            <a:spAutoFit/>
          </a:bodyPr>
          <a:lstStyle/>
          <a:p>
            <a:r>
              <a:rPr lang="en-AU" sz="2000" dirty="0" smtClean="0"/>
              <a:t>Residual</a:t>
            </a:r>
            <a:endParaRPr lang="en-AU"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3" cstate="print"/>
          <a:srcRect/>
          <a:stretch>
            <a:fillRect/>
          </a:stretch>
        </p:blipFill>
        <p:spPr bwMode="auto">
          <a:xfrm>
            <a:off x="5000628" y="3268466"/>
            <a:ext cx="3800475" cy="2657475"/>
          </a:xfrm>
          <a:prstGeom prst="rect">
            <a:avLst/>
          </a:prstGeom>
          <a:noFill/>
          <a:ln w="9525">
            <a:noFill/>
            <a:miter lim="800000"/>
            <a:headEnd/>
            <a:tailEnd/>
          </a:ln>
          <a:effectLst/>
        </p:spPr>
      </p:pic>
      <p:sp>
        <p:nvSpPr>
          <p:cNvPr id="8" name="Rectangle 7"/>
          <p:cNvSpPr/>
          <p:nvPr/>
        </p:nvSpPr>
        <p:spPr>
          <a:xfrm rot="21409224">
            <a:off x="5580494" y="4482436"/>
            <a:ext cx="1335237" cy="338554"/>
          </a:xfrm>
          <a:prstGeom prst="rect">
            <a:avLst/>
          </a:prstGeom>
        </p:spPr>
        <p:txBody>
          <a:bodyPr wrap="none">
            <a:spAutoFit/>
          </a:bodyPr>
          <a:lstStyle/>
          <a:p>
            <a:r>
              <a:rPr lang="en-AU" sz="1600" dirty="0" smtClean="0">
                <a:solidFill>
                  <a:srgbClr val="0033CC"/>
                </a:solidFill>
              </a:rPr>
              <a:t>Responsibility</a:t>
            </a:r>
            <a:endParaRPr lang="en-AU" sz="1600" dirty="0">
              <a:solidFill>
                <a:srgbClr val="0033CC"/>
              </a:solidFill>
            </a:endParaRPr>
          </a:p>
        </p:txBody>
      </p:sp>
      <p:sp>
        <p:nvSpPr>
          <p:cNvPr id="9" name="Rectangle 8"/>
          <p:cNvSpPr/>
          <p:nvPr/>
        </p:nvSpPr>
        <p:spPr>
          <a:xfrm rot="21409224">
            <a:off x="8250432" y="5497320"/>
            <a:ext cx="803297" cy="338554"/>
          </a:xfrm>
          <a:prstGeom prst="rect">
            <a:avLst/>
          </a:prstGeom>
        </p:spPr>
        <p:txBody>
          <a:bodyPr wrap="none">
            <a:spAutoFit/>
          </a:bodyPr>
          <a:lstStyle/>
          <a:p>
            <a:r>
              <a:rPr lang="en-AU" sz="1600" dirty="0" smtClean="0">
                <a:solidFill>
                  <a:srgbClr val="0033CC"/>
                </a:solidFill>
              </a:rPr>
              <a:t>Income</a:t>
            </a:r>
            <a:endParaRPr lang="en-AU" sz="1600" dirty="0">
              <a:solidFill>
                <a:srgbClr val="0033CC"/>
              </a:solidFill>
            </a:endParaRPr>
          </a:p>
        </p:txBody>
      </p:sp>
      <p:cxnSp>
        <p:nvCxnSpPr>
          <p:cNvPr id="12" name="Straight Connector 11"/>
          <p:cNvCxnSpPr/>
          <p:nvPr/>
        </p:nvCxnSpPr>
        <p:spPr>
          <a:xfrm rot="5400000">
            <a:off x="7750991" y="3175578"/>
            <a:ext cx="357190" cy="0"/>
          </a:xfrm>
          <a:prstGeom prst="line">
            <a:avLst/>
          </a:prstGeom>
          <a:ln w="38100">
            <a:solidFill>
              <a:srgbClr val="0033CC"/>
            </a:solidFill>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7884632" y="2944181"/>
            <a:ext cx="1116524" cy="338554"/>
          </a:xfrm>
          <a:prstGeom prst="rect">
            <a:avLst/>
          </a:prstGeom>
        </p:spPr>
        <p:txBody>
          <a:bodyPr wrap="none">
            <a:spAutoFit/>
          </a:bodyPr>
          <a:lstStyle/>
          <a:p>
            <a:r>
              <a:rPr lang="en-AU" sz="1600" dirty="0" smtClean="0">
                <a:solidFill>
                  <a:srgbClr val="0033CC"/>
                </a:solidFill>
              </a:rPr>
              <a:t>Depression</a:t>
            </a:r>
            <a:endParaRPr lang="en-AU" sz="1600" dirty="0">
              <a:solidFill>
                <a:srgbClr val="0033CC"/>
              </a:solidFill>
            </a:endParaRPr>
          </a:p>
        </p:txBody>
      </p:sp>
      <p:sp>
        <p:nvSpPr>
          <p:cNvPr id="15" name="Rectangle 14"/>
          <p:cNvSpPr/>
          <p:nvPr/>
        </p:nvSpPr>
        <p:spPr>
          <a:xfrm>
            <a:off x="214282" y="6407371"/>
            <a:ext cx="5000660" cy="307777"/>
          </a:xfrm>
          <a:prstGeom prst="rect">
            <a:avLst/>
          </a:prstGeom>
        </p:spPr>
        <p:txBody>
          <a:bodyPr wrap="square">
            <a:spAutoFit/>
          </a:bodyPr>
          <a:lstStyle/>
          <a:p>
            <a:r>
              <a:rPr lang="en-AU" sz="1400" dirty="0" smtClean="0">
                <a:hlinkClick r:id="rId4"/>
              </a:rPr>
              <a:t>http://www.ats.ucla.edu/stat/sas/teach/reg_int/reg_int_cont.htm</a:t>
            </a:r>
            <a:endParaRPr lang="en-AU" sz="1400" dirty="0"/>
          </a:p>
        </p:txBody>
      </p:sp>
      <p:grpSp>
        <p:nvGrpSpPr>
          <p:cNvPr id="21" name="Group 20"/>
          <p:cNvGrpSpPr/>
          <p:nvPr/>
        </p:nvGrpSpPr>
        <p:grpSpPr>
          <a:xfrm>
            <a:off x="0" y="699568"/>
            <a:ext cx="5143504" cy="4372506"/>
            <a:chOff x="-71438" y="699568"/>
            <a:chExt cx="5143504" cy="4372506"/>
          </a:xfrm>
        </p:grpSpPr>
        <p:pic>
          <p:nvPicPr>
            <p:cNvPr id="66563" name="Picture 3"/>
            <p:cNvPicPr>
              <a:picLocks noChangeAspect="1" noChangeArrowheads="1"/>
            </p:cNvPicPr>
            <p:nvPr/>
          </p:nvPicPr>
          <p:blipFill>
            <a:blip r:embed="rId5" cstate="print"/>
            <a:srcRect/>
            <a:stretch>
              <a:fillRect/>
            </a:stretch>
          </p:blipFill>
          <p:spPr bwMode="auto">
            <a:xfrm>
              <a:off x="-71438" y="699568"/>
              <a:ext cx="5143504" cy="4372506"/>
            </a:xfrm>
            <a:prstGeom prst="rect">
              <a:avLst/>
            </a:prstGeom>
            <a:noFill/>
            <a:ln w="9525">
              <a:noFill/>
              <a:miter lim="800000"/>
              <a:headEnd/>
              <a:tailEnd/>
            </a:ln>
            <a:effectLst/>
          </p:spPr>
        </p:pic>
        <p:sp>
          <p:nvSpPr>
            <p:cNvPr id="17" name="TextBox 16"/>
            <p:cNvSpPr txBox="1"/>
            <p:nvPr/>
          </p:nvSpPr>
          <p:spPr>
            <a:xfrm>
              <a:off x="2428860" y="714356"/>
              <a:ext cx="214314" cy="400110"/>
            </a:xfrm>
            <a:prstGeom prst="rect">
              <a:avLst/>
            </a:prstGeom>
            <a:noFill/>
          </p:spPr>
          <p:txBody>
            <a:bodyPr wrap="square" rtlCol="0">
              <a:spAutoFit/>
            </a:bodyPr>
            <a:lstStyle/>
            <a:p>
              <a:r>
                <a:rPr lang="en-AU" sz="2000" i="1" dirty="0" smtClean="0"/>
                <a:t>Y</a:t>
              </a:r>
              <a:endParaRPr lang="en-AU" sz="2000" i="1" dirty="0"/>
            </a:p>
          </p:txBody>
        </p:sp>
        <p:sp>
          <p:nvSpPr>
            <p:cNvPr id="18" name="TextBox 17"/>
            <p:cNvSpPr txBox="1"/>
            <p:nvPr/>
          </p:nvSpPr>
          <p:spPr>
            <a:xfrm>
              <a:off x="142844" y="3714752"/>
              <a:ext cx="571504" cy="400110"/>
            </a:xfrm>
            <a:prstGeom prst="rect">
              <a:avLst/>
            </a:prstGeom>
            <a:noFill/>
          </p:spPr>
          <p:txBody>
            <a:bodyPr wrap="square" rtlCol="0">
              <a:spAutoFit/>
            </a:bodyPr>
            <a:lstStyle/>
            <a:p>
              <a:pPr algn="ctr"/>
              <a:r>
                <a:rPr lang="en-AU" sz="2000" i="1" dirty="0" smtClean="0"/>
                <a:t>X</a:t>
              </a:r>
              <a:r>
                <a:rPr lang="en-AU" sz="2000" baseline="-25000" dirty="0" smtClean="0"/>
                <a:t>2</a:t>
              </a:r>
              <a:endParaRPr lang="en-AU" sz="2000" baseline="-25000" dirty="0"/>
            </a:p>
          </p:txBody>
        </p:sp>
        <p:sp>
          <p:nvSpPr>
            <p:cNvPr id="19" name="TextBox 18"/>
            <p:cNvSpPr txBox="1"/>
            <p:nvPr/>
          </p:nvSpPr>
          <p:spPr>
            <a:xfrm>
              <a:off x="4143372" y="4071942"/>
              <a:ext cx="571504" cy="400110"/>
            </a:xfrm>
            <a:prstGeom prst="rect">
              <a:avLst/>
            </a:prstGeom>
            <a:noFill/>
          </p:spPr>
          <p:txBody>
            <a:bodyPr wrap="square" rtlCol="0">
              <a:spAutoFit/>
            </a:bodyPr>
            <a:lstStyle/>
            <a:p>
              <a:pPr algn="ctr"/>
              <a:r>
                <a:rPr lang="en-AU" sz="2000" i="1" dirty="0" smtClean="0"/>
                <a:t>X</a:t>
              </a:r>
              <a:r>
                <a:rPr lang="en-AU" sz="2000" baseline="-25000" dirty="0" smtClean="0"/>
                <a:t>1</a:t>
              </a:r>
              <a:endParaRPr lang="en-AU" sz="2000" baseline="-25000" dirty="0"/>
            </a:p>
          </p:txBody>
        </p:sp>
      </p:grpSp>
      <p:sp>
        <p:nvSpPr>
          <p:cNvPr id="3" name="Content Placeholder 2"/>
          <p:cNvSpPr>
            <a:spLocks noGrp="1"/>
          </p:cNvSpPr>
          <p:nvPr>
            <p:ph idx="1"/>
          </p:nvPr>
        </p:nvSpPr>
        <p:spPr>
          <a:xfrm>
            <a:off x="357158" y="214290"/>
            <a:ext cx="8143932" cy="571504"/>
          </a:xfrm>
        </p:spPr>
        <p:txBody>
          <a:bodyPr>
            <a:noAutofit/>
          </a:bodyPr>
          <a:lstStyle/>
          <a:p>
            <a:pPr>
              <a:buNone/>
            </a:pPr>
            <a:r>
              <a:rPr lang="en-AU" sz="2400" dirty="0" smtClean="0"/>
              <a:t>Logic of the analysis – two (or more) predictors</a:t>
            </a:r>
          </a:p>
        </p:txBody>
      </p:sp>
      <p:pic>
        <p:nvPicPr>
          <p:cNvPr id="16" name="Picture 19"/>
          <p:cNvPicPr>
            <a:picLocks noChangeAspect="1" noChangeArrowheads="1"/>
          </p:cNvPicPr>
          <p:nvPr/>
        </p:nvPicPr>
        <p:blipFill>
          <a:blip r:embed="rId6" cstate="print"/>
          <a:srcRect/>
          <a:stretch>
            <a:fillRect/>
          </a:stretch>
        </p:blipFill>
        <p:spPr bwMode="auto">
          <a:xfrm>
            <a:off x="357158" y="5032747"/>
            <a:ext cx="4000496" cy="539393"/>
          </a:xfrm>
          <a:prstGeom prst="rect">
            <a:avLst/>
          </a:prstGeom>
          <a:noFill/>
          <a:ln w="9525">
            <a:noFill/>
            <a:miter lim="800000"/>
            <a:headEnd/>
            <a:tailEnd/>
          </a:ln>
          <a:effectLst/>
        </p:spPr>
      </p:pic>
      <p:sp>
        <p:nvSpPr>
          <p:cNvPr id="22" name="Rectangle 21"/>
          <p:cNvSpPr/>
          <p:nvPr/>
        </p:nvSpPr>
        <p:spPr>
          <a:xfrm>
            <a:off x="357158" y="4786322"/>
            <a:ext cx="2571768" cy="369332"/>
          </a:xfrm>
          <a:prstGeom prst="rect">
            <a:avLst/>
          </a:prstGeom>
        </p:spPr>
        <p:txBody>
          <a:bodyPr wrap="square">
            <a:spAutoFit/>
          </a:bodyPr>
          <a:lstStyle/>
          <a:p>
            <a:r>
              <a:rPr lang="en-AU" dirty="0" smtClean="0"/>
              <a:t>The model:</a:t>
            </a:r>
            <a:endParaRPr lang="en-AU" dirty="0"/>
          </a:p>
        </p:txBody>
      </p:sp>
      <p:sp>
        <p:nvSpPr>
          <p:cNvPr id="6" name="TextBox 5"/>
          <p:cNvSpPr txBox="1"/>
          <p:nvPr/>
        </p:nvSpPr>
        <p:spPr>
          <a:xfrm>
            <a:off x="4643438" y="888856"/>
            <a:ext cx="4286280" cy="2308324"/>
          </a:xfrm>
          <a:prstGeom prst="rect">
            <a:avLst/>
          </a:prstGeom>
          <a:noFill/>
        </p:spPr>
        <p:txBody>
          <a:bodyPr wrap="square" rtlCol="0">
            <a:spAutoFit/>
          </a:bodyPr>
          <a:lstStyle/>
          <a:p>
            <a:pPr marL="182563" indent="-182563">
              <a:buFont typeface="Arial" pitchFamily="34" charset="0"/>
              <a:buChar char="•"/>
            </a:pPr>
            <a:r>
              <a:rPr lang="en-AU" dirty="0" smtClean="0"/>
              <a:t>We use MLE to determine an equation that minimises the sum of the squared values of the residuals (equation of a 3D plane for two predictors)</a:t>
            </a:r>
          </a:p>
          <a:p>
            <a:pPr marL="182563" indent="-182563">
              <a:buFont typeface="Arial" pitchFamily="34" charset="0"/>
              <a:buChar char="•"/>
            </a:pPr>
            <a:r>
              <a:rPr lang="en-AU" dirty="0" smtClean="0"/>
              <a:t>MLE makes the same key assumptions as for analyses with a single predictor</a:t>
            </a:r>
          </a:p>
          <a:p>
            <a:pPr marL="182563" indent="-182563">
              <a:buFont typeface="Arial" pitchFamily="34" charset="0"/>
              <a:buChar char="•"/>
            </a:pPr>
            <a:r>
              <a:rPr lang="en-AU" dirty="0" smtClean="0"/>
              <a:t>Interactions between the predictors are possible</a:t>
            </a:r>
          </a:p>
        </p:txBody>
      </p:sp>
      <p:sp>
        <p:nvSpPr>
          <p:cNvPr id="23" name="Rectangle 22"/>
          <p:cNvSpPr/>
          <p:nvPr/>
        </p:nvSpPr>
        <p:spPr>
          <a:xfrm>
            <a:off x="5643570" y="5854503"/>
            <a:ext cx="3357586" cy="646331"/>
          </a:xfrm>
          <a:prstGeom prst="rect">
            <a:avLst/>
          </a:prstGeom>
        </p:spPr>
        <p:txBody>
          <a:bodyPr wrap="square">
            <a:spAutoFit/>
          </a:bodyPr>
          <a:lstStyle/>
          <a:p>
            <a:r>
              <a:rPr lang="en-AU" dirty="0" smtClean="0"/>
              <a:t>The model:</a:t>
            </a:r>
          </a:p>
          <a:p>
            <a:r>
              <a:rPr lang="en-AU" i="1" dirty="0" smtClean="0"/>
              <a:t>Y</a:t>
            </a:r>
            <a:r>
              <a:rPr lang="en-AU" i="1" baseline="-25000" dirty="0" smtClean="0"/>
              <a:t>i</a:t>
            </a:r>
            <a:r>
              <a:rPr lang="en-AU" i="1" dirty="0" smtClean="0"/>
              <a:t> </a:t>
            </a:r>
            <a:r>
              <a:rPr lang="en-AU" dirty="0" smtClean="0"/>
              <a:t>= </a:t>
            </a:r>
            <a:r>
              <a:rPr lang="en-AU" i="1" dirty="0" smtClean="0"/>
              <a:t>b</a:t>
            </a:r>
            <a:r>
              <a:rPr lang="en-AU" baseline="-25000" dirty="0" smtClean="0"/>
              <a:t>2</a:t>
            </a:r>
            <a:r>
              <a:rPr lang="en-AU" i="1" dirty="0" smtClean="0"/>
              <a:t>X</a:t>
            </a:r>
            <a:r>
              <a:rPr lang="en-AU" i="1" baseline="-25000" dirty="0" smtClean="0"/>
              <a:t>i</a:t>
            </a:r>
            <a:r>
              <a:rPr lang="en-AU" baseline="-25000" dirty="0" smtClean="0"/>
              <a:t>2</a:t>
            </a:r>
            <a:r>
              <a:rPr lang="en-AU" dirty="0" smtClean="0"/>
              <a:t> + </a:t>
            </a:r>
            <a:r>
              <a:rPr lang="en-AU" i="1" dirty="0" smtClean="0"/>
              <a:t>b</a:t>
            </a:r>
            <a:r>
              <a:rPr lang="en-AU" baseline="-25000" dirty="0" smtClean="0"/>
              <a:t>1</a:t>
            </a:r>
            <a:r>
              <a:rPr lang="en-AU" i="1" dirty="0" smtClean="0"/>
              <a:t>X</a:t>
            </a:r>
            <a:r>
              <a:rPr lang="en-AU" i="1" baseline="-25000" dirty="0" smtClean="0"/>
              <a:t>i</a:t>
            </a:r>
            <a:r>
              <a:rPr lang="en-AU" baseline="-25000" dirty="0" smtClean="0"/>
              <a:t>1</a:t>
            </a:r>
            <a:r>
              <a:rPr lang="en-AU" dirty="0" smtClean="0"/>
              <a:t> + </a:t>
            </a:r>
            <a:r>
              <a:rPr lang="en-AU" i="1" dirty="0" smtClean="0"/>
              <a:t>b</a:t>
            </a:r>
            <a:r>
              <a:rPr lang="en-AU" baseline="-25000" dirty="0" smtClean="0"/>
              <a:t>3</a:t>
            </a:r>
            <a:r>
              <a:rPr lang="en-AU" i="1" dirty="0" smtClean="0"/>
              <a:t>X</a:t>
            </a:r>
            <a:r>
              <a:rPr lang="en-AU" i="1" baseline="-25000" dirty="0" smtClean="0"/>
              <a:t>i</a:t>
            </a:r>
            <a:r>
              <a:rPr lang="en-AU" baseline="-25000" dirty="0" smtClean="0"/>
              <a:t>1</a:t>
            </a:r>
            <a:r>
              <a:rPr lang="en-AU" i="1" dirty="0" smtClean="0"/>
              <a:t>X</a:t>
            </a:r>
            <a:r>
              <a:rPr lang="en-AU" i="1" baseline="-25000" dirty="0" smtClean="0"/>
              <a:t>i</a:t>
            </a:r>
            <a:r>
              <a:rPr lang="en-AU" baseline="-25000" dirty="0" smtClean="0"/>
              <a:t>2</a:t>
            </a:r>
            <a:r>
              <a:rPr lang="en-AU" dirty="0" smtClean="0"/>
              <a:t> + </a:t>
            </a:r>
            <a:r>
              <a:rPr lang="en-AU" i="1" dirty="0" smtClean="0"/>
              <a:t>b</a:t>
            </a:r>
            <a:r>
              <a:rPr lang="en-AU" baseline="-25000" dirty="0" smtClean="0"/>
              <a:t>0</a:t>
            </a:r>
            <a:r>
              <a:rPr lang="en-AU" dirty="0" smtClean="0"/>
              <a:t> + </a:t>
            </a:r>
            <a:r>
              <a:rPr lang="el-GR" i="1" dirty="0" smtClean="0"/>
              <a:t>ε</a:t>
            </a:r>
            <a:r>
              <a:rPr lang="en-AU" i="1" baseline="-25000" dirty="0" err="1" smtClean="0"/>
              <a:t>i</a:t>
            </a:r>
            <a:endParaRPr lang="en-AU" i="1" baseline="-25000" dirty="0"/>
          </a:p>
        </p:txBody>
      </p:sp>
      <p:cxnSp>
        <p:nvCxnSpPr>
          <p:cNvPr id="25" name="Straight Connector 24"/>
          <p:cNvCxnSpPr/>
          <p:nvPr/>
        </p:nvCxnSpPr>
        <p:spPr>
          <a:xfrm rot="10800000" flipV="1">
            <a:off x="5214942" y="4786322"/>
            <a:ext cx="1928826" cy="71436"/>
          </a:xfrm>
          <a:prstGeom prst="line">
            <a:avLst/>
          </a:prstGeom>
          <a:ln w="381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16200000" flipH="1">
            <a:off x="8572528" y="5429264"/>
            <a:ext cx="142876" cy="142876"/>
          </a:xfrm>
          <a:prstGeom prst="line">
            <a:avLst/>
          </a:prstGeom>
          <a:ln w="38100">
            <a:solidFill>
              <a:srgbClr val="0033CC"/>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a:xfrm>
            <a:off x="500034" y="214290"/>
            <a:ext cx="8143932" cy="428628"/>
          </a:xfrm>
          <a:prstGeom prst="rect">
            <a:avLst/>
          </a:prstGeom>
        </p:spPr>
        <p:txBody>
          <a:bodyPr>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Logic of the analysis – two</a:t>
            </a:r>
            <a:r>
              <a:rPr kumimoji="0" lang="en-AU" sz="2400" b="0" i="0" u="none" strike="noStrike" kern="1200" cap="none" spc="0" normalizeH="0" noProof="0" dirty="0" smtClean="0">
                <a:ln>
                  <a:noFill/>
                </a:ln>
                <a:solidFill>
                  <a:schemeClr val="tx1"/>
                </a:solidFill>
                <a:effectLst/>
                <a:uLnTx/>
                <a:uFillTx/>
                <a:latin typeface="+mn-lt"/>
                <a:ea typeface="+mn-ea"/>
                <a:cs typeface="+mn-cs"/>
              </a:rPr>
              <a:t> predictors</a:t>
            </a:r>
            <a:r>
              <a:rPr kumimoji="0" lang="en-AU" sz="2400" b="0" i="0" u="none" strike="noStrike" kern="1200" cap="none" spc="0" normalizeH="0" baseline="0" noProof="0" dirty="0" smtClean="0">
                <a:ln>
                  <a:noFill/>
                </a:ln>
                <a:solidFill>
                  <a:schemeClr val="tx1"/>
                </a:solidFill>
                <a:effectLst/>
                <a:uLnTx/>
                <a:uFillTx/>
                <a:latin typeface="+mn-lt"/>
                <a:ea typeface="+mn-ea"/>
                <a:cs typeface="+mn-cs"/>
              </a:rPr>
              <a:t> (continued)</a:t>
            </a:r>
          </a:p>
        </p:txBody>
      </p:sp>
      <p:sp>
        <p:nvSpPr>
          <p:cNvPr id="10" name="TextBox 9"/>
          <p:cNvSpPr txBox="1"/>
          <p:nvPr/>
        </p:nvSpPr>
        <p:spPr>
          <a:xfrm>
            <a:off x="4214810" y="939961"/>
            <a:ext cx="4572032" cy="5632311"/>
          </a:xfrm>
          <a:prstGeom prst="rect">
            <a:avLst/>
          </a:prstGeom>
          <a:noFill/>
        </p:spPr>
        <p:txBody>
          <a:bodyPr wrap="square" rtlCol="0">
            <a:spAutoFit/>
          </a:bodyPr>
          <a:lstStyle/>
          <a:p>
            <a:pPr marL="365125" indent="-182563">
              <a:buFont typeface="Arial" pitchFamily="34" charset="0"/>
              <a:buChar char="•"/>
            </a:pPr>
            <a:r>
              <a:rPr lang="en-AU" dirty="0" smtClean="0"/>
              <a:t>R</a:t>
            </a:r>
            <a:r>
              <a:rPr lang="en-AU" baseline="30000" dirty="0" smtClean="0"/>
              <a:t>2</a:t>
            </a:r>
            <a:r>
              <a:rPr lang="en-AU" dirty="0" smtClean="0"/>
              <a:t> has the same meaning, but you can also calculate adjusted R</a:t>
            </a:r>
            <a:r>
              <a:rPr lang="en-AU" baseline="30000" dirty="0" smtClean="0"/>
              <a:t>2 </a:t>
            </a:r>
            <a:r>
              <a:rPr lang="en-AU" dirty="0" smtClean="0"/>
              <a:t>, which is smaller than R</a:t>
            </a:r>
            <a:r>
              <a:rPr lang="en-AU" baseline="30000" dirty="0" smtClean="0"/>
              <a:t>2</a:t>
            </a:r>
            <a:r>
              <a:rPr lang="en-AU" dirty="0" smtClean="0"/>
              <a:t> if there are many predictors and/or the sample size is small</a:t>
            </a:r>
          </a:p>
          <a:p>
            <a:pPr marL="365125" indent="-182563">
              <a:buFont typeface="Arial" pitchFamily="34" charset="0"/>
              <a:buChar char="•"/>
            </a:pPr>
            <a:r>
              <a:rPr lang="en-AU" dirty="0" smtClean="0"/>
              <a:t>Three associated hypothesis tests (null hypotheses in green):</a:t>
            </a:r>
          </a:p>
          <a:p>
            <a:pPr marL="639763" lvl="1" indent="-182563">
              <a:buFont typeface="Calibri" pitchFamily="34" charset="0"/>
              <a:buChar char="−"/>
            </a:pPr>
            <a:r>
              <a:rPr lang="en-AU" dirty="0" smtClean="0"/>
              <a:t>T-tests  for each coefficient in the model: is it significantly different from </a:t>
            </a:r>
            <a:r>
              <a:rPr lang="en-AU" dirty="0" smtClean="0">
                <a:solidFill>
                  <a:srgbClr val="008000"/>
                </a:solidFill>
                <a:effectLst>
                  <a:outerShdw blurRad="38100" dist="38100" dir="2700000" algn="tl">
                    <a:srgbClr val="000000">
                      <a:alpha val="43137"/>
                    </a:srgbClr>
                  </a:outerShdw>
                </a:effectLst>
              </a:rPr>
              <a:t>zero</a:t>
            </a:r>
            <a:r>
              <a:rPr lang="en-AU" dirty="0" smtClean="0"/>
              <a:t>?</a:t>
            </a:r>
          </a:p>
          <a:p>
            <a:pPr marL="639763" lvl="1" indent="-182563">
              <a:buFont typeface="Calibri" pitchFamily="34" charset="0"/>
              <a:buChar char="−"/>
            </a:pPr>
            <a:r>
              <a:rPr lang="en-AU" dirty="0" smtClean="0"/>
              <a:t>F-test (ANOVA) to determine whether the model performs better than an </a:t>
            </a:r>
            <a:r>
              <a:rPr lang="en-AU" dirty="0" smtClean="0">
                <a:solidFill>
                  <a:srgbClr val="00B050"/>
                </a:solidFill>
              </a:rPr>
              <a:t>intercept-only model (i.e., an equation in which all slope coefficients equal zero and the intercept is then equal to the outcome variable’s mean)</a:t>
            </a:r>
          </a:p>
          <a:p>
            <a:pPr marL="639763" lvl="1" indent="-182563">
              <a:buFont typeface="Calibri" pitchFamily="34" charset="0"/>
              <a:buChar char="−"/>
            </a:pPr>
            <a:r>
              <a:rPr lang="en-AU" dirty="0" smtClean="0"/>
              <a:t>Hierarchical regression: F-test (ANOVA) to determine whether a model featuring one or more additional predictors performs better than the </a:t>
            </a:r>
            <a:r>
              <a:rPr lang="en-AU" dirty="0" smtClean="0">
                <a:solidFill>
                  <a:srgbClr val="008080"/>
                </a:solidFill>
              </a:rPr>
              <a:t>original model</a:t>
            </a:r>
          </a:p>
        </p:txBody>
      </p:sp>
      <p:sp>
        <p:nvSpPr>
          <p:cNvPr id="19" name="Rectangle 18"/>
          <p:cNvSpPr/>
          <p:nvPr/>
        </p:nvSpPr>
        <p:spPr>
          <a:xfrm>
            <a:off x="2714612" y="4494922"/>
            <a:ext cx="1928826" cy="1077218"/>
          </a:xfrm>
          <a:prstGeom prst="rect">
            <a:avLst/>
          </a:prstGeom>
        </p:spPr>
        <p:txBody>
          <a:bodyPr wrap="square">
            <a:spAutoFit/>
          </a:bodyPr>
          <a:lstStyle/>
          <a:p>
            <a:r>
              <a:rPr lang="en-AU" sz="1600" dirty="0" smtClean="0">
                <a:solidFill>
                  <a:srgbClr val="00B050"/>
                </a:solidFill>
              </a:rPr>
              <a:t>Horizontal plane from the mean of the outcome variable (</a:t>
            </a:r>
            <a:r>
              <a:rPr lang="en-AU" sz="1600" i="1" dirty="0" smtClean="0">
                <a:solidFill>
                  <a:srgbClr val="00B050"/>
                </a:solidFill>
              </a:rPr>
              <a:t>Y</a:t>
            </a:r>
            <a:r>
              <a:rPr lang="en-AU" sz="1600" dirty="0" smtClean="0">
                <a:solidFill>
                  <a:srgbClr val="00B050"/>
                </a:solidFill>
              </a:rPr>
              <a:t>)</a:t>
            </a:r>
            <a:endParaRPr lang="en-AU" sz="1600" dirty="0">
              <a:solidFill>
                <a:srgbClr val="00B050"/>
              </a:solidFill>
            </a:endParaRPr>
          </a:p>
        </p:txBody>
      </p:sp>
      <p:sp>
        <p:nvSpPr>
          <p:cNvPr id="27" name="Rectangle 26"/>
          <p:cNvSpPr/>
          <p:nvPr/>
        </p:nvSpPr>
        <p:spPr>
          <a:xfrm>
            <a:off x="1000100" y="3857628"/>
            <a:ext cx="2357454" cy="369332"/>
          </a:xfrm>
          <a:prstGeom prst="rect">
            <a:avLst/>
          </a:prstGeom>
          <a:solidFill>
            <a:schemeClr val="bg1"/>
          </a:solidFill>
        </p:spPr>
        <p:txBody>
          <a:bodyPr wrap="square">
            <a:spAutoFit/>
          </a:bodyPr>
          <a:lstStyle/>
          <a:p>
            <a:r>
              <a:rPr lang="en-AU" dirty="0" smtClean="0"/>
              <a:t>Intercept-only model</a:t>
            </a:r>
            <a:endParaRPr lang="en-AU" dirty="0"/>
          </a:p>
        </p:txBody>
      </p:sp>
      <p:sp>
        <p:nvSpPr>
          <p:cNvPr id="28" name="Rectangle 27"/>
          <p:cNvSpPr/>
          <p:nvPr/>
        </p:nvSpPr>
        <p:spPr>
          <a:xfrm>
            <a:off x="2357422" y="1928802"/>
            <a:ext cx="285752"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26" name="Picture 2"/>
          <p:cNvPicPr>
            <a:picLocks noChangeAspect="1" noChangeArrowheads="1"/>
          </p:cNvPicPr>
          <p:nvPr/>
        </p:nvPicPr>
        <p:blipFill>
          <a:blip r:embed="rId3" cstate="print"/>
          <a:srcRect/>
          <a:stretch>
            <a:fillRect/>
          </a:stretch>
        </p:blipFill>
        <p:spPr bwMode="auto">
          <a:xfrm>
            <a:off x="214282" y="785794"/>
            <a:ext cx="4076700" cy="2933700"/>
          </a:xfrm>
          <a:prstGeom prst="rect">
            <a:avLst/>
          </a:prstGeom>
          <a:noFill/>
          <a:ln w="9525">
            <a:noFill/>
            <a:miter lim="800000"/>
            <a:headEnd/>
            <a:tailEnd/>
          </a:ln>
          <a:effectLst/>
        </p:spPr>
      </p:pic>
      <p:sp>
        <p:nvSpPr>
          <p:cNvPr id="26" name="Rectangle 25"/>
          <p:cNvSpPr/>
          <p:nvPr/>
        </p:nvSpPr>
        <p:spPr>
          <a:xfrm>
            <a:off x="3857620" y="3214686"/>
            <a:ext cx="359394" cy="338554"/>
          </a:xfrm>
          <a:prstGeom prst="rect">
            <a:avLst/>
          </a:prstGeom>
        </p:spPr>
        <p:txBody>
          <a:bodyPr wrap="none">
            <a:spAutoFit/>
          </a:bodyPr>
          <a:lstStyle/>
          <a:p>
            <a:r>
              <a:rPr lang="en-AU" sz="1600" i="1" dirty="0" smtClean="0"/>
              <a:t>X</a:t>
            </a:r>
            <a:r>
              <a:rPr lang="en-AU" sz="1600" baseline="-25000" dirty="0" smtClean="0"/>
              <a:t>1</a:t>
            </a:r>
            <a:endParaRPr lang="en-AU" sz="1600" baseline="-25000" dirty="0"/>
          </a:p>
        </p:txBody>
      </p:sp>
      <p:sp>
        <p:nvSpPr>
          <p:cNvPr id="29" name="Rectangle 28"/>
          <p:cNvSpPr/>
          <p:nvPr/>
        </p:nvSpPr>
        <p:spPr>
          <a:xfrm>
            <a:off x="214282" y="3143248"/>
            <a:ext cx="359394" cy="338554"/>
          </a:xfrm>
          <a:prstGeom prst="rect">
            <a:avLst/>
          </a:prstGeom>
        </p:spPr>
        <p:txBody>
          <a:bodyPr wrap="none">
            <a:spAutoFit/>
          </a:bodyPr>
          <a:lstStyle/>
          <a:p>
            <a:r>
              <a:rPr lang="en-AU" sz="1600" i="1" dirty="0" smtClean="0"/>
              <a:t>X</a:t>
            </a:r>
            <a:r>
              <a:rPr lang="en-AU" sz="1600" baseline="-25000" dirty="0" smtClean="0"/>
              <a:t>2</a:t>
            </a:r>
            <a:endParaRPr lang="en-AU" sz="1600" baseline="-25000" dirty="0"/>
          </a:p>
        </p:txBody>
      </p:sp>
      <p:sp>
        <p:nvSpPr>
          <p:cNvPr id="30" name="Rectangle 29"/>
          <p:cNvSpPr/>
          <p:nvPr/>
        </p:nvSpPr>
        <p:spPr>
          <a:xfrm>
            <a:off x="1928794" y="785794"/>
            <a:ext cx="284052" cy="338554"/>
          </a:xfrm>
          <a:prstGeom prst="rect">
            <a:avLst/>
          </a:prstGeom>
          <a:solidFill>
            <a:schemeClr val="bg1"/>
          </a:solidFill>
        </p:spPr>
        <p:txBody>
          <a:bodyPr wrap="none">
            <a:spAutoFit/>
          </a:bodyPr>
          <a:lstStyle/>
          <a:p>
            <a:r>
              <a:rPr lang="en-AU" sz="1600" i="1" dirty="0" smtClean="0"/>
              <a:t>Y</a:t>
            </a:r>
            <a:endParaRPr lang="en-AU" sz="1600" i="1" dirty="0"/>
          </a:p>
        </p:txBody>
      </p:sp>
      <p:sp>
        <p:nvSpPr>
          <p:cNvPr id="32" name="Rectangle 31"/>
          <p:cNvSpPr/>
          <p:nvPr/>
        </p:nvSpPr>
        <p:spPr>
          <a:xfrm>
            <a:off x="1357290" y="1643050"/>
            <a:ext cx="359394" cy="338554"/>
          </a:xfrm>
          <a:prstGeom prst="rect">
            <a:avLst/>
          </a:prstGeom>
        </p:spPr>
        <p:txBody>
          <a:bodyPr wrap="none">
            <a:spAutoFit/>
          </a:bodyPr>
          <a:lstStyle/>
          <a:p>
            <a:r>
              <a:rPr lang="en-AU" sz="1600" dirty="0" smtClean="0"/>
              <a:t>b</a:t>
            </a:r>
            <a:r>
              <a:rPr lang="en-AU" sz="1600" baseline="-25000" dirty="0" smtClean="0"/>
              <a:t>2</a:t>
            </a:r>
            <a:endParaRPr lang="en-AU" sz="1600" baseline="-25000" dirty="0"/>
          </a:p>
        </p:txBody>
      </p:sp>
      <p:sp>
        <p:nvSpPr>
          <p:cNvPr id="34" name="Rectangle 33"/>
          <p:cNvSpPr/>
          <p:nvPr/>
        </p:nvSpPr>
        <p:spPr>
          <a:xfrm>
            <a:off x="2643174" y="857232"/>
            <a:ext cx="360996" cy="338554"/>
          </a:xfrm>
          <a:prstGeom prst="rect">
            <a:avLst/>
          </a:prstGeom>
        </p:spPr>
        <p:txBody>
          <a:bodyPr wrap="none">
            <a:spAutoFit/>
          </a:bodyPr>
          <a:lstStyle/>
          <a:p>
            <a:r>
              <a:rPr lang="en-AU" sz="1600" dirty="0" smtClean="0"/>
              <a:t>b</a:t>
            </a:r>
            <a:r>
              <a:rPr lang="en-AU" sz="1600" baseline="-25000" dirty="0" smtClean="0"/>
              <a:t>1</a:t>
            </a:r>
            <a:endParaRPr lang="en-AU" sz="1600" baseline="-25000" dirty="0"/>
          </a:p>
        </p:txBody>
      </p:sp>
      <p:sp>
        <p:nvSpPr>
          <p:cNvPr id="36" name="Content Placeholder 2"/>
          <p:cNvSpPr txBox="1">
            <a:spLocks/>
          </p:cNvSpPr>
          <p:nvPr/>
        </p:nvSpPr>
        <p:spPr>
          <a:xfrm>
            <a:off x="6429388" y="6143644"/>
            <a:ext cx="1428760" cy="357190"/>
          </a:xfrm>
          <a:prstGeom prst="rect">
            <a:avLst/>
          </a:prstGeom>
          <a:ln>
            <a:noFill/>
          </a:ln>
        </p:spPr>
        <p:txBody>
          <a:bodyPr/>
          <a:lstStyle/>
          <a:p>
            <a:pPr>
              <a:spcBef>
                <a:spcPts val="700"/>
              </a:spcBef>
              <a:buClr>
                <a:schemeClr val="accent2"/>
              </a:buClr>
              <a:buSzPct val="60000"/>
              <a:defRPr/>
            </a:pPr>
            <a:r>
              <a:rPr lang="en-AU" dirty="0" smtClean="0">
                <a:latin typeface="+mn-lt"/>
                <a:cs typeface="+mn-cs"/>
              </a:rPr>
              <a:t>p. 481</a:t>
            </a:r>
            <a:endParaRPr lang="en-AU" dirty="0">
              <a:latin typeface="+mn-lt"/>
              <a:cs typeface="+mn-cs"/>
            </a:endParaRPr>
          </a:p>
        </p:txBody>
      </p:sp>
      <p:pic>
        <p:nvPicPr>
          <p:cNvPr id="1028" name="Picture 4"/>
          <p:cNvPicPr>
            <a:picLocks noChangeAspect="1" noChangeArrowheads="1"/>
          </p:cNvPicPr>
          <p:nvPr/>
        </p:nvPicPr>
        <p:blipFill>
          <a:blip r:embed="rId4" cstate="print"/>
          <a:srcRect/>
          <a:stretch>
            <a:fillRect/>
          </a:stretch>
        </p:blipFill>
        <p:spPr bwMode="auto">
          <a:xfrm>
            <a:off x="214282" y="4143380"/>
            <a:ext cx="2428875" cy="2343150"/>
          </a:xfrm>
          <a:prstGeom prst="rect">
            <a:avLst/>
          </a:prstGeom>
          <a:noFill/>
          <a:ln w="9525">
            <a:noFill/>
            <a:miter lim="800000"/>
            <a:headEnd/>
            <a:tailEnd/>
          </a:ln>
          <a:effectLst/>
        </p:spPr>
      </p:pic>
      <p:sp>
        <p:nvSpPr>
          <p:cNvPr id="48" name="Rectangle 47"/>
          <p:cNvSpPr/>
          <p:nvPr/>
        </p:nvSpPr>
        <p:spPr>
          <a:xfrm>
            <a:off x="2214546" y="5286388"/>
            <a:ext cx="359394" cy="338554"/>
          </a:xfrm>
          <a:prstGeom prst="rect">
            <a:avLst/>
          </a:prstGeom>
        </p:spPr>
        <p:txBody>
          <a:bodyPr wrap="none">
            <a:spAutoFit/>
          </a:bodyPr>
          <a:lstStyle/>
          <a:p>
            <a:r>
              <a:rPr lang="en-AU" sz="1600" i="1" dirty="0" smtClean="0"/>
              <a:t>X</a:t>
            </a:r>
            <a:r>
              <a:rPr lang="en-AU" sz="1600" baseline="-25000" dirty="0" smtClean="0"/>
              <a:t>1</a:t>
            </a:r>
            <a:endParaRPr lang="en-AU" sz="1600" baseline="-25000" dirty="0"/>
          </a:p>
        </p:txBody>
      </p:sp>
      <p:sp>
        <p:nvSpPr>
          <p:cNvPr id="23" name="Rectangle 22"/>
          <p:cNvSpPr/>
          <p:nvPr/>
        </p:nvSpPr>
        <p:spPr>
          <a:xfrm>
            <a:off x="285720" y="5500702"/>
            <a:ext cx="359394" cy="338554"/>
          </a:xfrm>
          <a:prstGeom prst="rect">
            <a:avLst/>
          </a:prstGeom>
        </p:spPr>
        <p:txBody>
          <a:bodyPr wrap="none">
            <a:spAutoFit/>
          </a:bodyPr>
          <a:lstStyle/>
          <a:p>
            <a:r>
              <a:rPr lang="en-AU" sz="1600" i="1" dirty="0" smtClean="0"/>
              <a:t>X</a:t>
            </a:r>
            <a:r>
              <a:rPr lang="en-AU" sz="1600" baseline="-25000" dirty="0" smtClean="0"/>
              <a:t>2</a:t>
            </a:r>
            <a:endParaRPr lang="en-AU" sz="1600" baseline="-25000" dirty="0"/>
          </a:p>
        </p:txBody>
      </p:sp>
      <p:sp>
        <p:nvSpPr>
          <p:cNvPr id="47" name="Rectangle 46"/>
          <p:cNvSpPr/>
          <p:nvPr/>
        </p:nvSpPr>
        <p:spPr>
          <a:xfrm>
            <a:off x="1000100" y="4357694"/>
            <a:ext cx="284052" cy="338554"/>
          </a:xfrm>
          <a:prstGeom prst="rect">
            <a:avLst/>
          </a:prstGeom>
        </p:spPr>
        <p:txBody>
          <a:bodyPr wrap="none">
            <a:spAutoFit/>
          </a:bodyPr>
          <a:lstStyle/>
          <a:p>
            <a:r>
              <a:rPr lang="en-AU" sz="1600" i="1" dirty="0" smtClean="0"/>
              <a:t>Y</a:t>
            </a:r>
            <a:endParaRPr lang="en-AU" sz="1600" i="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89054"/>
            <a:ext cx="8229600" cy="5454656"/>
          </a:xfrm>
        </p:spPr>
        <p:txBody>
          <a:bodyPr>
            <a:normAutofit fontScale="85000" lnSpcReduction="10000"/>
          </a:bodyPr>
          <a:lstStyle/>
          <a:p>
            <a:pPr marL="404813" indent="-347663" eaLnBrk="1" hangingPunct="1">
              <a:buNone/>
              <a:defRPr/>
            </a:pPr>
            <a:r>
              <a:rPr lang="en-US" sz="2400" b="1" dirty="0" smtClean="0"/>
              <a:t>Experiment</a:t>
            </a:r>
          </a:p>
          <a:p>
            <a:pPr marL="404813" indent="-347663" eaLnBrk="1" hangingPunct="1">
              <a:defRPr/>
            </a:pPr>
            <a:r>
              <a:rPr lang="en-US" sz="2400" i="1" dirty="0" smtClean="0"/>
              <a:t>N = 97</a:t>
            </a:r>
          </a:p>
          <a:p>
            <a:pPr marL="404813" indent="-347663" eaLnBrk="1" hangingPunct="1">
              <a:defRPr/>
            </a:pPr>
            <a:r>
              <a:rPr lang="en-US" sz="2400" dirty="0" smtClean="0"/>
              <a:t>100 trials of the soccer-themed slot-machine task under one of five win-frequency conditions</a:t>
            </a:r>
          </a:p>
          <a:p>
            <a:pPr marL="804863" lvl="1" indent="-347663" eaLnBrk="1" hangingPunct="1">
              <a:spcBef>
                <a:spcPts val="0"/>
              </a:spcBef>
              <a:defRPr/>
            </a:pPr>
            <a:r>
              <a:rPr lang="en-US" sz="2400" dirty="0" smtClean="0"/>
              <a:t>1 win per 2 trials, per 3 trials, per 4 trials, per 8 trials and per 16 trials</a:t>
            </a:r>
          </a:p>
          <a:p>
            <a:pPr eaLnBrk="1" hangingPunct="1">
              <a:defRPr/>
            </a:pPr>
            <a:r>
              <a:rPr lang="en-US" sz="2400" dirty="0" smtClean="0"/>
              <a:t>Pre-game and post-game questionnaires almost identical to those in the Success-Slope experiment from Lecture 1. Final win amount (final credits) also calculated.</a:t>
            </a:r>
          </a:p>
          <a:p>
            <a:pPr eaLnBrk="1" hangingPunct="1">
              <a:buNone/>
              <a:defRPr/>
            </a:pPr>
            <a:endParaRPr lang="en-US" sz="2400" dirty="0" smtClean="0"/>
          </a:p>
          <a:p>
            <a:pPr eaLnBrk="1" hangingPunct="1">
              <a:buNone/>
              <a:defRPr/>
            </a:pPr>
            <a:r>
              <a:rPr lang="en-US" sz="2400" b="1" dirty="0" smtClean="0"/>
              <a:t>Hypothesis</a:t>
            </a:r>
          </a:p>
          <a:p>
            <a:pPr marL="0" indent="0" eaLnBrk="1" hangingPunct="1">
              <a:buNone/>
              <a:defRPr/>
            </a:pPr>
            <a:r>
              <a:rPr lang="en-US" sz="2400" dirty="0" smtClean="0"/>
              <a:t>In many causal </a:t>
            </a:r>
            <a:r>
              <a:rPr lang="en-US" sz="2400" dirty="0" err="1" smtClean="0"/>
              <a:t>judgement</a:t>
            </a:r>
            <a:r>
              <a:rPr lang="en-US" sz="2400" dirty="0" smtClean="0"/>
              <a:t> experiments, as the frequency with which two events co-occur increases, conclusions that one event causes the other have been found to increase in strength. Example: treatment with a certain drug and recovery. Here, we expect the same to the be the case for wins and choices made during the game. As win frequency increases, choices should come to be considered more causally effective (i.e., more strategic). Win frequency should predict natural or supernatural illusion of control.</a:t>
            </a:r>
            <a:endParaRPr lang="en-US" dirty="0"/>
          </a:p>
        </p:txBody>
      </p:sp>
      <p:sp>
        <p:nvSpPr>
          <p:cNvPr id="5" name="Content Placeholder 2"/>
          <p:cNvSpPr txBox="1">
            <a:spLocks/>
          </p:cNvSpPr>
          <p:nvPr/>
        </p:nvSpPr>
        <p:spPr>
          <a:xfrm>
            <a:off x="357158" y="214290"/>
            <a:ext cx="8143932" cy="571504"/>
          </a:xfrm>
          <a:prstGeom prst="rect">
            <a:avLst/>
          </a:prstGeom>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Hypothesis from our</a:t>
            </a:r>
            <a:r>
              <a:rPr kumimoji="0" lang="en-AU" sz="2400" b="0" i="0" u="none" strike="noStrike" kern="1200" cap="none" spc="0" normalizeH="0" noProof="0" dirty="0" smtClean="0">
                <a:ln>
                  <a:noFill/>
                </a:ln>
                <a:solidFill>
                  <a:schemeClr val="tx1"/>
                </a:solidFill>
                <a:effectLst/>
                <a:uLnTx/>
                <a:uFillTx/>
                <a:latin typeface="+mn-lt"/>
                <a:ea typeface="+mn-ea"/>
                <a:cs typeface="+mn-cs"/>
              </a:rPr>
              <a:t> dataset (actually from another very similar dataset; SF in your Study Materials/Data </a:t>
            </a:r>
            <a:r>
              <a:rPr kumimoji="0" lang="en-AU" sz="2400" b="0" i="0" u="none" strike="noStrike" kern="1200" cap="none" spc="0" normalizeH="0" noProof="0" dirty="0" err="1" smtClean="0">
                <a:ln>
                  <a:noFill/>
                </a:ln>
                <a:solidFill>
                  <a:schemeClr val="tx1"/>
                </a:solidFill>
                <a:effectLst/>
                <a:uLnTx/>
                <a:uFillTx/>
                <a:latin typeface="+mn-lt"/>
                <a:ea typeface="+mn-ea"/>
                <a:cs typeface="+mn-cs"/>
              </a:rPr>
              <a:t>folde</a:t>
            </a:r>
            <a:r>
              <a:rPr lang="en-AU" sz="2400" dirty="0" smtClean="0"/>
              <a:t>r)</a:t>
            </a:r>
            <a:endParaRPr kumimoji="0" lang="en-AU" sz="24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500206"/>
            <a:ext cx="4038600" cy="3000364"/>
          </a:xfrm>
          <a:solidFill>
            <a:srgbClr val="92D050">
              <a:alpha val="72157"/>
            </a:srgbClr>
          </a:solidFill>
        </p:spPr>
        <p:txBody>
          <a:bodyPr rtlCol="0">
            <a:normAutofit fontScale="85000" lnSpcReduction="20000"/>
          </a:bodyPr>
          <a:lstStyle/>
          <a:p>
            <a:pPr marL="0" indent="0" fontAlgn="auto">
              <a:spcAft>
                <a:spcPts val="0"/>
              </a:spcAft>
              <a:buFont typeface="Arial" charset="0"/>
              <a:buNone/>
              <a:defRPr/>
            </a:pPr>
            <a:r>
              <a:rPr lang="en-US" sz="2400" b="1" dirty="0" smtClean="0"/>
              <a:t>‘Natural’ </a:t>
            </a:r>
            <a:r>
              <a:rPr lang="en-US" sz="2400" b="1" dirty="0" err="1" smtClean="0"/>
              <a:t>IoC</a:t>
            </a:r>
            <a:endParaRPr lang="en-US" sz="2400" b="1" dirty="0" smtClean="0"/>
          </a:p>
          <a:p>
            <a:pPr marL="457200" indent="-457200" fontAlgn="auto">
              <a:spcAft>
                <a:spcPts val="0"/>
              </a:spcAft>
              <a:buFont typeface="+mj-lt"/>
              <a:buAutoNum type="arabicPeriod"/>
              <a:defRPr/>
            </a:pPr>
            <a:r>
              <a:rPr lang="en-US" sz="2400" dirty="0" smtClean="0"/>
              <a:t>My skill in playing the game.</a:t>
            </a:r>
          </a:p>
          <a:p>
            <a:pPr marL="457200" indent="-457200" fontAlgn="auto">
              <a:spcAft>
                <a:spcPts val="0"/>
              </a:spcAft>
              <a:buFont typeface="+mj-lt"/>
              <a:buAutoNum type="arabicPeriod"/>
              <a:defRPr/>
            </a:pPr>
            <a:r>
              <a:rPr lang="en-US" sz="2400" dirty="0" smtClean="0"/>
              <a:t>I got better with practice.</a:t>
            </a:r>
          </a:p>
          <a:p>
            <a:pPr marL="457200" indent="-457200" fontAlgn="auto">
              <a:spcAft>
                <a:spcPts val="0"/>
              </a:spcAft>
              <a:buFont typeface="+mj-lt"/>
              <a:buAutoNum type="arabicPeriod"/>
              <a:defRPr/>
            </a:pPr>
            <a:r>
              <a:rPr lang="en-US" sz="2400" dirty="0" smtClean="0"/>
              <a:t>I developed a logical strategy for playing.</a:t>
            </a:r>
          </a:p>
          <a:p>
            <a:pPr marL="457200" indent="-457200" fontAlgn="auto">
              <a:spcAft>
                <a:spcPts val="0"/>
              </a:spcAft>
              <a:buFont typeface="+mj-lt"/>
              <a:buAutoNum type="arabicPeriod"/>
              <a:defRPr/>
            </a:pPr>
            <a:r>
              <a:rPr lang="en-US" sz="2400" dirty="0" smtClean="0"/>
              <a:t>Experience in playing computer games.</a:t>
            </a:r>
          </a:p>
          <a:p>
            <a:pPr marL="0" indent="0" fontAlgn="auto">
              <a:spcAft>
                <a:spcPts val="0"/>
              </a:spcAft>
              <a:buNone/>
              <a:defRPr/>
            </a:pPr>
            <a:r>
              <a:rPr lang="en-US" sz="2400" i="1" dirty="0" smtClean="0"/>
              <a:t>Natural </a:t>
            </a:r>
            <a:r>
              <a:rPr lang="en-US" sz="2400" i="1" dirty="0" err="1" smtClean="0"/>
              <a:t>IoC</a:t>
            </a:r>
            <a:r>
              <a:rPr lang="en-US" sz="2400" i="1" dirty="0" smtClean="0"/>
              <a:t> variable: Average of these items</a:t>
            </a:r>
            <a:endParaRPr lang="en-US" sz="2400" i="1" dirty="0"/>
          </a:p>
        </p:txBody>
      </p:sp>
      <p:sp>
        <p:nvSpPr>
          <p:cNvPr id="4" name="Content Placeholder 3"/>
          <p:cNvSpPr>
            <a:spLocks noGrp="1"/>
          </p:cNvSpPr>
          <p:nvPr>
            <p:ph sz="half" idx="2"/>
          </p:nvPr>
        </p:nvSpPr>
        <p:spPr>
          <a:xfrm>
            <a:off x="4648200" y="1500206"/>
            <a:ext cx="4038600" cy="4000496"/>
          </a:xfrm>
          <a:solidFill>
            <a:srgbClr val="00CC99">
              <a:alpha val="60000"/>
            </a:srgbClr>
          </a:solidFill>
        </p:spPr>
        <p:txBody>
          <a:bodyPr rtlCol="0">
            <a:normAutofit fontScale="85000" lnSpcReduction="20000"/>
          </a:bodyPr>
          <a:lstStyle/>
          <a:p>
            <a:pPr marL="0" indent="0" fontAlgn="auto">
              <a:spcAft>
                <a:spcPts val="0"/>
              </a:spcAft>
              <a:buFont typeface="Arial" charset="0"/>
              <a:buNone/>
              <a:defRPr/>
            </a:pPr>
            <a:r>
              <a:rPr lang="en-US" sz="2400" b="1" dirty="0" smtClean="0"/>
              <a:t>‘Supernatural’ </a:t>
            </a:r>
            <a:r>
              <a:rPr lang="en-US" sz="2400" b="1" dirty="0" err="1" smtClean="0"/>
              <a:t>IoC</a:t>
            </a:r>
            <a:endParaRPr lang="en-US" sz="2400" dirty="0" smtClean="0"/>
          </a:p>
          <a:p>
            <a:pPr marL="457200" indent="-457200" fontAlgn="auto">
              <a:spcAft>
                <a:spcPts val="0"/>
              </a:spcAft>
              <a:buFont typeface="+mj-lt"/>
              <a:buAutoNum type="arabicPeriod"/>
              <a:defRPr/>
            </a:pPr>
            <a:r>
              <a:rPr lang="en-US" sz="2400" dirty="0" smtClean="0"/>
              <a:t>I took advantage of moments when my luck was good.</a:t>
            </a:r>
          </a:p>
          <a:p>
            <a:pPr marL="457200" indent="-457200" fontAlgn="auto">
              <a:spcAft>
                <a:spcPts val="0"/>
              </a:spcAft>
              <a:buFont typeface="+mj-lt"/>
              <a:buAutoNum type="arabicPeriod"/>
              <a:defRPr/>
            </a:pPr>
            <a:r>
              <a:rPr lang="en-US" sz="2400" dirty="0" smtClean="0"/>
              <a:t>I’ve always been a lucky kind of person.</a:t>
            </a:r>
          </a:p>
          <a:p>
            <a:pPr marL="457200" indent="-457200" fontAlgn="auto">
              <a:spcAft>
                <a:spcPts val="0"/>
              </a:spcAft>
              <a:buFont typeface="+mj-lt"/>
              <a:buAutoNum type="arabicPeriod"/>
              <a:defRPr/>
            </a:pPr>
            <a:r>
              <a:rPr lang="en-US" sz="2400" dirty="0" smtClean="0"/>
              <a:t>I knew how to make my luck turn good.</a:t>
            </a:r>
          </a:p>
          <a:p>
            <a:pPr marL="457200" indent="-457200" fontAlgn="auto">
              <a:spcAft>
                <a:spcPts val="0"/>
              </a:spcAft>
              <a:buFont typeface="+mj-lt"/>
              <a:buAutoNum type="arabicPeriod"/>
              <a:defRPr/>
            </a:pPr>
            <a:r>
              <a:rPr lang="en-US" sz="2400" dirty="0" smtClean="0"/>
              <a:t>A certain lucky way of playing just seemed to work for me. </a:t>
            </a:r>
          </a:p>
          <a:p>
            <a:pPr marL="457200" indent="-457200" fontAlgn="auto">
              <a:spcAft>
                <a:spcPts val="0"/>
              </a:spcAft>
              <a:buFont typeface="+mj-lt"/>
              <a:buAutoNum type="arabicPeriod"/>
              <a:defRPr/>
            </a:pPr>
            <a:r>
              <a:rPr lang="en-US" sz="2400" dirty="0" smtClean="0"/>
              <a:t>The players I chose.</a:t>
            </a:r>
          </a:p>
          <a:p>
            <a:pPr marL="457200" indent="-457200" fontAlgn="auto">
              <a:spcAft>
                <a:spcPts val="0"/>
              </a:spcAft>
              <a:buFont typeface="+mj-lt"/>
              <a:buAutoNum type="arabicPeriod"/>
              <a:defRPr/>
            </a:pPr>
            <a:r>
              <a:rPr lang="en-US" sz="2400" dirty="0" smtClean="0"/>
              <a:t>I learned how to predict the movements of the goalkeeper.</a:t>
            </a:r>
          </a:p>
          <a:p>
            <a:pPr marL="0" indent="0">
              <a:buNone/>
              <a:defRPr/>
            </a:pPr>
            <a:r>
              <a:rPr lang="en-US" sz="2400" i="1" dirty="0" smtClean="0"/>
              <a:t>Supernatural </a:t>
            </a:r>
            <a:r>
              <a:rPr lang="en-US" sz="2400" i="1" dirty="0" err="1" smtClean="0"/>
              <a:t>IoC</a:t>
            </a:r>
            <a:r>
              <a:rPr lang="en-US" sz="2400" i="1" dirty="0" smtClean="0"/>
              <a:t> variable: Average of these items</a:t>
            </a:r>
            <a:endParaRPr lang="en-US" sz="2400" dirty="0" smtClean="0"/>
          </a:p>
          <a:p>
            <a:pPr marL="341313" indent="-341313" fontAlgn="auto">
              <a:spcAft>
                <a:spcPts val="0"/>
              </a:spcAft>
              <a:buFont typeface="Arial" panose="020B0604020202020204" pitchFamily="34" charset="0"/>
              <a:buChar char="•"/>
              <a:defRPr/>
            </a:pPr>
            <a:endParaRPr lang="en-US" sz="2400" dirty="0"/>
          </a:p>
        </p:txBody>
      </p:sp>
      <p:sp>
        <p:nvSpPr>
          <p:cNvPr id="28676" name="Title 3"/>
          <p:cNvSpPr>
            <a:spLocks noGrp="1"/>
          </p:cNvSpPr>
          <p:nvPr>
            <p:ph type="title"/>
          </p:nvPr>
        </p:nvSpPr>
        <p:spPr>
          <a:xfrm>
            <a:off x="457200" y="214290"/>
            <a:ext cx="8229600" cy="1143000"/>
          </a:xfrm>
        </p:spPr>
        <p:txBody>
          <a:bodyPr>
            <a:normAutofit fontScale="90000"/>
          </a:bodyPr>
          <a:lstStyle/>
          <a:p>
            <a:r>
              <a:rPr lang="en-US" altLang="en-US" sz="3600" dirty="0" smtClean="0"/>
              <a:t>Post-game measure of illusion of problem-solving – slight difference from SS data</a:t>
            </a:r>
          </a:p>
        </p:txBody>
      </p:sp>
      <p:sp>
        <p:nvSpPr>
          <p:cNvPr id="9" name="Content Placeholder 2"/>
          <p:cNvSpPr txBox="1">
            <a:spLocks/>
          </p:cNvSpPr>
          <p:nvPr/>
        </p:nvSpPr>
        <p:spPr bwMode="auto">
          <a:xfrm>
            <a:off x="428596" y="4643446"/>
            <a:ext cx="4038600" cy="857256"/>
          </a:xfrm>
          <a:prstGeom prst="rect">
            <a:avLst/>
          </a:prstGeom>
          <a:solidFill>
            <a:srgbClr val="FFFF99"/>
          </a:solidFill>
          <a:ln w="9525">
            <a:noFill/>
            <a:miter lim="800000"/>
            <a:headEnd/>
            <a:tailEnd/>
          </a:ln>
        </p:spPr>
        <p:txBody>
          <a:bodyPr/>
          <a:lstStyle/>
          <a:p>
            <a:pPr fontAlgn="auto">
              <a:spcBef>
                <a:spcPct val="20000"/>
              </a:spcBef>
              <a:spcAft>
                <a:spcPts val="0"/>
              </a:spcAft>
              <a:buFont typeface="Arial" charset="0"/>
              <a:buNone/>
              <a:defRPr/>
            </a:pPr>
            <a:r>
              <a:rPr lang="en-US" sz="2400" b="1" dirty="0" smtClean="0">
                <a:cs typeface="+mn-cs"/>
              </a:rPr>
              <a:t>All </a:t>
            </a:r>
            <a:r>
              <a:rPr lang="en-US" sz="2400" b="1" dirty="0">
                <a:cs typeface="+mn-cs"/>
              </a:rPr>
              <a:t>chance.</a:t>
            </a:r>
          </a:p>
          <a:p>
            <a:pPr marL="341313" indent="-341313" fontAlgn="auto">
              <a:spcAft>
                <a:spcPts val="0"/>
              </a:spcAft>
              <a:defRPr/>
            </a:pPr>
            <a:r>
              <a:rPr lang="en-US" sz="2400" dirty="0">
                <a:cs typeface="+mn-cs"/>
              </a:rPr>
              <a:t>It was all chance.</a:t>
            </a:r>
          </a:p>
          <a:p>
            <a:pPr marL="342900" indent="-342900" fontAlgn="auto">
              <a:spcBef>
                <a:spcPct val="20000"/>
              </a:spcBef>
              <a:spcAft>
                <a:spcPts val="0"/>
              </a:spcAft>
              <a:buFont typeface="Arial" charset="0"/>
              <a:buChar char="•"/>
              <a:defRPr/>
            </a:pPr>
            <a:endParaRPr lang="en-US" sz="2400" dirty="0">
              <a:cs typeface="+mn-cs"/>
            </a:endParaRPr>
          </a:p>
        </p:txBody>
      </p:sp>
      <p:sp>
        <p:nvSpPr>
          <p:cNvPr id="7" name="Content Placeholder 3"/>
          <p:cNvSpPr txBox="1">
            <a:spLocks/>
          </p:cNvSpPr>
          <p:nvPr/>
        </p:nvSpPr>
        <p:spPr>
          <a:xfrm>
            <a:off x="428596" y="5643578"/>
            <a:ext cx="8286808" cy="1071570"/>
          </a:xfrm>
          <a:prstGeom prst="rect">
            <a:avLst/>
          </a:prstGeom>
        </p:spPr>
        <p:txBody>
          <a:bodyPr vert="horz" lIns="91440" tIns="45720" rIns="91440" bIns="45720" rtlCol="0">
            <a:normAutofit lnSpcReduction="10000"/>
          </a:bodyPr>
          <a:lstStyle/>
          <a:p>
            <a:pPr lvl="0"/>
            <a:r>
              <a:rPr lang="en-AU" sz="2200" noProof="0" dirty="0" smtClean="0"/>
              <a:t>We will use Supernatural </a:t>
            </a:r>
            <a:r>
              <a:rPr lang="en-AU" sz="2200" noProof="0" dirty="0" err="1" smtClean="0"/>
              <a:t>IoC</a:t>
            </a:r>
            <a:r>
              <a:rPr lang="en-AU" sz="2200" noProof="0" dirty="0" smtClean="0"/>
              <a:t> (</a:t>
            </a:r>
            <a:r>
              <a:rPr lang="en-AU" sz="2200" noProof="0" dirty="0" err="1" smtClean="0"/>
              <a:t>PostSupIoC</a:t>
            </a:r>
            <a:r>
              <a:rPr lang="en-AU" sz="2200" noProof="0" dirty="0" smtClean="0"/>
              <a:t>) as our outcome variable in this demonstration because it </a:t>
            </a:r>
            <a:r>
              <a:rPr lang="en-AU" sz="2200" dirty="0" smtClean="0"/>
              <a:t>has more items and is therefore a potentially more reliable measure of the illusion of problem-solving.</a:t>
            </a:r>
            <a:endParaRPr lang="en-AU" sz="2200" noProof="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12605</TotalTime>
  <Words>3976</Words>
  <Application>Microsoft Office PowerPoint</Application>
  <PresentationFormat>On-screen Show (4:3)</PresentationFormat>
  <Paragraphs>452</Paragraphs>
  <Slides>33</Slides>
  <Notes>18</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Lecture 2</vt:lpstr>
      <vt:lpstr>Programme</vt:lpstr>
      <vt:lpstr>T-tests</vt:lpstr>
      <vt:lpstr>Linear regression</vt:lpstr>
      <vt:lpstr>Slide 5</vt:lpstr>
      <vt:lpstr>Slide 6</vt:lpstr>
      <vt:lpstr>Slide 7</vt:lpstr>
      <vt:lpstr>Slide 8</vt:lpstr>
      <vt:lpstr>Post-game measure of illusion of problem-solving – slight difference from SS data</vt:lpstr>
      <vt:lpstr>Slide 10</vt:lpstr>
      <vt:lpstr>Slide 11</vt:lpstr>
      <vt:lpstr>Slide 12</vt:lpstr>
      <vt:lpstr>Slide 13</vt:lpstr>
      <vt:lpstr>ANOVA: Independent measures</vt:lpstr>
      <vt:lpstr>Slide 15</vt:lpstr>
      <vt:lpstr>Slide 16</vt:lpstr>
      <vt:lpstr>Slide 17</vt:lpstr>
      <vt:lpstr>Slide 18</vt:lpstr>
      <vt:lpstr>Other possible contrasts in the regression component</vt:lpstr>
      <vt:lpstr>Slide 20</vt:lpstr>
      <vt:lpstr>Slide 21</vt:lpstr>
      <vt:lpstr>Slide 22</vt:lpstr>
      <vt:lpstr>Slide 23</vt:lpstr>
      <vt:lpstr>Slide 24</vt:lpstr>
      <vt:lpstr>Interactions</vt:lpstr>
      <vt:lpstr>Logic of the analysis: Different types of hypothesis tests (model comparisons)  in unbalanced designs</vt:lpstr>
      <vt:lpstr>Slide 27</vt:lpstr>
      <vt:lpstr>Slide 28</vt:lpstr>
      <vt:lpstr>Slide 29</vt:lpstr>
      <vt:lpstr>Slide 30</vt:lpstr>
      <vt:lpstr>Slide 31</vt:lpstr>
      <vt:lpstr>Slide 32</vt:lpstr>
      <vt:lpstr>Reading</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dc:title>
  <dc:creator>Anastasia Ejova</dc:creator>
  <cp:lastModifiedBy>Anastasia Ejova</cp:lastModifiedBy>
  <cp:revision>184</cp:revision>
  <dcterms:created xsi:type="dcterms:W3CDTF">2014-09-04T14:14:54Z</dcterms:created>
  <dcterms:modified xsi:type="dcterms:W3CDTF">2014-10-30T08:43:09Z</dcterms:modified>
</cp:coreProperties>
</file>