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15" r:id="rId18"/>
    <p:sldId id="304" r:id="rId19"/>
    <p:sldId id="305" r:id="rId20"/>
    <p:sldId id="258" r:id="rId21"/>
    <p:sldId id="307" r:id="rId22"/>
    <p:sldId id="311" r:id="rId23"/>
    <p:sldId id="310" r:id="rId24"/>
    <p:sldId id="308" r:id="rId25"/>
    <p:sldId id="309" r:id="rId26"/>
    <p:sldId id="312" r:id="rId27"/>
    <p:sldId id="313" r:id="rId28"/>
    <p:sldId id="314" r:id="rId29"/>
    <p:sldId id="259"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ACCEF8-EF15-42F7-9141-9F82897569EB}" type="datetimeFigureOut">
              <a:rPr lang="en-US" smtClean="0"/>
              <a:pPr/>
              <a:t>10/30/2014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E6CB99-0477-402E-A07C-1DBECB88A281}"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15</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Ask students for an example of each</a:t>
            </a:r>
            <a:r>
              <a:rPr lang="en-AU" baseline="0" dirty="0" smtClean="0"/>
              <a:t> of these</a:t>
            </a:r>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20</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21</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24</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29</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4</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9</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140FA-39BD-4F08-BE55-0DF94265AE0D}" type="datetimeFigureOut">
              <a:rPr lang="en-US" smtClean="0"/>
              <a:pPr/>
              <a:t>10/30/2014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282B71C-E264-4595-9523-261D2B6D7CC6}"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140FA-39BD-4F08-BE55-0DF94265AE0D}" type="datetimeFigureOut">
              <a:rPr lang="en-US" smtClean="0"/>
              <a:pPr/>
              <a:t>10/30/2014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2B71C-E264-4595-9523-261D2B6D7CC6}"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health.adelaide.edu.au/psychology/ccs/teaching/ls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1470025"/>
          </a:xfrm>
        </p:spPr>
        <p:txBody>
          <a:bodyPr/>
          <a:lstStyle/>
          <a:p>
            <a:r>
              <a:rPr lang="en-AU" dirty="0" smtClean="0"/>
              <a:t>Seminar 2</a:t>
            </a:r>
            <a:endParaRPr lang="en-AU" dirty="0"/>
          </a:p>
        </p:txBody>
      </p:sp>
      <p:sp>
        <p:nvSpPr>
          <p:cNvPr id="3" name="Subtitle 2"/>
          <p:cNvSpPr>
            <a:spLocks noGrp="1"/>
          </p:cNvSpPr>
          <p:nvPr>
            <p:ph type="subTitle" idx="1"/>
          </p:nvPr>
        </p:nvSpPr>
        <p:spPr>
          <a:xfrm>
            <a:off x="1371600" y="1962152"/>
            <a:ext cx="6400800" cy="1038220"/>
          </a:xfrm>
        </p:spPr>
        <p:txBody>
          <a:bodyPr>
            <a:normAutofit/>
          </a:bodyPr>
          <a:lstStyle/>
          <a:p>
            <a:r>
              <a:rPr lang="en-AU" sz="2800" dirty="0" smtClean="0"/>
              <a:t>Basic ANOVA and regression: repeated measures ANOVA and bootstrapping</a:t>
            </a:r>
            <a:endParaRPr lang="en-AU" sz="2800" dirty="0"/>
          </a:p>
        </p:txBody>
      </p:sp>
      <p:sp>
        <p:nvSpPr>
          <p:cNvPr id="4" name="TextBox 3"/>
          <p:cNvSpPr txBox="1"/>
          <p:nvPr/>
        </p:nvSpPr>
        <p:spPr>
          <a:xfrm>
            <a:off x="571472" y="428604"/>
            <a:ext cx="7786742" cy="369332"/>
          </a:xfrm>
          <a:prstGeom prst="rect">
            <a:avLst/>
          </a:prstGeom>
          <a:noFill/>
        </p:spPr>
        <p:txBody>
          <a:bodyPr wrap="square" rtlCol="0">
            <a:spAutoFit/>
          </a:bodyPr>
          <a:lstStyle/>
          <a:p>
            <a:pPr algn="ctr"/>
            <a:r>
              <a:rPr lang="en-AU" dirty="0" smtClean="0"/>
              <a:t>R101: A practical guide to making R your everyday statistical tool (PSY532) </a:t>
            </a:r>
            <a:endParaRPr lang="en-AU" dirty="0"/>
          </a:p>
        </p:txBody>
      </p:sp>
      <p:pic>
        <p:nvPicPr>
          <p:cNvPr id="59394" name="Picture 2" descr="http://www.sara-artists.com/cossacks/photos_cossacks/Cossaks06.jpg"/>
          <p:cNvPicPr>
            <a:picLocks noChangeAspect="1" noChangeArrowheads="1"/>
          </p:cNvPicPr>
          <p:nvPr/>
        </p:nvPicPr>
        <p:blipFill>
          <a:blip r:embed="rId2" cstate="print"/>
          <a:srcRect/>
          <a:stretch>
            <a:fillRect/>
          </a:stretch>
        </p:blipFill>
        <p:spPr bwMode="auto">
          <a:xfrm>
            <a:off x="1857356" y="3071810"/>
            <a:ext cx="5259570" cy="35028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571472" y="357166"/>
            <a:ext cx="8143932"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a:t>
            </a:r>
            <a:r>
              <a:rPr lang="en-AU" sz="2400" noProof="0" dirty="0" smtClean="0"/>
              <a:t>ANOVA with two or more predictors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500034" y="1000108"/>
            <a:ext cx="8143932"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From the same data that gives us this table,</a:t>
            </a:r>
          </a:p>
        </p:txBody>
      </p:sp>
      <p:sp>
        <p:nvSpPr>
          <p:cNvPr id="6" name="Content Placeholder 2"/>
          <p:cNvSpPr txBox="1">
            <a:spLocks/>
          </p:cNvSpPr>
          <p:nvPr/>
        </p:nvSpPr>
        <p:spPr>
          <a:xfrm>
            <a:off x="571472" y="5643578"/>
            <a:ext cx="7929618"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we can calculate...</a:t>
            </a:r>
          </a:p>
        </p:txBody>
      </p:sp>
      <p:pic>
        <p:nvPicPr>
          <p:cNvPr id="103426" name="Picture 2"/>
          <p:cNvPicPr>
            <a:picLocks noChangeAspect="1" noChangeArrowheads="1"/>
          </p:cNvPicPr>
          <p:nvPr/>
        </p:nvPicPr>
        <p:blipFill>
          <a:blip r:embed="rId3" cstate="print"/>
          <a:srcRect/>
          <a:stretch>
            <a:fillRect/>
          </a:stretch>
        </p:blipFill>
        <p:spPr bwMode="auto">
          <a:xfrm>
            <a:off x="1340833" y="1785926"/>
            <a:ext cx="6803067" cy="3357586"/>
          </a:xfrm>
          <a:prstGeom prst="rect">
            <a:avLst/>
          </a:prstGeom>
          <a:noFill/>
          <a:ln w="9525">
            <a:noFill/>
            <a:miter lim="800000"/>
            <a:headEnd/>
            <a:tailEnd/>
          </a:ln>
          <a:effectLst/>
        </p:spPr>
      </p:pic>
      <p:sp>
        <p:nvSpPr>
          <p:cNvPr id="7" name="Flowchart: Process 6"/>
          <p:cNvSpPr/>
          <p:nvPr/>
        </p:nvSpPr>
        <p:spPr>
          <a:xfrm>
            <a:off x="1714480" y="2500306"/>
            <a:ext cx="1641719" cy="1751471"/>
          </a:xfrm>
          <a:prstGeom prst="flowChartProcess">
            <a:avLst/>
          </a:prstGeom>
          <a:solidFill>
            <a:srgbClr val="FFC000">
              <a:alpha val="4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3571868" y="1857364"/>
            <a:ext cx="2857520" cy="428628"/>
          </a:xfrm>
          <a:prstGeom prst="rect">
            <a:avLst/>
          </a:prstGeom>
          <a:solidFill>
            <a:schemeClr val="accent3">
              <a:lumMod val="75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642910" y="2925545"/>
            <a:ext cx="1214414" cy="646331"/>
          </a:xfrm>
          <a:prstGeom prst="rect">
            <a:avLst/>
          </a:prstGeom>
          <a:noFill/>
        </p:spPr>
        <p:txBody>
          <a:bodyPr wrap="square" rtlCol="0">
            <a:spAutoFit/>
          </a:bodyPr>
          <a:lstStyle/>
          <a:p>
            <a:r>
              <a:rPr lang="en-AU" dirty="0" smtClean="0">
                <a:solidFill>
                  <a:schemeClr val="accent6">
                    <a:lumMod val="75000"/>
                  </a:schemeClr>
                </a:solidFill>
              </a:rPr>
              <a:t>Factor A </a:t>
            </a:r>
          </a:p>
          <a:p>
            <a:r>
              <a:rPr lang="en-AU" dirty="0" smtClean="0">
                <a:solidFill>
                  <a:schemeClr val="accent2">
                    <a:lumMod val="75000"/>
                  </a:schemeClr>
                </a:solidFill>
              </a:rPr>
              <a:t>(3 levels)</a:t>
            </a:r>
            <a:endParaRPr lang="en-AU" dirty="0">
              <a:solidFill>
                <a:schemeClr val="accent2">
                  <a:lumMod val="75000"/>
                </a:schemeClr>
              </a:solidFill>
            </a:endParaRPr>
          </a:p>
        </p:txBody>
      </p:sp>
      <p:sp>
        <p:nvSpPr>
          <p:cNvPr id="10" name="TextBox 9"/>
          <p:cNvSpPr txBox="1"/>
          <p:nvPr/>
        </p:nvSpPr>
        <p:spPr>
          <a:xfrm>
            <a:off x="4143372" y="1488032"/>
            <a:ext cx="1928826" cy="369332"/>
          </a:xfrm>
          <a:prstGeom prst="rect">
            <a:avLst/>
          </a:prstGeom>
          <a:noFill/>
        </p:spPr>
        <p:txBody>
          <a:bodyPr wrap="square" rtlCol="0">
            <a:spAutoFit/>
          </a:bodyPr>
          <a:lstStyle/>
          <a:p>
            <a:r>
              <a:rPr lang="en-AU" dirty="0" smtClean="0">
                <a:solidFill>
                  <a:schemeClr val="accent3">
                    <a:lumMod val="50000"/>
                  </a:schemeClr>
                </a:solidFill>
              </a:rPr>
              <a:t>Factor B </a:t>
            </a:r>
            <a:r>
              <a:rPr lang="en-AU" dirty="0" smtClean="0">
                <a:solidFill>
                  <a:schemeClr val="accent5">
                    <a:lumMod val="75000"/>
                  </a:schemeClr>
                </a:solidFill>
              </a:rPr>
              <a:t>(2 levels)</a:t>
            </a:r>
            <a:endParaRPr lang="en-AU" dirty="0">
              <a:solidFill>
                <a:schemeClr val="accent5">
                  <a:lumMod val="75000"/>
                </a:schemeClr>
              </a:solidFill>
            </a:endParaRPr>
          </a:p>
        </p:txBody>
      </p:sp>
      <p:sp>
        <p:nvSpPr>
          <p:cNvPr id="12" name="Rectangle 11"/>
          <p:cNvSpPr/>
          <p:nvPr/>
        </p:nvSpPr>
        <p:spPr>
          <a:xfrm>
            <a:off x="4357686" y="278605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Rectangle 15"/>
          <p:cNvSpPr/>
          <p:nvPr/>
        </p:nvSpPr>
        <p:spPr>
          <a:xfrm>
            <a:off x="4357686" y="3357562"/>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Rectangle 16"/>
          <p:cNvSpPr/>
          <p:nvPr/>
        </p:nvSpPr>
        <p:spPr>
          <a:xfrm>
            <a:off x="4357686" y="385762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Rectangle 17"/>
          <p:cNvSpPr/>
          <p:nvPr/>
        </p:nvSpPr>
        <p:spPr>
          <a:xfrm>
            <a:off x="4500562" y="278605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p:cNvSpPr/>
          <p:nvPr/>
        </p:nvSpPr>
        <p:spPr>
          <a:xfrm>
            <a:off x="6072198" y="278605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Rectangle 19"/>
          <p:cNvSpPr/>
          <p:nvPr/>
        </p:nvSpPr>
        <p:spPr>
          <a:xfrm>
            <a:off x="6072198" y="3357562"/>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Rectangle 20"/>
          <p:cNvSpPr/>
          <p:nvPr/>
        </p:nvSpPr>
        <p:spPr>
          <a:xfrm>
            <a:off x="6072198" y="385762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Rectangle 21"/>
          <p:cNvSpPr/>
          <p:nvPr/>
        </p:nvSpPr>
        <p:spPr>
          <a:xfrm>
            <a:off x="4500562" y="3857628"/>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3" name="Rectangle 22"/>
          <p:cNvSpPr/>
          <p:nvPr/>
        </p:nvSpPr>
        <p:spPr>
          <a:xfrm>
            <a:off x="4500562" y="3357562"/>
            <a:ext cx="142876" cy="214314"/>
          </a:xfrm>
          <a:prstGeom prst="rect">
            <a:avLst/>
          </a:prstGeom>
          <a:solidFill>
            <a:srgbClr val="95B3D7">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Rectangle 23"/>
          <p:cNvSpPr/>
          <p:nvPr/>
        </p:nvSpPr>
        <p:spPr>
          <a:xfrm>
            <a:off x="5929322" y="3357562"/>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Rectangle 24"/>
          <p:cNvSpPr/>
          <p:nvPr/>
        </p:nvSpPr>
        <p:spPr>
          <a:xfrm>
            <a:off x="5929322" y="278605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ectangle 25"/>
          <p:cNvSpPr/>
          <p:nvPr/>
        </p:nvSpPr>
        <p:spPr>
          <a:xfrm>
            <a:off x="5929322" y="3857628"/>
            <a:ext cx="142876" cy="214314"/>
          </a:xfrm>
          <a:prstGeom prst="rect">
            <a:avLst/>
          </a:prstGeom>
          <a:solidFill>
            <a:schemeClr val="accent2">
              <a:lumMod val="60000"/>
              <a:lumOff val="40000"/>
              <a:alpha val="4392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Flowchart: Process 26"/>
          <p:cNvSpPr/>
          <p:nvPr/>
        </p:nvSpPr>
        <p:spPr>
          <a:xfrm>
            <a:off x="6786578" y="2500306"/>
            <a:ext cx="571504" cy="1714512"/>
          </a:xfrm>
          <a:prstGeom prst="flowChartProcess">
            <a:avLst/>
          </a:prstGeom>
          <a:noFill/>
          <a:ln w="95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AU" dirty="0">
              <a:solidFill>
                <a:schemeClr val="tx1"/>
              </a:solidFill>
            </a:endParaRPr>
          </a:p>
        </p:txBody>
      </p:sp>
      <p:sp>
        <p:nvSpPr>
          <p:cNvPr id="28" name="TextBox 27"/>
          <p:cNvSpPr txBox="1"/>
          <p:nvPr/>
        </p:nvSpPr>
        <p:spPr>
          <a:xfrm>
            <a:off x="7429520" y="2786058"/>
            <a:ext cx="1214414" cy="923330"/>
          </a:xfrm>
          <a:prstGeom prst="rect">
            <a:avLst/>
          </a:prstGeom>
          <a:noFill/>
        </p:spPr>
        <p:txBody>
          <a:bodyPr wrap="square" rtlCol="0">
            <a:spAutoFit/>
          </a:bodyPr>
          <a:lstStyle/>
          <a:p>
            <a:r>
              <a:rPr lang="en-AU" dirty="0" smtClean="0">
                <a:solidFill>
                  <a:schemeClr val="accent6">
                    <a:lumMod val="75000"/>
                  </a:schemeClr>
                </a:solidFill>
              </a:rPr>
              <a:t>Row marginal means</a:t>
            </a:r>
            <a:endParaRPr lang="en-AU" dirty="0">
              <a:solidFill>
                <a:schemeClr val="accent2">
                  <a:lumMod val="75000"/>
                </a:schemeClr>
              </a:solidFill>
            </a:endParaRPr>
          </a:p>
        </p:txBody>
      </p:sp>
      <p:sp>
        <p:nvSpPr>
          <p:cNvPr id="29" name="TextBox 28"/>
          <p:cNvSpPr txBox="1"/>
          <p:nvPr/>
        </p:nvSpPr>
        <p:spPr>
          <a:xfrm>
            <a:off x="4214810" y="5000636"/>
            <a:ext cx="1928826" cy="646331"/>
          </a:xfrm>
          <a:prstGeom prst="rect">
            <a:avLst/>
          </a:prstGeom>
          <a:noFill/>
        </p:spPr>
        <p:txBody>
          <a:bodyPr wrap="square" rtlCol="0">
            <a:spAutoFit/>
          </a:bodyPr>
          <a:lstStyle/>
          <a:p>
            <a:pPr algn="ctr"/>
            <a:r>
              <a:rPr lang="en-AU" dirty="0" smtClean="0">
                <a:solidFill>
                  <a:schemeClr val="accent3">
                    <a:lumMod val="50000"/>
                  </a:schemeClr>
                </a:solidFill>
              </a:rPr>
              <a:t>Column marginal means</a:t>
            </a:r>
            <a:endParaRPr lang="en-AU" dirty="0">
              <a:solidFill>
                <a:schemeClr val="accent5">
                  <a:lumMod val="75000"/>
                </a:schemeClr>
              </a:solidFill>
            </a:endParaRPr>
          </a:p>
        </p:txBody>
      </p:sp>
      <p:sp>
        <p:nvSpPr>
          <p:cNvPr id="30" name="Flowchart: Process 29"/>
          <p:cNvSpPr/>
          <p:nvPr/>
        </p:nvSpPr>
        <p:spPr>
          <a:xfrm>
            <a:off x="4071934" y="4357694"/>
            <a:ext cx="2214578" cy="652466"/>
          </a:xfrm>
          <a:prstGeom prst="flowChartProcess">
            <a:avLst/>
          </a:prstGeom>
          <a:noFill/>
          <a:ln w="952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AU" dirty="0">
              <a:solidFill>
                <a:schemeClr val="tx1"/>
              </a:solidFill>
            </a:endParaRPr>
          </a:p>
        </p:txBody>
      </p:sp>
      <p:sp>
        <p:nvSpPr>
          <p:cNvPr id="31" name="Flowchart: Process 30"/>
          <p:cNvSpPr/>
          <p:nvPr/>
        </p:nvSpPr>
        <p:spPr>
          <a:xfrm>
            <a:off x="6786578" y="4357694"/>
            <a:ext cx="571504" cy="652466"/>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AU" dirty="0">
              <a:solidFill>
                <a:schemeClr val="tx1"/>
              </a:solidFill>
            </a:endParaRPr>
          </a:p>
        </p:txBody>
      </p:sp>
      <p:sp>
        <p:nvSpPr>
          <p:cNvPr id="32" name="Content Placeholder 2"/>
          <p:cNvSpPr txBox="1">
            <a:spLocks/>
          </p:cNvSpPr>
          <p:nvPr/>
        </p:nvSpPr>
        <p:spPr>
          <a:xfrm>
            <a:off x="7429520" y="4500570"/>
            <a:ext cx="14287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0" i="0" u="none" strike="noStrike" kern="1200" cap="none" spc="0" normalizeH="0" baseline="0" noProof="0" dirty="0" smtClean="0">
                <a:ln>
                  <a:noFill/>
                </a:ln>
                <a:solidFill>
                  <a:schemeClr val="tx1"/>
                </a:solidFill>
                <a:effectLst/>
                <a:uLnTx/>
                <a:uFillTx/>
                <a:latin typeface="+mn-lt"/>
                <a:ea typeface="+mn-ea"/>
                <a:cs typeface="+mn-cs"/>
              </a:rPr>
              <a:t>Grand</a:t>
            </a:r>
            <a:r>
              <a:rPr kumimoji="0" lang="en-AU" b="0" i="0" u="none" strike="noStrike" kern="1200" cap="none" spc="0" normalizeH="0" noProof="0" dirty="0" smtClean="0">
                <a:ln>
                  <a:noFill/>
                </a:ln>
                <a:solidFill>
                  <a:schemeClr val="tx1"/>
                </a:solidFill>
                <a:effectLst/>
                <a:uLnTx/>
                <a:uFillTx/>
                <a:latin typeface="+mn-lt"/>
                <a:ea typeface="+mn-ea"/>
                <a:cs typeface="+mn-cs"/>
              </a:rPr>
              <a:t> mean</a:t>
            </a:r>
            <a:endParaRPr kumimoji="0" lang="en-AU"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33" name="Straight Arrow Connector 32"/>
          <p:cNvCxnSpPr/>
          <p:nvPr/>
        </p:nvCxnSpPr>
        <p:spPr>
          <a:xfrm>
            <a:off x="2428860" y="2071678"/>
            <a:ext cx="1643074" cy="642942"/>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0" name="Content Placeholder 2"/>
          <p:cNvSpPr txBox="1">
            <a:spLocks/>
          </p:cNvSpPr>
          <p:nvPr/>
        </p:nvSpPr>
        <p:spPr>
          <a:xfrm>
            <a:off x="714348" y="1643050"/>
            <a:ext cx="2286016" cy="428628"/>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0" i="0" u="none" strike="noStrike" kern="1200" cap="none" spc="0" normalizeH="0" baseline="0" noProof="0" dirty="0" smtClean="0">
                <a:ln>
                  <a:noFill/>
                </a:ln>
                <a:solidFill>
                  <a:schemeClr val="bg1">
                    <a:lumMod val="50000"/>
                  </a:schemeClr>
                </a:solidFill>
                <a:effectLst/>
                <a:uLnTx/>
                <a:uFillTx/>
                <a:latin typeface="+mn-lt"/>
                <a:ea typeface="+mn-ea"/>
                <a:cs typeface="+mn-cs"/>
              </a:rPr>
              <a:t>Group means – e.g.,</a:t>
            </a:r>
            <a:r>
              <a:rPr kumimoji="0" lang="en-AU" b="0" i="0" u="none" strike="noStrike" kern="1200" cap="none" spc="0" normalizeH="0" noProof="0" dirty="0" smtClean="0">
                <a:ln>
                  <a:noFill/>
                </a:ln>
                <a:solidFill>
                  <a:schemeClr val="bg1">
                    <a:lumMod val="50000"/>
                  </a:schemeClr>
                </a:solidFill>
                <a:effectLst/>
                <a:uLnTx/>
                <a:uFillTx/>
                <a:latin typeface="+mn-lt"/>
                <a:ea typeface="+mn-ea"/>
                <a:cs typeface="+mn-cs"/>
              </a:rPr>
              <a:t> for group 1,1</a:t>
            </a:r>
            <a:endParaRPr kumimoji="0" lang="en-AU" b="0" i="0" u="none" strike="noStrike" kern="1200" cap="none" spc="0" normalizeH="0" baseline="0" noProof="0" dirty="0" smtClean="0">
              <a:ln>
                <a:noFill/>
              </a:ln>
              <a:solidFill>
                <a:schemeClr val="bg1">
                  <a:lumMod val="50000"/>
                </a:schemeClr>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3" cstate="print"/>
          <a:srcRect/>
          <a:stretch>
            <a:fillRect/>
          </a:stretch>
        </p:blipFill>
        <p:spPr bwMode="auto">
          <a:xfrm>
            <a:off x="5143504" y="2500306"/>
            <a:ext cx="3786182" cy="406984"/>
          </a:xfrm>
          <a:prstGeom prst="rect">
            <a:avLst/>
          </a:prstGeom>
          <a:noFill/>
          <a:ln w="9525">
            <a:noFill/>
            <a:miter lim="800000"/>
            <a:headEnd/>
            <a:tailEnd/>
          </a:ln>
          <a:effectLst/>
        </p:spPr>
      </p:pic>
      <p:sp>
        <p:nvSpPr>
          <p:cNvPr id="5" name="Flowchart: Process 4"/>
          <p:cNvSpPr/>
          <p:nvPr/>
        </p:nvSpPr>
        <p:spPr>
          <a:xfrm>
            <a:off x="357158" y="571480"/>
            <a:ext cx="4286280" cy="642942"/>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Total sum of squares expressing distance between all data points and grand mean</a:t>
            </a:r>
            <a:endParaRPr lang="en-AU" dirty="0">
              <a:solidFill>
                <a:schemeClr val="tx1"/>
              </a:solidFill>
            </a:endParaRPr>
          </a:p>
        </p:txBody>
      </p:sp>
      <p:sp>
        <p:nvSpPr>
          <p:cNvPr id="8" name="Flowchart: Process 7"/>
          <p:cNvSpPr/>
          <p:nvPr/>
        </p:nvSpPr>
        <p:spPr>
          <a:xfrm>
            <a:off x="357158" y="1285860"/>
            <a:ext cx="4286280" cy="857256"/>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difference between row marginal means and grand mean – variability due to Factor A</a:t>
            </a:r>
            <a:endParaRPr lang="en-AU" dirty="0">
              <a:solidFill>
                <a:schemeClr val="tx1"/>
              </a:solidFill>
            </a:endParaRPr>
          </a:p>
        </p:txBody>
      </p:sp>
      <p:sp>
        <p:nvSpPr>
          <p:cNvPr id="9" name="Flowchart: Process 8"/>
          <p:cNvSpPr/>
          <p:nvPr/>
        </p:nvSpPr>
        <p:spPr>
          <a:xfrm>
            <a:off x="357158" y="2214554"/>
            <a:ext cx="4286280" cy="928694"/>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difference between column marginal means and grand mean – variability due to Factor B</a:t>
            </a:r>
            <a:endParaRPr lang="en-AU" dirty="0">
              <a:solidFill>
                <a:schemeClr val="tx1"/>
              </a:solidFill>
            </a:endParaRPr>
          </a:p>
        </p:txBody>
      </p:sp>
      <p:sp>
        <p:nvSpPr>
          <p:cNvPr id="10" name="Flowchart: Process 9"/>
          <p:cNvSpPr/>
          <p:nvPr/>
        </p:nvSpPr>
        <p:spPr>
          <a:xfrm>
            <a:off x="357158" y="4714884"/>
            <a:ext cx="4286280" cy="1500198"/>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Four sets of degrees of freedom:</a:t>
            </a:r>
          </a:p>
          <a:p>
            <a:pPr marL="182563" indent="-182563">
              <a:buFont typeface="Arial" pitchFamily="34" charset="0"/>
              <a:buChar char="•"/>
            </a:pPr>
            <a:r>
              <a:rPr lang="en-AU" dirty="0" smtClean="0">
                <a:solidFill>
                  <a:schemeClr val="tx1"/>
                </a:solidFill>
              </a:rPr>
              <a:t>For Factor A</a:t>
            </a:r>
          </a:p>
          <a:p>
            <a:pPr marL="182563" indent="-182563">
              <a:buFont typeface="Arial" pitchFamily="34" charset="0"/>
              <a:buChar char="•"/>
            </a:pPr>
            <a:r>
              <a:rPr lang="en-AU" dirty="0" smtClean="0">
                <a:solidFill>
                  <a:schemeClr val="tx1"/>
                </a:solidFill>
              </a:rPr>
              <a:t>For Factor B</a:t>
            </a:r>
          </a:p>
          <a:p>
            <a:pPr marL="182563" indent="-182563">
              <a:buFont typeface="Arial" pitchFamily="34" charset="0"/>
              <a:buChar char="•"/>
            </a:pPr>
            <a:r>
              <a:rPr lang="en-AU" dirty="0" smtClean="0">
                <a:solidFill>
                  <a:schemeClr val="tx1"/>
                </a:solidFill>
              </a:rPr>
              <a:t>For the interaction between A and B</a:t>
            </a:r>
          </a:p>
          <a:p>
            <a:pPr marL="182563" indent="-182563">
              <a:buFont typeface="Arial" pitchFamily="34" charset="0"/>
              <a:buChar char="•"/>
            </a:pPr>
            <a:r>
              <a:rPr lang="en-AU" dirty="0" smtClean="0">
                <a:solidFill>
                  <a:schemeClr val="tx1"/>
                </a:solidFill>
              </a:rPr>
              <a:t>For the residuals</a:t>
            </a:r>
            <a:endParaRPr lang="en-AU" dirty="0">
              <a:solidFill>
                <a:schemeClr val="tx1"/>
              </a:solidFill>
            </a:endParaRPr>
          </a:p>
        </p:txBody>
      </p:sp>
      <p:sp>
        <p:nvSpPr>
          <p:cNvPr id="11" name="Flowchart: Process 10"/>
          <p:cNvSpPr/>
          <p:nvPr/>
        </p:nvSpPr>
        <p:spPr>
          <a:xfrm>
            <a:off x="357158" y="3214686"/>
            <a:ext cx="4286280" cy="1428760"/>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the extent to which the group means </a:t>
            </a:r>
            <a:r>
              <a:rPr lang="en-AU" i="1" dirty="0" smtClean="0">
                <a:solidFill>
                  <a:schemeClr val="tx1"/>
                </a:solidFill>
              </a:rPr>
              <a:t>cannot </a:t>
            </a:r>
            <a:r>
              <a:rPr lang="en-AU" dirty="0" smtClean="0">
                <a:solidFill>
                  <a:schemeClr val="tx1"/>
                </a:solidFill>
              </a:rPr>
              <a:t>be predicted based on the marginal means alone – variability due to interaction between A and B (see next slide)</a:t>
            </a:r>
            <a:endParaRPr lang="en-AU" dirty="0">
              <a:solidFill>
                <a:schemeClr val="tx1"/>
              </a:solidFill>
            </a:endParaRPr>
          </a:p>
        </p:txBody>
      </p:sp>
      <p:sp>
        <p:nvSpPr>
          <p:cNvPr id="12" name="Flowchart: Process 11"/>
          <p:cNvSpPr/>
          <p:nvPr/>
        </p:nvSpPr>
        <p:spPr>
          <a:xfrm>
            <a:off x="5143504" y="1928802"/>
            <a:ext cx="3857620" cy="1000132"/>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Using the first four quantities, we can calculate the residual sum of squares</a:t>
            </a:r>
            <a:endParaRPr lang="en-AU" dirty="0">
              <a:solidFill>
                <a:schemeClr val="tx1"/>
              </a:solidFill>
            </a:endParaRPr>
          </a:p>
        </p:txBody>
      </p:sp>
      <p:sp>
        <p:nvSpPr>
          <p:cNvPr id="18" name="Right Brace 17"/>
          <p:cNvSpPr/>
          <p:nvPr/>
        </p:nvSpPr>
        <p:spPr>
          <a:xfrm>
            <a:off x="4643438" y="500042"/>
            <a:ext cx="500066" cy="421484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19" name="Rectangle 18"/>
          <p:cNvSpPr/>
          <p:nvPr/>
        </p:nvSpPr>
        <p:spPr>
          <a:xfrm>
            <a:off x="5143504" y="3071810"/>
            <a:ext cx="3786214" cy="3046988"/>
          </a:xfrm>
          <a:prstGeom prst="rect">
            <a:avLst/>
          </a:prstGeom>
        </p:spPr>
        <p:txBody>
          <a:bodyPr wrap="square">
            <a:spAutoFit/>
          </a:bodyPr>
          <a:lstStyle/>
          <a:p>
            <a:r>
              <a:rPr lang="en-AU" sz="2400" dirty="0" smtClean="0"/>
              <a:t>This is all the information we need for computing the </a:t>
            </a:r>
            <a:r>
              <a:rPr lang="en-AU" sz="2400" dirty="0" smtClean="0">
                <a:solidFill>
                  <a:schemeClr val="accent2">
                    <a:lumMod val="75000"/>
                  </a:schemeClr>
                </a:solidFill>
              </a:rPr>
              <a:t>F-value for each predictor and interaction term</a:t>
            </a:r>
            <a:r>
              <a:rPr lang="en-AU" sz="2400" dirty="0" smtClean="0"/>
              <a:t>. We can also compute an effect size (eta-squared) for each predictor/interaction – e.g., for Factor A:</a:t>
            </a:r>
            <a:endParaRPr lang="en-AU" sz="2400" i="1" baseline="-25000" dirty="0"/>
          </a:p>
        </p:txBody>
      </p:sp>
      <p:pic>
        <p:nvPicPr>
          <p:cNvPr id="61444" name="Picture 4"/>
          <p:cNvPicPr>
            <a:picLocks noChangeAspect="1" noChangeArrowheads="1"/>
          </p:cNvPicPr>
          <p:nvPr/>
        </p:nvPicPr>
        <p:blipFill>
          <a:blip r:embed="rId4" cstate="print"/>
          <a:srcRect/>
          <a:stretch>
            <a:fillRect/>
          </a:stretch>
        </p:blipFill>
        <p:spPr bwMode="auto">
          <a:xfrm>
            <a:off x="6858016" y="5715016"/>
            <a:ext cx="1857388" cy="870128"/>
          </a:xfrm>
          <a:prstGeom prst="rect">
            <a:avLst/>
          </a:prstGeom>
          <a:noFill/>
          <a:ln w="9525">
            <a:noFill/>
            <a:miter lim="800000"/>
            <a:headEnd/>
            <a:tailEnd/>
          </a:ln>
          <a:effectLst/>
        </p:spPr>
      </p:pic>
      <p:pic>
        <p:nvPicPr>
          <p:cNvPr id="4098" name="Picture 2"/>
          <p:cNvPicPr>
            <a:picLocks noChangeAspect="1" noChangeArrowheads="1"/>
          </p:cNvPicPr>
          <p:nvPr/>
        </p:nvPicPr>
        <p:blipFill>
          <a:blip r:embed="rId5" cstate="print"/>
          <a:srcRect/>
          <a:stretch>
            <a:fillRect/>
          </a:stretch>
        </p:blipFill>
        <p:spPr bwMode="auto">
          <a:xfrm>
            <a:off x="6500826" y="285728"/>
            <a:ext cx="2106856" cy="876303"/>
          </a:xfrm>
          <a:prstGeom prst="rect">
            <a:avLst/>
          </a:prstGeom>
          <a:noFill/>
          <a:ln w="9525">
            <a:solidFill>
              <a:schemeClr val="accent2">
                <a:lumMod val="75000"/>
              </a:schemeClr>
            </a:solid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a:noFill/>
        </p:spPr>
        <p:txBody>
          <a:bodyPr>
            <a:noAutofit/>
          </a:bodyPr>
          <a:lstStyle/>
          <a:p>
            <a:pPr algn="l"/>
            <a:r>
              <a:rPr lang="en-AU" sz="2400" dirty="0" smtClean="0"/>
              <a:t>Interactions</a:t>
            </a:r>
            <a:endParaRPr lang="en-AU" sz="2400" dirty="0"/>
          </a:p>
        </p:txBody>
      </p:sp>
      <p:pic>
        <p:nvPicPr>
          <p:cNvPr id="6146" name="Picture 2"/>
          <p:cNvPicPr>
            <a:picLocks noChangeAspect="1" noChangeArrowheads="1"/>
          </p:cNvPicPr>
          <p:nvPr/>
        </p:nvPicPr>
        <p:blipFill>
          <a:blip r:embed="rId2" cstate="print"/>
          <a:srcRect/>
          <a:stretch>
            <a:fillRect/>
          </a:stretch>
        </p:blipFill>
        <p:spPr bwMode="auto">
          <a:xfrm>
            <a:off x="2447925" y="0"/>
            <a:ext cx="6696075" cy="67056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62"/>
            <a:ext cx="8229600" cy="1143000"/>
          </a:xfrm>
          <a:noFill/>
        </p:spPr>
        <p:txBody>
          <a:bodyPr>
            <a:normAutofit/>
          </a:bodyPr>
          <a:lstStyle/>
          <a:p>
            <a:pPr algn="l"/>
            <a:r>
              <a:rPr lang="en-AU" sz="2400" dirty="0" smtClean="0"/>
              <a:t>Logic of the analysis: Different types of hypothesis tests (model comparisons)  in unbalanced designs</a:t>
            </a:r>
            <a:endParaRPr lang="en-AU" sz="2400" dirty="0"/>
          </a:p>
        </p:txBody>
      </p:sp>
      <p:sp>
        <p:nvSpPr>
          <p:cNvPr id="4" name="TextBox 3"/>
          <p:cNvSpPr txBox="1"/>
          <p:nvPr/>
        </p:nvSpPr>
        <p:spPr>
          <a:xfrm>
            <a:off x="500034" y="1071546"/>
            <a:ext cx="7858180" cy="1785104"/>
          </a:xfrm>
          <a:prstGeom prst="rect">
            <a:avLst/>
          </a:prstGeom>
          <a:noFill/>
        </p:spPr>
        <p:txBody>
          <a:bodyPr wrap="square" rtlCol="0">
            <a:spAutoFit/>
          </a:bodyPr>
          <a:lstStyle/>
          <a:p>
            <a:pPr marL="182563" indent="-182563">
              <a:buFont typeface="Arial" pitchFamily="34" charset="0"/>
              <a:buChar char="•"/>
            </a:pPr>
            <a:r>
              <a:rPr lang="en-AU" sz="2200" dirty="0" smtClean="0"/>
              <a:t>Different types of hypothesis tests are an issue to consider in any factorial ANOVA (i.e., ANOVA with two or more predictors) </a:t>
            </a:r>
            <a:r>
              <a:rPr lang="en-AU" sz="2200" i="1" dirty="0" smtClean="0"/>
              <a:t>where group sample sizes are not equal</a:t>
            </a:r>
            <a:r>
              <a:rPr lang="en-AU" sz="2200" dirty="0" smtClean="0"/>
              <a:t> (e.g., where group 1,1 has </a:t>
            </a:r>
            <a:r>
              <a:rPr lang="en-AU" sz="2200" i="1" dirty="0" smtClean="0"/>
              <a:t>N</a:t>
            </a:r>
            <a:r>
              <a:rPr lang="en-AU" sz="2200" dirty="0" smtClean="0"/>
              <a:t> = 25 and group 3,1 has </a:t>
            </a:r>
            <a:r>
              <a:rPr lang="en-AU" sz="2200" i="1" dirty="0" smtClean="0"/>
              <a:t>N</a:t>
            </a:r>
            <a:r>
              <a:rPr lang="en-AU" sz="2200" dirty="0" smtClean="0"/>
              <a:t> = 17)</a:t>
            </a:r>
          </a:p>
          <a:p>
            <a:pPr marL="182563" indent="-182563">
              <a:buFont typeface="Arial" pitchFamily="34" charset="0"/>
              <a:buChar char="•"/>
            </a:pPr>
            <a:r>
              <a:rPr lang="en-AU" sz="2200" dirty="0" smtClean="0"/>
              <a:t>To do with the F statistic as a model comparison (see earlier slide)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42844" y="285728"/>
          <a:ext cx="8929718" cy="6422503"/>
        </p:xfrm>
        <a:graphic>
          <a:graphicData uri="http://schemas.openxmlformats.org/drawingml/2006/table">
            <a:tbl>
              <a:tblPr firstRow="1" bandRow="1">
                <a:tableStyleId>{5940675A-B579-460E-94D1-54222C63F5DA}</a:tableStyleId>
              </a:tblPr>
              <a:tblGrid>
                <a:gridCol w="1314805"/>
                <a:gridCol w="3185789"/>
                <a:gridCol w="2000264"/>
                <a:gridCol w="2428860"/>
              </a:tblGrid>
              <a:tr h="448423">
                <a:tc>
                  <a:txBody>
                    <a:bodyPr/>
                    <a:lstStyle/>
                    <a:p>
                      <a:r>
                        <a:rPr lang="en-AU" b="1" dirty="0" smtClean="0"/>
                        <a:t>Name</a:t>
                      </a:r>
                      <a:endParaRPr lang="en-AU" b="0" dirty="0"/>
                    </a:p>
                  </a:txBody>
                  <a:tcPr>
                    <a:noFill/>
                  </a:tcPr>
                </a:tc>
                <a:tc>
                  <a:txBody>
                    <a:bodyPr/>
                    <a:lstStyle/>
                    <a:p>
                      <a:r>
                        <a:rPr lang="en-AU" b="1" dirty="0" smtClean="0"/>
                        <a:t>Model</a:t>
                      </a:r>
                      <a:r>
                        <a:rPr lang="en-AU" b="1" baseline="0" dirty="0" smtClean="0"/>
                        <a:t> comparison method</a:t>
                      </a:r>
                      <a:endParaRPr lang="en-AU" b="1" dirty="0"/>
                    </a:p>
                  </a:txBody>
                  <a:tcPr/>
                </a:tc>
                <a:tc>
                  <a:txBody>
                    <a:bodyPr/>
                    <a:lstStyle/>
                    <a:p>
                      <a:r>
                        <a:rPr lang="en-AU" b="1" dirty="0" smtClean="0"/>
                        <a:t>Recommended for</a:t>
                      </a:r>
                      <a:endParaRPr lang="en-AU" b="1" dirty="0"/>
                    </a:p>
                  </a:txBody>
                  <a:tcPr/>
                </a:tc>
                <a:tc>
                  <a:txBody>
                    <a:bodyPr/>
                    <a:lstStyle/>
                    <a:p>
                      <a:r>
                        <a:rPr lang="en-AU" b="1" dirty="0" smtClean="0"/>
                        <a:t>Not recommended for</a:t>
                      </a:r>
                      <a:endParaRPr lang="en-AU" b="1" dirty="0"/>
                    </a:p>
                  </a:txBody>
                  <a:tcPr/>
                </a:tc>
              </a:tr>
              <a:tr h="1551841">
                <a:tc>
                  <a:txBody>
                    <a:bodyPr/>
                    <a:lstStyle/>
                    <a:p>
                      <a:r>
                        <a:rPr lang="en-AU" b="0" dirty="0" smtClean="0">
                          <a:solidFill>
                            <a:schemeClr val="tx1"/>
                          </a:solidFill>
                        </a:rPr>
                        <a:t>Type I Sums of Squares (R default)</a:t>
                      </a:r>
                      <a:endParaRPr lang="en-AU" b="0" dirty="0">
                        <a:solidFill>
                          <a:schemeClr val="tx1"/>
                        </a:solidFill>
                      </a:endParaRPr>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b="0" dirty="0" smtClean="0">
                          <a:solidFill>
                            <a:schemeClr val="tx1"/>
                          </a:solidFill>
                        </a:rPr>
                        <a:t>Sequential; The first term that is entered “grabs” all the variance</a:t>
                      </a:r>
                      <a:r>
                        <a:rPr lang="en-AU" b="0" baseline="0" dirty="0" smtClean="0">
                          <a:solidFill>
                            <a:schemeClr val="tx1"/>
                          </a:solidFill>
                        </a:rPr>
                        <a:t> in </a:t>
                      </a:r>
                      <a:r>
                        <a:rPr lang="en-AU" b="0" i="1" baseline="0" dirty="0" smtClean="0">
                          <a:solidFill>
                            <a:schemeClr val="tx1"/>
                          </a:solidFill>
                        </a:rPr>
                        <a:t>Y</a:t>
                      </a:r>
                      <a:r>
                        <a:rPr lang="en-AU" b="0" baseline="0" dirty="0" smtClean="0">
                          <a:solidFill>
                            <a:schemeClr val="tx1"/>
                          </a:solidFill>
                        </a:rPr>
                        <a:t> that it can. The second term grabs as much as possible of the remaining variance, and so on.</a:t>
                      </a:r>
                      <a:endParaRPr lang="en-AU"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0" u="none" dirty="0" smtClean="0">
                          <a:solidFill>
                            <a:schemeClr val="tx1"/>
                          </a:solidFill>
                        </a:rPr>
                        <a:t>Situations</a:t>
                      </a:r>
                      <a:r>
                        <a:rPr lang="en-AU" sz="1600" b="0" u="none" baseline="0" dirty="0" smtClean="0">
                          <a:solidFill>
                            <a:schemeClr val="tx1"/>
                          </a:solidFill>
                        </a:rPr>
                        <a:t> where cell sizes (1,1; 1,2 etc) reflect differences in proportions in the population.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AU" sz="800" b="0" u="none"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u="none" baseline="0" dirty="0" smtClean="0">
                          <a:solidFill>
                            <a:schemeClr val="tx1"/>
                          </a:solidFill>
                        </a:rPr>
                        <a:t>Situations where it is crucial to know the effect size (eta squared).</a:t>
                      </a:r>
                      <a:endParaRPr lang="en-AU" sz="1600" b="0" u="none"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0" u="none" dirty="0" smtClean="0">
                          <a:solidFill>
                            <a:schemeClr val="tx1"/>
                          </a:solidFill>
                        </a:rPr>
                        <a:t>Situations where you do</a:t>
                      </a:r>
                      <a:r>
                        <a:rPr lang="en-AU" sz="1600" b="0" u="none" baseline="0" dirty="0" smtClean="0">
                          <a:solidFill>
                            <a:schemeClr val="tx1"/>
                          </a:solidFill>
                        </a:rPr>
                        <a:t> not have a theoretical justification for the ordering of predictors.</a:t>
                      </a:r>
                      <a:endParaRPr lang="en-AU" sz="1600" b="0" u="none" dirty="0" smtClean="0">
                        <a:solidFill>
                          <a:schemeClr val="tx1"/>
                        </a:solidFill>
                      </a:endParaRPr>
                    </a:p>
                  </a:txBody>
                  <a:tcPr/>
                </a:tc>
              </a:tr>
              <a:tr h="1121059">
                <a:tc>
                  <a:txBody>
                    <a:bodyPr/>
                    <a:lstStyle/>
                    <a:p>
                      <a:r>
                        <a:rPr lang="en-AU" b="0" dirty="0" smtClean="0">
                          <a:solidFill>
                            <a:schemeClr val="tx1"/>
                          </a:solidFill>
                        </a:rPr>
                        <a:t>Type II Sums</a:t>
                      </a:r>
                      <a:r>
                        <a:rPr lang="en-AU" b="0" baseline="0" dirty="0" smtClean="0">
                          <a:solidFill>
                            <a:schemeClr val="tx1"/>
                          </a:solidFill>
                        </a:rPr>
                        <a:t> of Squares</a:t>
                      </a:r>
                      <a:endParaRPr lang="en-AU" b="0" dirty="0">
                        <a:solidFill>
                          <a:schemeClr val="tx1"/>
                        </a:solidFill>
                      </a:endParaRPr>
                    </a:p>
                  </a:txBody>
                  <a:tcPr/>
                </a:tc>
                <a:tc>
                  <a:txBody>
                    <a:bodyPr/>
                    <a:lstStyle/>
                    <a:p>
                      <a:r>
                        <a:rPr lang="en-AU" b="0" dirty="0" smtClean="0">
                          <a:solidFill>
                            <a:schemeClr val="tx1"/>
                          </a:solidFill>
                        </a:rPr>
                        <a:t>Non-sequential,</a:t>
                      </a:r>
                      <a:r>
                        <a:rPr lang="en-AU" b="0" baseline="0" dirty="0" smtClean="0">
                          <a:solidFill>
                            <a:schemeClr val="tx1"/>
                          </a:solidFill>
                        </a:rPr>
                        <a:t> hierarchical; </a:t>
                      </a:r>
                      <a:r>
                        <a:rPr lang="en-AU" sz="1800" kern="1200" baseline="0" dirty="0" smtClean="0">
                          <a:solidFill>
                            <a:schemeClr val="tx1"/>
                          </a:solidFill>
                          <a:latin typeface="+mn-lt"/>
                          <a:ea typeface="+mn-ea"/>
                          <a:cs typeface="+mn-cs"/>
                        </a:rPr>
                        <a:t>The null model always contains less terms, so that the </a:t>
                      </a:r>
                      <a:r>
                        <a:rPr lang="en-AU" b="0" baseline="0" dirty="0" smtClean="0">
                          <a:solidFill>
                            <a:schemeClr val="tx1"/>
                          </a:solidFill>
                        </a:rPr>
                        <a:t>term whose significance we are trying to test is not part of a higher-order term in the model (i.e., an interaction).</a:t>
                      </a:r>
                      <a:endParaRPr lang="en-AU" sz="1800" kern="1200" baseline="0" dirty="0" smtClean="0">
                        <a:solidFill>
                          <a:schemeClr val="tx1"/>
                        </a:solidFill>
                        <a:latin typeface="+mn-lt"/>
                        <a:ea typeface="+mn-ea"/>
                        <a:cs typeface="+mn-cs"/>
                      </a:endParaRPr>
                    </a:p>
                  </a:txBody>
                  <a:tcPr/>
                </a:tc>
                <a:tc>
                  <a:txBody>
                    <a:bodyPr/>
                    <a:lstStyle/>
                    <a:p>
                      <a:r>
                        <a:rPr lang="en-AU" sz="1600" b="0" u="none" baseline="0" dirty="0" smtClean="0">
                          <a:solidFill>
                            <a:schemeClr val="tx1"/>
                          </a:solidFill>
                        </a:rPr>
                        <a:t>Most situations</a:t>
                      </a:r>
                    </a:p>
                  </a:txBody>
                  <a:tcPr/>
                </a:tc>
                <a:tc>
                  <a:txBody>
                    <a:bodyPr/>
                    <a:lstStyle/>
                    <a:p>
                      <a:endParaRPr lang="en-AU" sz="1600" b="0" u="none" baseline="0" dirty="0" smtClean="0">
                        <a:solidFill>
                          <a:schemeClr val="tx1"/>
                        </a:solidFill>
                      </a:endParaRPr>
                    </a:p>
                  </a:txBody>
                  <a:tcPr/>
                </a:tc>
              </a:tr>
              <a:tr h="1121059">
                <a:tc>
                  <a:txBody>
                    <a:bodyPr/>
                    <a:lstStyle/>
                    <a:p>
                      <a:r>
                        <a:rPr lang="en-AU" b="0" dirty="0" smtClean="0">
                          <a:solidFill>
                            <a:schemeClr val="tx1"/>
                          </a:solidFill>
                        </a:rPr>
                        <a:t>Type</a:t>
                      </a:r>
                      <a:r>
                        <a:rPr lang="en-AU" b="0" baseline="0" dirty="0" smtClean="0">
                          <a:solidFill>
                            <a:schemeClr val="tx1"/>
                          </a:solidFill>
                        </a:rPr>
                        <a:t> III Sums of Squares (SPSS default)</a:t>
                      </a:r>
                      <a:endParaRPr lang="en-AU" b="0" dirty="0">
                        <a:solidFill>
                          <a:schemeClr val="tx1"/>
                        </a:solidFill>
                      </a:endParaRPr>
                    </a:p>
                  </a:txBody>
                  <a:tcPr/>
                </a:tc>
                <a:tc>
                  <a:txBody>
                    <a:bodyPr/>
                    <a:lstStyle/>
                    <a:p>
                      <a:pPr>
                        <a:spcBef>
                          <a:spcPts val="600"/>
                        </a:spcBef>
                      </a:pPr>
                      <a:r>
                        <a:rPr lang="en-AU" b="0" dirty="0" smtClean="0">
                          <a:solidFill>
                            <a:schemeClr val="tx1"/>
                          </a:solidFill>
                        </a:rPr>
                        <a:t>Non-sequential</a:t>
                      </a:r>
                      <a:r>
                        <a:rPr lang="en-AU" b="0" baseline="0" dirty="0" smtClean="0">
                          <a:solidFill>
                            <a:schemeClr val="tx1"/>
                          </a:solidFill>
                        </a:rPr>
                        <a:t>, unique; The null model always contains one less term, corresponding to the term whose significance we are trying to test.</a:t>
                      </a:r>
                      <a:endParaRPr lang="en-AU" b="0" dirty="0" smtClean="0">
                        <a:solidFill>
                          <a:schemeClr val="tx1"/>
                        </a:solidFill>
                      </a:endParaRPr>
                    </a:p>
                  </a:txBody>
                  <a:tcPr/>
                </a:tc>
                <a:tc>
                  <a:txBody>
                    <a:bodyPr/>
                    <a:lstStyle/>
                    <a:p>
                      <a:endParaRPr lang="en-AU" sz="1600" b="0" dirty="0">
                        <a:solidFill>
                          <a:schemeClr val="tx1"/>
                        </a:solidFill>
                      </a:endParaRPr>
                    </a:p>
                  </a:txBody>
                  <a:tcPr/>
                </a:tc>
                <a:tc>
                  <a:txBody>
                    <a:bodyPr/>
                    <a:lstStyle/>
                    <a:p>
                      <a:r>
                        <a:rPr lang="en-AU" sz="1600" b="0" dirty="0" smtClean="0">
                          <a:solidFill>
                            <a:schemeClr val="tx1"/>
                          </a:solidFill>
                        </a:rPr>
                        <a:t>Situations</a:t>
                      </a:r>
                      <a:r>
                        <a:rPr lang="en-AU" sz="1600" b="0" baseline="0" dirty="0" smtClean="0">
                          <a:solidFill>
                            <a:schemeClr val="tx1"/>
                          </a:solidFill>
                        </a:rPr>
                        <a:t> where you expect a significant main effect </a:t>
                      </a:r>
                      <a:r>
                        <a:rPr lang="en-AU" sz="1600" b="0" i="1" baseline="0" dirty="0" smtClean="0">
                          <a:solidFill>
                            <a:schemeClr val="tx1"/>
                          </a:solidFill>
                        </a:rPr>
                        <a:t>and </a:t>
                      </a:r>
                      <a:r>
                        <a:rPr lang="en-AU" sz="1600" b="0" i="0" baseline="0" dirty="0" smtClean="0">
                          <a:solidFill>
                            <a:schemeClr val="tx1"/>
                          </a:solidFill>
                        </a:rPr>
                        <a:t>an interaction. The main effects are meaningless when there is a significant interaction.</a:t>
                      </a:r>
                      <a:endParaRPr lang="en-AU" sz="1600" b="0" dirty="0">
                        <a:solidFill>
                          <a:schemeClr val="tx1"/>
                        </a:solidFill>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solidFill>
            <a:schemeClr val="bg1"/>
          </a:solid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descriptive</a:t>
            </a:r>
            <a:r>
              <a:rPr kumimoji="0" lang="en-AU" sz="2400" b="0" i="0" u="none" strike="noStrike" kern="1200" cap="none" spc="0" normalizeH="0" noProof="0" dirty="0" smtClean="0">
                <a:ln>
                  <a:noFill/>
                </a:ln>
                <a:solidFill>
                  <a:schemeClr val="tx1"/>
                </a:solidFill>
                <a:effectLst/>
                <a:uLnTx/>
                <a:uFillTx/>
                <a:latin typeface="+mn-lt"/>
                <a:ea typeface="+mn-ea"/>
                <a:cs typeface="+mn-cs"/>
              </a:rPr>
              <a:t> statistics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857233"/>
            <a:ext cx="8115328" cy="500066"/>
          </a:xfrm>
        </p:spPr>
        <p:txBody>
          <a:bodyPr>
            <a:normAutofit/>
          </a:bodyPr>
          <a:lstStyle/>
          <a:p>
            <a:pPr>
              <a:buNone/>
            </a:pPr>
            <a:r>
              <a:rPr lang="en-AU" sz="2200" b="1" dirty="0" smtClean="0"/>
              <a:t>Interaction plot</a:t>
            </a:r>
            <a:endParaRPr lang="en-AU" sz="2200" b="1" dirty="0">
              <a:solidFill>
                <a:srgbClr val="FF0000"/>
              </a:solidFill>
            </a:endParaRPr>
          </a:p>
        </p:txBody>
      </p:sp>
      <p:sp>
        <p:nvSpPr>
          <p:cNvPr id="6" name="Content Placeholder 3"/>
          <p:cNvSpPr txBox="1">
            <a:spLocks/>
          </p:cNvSpPr>
          <p:nvPr/>
        </p:nvSpPr>
        <p:spPr>
          <a:xfrm>
            <a:off x="357158" y="4714884"/>
            <a:ext cx="8358246" cy="178595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b="1" dirty="0" smtClean="0"/>
              <a:t>Descriptive statistics</a:t>
            </a:r>
            <a:endParaRPr lang="en-AU" sz="2200" b="1" noProof="0" dirty="0" smtClean="0"/>
          </a:p>
          <a:p>
            <a:pPr lvl="0"/>
            <a:r>
              <a:rPr lang="en-AU" sz="2200" dirty="0" smtClean="0"/>
              <a:t>As shown in the script, check for a correlation between the outcome variable and any proposed covariates. Also use the </a:t>
            </a:r>
            <a:r>
              <a:rPr lang="en-AU" sz="2200" dirty="0" smtClean="0">
                <a:latin typeface="Courier New" pitchFamily="49" charset="0"/>
                <a:cs typeface="Courier New" pitchFamily="49" charset="0"/>
              </a:rPr>
              <a:t>psych</a:t>
            </a:r>
            <a:r>
              <a:rPr lang="en-AU" sz="2200" dirty="0" smtClean="0"/>
              <a:t> package to generate relevant descriptive statistics, as we did in the last lecture.</a:t>
            </a:r>
            <a:endParaRPr lang="en-AU" sz="2200" noProof="0" dirty="0" smtClean="0"/>
          </a:p>
        </p:txBody>
      </p:sp>
      <p:pic>
        <p:nvPicPr>
          <p:cNvPr id="9" name="Picture 8" descr="Anova plot 2.png"/>
          <p:cNvPicPr>
            <a:picLocks noChangeAspect="1"/>
          </p:cNvPicPr>
          <p:nvPr/>
        </p:nvPicPr>
        <p:blipFill>
          <a:blip r:embed="rId3" cstate="print"/>
          <a:stretch>
            <a:fillRect/>
          </a:stretch>
        </p:blipFill>
        <p:spPr>
          <a:xfrm>
            <a:off x="2714612" y="714356"/>
            <a:ext cx="5095875" cy="3514725"/>
          </a:xfrm>
          <a:prstGeom prst="rect">
            <a:avLst/>
          </a:prstGeom>
        </p:spPr>
      </p:pic>
      <p:sp>
        <p:nvSpPr>
          <p:cNvPr id="10" name="Content Placeholder 3"/>
          <p:cNvSpPr txBox="1">
            <a:spLocks/>
          </p:cNvSpPr>
          <p:nvPr/>
        </p:nvSpPr>
        <p:spPr>
          <a:xfrm>
            <a:off x="357158" y="2428868"/>
            <a:ext cx="1928826" cy="1785950"/>
          </a:xfrm>
          <a:prstGeom prst="rect">
            <a:avLst/>
          </a:prstGeom>
        </p:spPr>
        <p:txBody>
          <a:bodyPr vert="horz" lIns="91440" tIns="45720" rIns="91440" bIns="45720" rtlCol="0">
            <a:norm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dirty="0" smtClean="0"/>
              <a:t>Plot suggests that there might be an interaction.</a:t>
            </a:r>
            <a:endParaRPr lang="en-AU" sz="2200" noProof="0" dirty="0" smtClean="0"/>
          </a:p>
        </p:txBody>
      </p:sp>
      <p:sp>
        <p:nvSpPr>
          <p:cNvPr id="7" name="Rectangle 6"/>
          <p:cNvSpPr/>
          <p:nvPr/>
        </p:nvSpPr>
        <p:spPr>
          <a:xfrm>
            <a:off x="7629635" y="6488668"/>
            <a:ext cx="1442959" cy="369332"/>
          </a:xfrm>
          <a:prstGeom prst="rect">
            <a:avLst/>
          </a:prstGeom>
        </p:spPr>
        <p:txBody>
          <a:bodyPr wrap="none">
            <a:spAutoFit/>
          </a:bodyPr>
          <a:lstStyle/>
          <a:p>
            <a:r>
              <a:rPr lang="en-AU" dirty="0" smtClean="0"/>
              <a:t>Back to script</a:t>
            </a:r>
            <a:endParaRPr lang="en-A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Running</a:t>
            </a:r>
            <a:r>
              <a:rPr kumimoji="0" lang="en-AU" sz="2400" b="0" i="0" u="none" strike="noStrike" kern="1200" cap="none" spc="0" normalizeH="0" noProof="0" dirty="0" smtClean="0">
                <a:ln>
                  <a:noFill/>
                </a:ln>
                <a:solidFill>
                  <a:schemeClr val="tx1"/>
                </a:solidFill>
                <a:effectLst/>
                <a:uLnTx/>
                <a:uFillTx/>
                <a:latin typeface="+mn-lt"/>
                <a:ea typeface="+mn-ea"/>
                <a:cs typeface="+mn-cs"/>
              </a:rPr>
              <a:t> the analysis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457200" y="857232"/>
            <a:ext cx="8186766" cy="5268931"/>
          </a:xfrm>
          <a:noFill/>
        </p:spPr>
        <p:txBody>
          <a:bodyPr>
            <a:normAutofit/>
          </a:bodyPr>
          <a:lstStyle/>
          <a:p>
            <a:pPr>
              <a:buNone/>
            </a:pPr>
            <a:r>
              <a:rPr lang="en-AU" sz="2200" b="1" dirty="0" smtClean="0"/>
              <a:t>A different hypothesis – this time from our SS data (Hypothesis #2)</a:t>
            </a:r>
          </a:p>
          <a:p>
            <a:pPr marL="0" indent="0">
              <a:buNone/>
            </a:pPr>
            <a:r>
              <a:rPr lang="en-AU" sz="2200" dirty="0" smtClean="0"/>
              <a:t>Once gambling-related beliefs (</a:t>
            </a:r>
            <a:r>
              <a:rPr lang="en-AU" sz="2200" dirty="0" err="1" smtClean="0"/>
              <a:t>PreDBC_Total</a:t>
            </a:r>
            <a:r>
              <a:rPr lang="en-AU" sz="2200" dirty="0" smtClean="0"/>
              <a:t>) are accounted for, </a:t>
            </a:r>
            <a:r>
              <a:rPr lang="en-US" sz="2200" dirty="0" smtClean="0"/>
              <a:t>a higher percentage of wins (</a:t>
            </a:r>
            <a:r>
              <a:rPr lang="en-US" sz="2200" dirty="0" err="1" smtClean="0"/>
              <a:t>PostHowManySingleWins</a:t>
            </a:r>
            <a:r>
              <a:rPr lang="en-US" sz="2200" dirty="0" smtClean="0"/>
              <a:t>) should be remembered in the </a:t>
            </a:r>
            <a:r>
              <a:rPr lang="en-US" sz="2200" i="1" dirty="0" smtClean="0"/>
              <a:t>descending condition </a:t>
            </a:r>
            <a:r>
              <a:rPr lang="en-US" sz="2200" dirty="0" smtClean="0"/>
              <a:t>relative to the others (</a:t>
            </a:r>
            <a:r>
              <a:rPr lang="en-US" sz="2200" dirty="0" err="1" smtClean="0"/>
              <a:t>SeqCond</a:t>
            </a:r>
            <a:r>
              <a:rPr lang="en-US" sz="2200" dirty="0" smtClean="0"/>
              <a:t>). Sequence condition could interact with </a:t>
            </a:r>
            <a:r>
              <a:rPr lang="en-AU" sz="2200" dirty="0" smtClean="0"/>
              <a:t>question wording (</a:t>
            </a:r>
            <a:r>
              <a:rPr lang="en-AU" sz="2200" dirty="0" err="1" smtClean="0"/>
              <a:t>PostHowManySingleCaptionType</a:t>
            </a:r>
            <a:r>
              <a:rPr lang="en-AU" sz="2200" dirty="0" smtClean="0"/>
              <a:t>).</a:t>
            </a:r>
          </a:p>
          <a:p>
            <a:pPr marL="0" indent="0">
              <a:spcBef>
                <a:spcPts val="0"/>
              </a:spcBef>
              <a:buNone/>
            </a:pPr>
            <a:endParaRPr lang="en-AU" sz="2200" dirty="0" smtClean="0"/>
          </a:p>
          <a:p>
            <a:pPr marL="0" indent="0">
              <a:spcBef>
                <a:spcPts val="0"/>
              </a:spcBef>
              <a:buNone/>
            </a:pPr>
            <a:r>
              <a:rPr lang="en-AU" sz="2200" dirty="0" smtClean="0"/>
              <a:t>See script for a demonstration of a Type II Sums of Squares ANCOVA test of this hypothesis. We use the </a:t>
            </a:r>
            <a:r>
              <a:rPr lang="en-AU" sz="2200" dirty="0" smtClean="0">
                <a:latin typeface="Courier New" pitchFamily="49" charset="0"/>
                <a:cs typeface="Courier New" pitchFamily="49" charset="0"/>
              </a:rPr>
              <a:t>lm</a:t>
            </a:r>
            <a:r>
              <a:rPr lang="en-AU" sz="2200" dirty="0" smtClean="0">
                <a:latin typeface="+mj-lt"/>
                <a:cs typeface="Courier New" pitchFamily="49" charset="0"/>
              </a:rPr>
              <a:t> </a:t>
            </a:r>
            <a:r>
              <a:rPr lang="en-AU" sz="2200" dirty="0" smtClean="0"/>
              <a:t>function for which you do not need to install a package. The </a:t>
            </a:r>
            <a:r>
              <a:rPr lang="en-AU" sz="2200" dirty="0" err="1" smtClean="0">
                <a:latin typeface="Courier New" pitchFamily="49" charset="0"/>
                <a:cs typeface="Courier New" pitchFamily="49" charset="0"/>
              </a:rPr>
              <a:t>Anova</a:t>
            </a:r>
            <a:r>
              <a:rPr lang="en-AU" sz="2200" dirty="0" smtClean="0"/>
              <a:t> function we use is in the </a:t>
            </a:r>
            <a:r>
              <a:rPr lang="en-AU" sz="2200" dirty="0" smtClean="0">
                <a:latin typeface="Courier New" pitchFamily="49" charset="0"/>
                <a:cs typeface="Courier New" pitchFamily="49" charset="0"/>
              </a:rPr>
              <a:t>car</a:t>
            </a:r>
            <a:r>
              <a:rPr lang="en-AU" sz="2200" dirty="0" smtClean="0"/>
              <a:t> package. We also make use of the </a:t>
            </a:r>
            <a:r>
              <a:rPr lang="en-AU" sz="2200" dirty="0" smtClean="0">
                <a:latin typeface="Courier New" pitchFamily="49" charset="0"/>
                <a:cs typeface="Courier New" pitchFamily="49" charset="0"/>
              </a:rPr>
              <a:t>psych</a:t>
            </a:r>
            <a:r>
              <a:rPr lang="en-AU" sz="2200" dirty="0" smtClean="0"/>
              <a:t> package (</a:t>
            </a:r>
            <a:r>
              <a:rPr lang="en-AU" sz="2200" dirty="0" err="1" smtClean="0"/>
              <a:t>describeBy</a:t>
            </a:r>
            <a:r>
              <a:rPr lang="en-AU" sz="2200" dirty="0" smtClean="0"/>
              <a:t>), and the </a:t>
            </a:r>
            <a:r>
              <a:rPr lang="en-AU" sz="2200" dirty="0" smtClean="0">
                <a:latin typeface="Courier New" pitchFamily="49" charset="0"/>
                <a:cs typeface="Courier New" pitchFamily="49" charset="0"/>
              </a:rPr>
              <a:t>effects</a:t>
            </a:r>
            <a:r>
              <a:rPr lang="en-AU" sz="2200" dirty="0" smtClean="0"/>
              <a:t> package (function: </a:t>
            </a:r>
            <a:r>
              <a:rPr lang="en-AU" sz="2200" dirty="0" smtClean="0">
                <a:latin typeface="Courier New" pitchFamily="49" charset="0"/>
                <a:cs typeface="Courier New" pitchFamily="49" charset="0"/>
              </a:rPr>
              <a:t>effect</a:t>
            </a:r>
            <a:r>
              <a:rPr lang="en-AU" sz="2200" dirty="0" smtClean="0"/>
              <a:t>).</a:t>
            </a:r>
          </a:p>
        </p:txBody>
      </p:sp>
      <p:sp>
        <p:nvSpPr>
          <p:cNvPr id="6" name="Rectangle 5"/>
          <p:cNvSpPr/>
          <p:nvPr/>
        </p:nvSpPr>
        <p:spPr>
          <a:xfrm>
            <a:off x="7629635" y="6488668"/>
            <a:ext cx="1442959" cy="369332"/>
          </a:xfrm>
          <a:prstGeom prst="rect">
            <a:avLst/>
          </a:prstGeom>
        </p:spPr>
        <p:txBody>
          <a:bodyPr wrap="none">
            <a:spAutoFit/>
          </a:bodyPr>
          <a:lstStyle/>
          <a:p>
            <a:r>
              <a:rPr lang="en-AU" dirty="0" smtClean="0"/>
              <a:t>Back to script</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Checking </a:t>
            </a:r>
            <a:r>
              <a:rPr kumimoji="0" lang="en-AU" sz="2400" b="0" i="0" u="none" strike="noStrike" kern="1200" cap="none" spc="0" normalizeH="0" baseline="0" noProof="0" dirty="0" smtClean="0">
                <a:ln>
                  <a:noFill/>
                </a:ln>
                <a:effectLst/>
                <a:uLnTx/>
                <a:uFillTx/>
                <a:latin typeface="+mn-lt"/>
                <a:ea typeface="+mn-ea"/>
                <a:cs typeface="+mn-cs"/>
              </a:rPr>
              <a:t>assumption</a:t>
            </a:r>
            <a:r>
              <a:rPr lang="en-AU" sz="2400" dirty="0" smtClean="0"/>
              <a:t>s</a:t>
            </a:r>
            <a:endParaRPr kumimoji="0" lang="en-AU" sz="2400" b="0" i="0" u="none" strike="noStrike" kern="1200" cap="none" spc="0" normalizeH="0" baseline="0" noProof="0" dirty="0" smtClean="0">
              <a:ln>
                <a:noFill/>
              </a:ln>
              <a:effectLst/>
              <a:uLnTx/>
              <a:uFillTx/>
              <a:latin typeface="+mn-lt"/>
              <a:ea typeface="+mn-ea"/>
              <a:cs typeface="+mn-cs"/>
            </a:endParaRPr>
          </a:p>
        </p:txBody>
      </p:sp>
      <p:graphicFrame>
        <p:nvGraphicFramePr>
          <p:cNvPr id="7" name="Table 6"/>
          <p:cNvGraphicFramePr>
            <a:graphicFrameLocks noGrp="1"/>
          </p:cNvGraphicFramePr>
          <p:nvPr/>
        </p:nvGraphicFramePr>
        <p:xfrm>
          <a:off x="285720" y="785795"/>
          <a:ext cx="8643998" cy="5947150"/>
        </p:xfrm>
        <a:graphic>
          <a:graphicData uri="http://schemas.openxmlformats.org/drawingml/2006/table">
            <a:tbl>
              <a:tblPr firstRow="1" bandRow="1">
                <a:tableStyleId>{5940675A-B579-460E-94D1-54222C63F5DA}</a:tableStyleId>
              </a:tblPr>
              <a:tblGrid>
                <a:gridCol w="2500330"/>
                <a:gridCol w="3786214"/>
                <a:gridCol w="2357454"/>
              </a:tblGrid>
              <a:tr h="618992">
                <a:tc>
                  <a:txBody>
                    <a:bodyPr/>
                    <a:lstStyle/>
                    <a:p>
                      <a:r>
                        <a:rPr lang="en-AU" b="1" dirty="0" smtClean="0"/>
                        <a:t>Assumption</a:t>
                      </a:r>
                      <a:endParaRPr lang="en-AU" b="0" dirty="0"/>
                    </a:p>
                  </a:txBody>
                  <a:tcPr>
                    <a:noFill/>
                  </a:tcPr>
                </a:tc>
                <a:tc>
                  <a:txBody>
                    <a:bodyPr/>
                    <a:lstStyle/>
                    <a:p>
                      <a:r>
                        <a:rPr lang="en-AU" b="1" dirty="0" smtClean="0"/>
                        <a:t>Checks</a:t>
                      </a:r>
                      <a:r>
                        <a:rPr lang="en-AU" b="1" baseline="0" dirty="0" smtClean="0"/>
                        <a:t> available in R</a:t>
                      </a:r>
                      <a:endParaRPr lang="en-AU" b="1" dirty="0"/>
                    </a:p>
                  </a:txBody>
                  <a:tcPr/>
                </a:tc>
                <a:tc>
                  <a:txBody>
                    <a:bodyPr/>
                    <a:lstStyle/>
                    <a:p>
                      <a:r>
                        <a:rPr lang="en-AU" b="1" dirty="0" smtClean="0"/>
                        <a:t>If </a:t>
                      </a:r>
                      <a:r>
                        <a:rPr lang="en-AU" b="1" baseline="0" dirty="0" smtClean="0"/>
                        <a:t>the assumption is not met...</a:t>
                      </a:r>
                      <a:endParaRPr lang="en-AU" b="1" dirty="0"/>
                    </a:p>
                  </a:txBody>
                  <a:tcPr/>
                </a:tc>
              </a:tr>
              <a:tr h="1031653">
                <a:tc>
                  <a:txBody>
                    <a:bodyPr/>
                    <a:lstStyle/>
                    <a:p>
                      <a:r>
                        <a:rPr lang="en-AU" b="0" dirty="0" smtClean="0"/>
                        <a:t>Normality of residuals</a:t>
                      </a:r>
                      <a:endParaRPr lang="en-AU" b="0" dirty="0"/>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sz="1600" b="0" dirty="0" err="1" smtClean="0"/>
                        <a:t>hist</a:t>
                      </a:r>
                      <a:r>
                        <a:rPr lang="en-AU" sz="1600" b="0" dirty="0" smtClean="0"/>
                        <a:t>(residuals(</a:t>
                      </a:r>
                      <a:r>
                        <a:rPr lang="en-AU" sz="1600" b="0" dirty="0" err="1" smtClean="0"/>
                        <a:t>anova</a:t>
                      </a:r>
                      <a:r>
                        <a:rPr lang="en-AU" sz="1600" b="0" dirty="0" smtClean="0"/>
                        <a:t>_</a:t>
                      </a: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smtClean="0"/>
                        <a:t>SSHyp2</a:t>
                      </a:r>
                      <a:r>
                        <a:rPr lang="en-AU" sz="1600" b="0" dirty="0" smtClean="0"/>
                        <a:t>))</a:t>
                      </a:r>
                      <a:endParaRPr lang="en-AU" sz="16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err="1" smtClean="0"/>
                        <a:t>shapiro.test</a:t>
                      </a:r>
                      <a:r>
                        <a:rPr lang="en-AU" sz="1600" b="0" dirty="0" smtClean="0"/>
                        <a:t>(residuals</a:t>
                      </a:r>
                    </a:p>
                    <a:p>
                      <a:pPr marL="0" marR="0" indent="0" algn="l" defTabSz="914400" rtl="0" eaLnBrk="1" fontAlgn="auto" latinLnBrk="0" hangingPunct="1">
                        <a:lnSpc>
                          <a:spcPct val="100000"/>
                        </a:lnSpc>
                        <a:spcBef>
                          <a:spcPts val="0"/>
                        </a:spcBef>
                        <a:spcAft>
                          <a:spcPts val="0"/>
                        </a:spcAft>
                        <a:buClrTx/>
                        <a:buSzTx/>
                        <a:buFontTx/>
                        <a:buNone/>
                        <a:tabLst/>
                        <a:defRPr/>
                      </a:pPr>
                      <a:r>
                        <a:rPr lang="en-AU" sz="1600" b="0" dirty="0" smtClean="0"/>
                        <a:t>(anova_SSHyp2))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Try</a:t>
                      </a:r>
                      <a:r>
                        <a:rPr lang="en-AU" b="0" u="none" baseline="0" dirty="0" smtClean="0"/>
                        <a:t> a generalised linear model – discussed in a few lectures’ time</a:t>
                      </a:r>
                      <a:endParaRPr lang="en-AU" b="0" u="none" dirty="0" smtClean="0"/>
                    </a:p>
                  </a:txBody>
                  <a:tcPr/>
                </a:tc>
              </a:tr>
              <a:tr h="1414838">
                <a:tc>
                  <a:txBody>
                    <a:bodyPr/>
                    <a:lstStyle/>
                    <a:p>
                      <a:r>
                        <a:rPr lang="en-AU" b="0" dirty="0" smtClean="0"/>
                        <a:t>Constant</a:t>
                      </a:r>
                      <a:r>
                        <a:rPr lang="en-AU" b="0" baseline="0" dirty="0" smtClean="0"/>
                        <a:t> variance of residuals across predicted group means – homogeneity of variance</a:t>
                      </a:r>
                      <a:endParaRPr lang="en-AU" b="0" dirty="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kern="1200" baseline="0" dirty="0" err="1" smtClean="0">
                          <a:solidFill>
                            <a:schemeClr val="tx1"/>
                          </a:solidFill>
                          <a:latin typeface="+mn-lt"/>
                          <a:ea typeface="+mn-ea"/>
                          <a:cs typeface="+mn-cs"/>
                        </a:rPr>
                        <a:t>leveneTest</a:t>
                      </a:r>
                      <a:r>
                        <a:rPr lang="en-AU" sz="1600" kern="1200" baseline="0" dirty="0" smtClean="0">
                          <a:solidFill>
                            <a:schemeClr val="tx1"/>
                          </a:solidFill>
                          <a:latin typeface="+mn-lt"/>
                          <a:ea typeface="+mn-ea"/>
                          <a:cs typeface="+mn-cs"/>
                        </a:rPr>
                        <a:t>(formula) – car package. Formula must specify a saturated model (i.e., a model with all possible main effects and interactions) with no </a:t>
                      </a:r>
                      <a:r>
                        <a:rPr lang="en-AU" sz="1600" kern="1200" baseline="0" dirty="0" smtClean="0">
                          <a:solidFill>
                            <a:schemeClr val="tx1"/>
                          </a:solidFill>
                          <a:latin typeface="+mn-lt"/>
                          <a:ea typeface="+mn-ea"/>
                          <a:cs typeface="+mn-cs"/>
                        </a:rPr>
                        <a:t>covariates.</a:t>
                      </a:r>
                      <a:endParaRPr lang="en-AU" sz="1600" b="0" dirty="0" smtClean="0"/>
                    </a:p>
                  </a:txBody>
                  <a:tcPr/>
                </a:tc>
                <a:tc>
                  <a:txBody>
                    <a:bodyPr/>
                    <a:lstStyle/>
                    <a:p>
                      <a:r>
                        <a:rPr lang="en-AU" b="0" u="none" baseline="0" dirty="0" err="1" smtClean="0">
                          <a:solidFill>
                            <a:schemeClr val="tx1"/>
                          </a:solidFill>
                        </a:rPr>
                        <a:t>oneway.test</a:t>
                      </a:r>
                      <a:r>
                        <a:rPr lang="en-AU" b="0" u="none" baseline="0" dirty="0" smtClean="0">
                          <a:solidFill>
                            <a:schemeClr val="tx1"/>
                          </a:solidFill>
                        </a:rPr>
                        <a:t>()</a:t>
                      </a:r>
                    </a:p>
                    <a:p>
                      <a:r>
                        <a:rPr lang="en-AU" b="0" u="none" baseline="0" dirty="0" err="1" smtClean="0">
                          <a:solidFill>
                            <a:schemeClr val="tx1"/>
                          </a:solidFill>
                        </a:rPr>
                        <a:t>kruskal.test</a:t>
                      </a:r>
                      <a:r>
                        <a:rPr lang="en-AU" b="0" u="none" baseline="0" dirty="0" smtClean="0">
                          <a:solidFill>
                            <a:schemeClr val="tx1"/>
                          </a:solidFill>
                        </a:rPr>
                        <a:t>()</a:t>
                      </a:r>
                    </a:p>
                  </a:txBody>
                  <a:tcPr/>
                </a:tc>
              </a:tr>
              <a:tr h="1650644">
                <a:tc>
                  <a:txBody>
                    <a:bodyPr/>
                    <a:lstStyle/>
                    <a:p>
                      <a:r>
                        <a:rPr lang="en-AU" b="0" dirty="0" smtClean="0">
                          <a:solidFill>
                            <a:schemeClr val="tx1"/>
                          </a:solidFill>
                        </a:rPr>
                        <a:t>Homogeneity of </a:t>
                      </a:r>
                      <a:r>
                        <a:rPr lang="en-AU" b="0" dirty="0" smtClean="0">
                          <a:solidFill>
                            <a:schemeClr val="tx1"/>
                          </a:solidFill>
                        </a:rPr>
                        <a:t>regression slopes</a:t>
                      </a:r>
                      <a:r>
                        <a:rPr lang="en-AU" b="0" baseline="0" dirty="0" smtClean="0">
                          <a:solidFill>
                            <a:schemeClr val="tx1"/>
                          </a:solidFill>
                        </a:rPr>
                        <a:t> </a:t>
                      </a:r>
                      <a:r>
                        <a:rPr lang="en-AU" b="0" baseline="0" dirty="0" smtClean="0">
                          <a:solidFill>
                            <a:schemeClr val="tx1"/>
                          </a:solidFill>
                        </a:rPr>
                        <a:t>(ANCOVA)</a:t>
                      </a:r>
                      <a:endParaRPr lang="en-AU" b="0" dirty="0">
                        <a:solidFill>
                          <a:schemeClr val="tx1"/>
                        </a:solidFill>
                      </a:endParaRPr>
                    </a:p>
                  </a:txBody>
                  <a:tcPr/>
                </a:tc>
                <a:tc>
                  <a:txBody>
                    <a:bodyPr/>
                    <a:lstStyle/>
                    <a:p>
                      <a:pPr>
                        <a:spcBef>
                          <a:spcPts val="600"/>
                        </a:spcBef>
                      </a:pPr>
                      <a:r>
                        <a:rPr lang="en-AU" sz="1600" b="0" dirty="0" smtClean="0"/>
                        <a:t>HRS &lt;- </a:t>
                      </a:r>
                      <a:r>
                        <a:rPr lang="en-AU" sz="1600" b="0" dirty="0" err="1" smtClean="0"/>
                        <a:t>aov</a:t>
                      </a:r>
                      <a:r>
                        <a:rPr lang="en-AU" sz="1600" b="0" dirty="0" smtClean="0"/>
                        <a:t>(outcome</a:t>
                      </a:r>
                      <a:r>
                        <a:rPr lang="en-AU" sz="1600" b="0" baseline="0" dirty="0" smtClean="0"/>
                        <a:t> variable ~ predictor*covariate) </a:t>
                      </a:r>
                      <a:r>
                        <a:rPr lang="en-AU" sz="1600" b="0" i="1" baseline="0" dirty="0" smtClean="0"/>
                        <a:t>or with multiple predictors:</a:t>
                      </a:r>
                      <a:endParaRPr lang="en-AU" sz="1600" b="0" dirty="0" smtClean="0"/>
                    </a:p>
                    <a:p>
                      <a:pPr>
                        <a:spcBef>
                          <a:spcPts val="600"/>
                        </a:spcBef>
                      </a:pPr>
                      <a:r>
                        <a:rPr lang="en-AU" sz="1600" b="0" dirty="0" smtClean="0"/>
                        <a:t>HRS &lt;- </a:t>
                      </a:r>
                      <a:r>
                        <a:rPr lang="en-AU" sz="1600" b="0" dirty="0" err="1" smtClean="0"/>
                        <a:t>aov</a:t>
                      </a:r>
                      <a:r>
                        <a:rPr lang="en-AU" sz="1600" b="0" dirty="0" smtClean="0"/>
                        <a:t>(outcome variable ~predictor1*predictor2 *</a:t>
                      </a:r>
                      <a:r>
                        <a:rPr lang="en-AU" sz="1600" b="0" baseline="0" dirty="0" smtClean="0"/>
                        <a:t>covariate)</a:t>
                      </a:r>
                      <a:endParaRPr lang="en-AU" sz="1600" b="0" dirty="0" smtClean="0"/>
                    </a:p>
                    <a:p>
                      <a:pPr>
                        <a:spcBef>
                          <a:spcPts val="600"/>
                        </a:spcBef>
                      </a:pPr>
                      <a:r>
                        <a:rPr lang="en-AU" sz="1600" b="0" dirty="0" err="1" smtClean="0"/>
                        <a:t>Anova</a:t>
                      </a:r>
                      <a:r>
                        <a:rPr lang="en-AU" sz="1600" b="0" dirty="0" smtClean="0"/>
                        <a:t>(HRS, type =</a:t>
                      </a:r>
                      <a:r>
                        <a:rPr lang="en-AU" sz="1600" b="0" baseline="0" dirty="0" smtClean="0"/>
                        <a:t> 2</a:t>
                      </a:r>
                      <a:r>
                        <a:rPr lang="en-AU" sz="1600" b="0" dirty="0" smtClean="0"/>
                        <a:t>)</a:t>
                      </a:r>
                      <a:endParaRPr lang="en-AU" sz="1600"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Try</a:t>
                      </a:r>
                      <a:r>
                        <a:rPr lang="en-AU" b="0" u="none" baseline="0" dirty="0" smtClean="0"/>
                        <a:t> a more complex model </a:t>
                      </a:r>
                      <a:r>
                        <a:rPr lang="en-AU" b="0" u="none" baseline="0" dirty="0" smtClean="0"/>
                        <a:t>where the covariate is a predictor</a:t>
                      </a:r>
                      <a:endParaRPr lang="en-AU" b="0" u="none" dirty="0" smtClean="0"/>
                    </a:p>
                  </a:txBody>
                  <a:tcPr/>
                </a:tc>
              </a:tr>
              <a:tr h="1070350">
                <a:tc>
                  <a:txBody>
                    <a:bodyPr/>
                    <a:lstStyle/>
                    <a:p>
                      <a:r>
                        <a:rPr lang="en-AU" b="0" dirty="0" smtClean="0">
                          <a:solidFill>
                            <a:schemeClr val="tx1"/>
                          </a:solidFill>
                        </a:rPr>
                        <a:t>Independence</a:t>
                      </a:r>
                      <a:r>
                        <a:rPr lang="en-AU" b="0" baseline="0" dirty="0" smtClean="0">
                          <a:solidFill>
                            <a:schemeClr val="tx1"/>
                          </a:solidFill>
                        </a:rPr>
                        <a:t> between the covariate and predictor(s) (ANCOVA)</a:t>
                      </a:r>
                      <a:endParaRPr lang="en-AU" b="0" dirty="0">
                        <a:solidFill>
                          <a:schemeClr val="tx1"/>
                        </a:solidFill>
                      </a:endParaRPr>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sz="1600" b="0" dirty="0" err="1" smtClean="0"/>
                        <a:t>aov</a:t>
                      </a:r>
                      <a:r>
                        <a:rPr lang="en-AU" sz="1600" b="0" baseline="0" dirty="0" smtClean="0"/>
                        <a:t>(predictor1*predictor2~covariate)</a:t>
                      </a:r>
                      <a:endParaRPr lang="en-AU" sz="1600" b="0" dirty="0" smtClean="0"/>
                    </a:p>
                    <a:p>
                      <a:pPr>
                        <a:spcBef>
                          <a:spcPts val="600"/>
                        </a:spcBef>
                      </a:pPr>
                      <a:endParaRPr lang="en-AU" sz="1600" b="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b="0" u="none" dirty="0" smtClean="0"/>
                        <a:t>Try</a:t>
                      </a:r>
                      <a:r>
                        <a:rPr lang="en-AU" b="0" u="none" baseline="0" dirty="0" smtClean="0"/>
                        <a:t> a more complex model where the covariate is a predictor.</a:t>
                      </a:r>
                      <a:endParaRPr lang="en-AU" b="0" u="none" dirty="0" smtClean="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 – as</a:t>
            </a:r>
            <a:r>
              <a:rPr kumimoji="0" lang="en-AU" sz="2400" b="0" i="0" u="none" strike="noStrike" kern="1200" cap="none" spc="0" normalizeH="0" noProof="0" dirty="0" smtClean="0">
                <a:ln>
                  <a:noFill/>
                </a:ln>
                <a:solidFill>
                  <a:schemeClr val="tx1"/>
                </a:solidFill>
                <a:effectLst/>
                <a:uLnTx/>
                <a:uFillTx/>
                <a:latin typeface="+mn-lt"/>
                <a:ea typeface="+mn-ea"/>
                <a:cs typeface="+mn-cs"/>
              </a:rPr>
              <a:t> in Results section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6143644"/>
          </a:xfrm>
          <a:noFill/>
        </p:spPr>
        <p:txBody>
          <a:bodyPr>
            <a:normAutofit fontScale="92500" lnSpcReduction="20000"/>
          </a:bodyPr>
          <a:lstStyle/>
          <a:p>
            <a:r>
              <a:rPr lang="en-AU" sz="2200" dirty="0" smtClean="0"/>
              <a:t>Table (or very clear graph) showing means and SDs across factor levels. As in the interaction plot.</a:t>
            </a:r>
          </a:p>
          <a:p>
            <a:r>
              <a:rPr lang="en-AU" sz="2200" dirty="0" smtClean="0"/>
              <a:t>In text: An ANCOVA (with Type II Sums of Squares) was conducted with percentage of remembered wins as the outcome variable, success-slope and question wording as predictors, and background beliefs (</a:t>
            </a:r>
            <a:r>
              <a:rPr lang="en-AU" sz="2200" i="1" dirty="0" smtClean="0"/>
              <a:t>Drake Beliefs About Chance </a:t>
            </a:r>
            <a:r>
              <a:rPr lang="en-AU" sz="2200" dirty="0" smtClean="0"/>
              <a:t>total score) as a covariate. After the significant influence of background beliefs was accounted for (</a:t>
            </a:r>
            <a:r>
              <a:rPr lang="en-AU" sz="2200" i="1" dirty="0" smtClean="0"/>
              <a:t>F</a:t>
            </a:r>
            <a:r>
              <a:rPr lang="en-AU" sz="2200" dirty="0" smtClean="0"/>
              <a:t>(1,325) = 11.32, </a:t>
            </a:r>
            <a:r>
              <a:rPr lang="en-AU" sz="2200" i="1" dirty="0" smtClean="0"/>
              <a:t>p</a:t>
            </a:r>
            <a:r>
              <a:rPr lang="en-AU" sz="2200" dirty="0" smtClean="0"/>
              <a:t> &lt; .001, eta-squared = .03), the analysis revealed a significant main effect of success-slope (</a:t>
            </a:r>
            <a:r>
              <a:rPr lang="en-AU" sz="2200" i="1" dirty="0" smtClean="0"/>
              <a:t>F</a:t>
            </a:r>
            <a:r>
              <a:rPr lang="en-AU" sz="2200" dirty="0" smtClean="0"/>
              <a:t>(3,325) = 3.10, </a:t>
            </a:r>
            <a:r>
              <a:rPr lang="en-AU" sz="2200" i="1" dirty="0" smtClean="0"/>
              <a:t>p</a:t>
            </a:r>
            <a:r>
              <a:rPr lang="en-AU" sz="2200" dirty="0" smtClean="0"/>
              <a:t> = .03, eta-squared = .02), a significant main effect of question wording (</a:t>
            </a:r>
            <a:r>
              <a:rPr lang="en-AU" sz="2200" i="1" dirty="0" smtClean="0"/>
              <a:t>F</a:t>
            </a:r>
            <a:r>
              <a:rPr lang="en-AU" sz="2200" dirty="0" smtClean="0"/>
              <a:t>(1,325) = 38.08, </a:t>
            </a:r>
            <a:r>
              <a:rPr lang="en-AU" sz="2200" i="1" dirty="0" smtClean="0"/>
              <a:t>p</a:t>
            </a:r>
            <a:r>
              <a:rPr lang="en-AU" sz="2200" dirty="0" smtClean="0"/>
              <a:t> &lt; .001, eta-squared = .09), and a significant interaction effect (</a:t>
            </a:r>
            <a:r>
              <a:rPr lang="en-AU" sz="2200" i="1" dirty="0" smtClean="0"/>
              <a:t>F</a:t>
            </a:r>
            <a:r>
              <a:rPr lang="en-AU" sz="2200" dirty="0" smtClean="0"/>
              <a:t>(3,325) = 3.83, </a:t>
            </a:r>
            <a:r>
              <a:rPr lang="en-AU" sz="2200" i="1" dirty="0" smtClean="0"/>
              <a:t>p</a:t>
            </a:r>
            <a:r>
              <a:rPr lang="en-AU" sz="2200" dirty="0" smtClean="0"/>
              <a:t> = .01, eta-squared = .03). Planned comparisons of the Descending condition’s mean to those of other groups under a treatment contrast revealed a significant difference between the Ascending and Descending groups (</a:t>
            </a:r>
            <a:r>
              <a:rPr lang="en-AU" sz="2200" i="1" dirty="0" smtClean="0"/>
              <a:t>p</a:t>
            </a:r>
            <a:r>
              <a:rPr lang="en-AU" sz="2200" dirty="0" smtClean="0"/>
              <a:t> = .05). As regards the interaction, the effect of question wording was found to be marginally significantly different in the Ascending, as compared to the Descending, condition (</a:t>
            </a:r>
            <a:r>
              <a:rPr lang="en-AU" sz="2200" i="1" dirty="0" smtClean="0"/>
              <a:t>p</a:t>
            </a:r>
            <a:r>
              <a:rPr lang="en-AU" sz="2200" dirty="0" smtClean="0"/>
              <a:t> = .07). As the descriptive statistics suggest, question wording was irrelevant to the win-frequency estimates of participants in the Ascending condition. </a:t>
            </a:r>
            <a:r>
              <a:rPr lang="en-AU" sz="2200" dirty="0" smtClean="0">
                <a:solidFill>
                  <a:schemeClr val="accent2">
                    <a:lumMod val="75000"/>
                  </a:schemeClr>
                </a:solidFill>
              </a:rPr>
              <a:t>Notably, the homogeneity of variance assumption was violated in the analysis.</a:t>
            </a:r>
          </a:p>
          <a:p>
            <a:r>
              <a:rPr lang="en-AU" sz="2200" i="1" dirty="0" smtClean="0"/>
              <a:t>F</a:t>
            </a:r>
            <a:r>
              <a:rPr lang="en-AU" sz="2200" dirty="0" smtClean="0"/>
              <a:t> values</a:t>
            </a:r>
            <a:r>
              <a:rPr lang="en-AU" sz="2200" i="1" dirty="0" smtClean="0"/>
              <a:t> </a:t>
            </a:r>
            <a:r>
              <a:rPr lang="en-AU" sz="2200" dirty="0" smtClean="0"/>
              <a:t>(with degrees of freedom), </a:t>
            </a:r>
            <a:r>
              <a:rPr lang="en-AU" sz="2200" i="1" dirty="0" smtClean="0"/>
              <a:t>p</a:t>
            </a:r>
            <a:r>
              <a:rPr lang="en-AU" sz="2200" dirty="0" smtClean="0"/>
              <a:t> values and effect sizes can also be reported in a table.</a:t>
            </a:r>
          </a:p>
          <a:p>
            <a:r>
              <a:rPr lang="en-AU" sz="2200" dirty="0" smtClean="0"/>
              <a:t>A table showing estimated marginal means could also </a:t>
            </a:r>
            <a:r>
              <a:rPr lang="en-AU" sz="2200" smtClean="0"/>
              <a:t>be included.</a:t>
            </a:r>
            <a:endParaRPr lang="en-AU" sz="2200" dirty="0" smtClean="0"/>
          </a:p>
          <a:p>
            <a:pPr>
              <a:buNone/>
            </a:pPr>
            <a:endParaRPr lang="en-AU" sz="2200"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Discussing</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the analysis – as</a:t>
            </a:r>
            <a:r>
              <a:rPr kumimoji="0" lang="en-AU" sz="2400" b="0" i="0" u="none" strike="noStrike" kern="1200" cap="none" spc="0" normalizeH="0" noProof="0" dirty="0" smtClean="0">
                <a:ln>
                  <a:noFill/>
                </a:ln>
                <a:solidFill>
                  <a:schemeClr val="tx1"/>
                </a:solidFill>
                <a:effectLst/>
                <a:uLnTx/>
                <a:uFillTx/>
                <a:latin typeface="+mn-lt"/>
                <a:ea typeface="+mn-ea"/>
                <a:cs typeface="+mn-cs"/>
              </a:rPr>
              <a:t> in Discussion section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5857916"/>
          </a:xfrm>
          <a:noFill/>
        </p:spPr>
        <p:txBody>
          <a:bodyPr>
            <a:normAutofit/>
          </a:bodyPr>
          <a:lstStyle/>
          <a:p>
            <a:pPr marL="0" indent="0">
              <a:buNone/>
            </a:pPr>
            <a:r>
              <a:rPr lang="en-AU" sz="2200" dirty="0" smtClean="0"/>
              <a:t>The results suggest that more wins were remembered when most wins were concentrated early in the experienced sequence, rather than late in the sequence. This is partly consistent with our expectation that memory for wins would resemble memory for word lists, where the words at the top of the list are remembered more clearly. Interestingly, the early-wins condition did not differ from the evenly-spaced and U-shaped conditions in terms of remembered wins. For the U-shaped condition, a likely explanation is that the early wins there were clearly remembered. For the evenly-spaced condition, it is possible that memory was boosted by the “spacing” of the wins. The effects of spacing are well-known in the memory literature. Words tend to be remembered better the wider their spacing across time. The spacing effect is also likely to have been responsible for the effects of question wording. People seemed to have been underestimating the frequency of losses, possibly because these were not as widely spaced as wins. Why this effect of question wording was not observed in the late-wins (Ascending) condition is unclear.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Programme</a:t>
            </a:r>
            <a:endParaRPr lang="en-AU" b="1" dirty="0">
              <a:solidFill>
                <a:schemeClr val="accent6">
                  <a:lumMod val="75000"/>
                </a:schemeClr>
              </a:solidFill>
            </a:endParaRPr>
          </a:p>
        </p:txBody>
      </p:sp>
      <p:sp>
        <p:nvSpPr>
          <p:cNvPr id="3" name="Content Placeholder 2"/>
          <p:cNvSpPr>
            <a:spLocks noGrp="1"/>
          </p:cNvSpPr>
          <p:nvPr>
            <p:ph idx="1"/>
          </p:nvPr>
        </p:nvSpPr>
        <p:spPr>
          <a:xfrm>
            <a:off x="457200" y="1600200"/>
            <a:ext cx="2543164" cy="2971808"/>
          </a:xfrm>
          <a:noFill/>
        </p:spPr>
        <p:txBody>
          <a:bodyPr>
            <a:normAutofit/>
          </a:bodyPr>
          <a:lstStyle/>
          <a:p>
            <a:r>
              <a:rPr lang="en-AU" sz="2400" dirty="0" smtClean="0"/>
              <a:t>T-tests</a:t>
            </a:r>
          </a:p>
          <a:p>
            <a:r>
              <a:rPr lang="en-AU" sz="2400" dirty="0" smtClean="0"/>
              <a:t>Linear regression</a:t>
            </a:r>
          </a:p>
          <a:p>
            <a:r>
              <a:rPr lang="en-AU" sz="2400" dirty="0" smtClean="0"/>
              <a:t>ANOVA</a:t>
            </a:r>
          </a:p>
          <a:p>
            <a:r>
              <a:rPr lang="en-AU" sz="2400" dirty="0" smtClean="0"/>
              <a:t>Repeated-measures ANOVA</a:t>
            </a:r>
          </a:p>
        </p:txBody>
      </p:sp>
      <p:sp>
        <p:nvSpPr>
          <p:cNvPr id="4" name="Content Placeholder 2"/>
          <p:cNvSpPr txBox="1">
            <a:spLocks/>
          </p:cNvSpPr>
          <p:nvPr/>
        </p:nvSpPr>
        <p:spPr>
          <a:xfrm>
            <a:off x="2714612" y="1643050"/>
            <a:ext cx="5929354" cy="4429156"/>
          </a:xfrm>
          <a:prstGeom prst="rect">
            <a:avLst/>
          </a:prstGeom>
          <a:solidFill>
            <a:schemeClr val="accent2">
              <a:lumMod val="40000"/>
              <a:lumOff val="60000"/>
            </a:schemeClr>
          </a:solidFill>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3200" dirty="0" smtClean="0"/>
              <a:t>Logic of the analysis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3200" dirty="0" smtClean="0"/>
              <a:t>Hypotheses from our dataset</a:t>
            </a:r>
          </a:p>
          <a:p>
            <a:pPr marL="800100" lvl="1" indent="-342900">
              <a:spcBef>
                <a:spcPct val="20000"/>
              </a:spcBef>
              <a:buFont typeface="Calibri" pitchFamily="34" charset="0"/>
              <a:buChar char="─"/>
            </a:pPr>
            <a:r>
              <a:rPr lang="en-AU" sz="3200" dirty="0" smtClean="0"/>
              <a:t>Regression: A  hypothesis from a related but slightly different experiment</a:t>
            </a:r>
          </a:p>
          <a:p>
            <a:pPr marL="800100" lvl="1" indent="-342900">
              <a:spcBef>
                <a:spcPct val="20000"/>
              </a:spcBef>
              <a:buFont typeface="Calibri" pitchFamily="34" charset="0"/>
              <a:buChar char="─"/>
            </a:pPr>
            <a:r>
              <a:rPr lang="en-AU" sz="3200" b="1" dirty="0" smtClean="0"/>
              <a:t>ANOVA: As for regression + Hypothesis 2 from Lecture 1</a:t>
            </a:r>
          </a:p>
          <a:p>
            <a:pPr marL="800100" lvl="1" indent="-342900">
              <a:spcBef>
                <a:spcPct val="20000"/>
              </a:spcBef>
              <a:buFont typeface="Calibri" pitchFamily="34" charset="0"/>
              <a:buChar char="─"/>
            </a:pPr>
            <a:r>
              <a:rPr lang="en-AU" sz="3200" b="1" dirty="0" smtClean="0"/>
              <a:t>Repeated-measures ANOVA: Hypothesis 1a from Lecture 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3200" b="0" i="0" u="none" strike="noStrike" kern="1200" cap="none" spc="0" normalizeH="0" baseline="0" noProof="0" dirty="0" smtClean="0">
                <a:ln>
                  <a:noFill/>
                </a:ln>
                <a:solidFill>
                  <a:schemeClr val="tx1"/>
                </a:solidFill>
                <a:effectLst/>
                <a:uLnTx/>
                <a:uFillTx/>
                <a:latin typeface="+mn-lt"/>
                <a:ea typeface="+mn-ea"/>
                <a:cs typeface="+mn-cs"/>
              </a:rPr>
              <a:t>Working together in R: </a:t>
            </a:r>
          </a:p>
          <a:p>
            <a:pPr marL="800100" lvl="1" indent="-342900">
              <a:spcBef>
                <a:spcPct val="20000"/>
              </a:spcBef>
              <a:buFont typeface="Calibri" pitchFamily="34" charset="0"/>
              <a:buChar char="─"/>
            </a:pPr>
            <a:r>
              <a:rPr lang="en-AU" sz="3200" dirty="0" smtClean="0"/>
              <a:t>Obtaining d</a:t>
            </a:r>
            <a:r>
              <a:rPr kumimoji="0" lang="en-AU" sz="3200" b="0" i="0" u="none" strike="noStrike" kern="1200" cap="none" spc="0" normalizeH="0" baseline="0" noProof="0" dirty="0" err="1" smtClean="0">
                <a:ln>
                  <a:noFill/>
                </a:ln>
                <a:solidFill>
                  <a:schemeClr val="tx1"/>
                </a:solidFill>
                <a:effectLst/>
                <a:uLnTx/>
                <a:uFillTx/>
                <a:latin typeface="+mn-lt"/>
                <a:ea typeface="+mn-ea"/>
                <a:cs typeface="+mn-cs"/>
              </a:rPr>
              <a:t>escriptive</a:t>
            </a:r>
            <a:r>
              <a:rPr kumimoji="0" lang="en-AU" sz="3200" b="0" i="0" u="none" strike="noStrike" kern="1200" cap="none" spc="0" normalizeH="0" noProof="0" dirty="0" smtClean="0">
                <a:ln>
                  <a:noFill/>
                </a:ln>
                <a:solidFill>
                  <a:schemeClr val="tx1"/>
                </a:solidFill>
                <a:effectLst/>
                <a:uLnTx/>
                <a:uFillTx/>
                <a:latin typeface="+mn-lt"/>
                <a:ea typeface="+mn-ea"/>
                <a:cs typeface="+mn-cs"/>
              </a:rPr>
              <a:t> statistics</a:t>
            </a:r>
            <a:endParaRPr kumimoji="0" lang="en-AU" sz="3200" b="0" i="0" u="none" strike="noStrike" kern="1200" cap="none" spc="0" normalizeH="0" baseline="0" noProof="0" dirty="0" smtClean="0">
              <a:ln>
                <a:noFill/>
              </a:ln>
              <a:solidFill>
                <a:schemeClr val="tx1"/>
              </a:solidFill>
              <a:effectLst/>
              <a:uLnTx/>
              <a:uFillTx/>
              <a:latin typeface="+mn-lt"/>
              <a:ea typeface="+mn-ea"/>
              <a:cs typeface="+mn-cs"/>
            </a:endParaRPr>
          </a:p>
          <a:p>
            <a:pPr marL="800100" lvl="1" indent="-342900">
              <a:spcBef>
                <a:spcPct val="20000"/>
              </a:spcBef>
              <a:buFont typeface="Calibri" pitchFamily="34" charset="0"/>
              <a:buChar char="─"/>
            </a:pPr>
            <a:r>
              <a:rPr lang="en-AU" sz="3200" dirty="0" smtClean="0"/>
              <a:t>Running the analysis</a:t>
            </a:r>
            <a:endParaRPr lang="en-AU" sz="3200" noProof="0" dirty="0" smtClean="0"/>
          </a:p>
          <a:p>
            <a:pPr marL="800100" lvl="1" indent="-342900">
              <a:spcBef>
                <a:spcPct val="20000"/>
              </a:spcBef>
              <a:buFont typeface="Calibri" pitchFamily="34" charset="0"/>
              <a:buChar char="─"/>
            </a:pPr>
            <a:r>
              <a:rPr lang="en-AU" sz="3200" dirty="0" smtClean="0"/>
              <a:t>Checking assumptions</a:t>
            </a:r>
            <a:endParaRPr lang="en-AU" sz="3200" noProof="0" dirty="0" smtClean="0"/>
          </a:p>
          <a:p>
            <a:pPr marL="342900" indent="-342900">
              <a:spcBef>
                <a:spcPct val="20000"/>
              </a:spcBef>
              <a:buFont typeface="Arial" pitchFamily="34" charset="0"/>
              <a:buChar char="•"/>
            </a:pPr>
            <a:r>
              <a:rPr kumimoji="0" lang="en-AU" sz="3200" b="0" i="0" u="none" strike="noStrike" kern="1200" cap="none" spc="0" normalizeH="0" baseline="0" dirty="0" smtClean="0">
                <a:ln>
                  <a:noFill/>
                </a:ln>
                <a:solidFill>
                  <a:schemeClr val="tx1"/>
                </a:solidFill>
                <a:effectLst/>
                <a:uLnTx/>
                <a:uFillTx/>
                <a:latin typeface="+mn-lt"/>
                <a:ea typeface="+mn-ea"/>
                <a:cs typeface="+mn-cs"/>
              </a:rPr>
              <a:t>Reporting</a:t>
            </a:r>
            <a:r>
              <a:rPr kumimoji="0" lang="en-AU" sz="3200" b="0" i="0" u="none" strike="noStrike" kern="1200" cap="none" spc="0" normalizeH="0" dirty="0" smtClean="0">
                <a:ln>
                  <a:noFill/>
                </a:ln>
                <a:solidFill>
                  <a:schemeClr val="tx1"/>
                </a:solidFill>
                <a:effectLst/>
                <a:uLnTx/>
                <a:uFillTx/>
                <a:latin typeface="+mn-lt"/>
                <a:ea typeface="+mn-ea"/>
                <a:cs typeface="+mn-cs"/>
              </a:rPr>
              <a:t> the analysis</a:t>
            </a:r>
          </a:p>
          <a:p>
            <a:pPr marL="342900" indent="-342900">
              <a:spcBef>
                <a:spcPct val="20000"/>
              </a:spcBef>
              <a:buFont typeface="Arial" pitchFamily="34" charset="0"/>
              <a:buChar char="•"/>
            </a:pPr>
            <a:r>
              <a:rPr lang="en-AU" sz="3200" baseline="0" noProof="0" dirty="0" smtClean="0"/>
              <a:t>Seminar: Repeated</a:t>
            </a:r>
            <a:r>
              <a:rPr lang="en-AU" sz="3200" dirty="0" smtClean="0"/>
              <a:t>-measures ANOVA; </a:t>
            </a:r>
            <a:r>
              <a:rPr lang="en-AU" sz="3200" b="1" baseline="0" noProof="0" dirty="0" smtClean="0"/>
              <a:t>bootstrapping</a:t>
            </a:r>
            <a:endParaRPr kumimoji="0" lang="en-AU"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A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extBox 4"/>
          <p:cNvSpPr txBox="1"/>
          <p:nvPr/>
        </p:nvSpPr>
        <p:spPr>
          <a:xfrm>
            <a:off x="642910" y="6143644"/>
            <a:ext cx="7715304" cy="369332"/>
          </a:xfrm>
          <a:prstGeom prst="rect">
            <a:avLst/>
          </a:prstGeom>
          <a:noFill/>
        </p:spPr>
        <p:txBody>
          <a:bodyPr wrap="square" rtlCol="0">
            <a:spAutoFit/>
          </a:bodyPr>
          <a:lstStyle/>
          <a:p>
            <a:r>
              <a:rPr lang="en-AU" dirty="0" smtClean="0"/>
              <a:t>Readings: LSR for everything except Repeated-Measures ANOVA</a:t>
            </a:r>
          </a:p>
        </p:txBody>
      </p:sp>
      <p:sp>
        <p:nvSpPr>
          <p:cNvPr id="6" name="Right Brace 5"/>
          <p:cNvSpPr/>
          <p:nvPr/>
        </p:nvSpPr>
        <p:spPr>
          <a:xfrm>
            <a:off x="2071670" y="1714488"/>
            <a:ext cx="642942" cy="2786082"/>
          </a:xfrm>
          <a:prstGeom prst="rightBrace">
            <a:avLst>
              <a:gd name="adj1" fmla="val 8333"/>
              <a:gd name="adj2" fmla="val 49210"/>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a:solidFill>
            <a:schemeClr val="bg1">
              <a:lumMod val="75000"/>
            </a:schemeClr>
          </a:solidFill>
        </p:spPr>
        <p:txBody>
          <a:bodyPr/>
          <a:lstStyle/>
          <a:p>
            <a:r>
              <a:rPr lang="en-AU" b="1" dirty="0" smtClean="0"/>
              <a:t>Repeated measures ANOVA</a:t>
            </a:r>
            <a:endParaRPr lang="en-AU" b="1" dirty="0"/>
          </a:p>
        </p:txBody>
      </p:sp>
      <p:sp>
        <p:nvSpPr>
          <p:cNvPr id="4" name="Content Placeholder 2"/>
          <p:cNvSpPr txBox="1">
            <a:spLocks/>
          </p:cNvSpPr>
          <p:nvPr/>
        </p:nvSpPr>
        <p:spPr>
          <a:xfrm>
            <a:off x="6429388" y="1214422"/>
            <a:ext cx="2500330" cy="357190"/>
          </a:xfrm>
          <a:prstGeom prst="rect">
            <a:avLst/>
          </a:prstGeom>
          <a:ln>
            <a:noFill/>
          </a:ln>
        </p:spPr>
        <p:txBody>
          <a:bodyPr/>
          <a:lstStyle/>
          <a:p>
            <a:pPr>
              <a:spcBef>
                <a:spcPts val="700"/>
              </a:spcBef>
              <a:buClr>
                <a:schemeClr val="accent2"/>
              </a:buClr>
              <a:buSzPct val="60000"/>
              <a:defRPr/>
            </a:pPr>
            <a:r>
              <a:rPr lang="en-AU" dirty="0" smtClean="0"/>
              <a:t>Reading: </a:t>
            </a:r>
            <a:r>
              <a:rPr lang="en-AU" dirty="0" err="1" smtClean="0"/>
              <a:t>Baguley</a:t>
            </a:r>
            <a:r>
              <a:rPr lang="en-AU" dirty="0" smtClean="0"/>
              <a:t> Ch 16 </a:t>
            </a:r>
            <a:endParaRPr lang="en-AU" dirty="0">
              <a:latin typeface="+mn-lt"/>
              <a:cs typeface="+mn-cs"/>
            </a:endParaRPr>
          </a:p>
        </p:txBody>
      </p:sp>
      <p:sp>
        <p:nvSpPr>
          <p:cNvPr id="6" name="Content Placeholder 5"/>
          <p:cNvSpPr txBox="1">
            <a:spLocks noGrp="1"/>
          </p:cNvSpPr>
          <p:nvPr>
            <p:ph idx="1"/>
          </p:nvPr>
        </p:nvSpPr>
        <p:spPr>
          <a:xfrm>
            <a:off x="428596" y="1600200"/>
            <a:ext cx="8258204" cy="4524315"/>
          </a:xfrm>
          <a:prstGeom prst="rect">
            <a:avLst/>
          </a:prstGeom>
          <a:noFill/>
        </p:spPr>
        <p:txBody>
          <a:bodyPr wrap="square" rtlCol="0">
            <a:spAutoFit/>
          </a:bodyPr>
          <a:lstStyle/>
          <a:p>
            <a:pPr marL="182563" indent="-182563">
              <a:buNone/>
            </a:pPr>
            <a:r>
              <a:rPr lang="en-AU" sz="2400" dirty="0" smtClean="0"/>
              <a:t>Logic of the analysis</a:t>
            </a:r>
          </a:p>
          <a:p>
            <a:pPr marL="0" indent="0">
              <a:buNone/>
            </a:pPr>
            <a:r>
              <a:rPr lang="en-AU" sz="2200" dirty="0" smtClean="0"/>
              <a:t>A number of analyses can be labelled repeated-measures ANOVA:</a:t>
            </a:r>
          </a:p>
          <a:p>
            <a:pPr marL="239713" indent="-182563"/>
            <a:r>
              <a:rPr lang="en-AU" sz="2200" dirty="0" smtClean="0"/>
              <a:t>One-way ANOVA with repeated measures: each participant provides measures on all levels of the predictor variable (Factor A)</a:t>
            </a:r>
          </a:p>
          <a:p>
            <a:pPr marL="239713" indent="-182563"/>
            <a:r>
              <a:rPr lang="en-AU" sz="2200" dirty="0" smtClean="0"/>
              <a:t>Factorial ANOVA with repeated measures on all factors: there are two or more predictor variables (e.g., Factor A and Factor B), and each participant provides measures on all factors of all measures</a:t>
            </a:r>
          </a:p>
          <a:p>
            <a:pPr marL="239713" indent="-182563"/>
            <a:r>
              <a:rPr lang="en-AU" sz="2200" dirty="0" smtClean="0"/>
              <a:t>Mixed measures factorial ANOVA: there is at least one predictor factor with independent measures and at least one predictor factor with repeated measures (e.g., Factor A is a repeated measures factor while Factor B is an independent measures factor).</a:t>
            </a:r>
          </a:p>
          <a:p>
            <a:pPr marL="239713" indent="-182563"/>
            <a:r>
              <a:rPr lang="en-AU" sz="2200" dirty="0" smtClean="0"/>
              <a:t>Any of the above with one or more covariates.</a:t>
            </a:r>
            <a:endParaRPr lang="en-AU" sz="2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rocess 4"/>
          <p:cNvSpPr/>
          <p:nvPr/>
        </p:nvSpPr>
        <p:spPr>
          <a:xfrm>
            <a:off x="214282" y="2000240"/>
            <a:ext cx="4071966" cy="642942"/>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Total sum of squares expressing distance between all data points and grand mean</a:t>
            </a:r>
            <a:endParaRPr lang="en-AU" dirty="0">
              <a:solidFill>
                <a:schemeClr val="tx1"/>
              </a:solidFill>
            </a:endParaRPr>
          </a:p>
        </p:txBody>
      </p:sp>
      <p:sp>
        <p:nvSpPr>
          <p:cNvPr id="8" name="Flowchart: Process 7"/>
          <p:cNvSpPr/>
          <p:nvPr/>
        </p:nvSpPr>
        <p:spPr>
          <a:xfrm>
            <a:off x="214282" y="2714620"/>
            <a:ext cx="4071966" cy="857256"/>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difference between row marginal means and grand mean – variability due to Factor A</a:t>
            </a:r>
            <a:endParaRPr lang="en-AU" dirty="0">
              <a:solidFill>
                <a:schemeClr val="tx1"/>
              </a:solidFill>
            </a:endParaRPr>
          </a:p>
        </p:txBody>
      </p:sp>
      <p:sp>
        <p:nvSpPr>
          <p:cNvPr id="9" name="Flowchart: Process 8"/>
          <p:cNvSpPr/>
          <p:nvPr/>
        </p:nvSpPr>
        <p:spPr>
          <a:xfrm>
            <a:off x="214282" y="3643314"/>
            <a:ext cx="4071966" cy="928694"/>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difference between column marginal means and grand mean – variability due to Factor B</a:t>
            </a:r>
            <a:endParaRPr lang="en-AU" dirty="0">
              <a:solidFill>
                <a:schemeClr val="tx1"/>
              </a:solidFill>
            </a:endParaRPr>
          </a:p>
        </p:txBody>
      </p:sp>
      <p:sp>
        <p:nvSpPr>
          <p:cNvPr id="10" name="Flowchart: Process 9"/>
          <p:cNvSpPr/>
          <p:nvPr/>
        </p:nvSpPr>
        <p:spPr>
          <a:xfrm>
            <a:off x="4429124" y="4857760"/>
            <a:ext cx="4357718" cy="642942"/>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a:solidFill>
                  <a:schemeClr val="tx1"/>
                </a:solidFill>
              </a:rPr>
              <a:t>D</a:t>
            </a:r>
            <a:r>
              <a:rPr lang="en-AU" dirty="0" smtClean="0">
                <a:solidFill>
                  <a:schemeClr val="tx1"/>
                </a:solidFill>
              </a:rPr>
              <a:t>egrees of freedom for all six quantities – see </a:t>
            </a:r>
            <a:r>
              <a:rPr lang="en-AU" dirty="0" err="1" smtClean="0">
                <a:solidFill>
                  <a:schemeClr val="tx1"/>
                </a:solidFill>
              </a:rPr>
              <a:t>Baguley</a:t>
            </a:r>
            <a:r>
              <a:rPr lang="en-AU" dirty="0" smtClean="0">
                <a:solidFill>
                  <a:schemeClr val="tx1"/>
                </a:solidFill>
              </a:rPr>
              <a:t> p. 639</a:t>
            </a:r>
          </a:p>
        </p:txBody>
      </p:sp>
      <p:sp>
        <p:nvSpPr>
          <p:cNvPr id="11" name="Flowchart: Process 10"/>
          <p:cNvSpPr/>
          <p:nvPr/>
        </p:nvSpPr>
        <p:spPr>
          <a:xfrm>
            <a:off x="214282" y="4643446"/>
            <a:ext cx="4071966" cy="1428760"/>
          </a:xfrm>
          <a:prstGeom prst="flowChartProcess">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the extent to which the group means </a:t>
            </a:r>
            <a:r>
              <a:rPr lang="en-AU" i="1" dirty="0" smtClean="0">
                <a:solidFill>
                  <a:schemeClr val="tx1"/>
                </a:solidFill>
              </a:rPr>
              <a:t>cannot </a:t>
            </a:r>
            <a:r>
              <a:rPr lang="en-AU" dirty="0" smtClean="0">
                <a:solidFill>
                  <a:schemeClr val="tx1"/>
                </a:solidFill>
              </a:rPr>
              <a:t>be predicted based on the marginal means alone – variability due to interaction between A and B (see next slide)</a:t>
            </a:r>
            <a:endParaRPr lang="en-AU" dirty="0">
              <a:solidFill>
                <a:schemeClr val="tx1"/>
              </a:solidFill>
            </a:endParaRPr>
          </a:p>
        </p:txBody>
      </p:sp>
      <p:sp>
        <p:nvSpPr>
          <p:cNvPr id="19" name="Rectangle 18"/>
          <p:cNvSpPr/>
          <p:nvPr/>
        </p:nvSpPr>
        <p:spPr>
          <a:xfrm>
            <a:off x="357158" y="285728"/>
            <a:ext cx="8358246" cy="1631216"/>
          </a:xfrm>
          <a:prstGeom prst="rect">
            <a:avLst/>
          </a:prstGeom>
        </p:spPr>
        <p:txBody>
          <a:bodyPr wrap="square">
            <a:spAutoFit/>
          </a:bodyPr>
          <a:lstStyle/>
          <a:p>
            <a:r>
              <a:rPr lang="en-AU" sz="2000" dirty="0" smtClean="0"/>
              <a:t>As on slide 11, the following still need to be calculated for every factor in the model (repeated or independent). For each </a:t>
            </a:r>
            <a:r>
              <a:rPr lang="en-AU" sz="2000" dirty="0" smtClean="0">
                <a:solidFill>
                  <a:schemeClr val="accent3">
                    <a:lumMod val="75000"/>
                  </a:schemeClr>
                </a:solidFill>
              </a:rPr>
              <a:t>repeated-measures factor</a:t>
            </a:r>
            <a:r>
              <a:rPr lang="en-AU" sz="2000" dirty="0" smtClean="0"/>
              <a:t>, additional sets of sums of squares need to be calculated. In the description below, Factors B is an independent-measures factor, while Factor A is a repeated-measures factor.</a:t>
            </a:r>
            <a:endParaRPr lang="en-AU" sz="2000" i="1" baseline="-25000" dirty="0"/>
          </a:p>
        </p:txBody>
      </p:sp>
      <p:sp>
        <p:nvSpPr>
          <p:cNvPr id="13" name="Flowchart: Process 12"/>
          <p:cNvSpPr/>
          <p:nvPr/>
        </p:nvSpPr>
        <p:spPr>
          <a:xfrm>
            <a:off x="4429124" y="2000240"/>
            <a:ext cx="4357718" cy="1785950"/>
          </a:xfrm>
          <a:prstGeom prst="flowChartProcess">
            <a:avLst/>
          </a:prstGeom>
          <a:solidFill>
            <a:schemeClr val="accent3">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distance between each participant’s mean score across all levels of the repeated-measures factor and the grand mean. This is the variability due to random individual differences on Factor A. It is also called </a:t>
            </a:r>
            <a:r>
              <a:rPr lang="en-AU" i="1" dirty="0" smtClean="0">
                <a:solidFill>
                  <a:schemeClr val="tx1"/>
                </a:solidFill>
              </a:rPr>
              <a:t>within-subjects variance on </a:t>
            </a:r>
            <a:r>
              <a:rPr lang="en-AU" dirty="0" smtClean="0">
                <a:solidFill>
                  <a:schemeClr val="tx1"/>
                </a:solidFill>
              </a:rPr>
              <a:t>A.</a:t>
            </a:r>
          </a:p>
        </p:txBody>
      </p:sp>
      <p:sp>
        <p:nvSpPr>
          <p:cNvPr id="14" name="Flowchart: Process 13"/>
          <p:cNvSpPr/>
          <p:nvPr/>
        </p:nvSpPr>
        <p:spPr>
          <a:xfrm>
            <a:off x="4429124" y="3857628"/>
            <a:ext cx="4357718" cy="928694"/>
          </a:xfrm>
          <a:prstGeom prst="flowChartProcess">
            <a:avLst/>
          </a:prstGeom>
          <a:solidFill>
            <a:schemeClr val="accent3">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AU" dirty="0" smtClean="0">
                <a:solidFill>
                  <a:schemeClr val="tx1"/>
                </a:solidFill>
              </a:rPr>
              <a:t>Sum of squares expressing variability due to interaction between Factor B and random individual differences on Factor A</a:t>
            </a:r>
            <a:endParaRPr lang="en-AU" dirty="0">
              <a:solidFill>
                <a:schemeClr val="tx1"/>
              </a:solidFill>
            </a:endParaRPr>
          </a:p>
        </p:txBody>
      </p:sp>
      <p:sp>
        <p:nvSpPr>
          <p:cNvPr id="16" name="Rectangle 15"/>
          <p:cNvSpPr/>
          <p:nvPr/>
        </p:nvSpPr>
        <p:spPr>
          <a:xfrm>
            <a:off x="4500562" y="5643578"/>
            <a:ext cx="4429156" cy="1015663"/>
          </a:xfrm>
          <a:prstGeom prst="rect">
            <a:avLst/>
          </a:prstGeom>
        </p:spPr>
        <p:txBody>
          <a:bodyPr wrap="square">
            <a:spAutoFit/>
          </a:bodyPr>
          <a:lstStyle/>
          <a:p>
            <a:r>
              <a:rPr lang="en-AU" sz="2000" dirty="0" smtClean="0"/>
              <a:t>Again, this is all the information we need for computing the F-value for each predictor and interaction term. </a:t>
            </a:r>
            <a:endParaRPr lang="en-AU" sz="2000" i="1" baseline="-25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Logic of the analysis: The </a:t>
            </a:r>
            <a:r>
              <a:rPr lang="en-AU" sz="2400" dirty="0" err="1" smtClean="0"/>
              <a:t>sphercity</a:t>
            </a:r>
            <a:r>
              <a:rPr lang="en-AU" sz="2400" dirty="0"/>
              <a:t> </a:t>
            </a:r>
            <a:r>
              <a:rPr lang="en-AU" sz="2400" dirty="0" smtClean="0"/>
              <a:t>assumption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5857916"/>
          </a:xfrm>
          <a:noFill/>
        </p:spPr>
        <p:txBody>
          <a:bodyPr>
            <a:noAutofit/>
          </a:bodyPr>
          <a:lstStyle/>
          <a:p>
            <a:pPr marL="179388" indent="-179388"/>
            <a:r>
              <a:rPr lang="en-AU" sz="2200" dirty="0" smtClean="0"/>
              <a:t>Apart from the standard assumption of the normality of residuals, repeated-measures ANOVA has a </a:t>
            </a:r>
            <a:r>
              <a:rPr lang="en-AU" sz="2200" dirty="0" err="1" smtClean="0"/>
              <a:t>sphercity</a:t>
            </a:r>
            <a:r>
              <a:rPr lang="en-AU" sz="2200" dirty="0" smtClean="0"/>
              <a:t> assumption. Here is what this assumption means in relation to a repeated-measures factor with three levels. If the difference between scores on Levels 1 and 2 is calculated for all participants, the variance of the difference quantities must equal the variance of the difference quantities obtained by comparing Levels 1 and 3, as well as Levels 2 and 3.</a:t>
            </a:r>
          </a:p>
          <a:p>
            <a:pPr marL="179388" indent="-179388"/>
            <a:r>
              <a:rPr lang="en-AU" sz="2200" dirty="0" smtClean="0"/>
              <a:t>Clearly, the assumption is met automatically if the repeated-measures factors in the model contain only two levels (e.g., Time 1 and Time 2).</a:t>
            </a:r>
          </a:p>
          <a:p>
            <a:pPr marL="179388" indent="-179388"/>
            <a:r>
              <a:rPr lang="en-AU" sz="2200" dirty="0" smtClean="0"/>
              <a:t>The </a:t>
            </a:r>
            <a:r>
              <a:rPr lang="en-AU" sz="2200" dirty="0" err="1" smtClean="0"/>
              <a:t>sphercity</a:t>
            </a:r>
            <a:r>
              <a:rPr lang="en-AU" sz="2200" dirty="0" smtClean="0"/>
              <a:t> assumption is violated so often that reporting the results means reporting one of two </a:t>
            </a:r>
            <a:r>
              <a:rPr lang="en-AU" sz="2200" i="1" dirty="0" smtClean="0"/>
              <a:t>corrections </a:t>
            </a:r>
            <a:r>
              <a:rPr lang="en-AU" sz="2200" dirty="0" smtClean="0"/>
              <a:t>to the </a:t>
            </a:r>
            <a:r>
              <a:rPr lang="en-AU" sz="2200" i="1" dirty="0" smtClean="0"/>
              <a:t>p</a:t>
            </a:r>
            <a:r>
              <a:rPr lang="en-AU" sz="2200" dirty="0" smtClean="0"/>
              <a:t>-value given the degree of </a:t>
            </a:r>
            <a:r>
              <a:rPr lang="en-AU" sz="2200" dirty="0" err="1" smtClean="0"/>
              <a:t>sphercity</a:t>
            </a:r>
            <a:r>
              <a:rPr lang="en-AU" sz="2200" dirty="0" smtClean="0"/>
              <a:t> violation. The possible corrections are the Greenhouse-</a:t>
            </a:r>
            <a:r>
              <a:rPr lang="en-AU" sz="2200" dirty="0" err="1" smtClean="0"/>
              <a:t>Geisser</a:t>
            </a:r>
            <a:r>
              <a:rPr lang="en-AU" sz="2200" dirty="0" smtClean="0"/>
              <a:t> correction and the Huynh-</a:t>
            </a:r>
            <a:r>
              <a:rPr lang="en-AU" sz="2200" dirty="0" err="1" smtClean="0"/>
              <a:t>Feldt</a:t>
            </a:r>
            <a:r>
              <a:rPr lang="en-AU" sz="2200" dirty="0" smtClean="0"/>
              <a:t> correction. If the average of the epsilon values generated by these procedures (see script) is .75 or greater, the Greenhouse-</a:t>
            </a:r>
            <a:r>
              <a:rPr lang="en-AU" sz="2200" dirty="0" err="1" smtClean="0"/>
              <a:t>Geisser</a:t>
            </a:r>
            <a:r>
              <a:rPr lang="en-AU" sz="2200" dirty="0"/>
              <a:t> </a:t>
            </a:r>
            <a:r>
              <a:rPr lang="en-AU" sz="2200" i="1" dirty="0" smtClean="0"/>
              <a:t>p</a:t>
            </a:r>
            <a:r>
              <a:rPr lang="en-AU" sz="2200" dirty="0" smtClean="0"/>
              <a:t>-values should be reported (p. 633).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a:t>
            </a:r>
          </a:p>
        </p:txBody>
      </p:sp>
      <p:sp>
        <p:nvSpPr>
          <p:cNvPr id="4" name="Content Placeholder 3"/>
          <p:cNvSpPr>
            <a:spLocks noGrp="1"/>
          </p:cNvSpPr>
          <p:nvPr>
            <p:ph idx="1"/>
          </p:nvPr>
        </p:nvSpPr>
        <p:spPr>
          <a:xfrm>
            <a:off x="457200" y="857232"/>
            <a:ext cx="8186766" cy="5268931"/>
          </a:xfrm>
          <a:noFill/>
        </p:spPr>
        <p:txBody>
          <a:bodyPr>
            <a:normAutofit/>
          </a:bodyPr>
          <a:lstStyle/>
          <a:p>
            <a:pPr marL="0" indent="0">
              <a:buNone/>
            </a:pPr>
            <a:r>
              <a:rPr lang="en-AU" sz="2200" dirty="0" smtClean="0"/>
              <a:t>Two examples:</a:t>
            </a:r>
          </a:p>
          <a:p>
            <a:pPr marL="457200" indent="-457200">
              <a:buFont typeface="+mj-lt"/>
              <a:buAutoNum type="arabicPeriod"/>
            </a:pPr>
            <a:r>
              <a:rPr lang="en-AU" sz="2200" dirty="0" smtClean="0"/>
              <a:t>SS data Hypothesis 1a: </a:t>
            </a:r>
            <a:r>
              <a:rPr lang="en-US" sz="2400" dirty="0" smtClean="0"/>
              <a:t>If people perceive themselves to be problem-solving (learning a strategy) in games of chance, the number of player profile changes and the degree of kick-direction entropy should decrease over time in the Ascending slope condition.</a:t>
            </a:r>
          </a:p>
          <a:p>
            <a:pPr marL="457200" indent="-457200">
              <a:buFont typeface="+mj-lt"/>
              <a:buAutoNum type="arabicPeriod"/>
            </a:pPr>
            <a:r>
              <a:rPr lang="en-AU" sz="2200" dirty="0" smtClean="0"/>
              <a:t>SF data: If people’s perceptions of correct problem-solving increase with win-frequency, participants experiencing higher win-frequency should exhibit fewer player profile changes in the last 30 rounds compared to the middle 40 and first 30 rounds. This should not be observed in the lower win-frequency conditions.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solidFill>
            <a:schemeClr val="bg1"/>
          </a:solid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a:t>
            </a:r>
            <a:r>
              <a:rPr lang="en-AU" sz="2400" dirty="0"/>
              <a:t>D</a:t>
            </a:r>
            <a:r>
              <a:rPr kumimoji="0" lang="en-AU" sz="2400" b="0" i="0" u="none" strike="noStrike" kern="1200" cap="none" spc="0" normalizeH="0" baseline="0" noProof="0" dirty="0" err="1" smtClean="0">
                <a:ln>
                  <a:noFill/>
                </a:ln>
                <a:solidFill>
                  <a:schemeClr val="tx1"/>
                </a:solidFill>
                <a:effectLst/>
                <a:uLnTx/>
                <a:uFillTx/>
                <a:latin typeface="+mn-lt"/>
                <a:ea typeface="+mn-ea"/>
                <a:cs typeface="+mn-cs"/>
              </a:rPr>
              <a:t>escriptive</a:t>
            </a:r>
            <a:r>
              <a:rPr kumimoji="0" lang="en-AU" sz="2400" b="0" i="0" u="none" strike="noStrike" kern="1200" cap="none" spc="0" normalizeH="0" noProof="0" dirty="0" smtClean="0">
                <a:ln>
                  <a:noFill/>
                </a:ln>
                <a:solidFill>
                  <a:schemeClr val="tx1"/>
                </a:solidFill>
                <a:effectLst/>
                <a:uLnTx/>
                <a:uFillTx/>
                <a:latin typeface="+mn-lt"/>
                <a:ea typeface="+mn-ea"/>
                <a:cs typeface="+mn-cs"/>
              </a:rPr>
              <a:t> statistics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85794"/>
            <a:ext cx="3786214" cy="5500726"/>
          </a:xfrm>
          <a:noFill/>
        </p:spPr>
        <p:txBody>
          <a:bodyPr>
            <a:normAutofit fontScale="92500" lnSpcReduction="10000"/>
          </a:bodyPr>
          <a:lstStyle/>
          <a:p>
            <a:pPr marL="0" indent="0">
              <a:buNone/>
            </a:pPr>
            <a:r>
              <a:rPr lang="en-AU" sz="2200" b="1" dirty="0" smtClean="0"/>
              <a:t>Descriptive statistics and interaction plot following data restructuring from wide form to long form</a:t>
            </a:r>
          </a:p>
          <a:p>
            <a:pPr marL="0" indent="0">
              <a:buNone/>
            </a:pPr>
            <a:r>
              <a:rPr lang="en-AU" sz="2200" dirty="0" smtClean="0"/>
              <a:t>See the script for a demonstration of using the </a:t>
            </a:r>
            <a:r>
              <a:rPr lang="en-AU" sz="2200" dirty="0" smtClean="0">
                <a:latin typeface="Courier New" pitchFamily="49" charset="0"/>
                <a:cs typeface="Courier New" pitchFamily="49" charset="0"/>
              </a:rPr>
              <a:t>reshape</a:t>
            </a:r>
            <a:r>
              <a:rPr lang="en-AU" sz="2200" dirty="0" smtClean="0"/>
              <a:t> package to restructure the data before using the package  </a:t>
            </a:r>
            <a:r>
              <a:rPr lang="en-AU" sz="2200" dirty="0" err="1" smtClean="0"/>
              <a:t>sciplot</a:t>
            </a:r>
            <a:r>
              <a:rPr lang="en-AU" sz="2200" dirty="0" smtClean="0"/>
              <a:t> to draw a quick graph. The </a:t>
            </a:r>
            <a:r>
              <a:rPr lang="en-AU" sz="2200" dirty="0" smtClean="0">
                <a:latin typeface="Courier New" pitchFamily="49" charset="0"/>
                <a:cs typeface="Courier New" pitchFamily="49" charset="0"/>
              </a:rPr>
              <a:t>psych</a:t>
            </a:r>
            <a:r>
              <a:rPr lang="en-AU" sz="2200" dirty="0" smtClean="0"/>
              <a:t> package (</a:t>
            </a:r>
            <a:r>
              <a:rPr lang="en-AU" sz="2200" dirty="0" err="1" smtClean="0"/>
              <a:t>describeBy</a:t>
            </a:r>
            <a:r>
              <a:rPr lang="en-AU" sz="2200" dirty="0" smtClean="0"/>
              <a:t> function) and the </a:t>
            </a:r>
            <a:r>
              <a:rPr lang="en-AU" sz="2200" dirty="0" err="1" smtClean="0">
                <a:latin typeface="Courier New" pitchFamily="49" charset="0"/>
                <a:cs typeface="Courier New" pitchFamily="49" charset="0"/>
              </a:rPr>
              <a:t>cor.test</a:t>
            </a:r>
            <a:r>
              <a:rPr lang="en-AU" sz="2200" dirty="0" smtClean="0"/>
              <a:t> function in the base package are used again, as for ANOVA. </a:t>
            </a:r>
            <a:r>
              <a:rPr lang="en-AU" sz="2200" dirty="0" err="1" smtClean="0">
                <a:latin typeface="Courier New" pitchFamily="49" charset="0"/>
                <a:cs typeface="Courier New" pitchFamily="49" charset="0"/>
              </a:rPr>
              <a:t>cor.test</a:t>
            </a:r>
            <a:r>
              <a:rPr lang="en-AU" sz="2200" dirty="0" smtClean="0"/>
              <a:t> is used to assess whether prior beliefs (</a:t>
            </a:r>
            <a:r>
              <a:rPr lang="en-AU" sz="2200" dirty="0" err="1" smtClean="0"/>
              <a:t>PreDBC_Total</a:t>
            </a:r>
            <a:r>
              <a:rPr lang="en-AU" sz="2200" dirty="0" smtClean="0"/>
              <a:t>) should be included as a covariate. In Example 2, the inclusion of prior beliefs as a covariate proves </a:t>
            </a:r>
            <a:r>
              <a:rPr lang="en-AU" sz="2200" dirty="0" err="1" smtClean="0"/>
              <a:t>unncessary</a:t>
            </a:r>
            <a:r>
              <a:rPr lang="en-AU" sz="2200" dirty="0" smtClean="0"/>
              <a:t>.</a:t>
            </a:r>
            <a:endParaRPr lang="en-AU" sz="2200" dirty="0"/>
          </a:p>
        </p:txBody>
      </p:sp>
      <p:pic>
        <p:nvPicPr>
          <p:cNvPr id="11" name="Picture 10" descr="RP anova plot.png"/>
          <p:cNvPicPr>
            <a:picLocks noChangeAspect="1"/>
          </p:cNvPicPr>
          <p:nvPr/>
        </p:nvPicPr>
        <p:blipFill>
          <a:blip r:embed="rId3" cstate="print"/>
          <a:stretch>
            <a:fillRect/>
          </a:stretch>
        </p:blipFill>
        <p:spPr>
          <a:xfrm>
            <a:off x="4052657" y="1785926"/>
            <a:ext cx="5234251" cy="4000528"/>
          </a:xfrm>
          <a:prstGeom prst="rect">
            <a:avLst/>
          </a:prstGeom>
        </p:spPr>
      </p:pic>
      <p:sp>
        <p:nvSpPr>
          <p:cNvPr id="8" name="TextBox 7"/>
          <p:cNvSpPr txBox="1"/>
          <p:nvPr/>
        </p:nvSpPr>
        <p:spPr>
          <a:xfrm>
            <a:off x="6072198" y="5845750"/>
            <a:ext cx="857256" cy="369332"/>
          </a:xfrm>
          <a:prstGeom prst="rect">
            <a:avLst/>
          </a:prstGeom>
          <a:noFill/>
        </p:spPr>
        <p:txBody>
          <a:bodyPr wrap="square" rtlCol="0">
            <a:spAutoFit/>
          </a:bodyPr>
          <a:lstStyle/>
          <a:p>
            <a:r>
              <a:rPr lang="en-AU" dirty="0" smtClean="0"/>
              <a:t>Time</a:t>
            </a:r>
            <a:endParaRPr lang="en-AU" dirty="0"/>
          </a:p>
        </p:txBody>
      </p:sp>
      <p:cxnSp>
        <p:nvCxnSpPr>
          <p:cNvPr id="10" name="Straight Arrow Connector 9"/>
          <p:cNvCxnSpPr/>
          <p:nvPr/>
        </p:nvCxnSpPr>
        <p:spPr>
          <a:xfrm flipV="1">
            <a:off x="6286512" y="5644372"/>
            <a:ext cx="357984" cy="2849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Running</a:t>
            </a:r>
            <a:r>
              <a:rPr kumimoji="0" lang="en-AU" sz="2400" b="0" i="0" u="none" strike="noStrike" kern="1200" cap="none" spc="0" normalizeH="0" noProof="0" dirty="0" smtClean="0">
                <a:ln>
                  <a:noFill/>
                </a:ln>
                <a:solidFill>
                  <a:schemeClr val="tx1"/>
                </a:solidFill>
                <a:effectLst/>
                <a:uLnTx/>
                <a:uFillTx/>
                <a:latin typeface="+mn-lt"/>
                <a:ea typeface="+mn-ea"/>
                <a:cs typeface="+mn-cs"/>
              </a:rPr>
              <a:t> the analysis</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457200" y="857232"/>
            <a:ext cx="8186766" cy="5268931"/>
          </a:xfrm>
          <a:noFill/>
        </p:spPr>
        <p:txBody>
          <a:bodyPr>
            <a:normAutofit/>
          </a:bodyPr>
          <a:lstStyle/>
          <a:p>
            <a:pPr>
              <a:buNone/>
            </a:pPr>
            <a:r>
              <a:rPr lang="en-AU" sz="2200" b="1" dirty="0" smtClean="0"/>
              <a:t>Two packages</a:t>
            </a:r>
            <a:endParaRPr lang="en-AU" sz="2200" dirty="0" smtClean="0"/>
          </a:p>
          <a:p>
            <a:pPr marL="0" indent="0">
              <a:spcBef>
                <a:spcPts val="0"/>
              </a:spcBef>
              <a:buNone/>
            </a:pPr>
            <a:r>
              <a:rPr lang="en-AU" sz="2200" dirty="0" smtClean="0"/>
              <a:t>The script shows two packages for repeated-measures ANOVA in R. The </a:t>
            </a:r>
            <a:r>
              <a:rPr lang="en-AU" sz="2200" dirty="0" err="1" smtClean="0">
                <a:latin typeface="Courier New" pitchFamily="49" charset="0"/>
                <a:cs typeface="Courier New" pitchFamily="49" charset="0"/>
              </a:rPr>
              <a:t>nlme</a:t>
            </a:r>
            <a:r>
              <a:rPr lang="en-AU" sz="2200" dirty="0" smtClean="0"/>
              <a:t> package (function: </a:t>
            </a:r>
            <a:r>
              <a:rPr lang="en-AU" sz="2200" dirty="0" err="1" smtClean="0">
                <a:latin typeface="Courier New" pitchFamily="49" charset="0"/>
                <a:cs typeface="Courier New" pitchFamily="49" charset="0"/>
              </a:rPr>
              <a:t>lme</a:t>
            </a:r>
            <a:r>
              <a:rPr lang="en-AU" sz="2200" dirty="0" smtClean="0"/>
              <a:t>) is best to use when there are covariates in the model (as in Example 1). The alternative </a:t>
            </a:r>
            <a:r>
              <a:rPr lang="en-AU" sz="2200" dirty="0" err="1" smtClean="0">
                <a:latin typeface="Courier New" pitchFamily="49" charset="0"/>
                <a:cs typeface="Courier New" pitchFamily="49" charset="0"/>
              </a:rPr>
              <a:t>ez</a:t>
            </a:r>
            <a:r>
              <a:rPr lang="en-AU" sz="2200" dirty="0" smtClean="0">
                <a:latin typeface="+mj-lt"/>
                <a:cs typeface="Courier New" pitchFamily="49" charset="0"/>
              </a:rPr>
              <a:t> </a:t>
            </a:r>
            <a:r>
              <a:rPr lang="en-AU" sz="2200" dirty="0" smtClean="0"/>
              <a:t>package (function: </a:t>
            </a:r>
            <a:r>
              <a:rPr lang="en-AU" sz="2200" dirty="0" err="1" smtClean="0">
                <a:latin typeface="Courier New" pitchFamily="49" charset="0"/>
                <a:cs typeface="Courier New" pitchFamily="49" charset="0"/>
              </a:rPr>
              <a:t>ezANOVA</a:t>
            </a:r>
            <a:r>
              <a:rPr lang="en-AU" sz="2200" dirty="0" smtClean="0"/>
              <a:t>) is yet to be fully developed for analysis of covariance, but it has the advantage of including </a:t>
            </a:r>
            <a:r>
              <a:rPr lang="en-AU" sz="2200" dirty="0" err="1" smtClean="0"/>
              <a:t>sphercity</a:t>
            </a:r>
            <a:r>
              <a:rPr lang="en-AU" sz="2200" dirty="0" smtClean="0"/>
              <a:t> tests and corrections as part of the output.</a:t>
            </a:r>
          </a:p>
        </p:txBody>
      </p:sp>
      <p:sp>
        <p:nvSpPr>
          <p:cNvPr id="6" name="Rectangle 5"/>
          <p:cNvSpPr/>
          <p:nvPr/>
        </p:nvSpPr>
        <p:spPr>
          <a:xfrm>
            <a:off x="7629635" y="6488668"/>
            <a:ext cx="1442959" cy="369332"/>
          </a:xfrm>
          <a:prstGeom prst="rect">
            <a:avLst/>
          </a:prstGeom>
        </p:spPr>
        <p:txBody>
          <a:bodyPr wrap="none">
            <a:spAutoFit/>
          </a:bodyPr>
          <a:lstStyle/>
          <a:p>
            <a:r>
              <a:rPr lang="en-AU" dirty="0" smtClean="0"/>
              <a:t>Back to script</a:t>
            </a:r>
            <a:endParaRPr lang="en-A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Working together in R – Checking assumptions</a:t>
            </a:r>
          </a:p>
        </p:txBody>
      </p:sp>
      <p:graphicFrame>
        <p:nvGraphicFramePr>
          <p:cNvPr id="7" name="Table 6"/>
          <p:cNvGraphicFramePr>
            <a:graphicFrameLocks noGrp="1"/>
          </p:cNvGraphicFramePr>
          <p:nvPr/>
        </p:nvGraphicFramePr>
        <p:xfrm>
          <a:off x="214282" y="785794"/>
          <a:ext cx="8643998" cy="4191000"/>
        </p:xfrm>
        <a:graphic>
          <a:graphicData uri="http://schemas.openxmlformats.org/drawingml/2006/table">
            <a:tbl>
              <a:tblPr firstRow="1" bandRow="1">
                <a:tableStyleId>{5940675A-B579-460E-94D1-54222C63F5DA}</a:tableStyleId>
              </a:tblPr>
              <a:tblGrid>
                <a:gridCol w="2357454"/>
                <a:gridCol w="2714644"/>
                <a:gridCol w="3571900"/>
              </a:tblGrid>
              <a:tr h="204109">
                <a:tc>
                  <a:txBody>
                    <a:bodyPr/>
                    <a:lstStyle/>
                    <a:p>
                      <a:r>
                        <a:rPr lang="en-AU" b="1" dirty="0" smtClean="0"/>
                        <a:t>Assumption</a:t>
                      </a:r>
                      <a:endParaRPr lang="en-AU" b="0" dirty="0"/>
                    </a:p>
                  </a:txBody>
                  <a:tcPr>
                    <a:noFill/>
                  </a:tcPr>
                </a:tc>
                <a:tc>
                  <a:txBody>
                    <a:bodyPr/>
                    <a:lstStyle/>
                    <a:p>
                      <a:r>
                        <a:rPr lang="en-AU" b="1" dirty="0" smtClean="0"/>
                        <a:t>Checks</a:t>
                      </a:r>
                      <a:r>
                        <a:rPr lang="en-AU" b="1" baseline="0" dirty="0" smtClean="0"/>
                        <a:t> available in R</a:t>
                      </a:r>
                      <a:endParaRPr lang="en-AU" b="1" dirty="0"/>
                    </a:p>
                  </a:txBody>
                  <a:tcPr/>
                </a:tc>
                <a:tc>
                  <a:txBody>
                    <a:bodyPr/>
                    <a:lstStyle/>
                    <a:p>
                      <a:r>
                        <a:rPr lang="en-AU" b="1" dirty="0" smtClean="0"/>
                        <a:t>If </a:t>
                      </a:r>
                      <a:r>
                        <a:rPr lang="en-AU" b="1" baseline="0" dirty="0" smtClean="0"/>
                        <a:t>the assumption is not met...</a:t>
                      </a:r>
                      <a:endParaRPr lang="en-AU" b="1" dirty="0"/>
                    </a:p>
                  </a:txBody>
                  <a:tcPr/>
                </a:tc>
              </a:tr>
              <a:tr h="204109">
                <a:tc>
                  <a:txBody>
                    <a:bodyPr/>
                    <a:lstStyle/>
                    <a:p>
                      <a:r>
                        <a:rPr lang="en-AU" b="0" dirty="0" smtClean="0"/>
                        <a:t>Normality of residuals</a:t>
                      </a:r>
                      <a:endParaRPr lang="en-AU" b="0" dirty="0"/>
                    </a:p>
                  </a:txBody>
                  <a:tcPr/>
                </a:tc>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AU" b="0" dirty="0" err="1" smtClean="0"/>
                        <a:t>hist</a:t>
                      </a:r>
                      <a:r>
                        <a:rPr lang="en-AU" b="0" dirty="0" smtClean="0"/>
                        <a:t>(</a:t>
                      </a:r>
                      <a:r>
                        <a:rPr lang="en-AU" b="0" dirty="0" err="1" smtClean="0"/>
                        <a:t>as.numeric</a:t>
                      </a:r>
                      <a:r>
                        <a:rPr lang="en-AU" b="0" dirty="0" smtClean="0"/>
                        <a:t>(residuals(</a:t>
                      </a:r>
                      <a:r>
                        <a:rPr lang="en-AU" b="0" dirty="0" err="1" smtClean="0"/>
                        <a:t>lmeModelName</a:t>
                      </a:r>
                      <a:r>
                        <a:rPr lang="en-AU" b="0" dirty="0" smtClean="0"/>
                        <a:t>)),breaks = 20)</a:t>
                      </a:r>
                    </a:p>
                    <a:p>
                      <a:pPr marL="0" marR="0" indent="0" algn="l" defTabSz="914400" rtl="0" eaLnBrk="1" fontAlgn="auto" latinLnBrk="0" hangingPunct="1">
                        <a:lnSpc>
                          <a:spcPct val="100000"/>
                        </a:lnSpc>
                        <a:spcBef>
                          <a:spcPts val="600"/>
                        </a:spcBef>
                        <a:spcAft>
                          <a:spcPts val="0"/>
                        </a:spcAft>
                        <a:buClrTx/>
                        <a:buSzTx/>
                        <a:buFontTx/>
                        <a:buNone/>
                        <a:tabLst/>
                        <a:defRPr/>
                      </a:pPr>
                      <a:r>
                        <a:rPr lang="en-AU" b="0" dirty="0" err="1" smtClean="0"/>
                        <a:t>shapiro.test</a:t>
                      </a:r>
                      <a:r>
                        <a:rPr lang="en-AU" b="0" dirty="0" smtClean="0"/>
                        <a:t>(residuals(</a:t>
                      </a:r>
                      <a:r>
                        <a:rPr lang="en-AU" b="0" dirty="0" err="1" smtClean="0"/>
                        <a:t>lmeModelName</a:t>
                      </a:r>
                      <a:r>
                        <a:rPr lang="en-AU" b="0" dirty="0" smtClean="0"/>
                        <a:t>))</a:t>
                      </a:r>
                      <a:endParaRPr lang="en-AU"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b="0" u="none" dirty="0" smtClean="0"/>
                    </a:p>
                  </a:txBody>
                  <a:tcPr/>
                </a:tc>
              </a:tr>
              <a:tr h="204109">
                <a:tc>
                  <a:txBody>
                    <a:bodyPr/>
                    <a:lstStyle/>
                    <a:p>
                      <a:r>
                        <a:rPr lang="en-AU" b="0" baseline="0" dirty="0" err="1" smtClean="0"/>
                        <a:t>Sphercity</a:t>
                      </a:r>
                      <a:endParaRPr lang="en-AU" b="0" baseline="0" dirty="0" smtClean="0"/>
                    </a:p>
                  </a:txBody>
                  <a:tcPr/>
                </a:tc>
                <a:tc>
                  <a:txBody>
                    <a:bodyPr/>
                    <a:lstStyle/>
                    <a:p>
                      <a:r>
                        <a:rPr lang="en-AU" b="0" dirty="0" err="1" smtClean="0">
                          <a:solidFill>
                            <a:schemeClr val="tx1"/>
                          </a:solidFill>
                        </a:rPr>
                        <a:t>Mauchly’s</a:t>
                      </a:r>
                      <a:r>
                        <a:rPr lang="en-AU" b="0" dirty="0" smtClean="0">
                          <a:solidFill>
                            <a:schemeClr val="tx1"/>
                          </a:solidFill>
                        </a:rPr>
                        <a:t> test</a:t>
                      </a:r>
                      <a:r>
                        <a:rPr lang="en-AU" b="0" baseline="0" dirty="0" smtClean="0">
                          <a:solidFill>
                            <a:schemeClr val="tx1"/>
                          </a:solidFill>
                        </a:rPr>
                        <a:t> of </a:t>
                      </a:r>
                      <a:r>
                        <a:rPr lang="en-AU" b="0" baseline="0" dirty="0" err="1" smtClean="0">
                          <a:solidFill>
                            <a:schemeClr val="tx1"/>
                          </a:solidFill>
                        </a:rPr>
                        <a:t>sphercity</a:t>
                      </a:r>
                      <a:r>
                        <a:rPr lang="en-AU" b="0" baseline="0" dirty="0" smtClean="0">
                          <a:solidFill>
                            <a:schemeClr val="tx1"/>
                          </a:solidFill>
                        </a:rPr>
                        <a:t> is available as part of the output for </a:t>
                      </a:r>
                      <a:r>
                        <a:rPr lang="en-AU" b="0" baseline="0" dirty="0" err="1" smtClean="0">
                          <a:solidFill>
                            <a:schemeClr val="tx1"/>
                          </a:solidFill>
                        </a:rPr>
                        <a:t>ezANOVA</a:t>
                      </a:r>
                      <a:r>
                        <a:rPr lang="en-AU" b="0" baseline="0" dirty="0" smtClean="0">
                          <a:solidFill>
                            <a:schemeClr val="tx1"/>
                          </a:solidFill>
                        </a:rPr>
                        <a:t>, but </a:t>
                      </a:r>
                      <a:r>
                        <a:rPr lang="en-AU" b="0" baseline="0" dirty="0" err="1" smtClean="0">
                          <a:solidFill>
                            <a:schemeClr val="tx1"/>
                          </a:solidFill>
                        </a:rPr>
                        <a:t>Baguley</a:t>
                      </a:r>
                      <a:r>
                        <a:rPr lang="en-AU" b="0" baseline="0" dirty="0" smtClean="0">
                          <a:solidFill>
                            <a:schemeClr val="tx1"/>
                          </a:solidFill>
                        </a:rPr>
                        <a:t> recommends reporting corrected </a:t>
                      </a:r>
                      <a:r>
                        <a:rPr lang="en-AU" b="0" i="1" baseline="0" dirty="0" smtClean="0">
                          <a:solidFill>
                            <a:schemeClr val="tx1"/>
                          </a:solidFill>
                        </a:rPr>
                        <a:t>p</a:t>
                      </a:r>
                      <a:r>
                        <a:rPr lang="en-AU" b="0" baseline="0" dirty="0" smtClean="0">
                          <a:solidFill>
                            <a:schemeClr val="tx1"/>
                          </a:solidFill>
                        </a:rPr>
                        <a:t>-values instead (see p. 633, slide 22 and script Example 2). </a:t>
                      </a:r>
                    </a:p>
                  </a:txBody>
                  <a:tcPr/>
                </a:tc>
                <a:tc>
                  <a:txBody>
                    <a:bodyPr/>
                    <a:lstStyle/>
                    <a:p>
                      <a:r>
                        <a:rPr lang="en-AU" b="0" u="none" dirty="0" smtClean="0">
                          <a:solidFill>
                            <a:schemeClr val="tx1"/>
                          </a:solidFill>
                        </a:rPr>
                        <a:t>Try mouldin</a:t>
                      </a:r>
                      <a:r>
                        <a:rPr lang="en-AU" b="0" u="none" baseline="0" dirty="0" smtClean="0">
                          <a:solidFill>
                            <a:schemeClr val="tx1"/>
                          </a:solidFill>
                        </a:rPr>
                        <a:t>g </a:t>
                      </a:r>
                      <a:r>
                        <a:rPr lang="en-AU" b="0" u="none" dirty="0" smtClean="0">
                          <a:solidFill>
                            <a:schemeClr val="tx1"/>
                          </a:solidFill>
                        </a:rPr>
                        <a:t>your repeated-measures factor</a:t>
                      </a:r>
                      <a:r>
                        <a:rPr lang="en-AU" b="0" u="none" baseline="0" dirty="0" smtClean="0">
                          <a:solidFill>
                            <a:schemeClr val="tx1"/>
                          </a:solidFill>
                        </a:rPr>
                        <a:t> into a factor containing just two levels.</a:t>
                      </a:r>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a:noFill/>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Reporting the analysis (Example 2) – as in Results section</a:t>
            </a:r>
          </a:p>
        </p:txBody>
      </p:sp>
      <p:sp>
        <p:nvSpPr>
          <p:cNvPr id="4" name="Content Placeholder 3"/>
          <p:cNvSpPr>
            <a:spLocks noGrp="1"/>
          </p:cNvSpPr>
          <p:nvPr>
            <p:ph idx="1"/>
          </p:nvPr>
        </p:nvSpPr>
        <p:spPr>
          <a:xfrm>
            <a:off x="357158" y="714356"/>
            <a:ext cx="8286808" cy="5786478"/>
          </a:xfrm>
          <a:noFill/>
        </p:spPr>
        <p:txBody>
          <a:bodyPr>
            <a:normAutofit/>
          </a:bodyPr>
          <a:lstStyle/>
          <a:p>
            <a:r>
              <a:rPr lang="en-AU" sz="2200" dirty="0" smtClean="0"/>
              <a:t>Table (or very clear graph) showing means and SDs across factor levels. As in the interaction plot (</a:t>
            </a:r>
            <a:r>
              <a:rPr lang="en-AU" sz="2200" dirty="0" err="1" smtClean="0"/>
              <a:t>sciplot</a:t>
            </a:r>
            <a:r>
              <a:rPr lang="en-AU" sz="2200" dirty="0" smtClean="0"/>
              <a:t>).</a:t>
            </a:r>
          </a:p>
          <a:p>
            <a:r>
              <a:rPr lang="en-AU" sz="2200" dirty="0" smtClean="0"/>
              <a:t>In text: A repeated-measures ANOVA (with Type II Sums of Squares) was conducted. The outcome variable was the percentage of rounds in which the player profile was changed. The predictors were win frequency (1/16 vs. 1/8 vs. 1/4 vs. 1/3 vs. 1/2) and time period (first 30 rounds vs. middle 40 rounds vs. last 30 rounds). The analysis revealed a significant main effect of time (</a:t>
            </a:r>
            <a:r>
              <a:rPr lang="en-AU" sz="2200" i="1" dirty="0" smtClean="0"/>
              <a:t>F</a:t>
            </a:r>
            <a:r>
              <a:rPr lang="en-AU" sz="2200" dirty="0" smtClean="0"/>
              <a:t>(2,182) = 4.04, </a:t>
            </a:r>
            <a:r>
              <a:rPr lang="en-AU" sz="2200" i="1" dirty="0" err="1" smtClean="0"/>
              <a:t>p</a:t>
            </a:r>
            <a:r>
              <a:rPr lang="en-AU" sz="2200" baseline="-25000" dirty="0" err="1" smtClean="0"/>
              <a:t>G</a:t>
            </a:r>
            <a:r>
              <a:rPr lang="en-AU" sz="2200" baseline="-25000" dirty="0" smtClean="0"/>
              <a:t>-G</a:t>
            </a:r>
            <a:r>
              <a:rPr lang="en-AU" sz="2200" dirty="0" smtClean="0"/>
              <a:t> = .02, </a:t>
            </a:r>
            <a:r>
              <a:rPr lang="en-AU" sz="2200" dirty="0" err="1" smtClean="0"/>
              <a:t>ges</a:t>
            </a:r>
            <a:r>
              <a:rPr lang="en-AU" sz="2200" dirty="0" smtClean="0"/>
              <a:t> = .01). The time periods did not differ in the mean number of player changes, but the descriptive statistics suggest that the significant effect  of time involved a decrease in the number of changes over time. Neither the effect of win-frequency (</a:t>
            </a:r>
            <a:r>
              <a:rPr lang="en-AU" sz="2200" i="1" dirty="0" smtClean="0"/>
              <a:t>F</a:t>
            </a:r>
            <a:r>
              <a:rPr lang="en-AU" sz="2200" dirty="0" smtClean="0"/>
              <a:t>(4,91) = 1.20, </a:t>
            </a:r>
            <a:r>
              <a:rPr lang="en-AU" sz="2200" i="1" dirty="0" err="1" smtClean="0"/>
              <a:t>p</a:t>
            </a:r>
            <a:r>
              <a:rPr lang="en-AU" sz="2200" baseline="-25000" dirty="0" err="1" smtClean="0"/>
              <a:t>G</a:t>
            </a:r>
            <a:r>
              <a:rPr lang="en-AU" sz="2200" baseline="-25000" dirty="0" smtClean="0"/>
              <a:t>-G</a:t>
            </a:r>
            <a:r>
              <a:rPr lang="en-AU" sz="2200" dirty="0" smtClean="0"/>
              <a:t> = .32) nor the interaction effect (</a:t>
            </a:r>
            <a:r>
              <a:rPr lang="en-AU" sz="2200" i="1" dirty="0" smtClean="0"/>
              <a:t>F</a:t>
            </a:r>
            <a:r>
              <a:rPr lang="en-AU" sz="2200" dirty="0" smtClean="0"/>
              <a:t>(8,182) = 1.36, </a:t>
            </a:r>
            <a:r>
              <a:rPr lang="en-AU" sz="2200" i="1" dirty="0" err="1" smtClean="0"/>
              <a:t>p</a:t>
            </a:r>
            <a:r>
              <a:rPr lang="en-AU" sz="2200" baseline="-25000" dirty="0" err="1" smtClean="0"/>
              <a:t>G</a:t>
            </a:r>
            <a:r>
              <a:rPr lang="en-AU" sz="2200" baseline="-25000" dirty="0" smtClean="0"/>
              <a:t>-G</a:t>
            </a:r>
            <a:r>
              <a:rPr lang="en-AU" sz="2200" dirty="0" smtClean="0"/>
              <a:t> = .22) were significant. </a:t>
            </a:r>
          </a:p>
          <a:p>
            <a:r>
              <a:rPr lang="en-AU" sz="2200" i="1" dirty="0" smtClean="0"/>
              <a:t>F</a:t>
            </a:r>
            <a:r>
              <a:rPr lang="en-AU" sz="2200" dirty="0" smtClean="0"/>
              <a:t> values</a:t>
            </a:r>
            <a:r>
              <a:rPr lang="en-AU" sz="2200" i="1" dirty="0" smtClean="0"/>
              <a:t> </a:t>
            </a:r>
            <a:r>
              <a:rPr lang="en-AU" sz="2200" dirty="0" smtClean="0"/>
              <a:t>(with degrees of freedom), corrected </a:t>
            </a:r>
            <a:r>
              <a:rPr lang="en-AU" sz="2200" i="1" dirty="0" smtClean="0"/>
              <a:t>p</a:t>
            </a:r>
            <a:r>
              <a:rPr lang="en-AU" sz="2200" dirty="0" smtClean="0"/>
              <a:t> values and effect sizes (</a:t>
            </a:r>
            <a:r>
              <a:rPr lang="en-AU" sz="2200" dirty="0" err="1" smtClean="0"/>
              <a:t>ges</a:t>
            </a:r>
            <a:r>
              <a:rPr lang="en-AU" sz="2200" dirty="0" smtClean="0"/>
              <a:t>) could alternatively be reported in a table.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214290"/>
            <a:ext cx="8143932" cy="571504"/>
          </a:xfrm>
          <a:prstGeom prst="rect">
            <a:avLst/>
          </a:prstGeom>
        </p:spPr>
        <p:txBody>
          <a:bodyPr vert="horz" lIns="91440" tIns="45720" rIns="91440" bIns="45720" rtlCol="0">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Discussing</a:t>
            </a:r>
            <a:r>
              <a:rPr kumimoji="0" lang="en-AU" sz="2400" b="0" i="0" u="none" strike="noStrike" kern="1200" cap="none" spc="0" normalizeH="0" baseline="0" noProof="0" dirty="0" smtClean="0">
                <a:ln>
                  <a:noFill/>
                </a:ln>
                <a:solidFill>
                  <a:schemeClr val="tx1"/>
                </a:solidFill>
                <a:effectLst/>
                <a:uLnTx/>
                <a:uFillTx/>
                <a:latin typeface="+mn-lt"/>
                <a:ea typeface="+mn-ea"/>
                <a:cs typeface="+mn-cs"/>
              </a:rPr>
              <a:t> the analysis – as</a:t>
            </a:r>
            <a:r>
              <a:rPr kumimoji="0" lang="en-AU" sz="2400" b="0" i="0" u="none" strike="noStrike" kern="1200" cap="none" spc="0" normalizeH="0" noProof="0" dirty="0" smtClean="0">
                <a:ln>
                  <a:noFill/>
                </a:ln>
                <a:solidFill>
                  <a:schemeClr val="tx1"/>
                </a:solidFill>
                <a:effectLst/>
                <a:uLnTx/>
                <a:uFillTx/>
                <a:latin typeface="+mn-lt"/>
                <a:ea typeface="+mn-ea"/>
                <a:cs typeface="+mn-cs"/>
              </a:rPr>
              <a:t> in Discussion section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3"/>
          <p:cNvSpPr>
            <a:spLocks noGrp="1"/>
          </p:cNvSpPr>
          <p:nvPr>
            <p:ph idx="1"/>
          </p:nvPr>
        </p:nvSpPr>
        <p:spPr>
          <a:xfrm>
            <a:off x="357158" y="714356"/>
            <a:ext cx="8286808" cy="5857916"/>
          </a:xfrm>
          <a:noFill/>
        </p:spPr>
        <p:txBody>
          <a:bodyPr>
            <a:normAutofit/>
          </a:bodyPr>
          <a:lstStyle/>
          <a:p>
            <a:pPr marL="0" indent="0">
              <a:buNone/>
            </a:pPr>
            <a:r>
              <a:rPr lang="en-AU" sz="2200" dirty="0" smtClean="0"/>
              <a:t>The results suggest that participants did not come to prefer a particular player over time in the higher win-frequency conditions. Instead, the results point to a decrease in player profile changes over time across all win-frequency conditions. This could be the result of boredom or strategising.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AU" b="1" dirty="0" smtClean="0"/>
              <a:t>Bootstrapping: worked examples</a:t>
            </a:r>
            <a:endParaRPr lang="en-AU" b="1" dirty="0"/>
          </a:p>
        </p:txBody>
      </p:sp>
      <p:sp>
        <p:nvSpPr>
          <p:cNvPr id="11" name="Content Placeholder 10"/>
          <p:cNvSpPr>
            <a:spLocks noGrp="1"/>
          </p:cNvSpPr>
          <p:nvPr>
            <p:ph idx="1"/>
          </p:nvPr>
        </p:nvSpPr>
        <p:spPr>
          <a:xfrm>
            <a:off x="457200" y="1600200"/>
            <a:ext cx="8229600" cy="4829196"/>
          </a:xfrm>
        </p:spPr>
        <p:txBody>
          <a:bodyPr>
            <a:normAutofit/>
          </a:bodyPr>
          <a:lstStyle/>
          <a:p>
            <a:r>
              <a:rPr lang="en-AU" sz="2200" dirty="0" smtClean="0"/>
              <a:t>Basic logic:</a:t>
            </a:r>
          </a:p>
          <a:p>
            <a:pPr lvl="1"/>
            <a:r>
              <a:rPr lang="en-AU" sz="2200" dirty="0" smtClean="0"/>
              <a:t>randomly draw out values from your sample (with replacement), until you have exactly the same number of values as there are in your sample (e.g., 96)</a:t>
            </a:r>
          </a:p>
          <a:p>
            <a:pPr lvl="1"/>
            <a:r>
              <a:rPr lang="en-AU" sz="2200" dirty="0" smtClean="0"/>
              <a:t>do this 500 to 100 000 times, depending on how long you wish to look at the computer while  it “plays the lottery”</a:t>
            </a:r>
          </a:p>
          <a:p>
            <a:pPr lvl="1"/>
            <a:r>
              <a:rPr lang="en-AU" sz="2200" dirty="0" smtClean="0"/>
              <a:t>calculate the relevant test statistic (e.g., difference between means or regression coefficient) in each sample</a:t>
            </a:r>
          </a:p>
          <a:p>
            <a:pPr lvl="1"/>
            <a:r>
              <a:rPr lang="en-AU" sz="2200" dirty="0" smtClean="0"/>
              <a:t>determine confidence intervals around your test statistic based on a pooling of the bootstrapped estimates</a:t>
            </a:r>
          </a:p>
          <a:p>
            <a:r>
              <a:rPr lang="en-AU" sz="2200" dirty="0" smtClean="0"/>
              <a:t>R packages generally calculate bias-corrected and accelerated bootstrapped confidence intervals (</a:t>
            </a:r>
            <a:r>
              <a:rPr lang="en-AU" sz="2200" dirty="0" err="1" smtClean="0"/>
              <a:t>BC</a:t>
            </a:r>
            <a:r>
              <a:rPr lang="en-AU" sz="2200" baseline="-25000" dirty="0" err="1" smtClean="0"/>
              <a:t>a</a:t>
            </a:r>
            <a:r>
              <a:rPr lang="en-AU" sz="2200" dirty="0" smtClean="0"/>
              <a:t>). These are a good default.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428604"/>
            <a:ext cx="85725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400" dirty="0" smtClean="0"/>
              <a:t>Logic of the analysis: The F-statistic as a model comparison</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a:xfrm>
            <a:off x="457200" y="1100134"/>
            <a:ext cx="8229600" cy="2828932"/>
          </a:xfrm>
          <a:prstGeom prst="rect">
            <a:avLst/>
          </a:prstGeom>
        </p:spPr>
        <p:txBody>
          <a:bodyPr>
            <a:noAutofit/>
          </a:bodyPr>
          <a:lstStyle/>
          <a:p>
            <a:pPr marL="342900" lvl="0" indent="-342900">
              <a:spcBef>
                <a:spcPct val="20000"/>
              </a:spcBef>
              <a:buFont typeface="Arial" pitchFamily="34" charset="0"/>
              <a:buChar char="•"/>
            </a:pPr>
            <a:r>
              <a:rPr lang="en-AU" sz="2200" dirty="0" smtClean="0"/>
              <a:t>The F-test, as it is used in both ANOVA and regression, is really a comparison of two statistical models.</a:t>
            </a:r>
          </a:p>
          <a:p>
            <a:pPr marL="342900" lvl="0" indent="-342900">
              <a:spcBef>
                <a:spcPct val="20000"/>
              </a:spcBef>
              <a:buFont typeface="Arial" pitchFamily="34" charset="0"/>
              <a:buChar char="•"/>
            </a:pPr>
            <a:r>
              <a:rPr kumimoji="0" lang="en-AU" sz="2200" b="0" i="0" u="none" strike="noStrike" kern="1200" cap="none" spc="0" normalizeH="0" baseline="0" noProof="0" dirty="0" smtClean="0">
                <a:ln>
                  <a:noFill/>
                </a:ln>
                <a:solidFill>
                  <a:schemeClr val="tx1"/>
                </a:solidFill>
                <a:effectLst/>
                <a:uLnTx/>
                <a:uFillTx/>
                <a:latin typeface="+mn-lt"/>
                <a:ea typeface="+mn-ea"/>
                <a:cs typeface="+mn-cs"/>
              </a:rPr>
              <a:t>In an ANOVA</a:t>
            </a:r>
            <a:r>
              <a:rPr kumimoji="0" lang="en-AU" sz="2200" b="0" i="0" u="none" strike="noStrike" kern="1200" cap="none" spc="0" normalizeH="0" noProof="0" dirty="0" smtClean="0">
                <a:ln>
                  <a:noFill/>
                </a:ln>
                <a:solidFill>
                  <a:schemeClr val="tx1"/>
                </a:solidFill>
                <a:effectLst/>
                <a:uLnTx/>
                <a:uFillTx/>
                <a:latin typeface="+mn-lt"/>
                <a:ea typeface="+mn-ea"/>
                <a:cs typeface="+mn-cs"/>
              </a:rPr>
              <a:t> with one predictor, the F-test is a comparison of an intercept-only model (M0, null hypothesis) to a model involving the intercept </a:t>
            </a:r>
            <a:r>
              <a:rPr kumimoji="0" lang="en-AU" sz="2200" b="0" i="1" u="none" strike="noStrike" kern="1200" cap="none" spc="0" normalizeH="0" noProof="0" dirty="0" smtClean="0">
                <a:ln>
                  <a:noFill/>
                </a:ln>
                <a:solidFill>
                  <a:schemeClr val="tx1"/>
                </a:solidFill>
                <a:effectLst/>
                <a:uLnTx/>
                <a:uFillTx/>
                <a:latin typeface="+mn-lt"/>
                <a:ea typeface="+mn-ea"/>
                <a:cs typeface="+mn-cs"/>
              </a:rPr>
              <a:t>and</a:t>
            </a:r>
            <a:r>
              <a:rPr kumimoji="0" lang="en-AU" sz="2200" b="0" i="0" u="none" strike="noStrike" kern="1200" cap="none" spc="0" normalizeH="0" noProof="0" dirty="0" smtClean="0">
                <a:ln>
                  <a:noFill/>
                </a:ln>
                <a:solidFill>
                  <a:schemeClr val="tx1"/>
                </a:solidFill>
                <a:effectLst/>
                <a:uLnTx/>
                <a:uFillTx/>
                <a:latin typeface="+mn-lt"/>
                <a:ea typeface="+mn-ea"/>
                <a:cs typeface="+mn-cs"/>
              </a:rPr>
              <a:t> the predictor (M1, alternative hypothesis).</a:t>
            </a:r>
            <a:r>
              <a:rPr lang="en-AU" sz="2200" dirty="0" smtClean="0"/>
              <a:t> </a:t>
            </a:r>
            <a:endParaRPr kumimoji="0" lang="en-AU" sz="2200" b="0" i="0" u="none" strike="noStrike" kern="1200" cap="none" spc="0" normalizeH="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endParaRPr kumimoji="0" lang="en-AU" sz="2200" b="0" i="0" u="none" strike="noStrike" kern="1200" cap="none" spc="0" normalizeH="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AU" b="1" dirty="0" smtClean="0"/>
              <a:t>Reading</a:t>
            </a:r>
            <a:endParaRPr lang="en-AU" b="1" dirty="0"/>
          </a:p>
        </p:txBody>
      </p:sp>
      <p:sp>
        <p:nvSpPr>
          <p:cNvPr id="3" name="Content Placeholder 2"/>
          <p:cNvSpPr>
            <a:spLocks noGrp="1"/>
          </p:cNvSpPr>
          <p:nvPr>
            <p:ph idx="1"/>
          </p:nvPr>
        </p:nvSpPr>
        <p:spPr/>
        <p:txBody>
          <a:bodyPr>
            <a:normAutofit fontScale="77500" lnSpcReduction="20000"/>
          </a:bodyPr>
          <a:lstStyle/>
          <a:p>
            <a:pPr marL="0" indent="0">
              <a:buNone/>
            </a:pPr>
            <a:r>
              <a:rPr lang="en-AU" dirty="0" smtClean="0"/>
              <a:t>Navarro, D. J. (2014). </a:t>
            </a:r>
            <a:r>
              <a:rPr lang="en-AU" i="1" dirty="0" smtClean="0"/>
              <a:t>Learning statistics with R: A tutorial for psychology students and other beginners</a:t>
            </a:r>
            <a:r>
              <a:rPr lang="en-AU" dirty="0" smtClean="0"/>
              <a:t>. Available online: </a:t>
            </a:r>
            <a:r>
              <a:rPr lang="en-AU" u="sng" dirty="0" smtClean="0">
                <a:hlinkClick r:id="rId2"/>
              </a:rPr>
              <a:t>http://health.adelaide.edu.au/psychology/ccs/teaching/lsr/</a:t>
            </a:r>
            <a:r>
              <a:rPr lang="en-AU" dirty="0" smtClean="0"/>
              <a:t>. Chapters 13-16.</a:t>
            </a:r>
          </a:p>
          <a:p>
            <a:pPr>
              <a:buNone/>
            </a:pPr>
            <a:r>
              <a:rPr lang="en-AU" dirty="0" smtClean="0"/>
              <a:t> </a:t>
            </a:r>
          </a:p>
          <a:p>
            <a:pPr marL="0" indent="0">
              <a:buNone/>
            </a:pPr>
            <a:r>
              <a:rPr lang="en-AU" dirty="0" err="1" smtClean="0"/>
              <a:t>Baguley</a:t>
            </a:r>
            <a:r>
              <a:rPr lang="en-AU" dirty="0" smtClean="0"/>
              <a:t>, T. </a:t>
            </a:r>
            <a:r>
              <a:rPr lang="en-AU" i="1" dirty="0" smtClean="0"/>
              <a:t>Serious Stats: A Guide to Advanced Statistics for the Behavioural Sciences.</a:t>
            </a:r>
            <a:r>
              <a:rPr lang="en-AU" dirty="0" smtClean="0"/>
              <a:t> Palgrave Macmillan: UK. Chapter 16 “Repeated Measures ANOVA” (</a:t>
            </a:r>
            <a:r>
              <a:rPr lang="en-AU" dirty="0" err="1" smtClean="0"/>
              <a:t>pdf</a:t>
            </a:r>
            <a:r>
              <a:rPr lang="en-AU" dirty="0" smtClean="0"/>
              <a:t> in Study Materials/Readings).</a:t>
            </a:r>
          </a:p>
          <a:p>
            <a:pPr marL="0" indent="0">
              <a:buNone/>
            </a:pPr>
            <a:endParaRPr lang="en-AU" dirty="0" smtClean="0"/>
          </a:p>
          <a:p>
            <a:pPr marL="0" indent="0">
              <a:buNone/>
            </a:pPr>
            <a:r>
              <a:rPr lang="en-AU" dirty="0" smtClean="0"/>
              <a:t>Field, A., Miles, J., &amp; Field, Z. (2012). </a:t>
            </a:r>
            <a:r>
              <a:rPr lang="en-AU" i="1" dirty="0" smtClean="0"/>
              <a:t>Discovering Statistics Using R. </a:t>
            </a:r>
            <a:r>
              <a:rPr lang="en-AU" dirty="0" smtClean="0"/>
              <a:t>Sage: UK. Chapter 10. Comparing several means: ANOVA (</a:t>
            </a:r>
            <a:r>
              <a:rPr lang="en-AU" dirty="0" err="1" smtClean="0"/>
              <a:t>pdf</a:t>
            </a:r>
            <a:r>
              <a:rPr lang="en-AU" dirty="0" smtClean="0"/>
              <a:t> in Study Materials/Readings).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NOVA plot 1.png"/>
          <p:cNvPicPr>
            <a:picLocks noChangeAspect="1"/>
          </p:cNvPicPr>
          <p:nvPr/>
        </p:nvPicPr>
        <p:blipFill>
          <a:blip r:embed="rId3" cstate="print"/>
          <a:stretch>
            <a:fillRect/>
          </a:stretch>
        </p:blipFill>
        <p:spPr>
          <a:xfrm>
            <a:off x="3357554" y="714356"/>
            <a:ext cx="5500758" cy="4374526"/>
          </a:xfrm>
          <a:prstGeom prst="rect">
            <a:avLst/>
          </a:prstGeom>
        </p:spPr>
      </p:pic>
      <p:sp>
        <p:nvSpPr>
          <p:cNvPr id="6" name="Content Placeholder 2"/>
          <p:cNvSpPr txBox="1">
            <a:spLocks/>
          </p:cNvSpPr>
          <p:nvPr/>
        </p:nvSpPr>
        <p:spPr>
          <a:xfrm>
            <a:off x="7500958" y="3071810"/>
            <a:ext cx="14287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b="0" i="0" u="none" strike="noStrike" kern="1200" cap="none" spc="0" normalizeH="0" baseline="0" noProof="0" dirty="0" smtClean="0">
                <a:ln>
                  <a:noFill/>
                </a:ln>
                <a:solidFill>
                  <a:schemeClr val="tx1"/>
                </a:solidFill>
                <a:effectLst/>
                <a:uLnTx/>
                <a:uFillTx/>
                <a:latin typeface="+mn-lt"/>
                <a:ea typeface="+mn-ea"/>
                <a:cs typeface="+mn-cs"/>
              </a:rPr>
              <a:t>Grand</a:t>
            </a:r>
            <a:r>
              <a:rPr kumimoji="0" lang="en-AU" b="0" i="0" u="none" strike="noStrike" kern="1200" cap="none" spc="0" normalizeH="0" noProof="0" dirty="0" smtClean="0">
                <a:ln>
                  <a:noFill/>
                </a:ln>
                <a:solidFill>
                  <a:schemeClr val="tx1"/>
                </a:solidFill>
                <a:effectLst/>
                <a:uLnTx/>
                <a:uFillTx/>
                <a:latin typeface="+mn-lt"/>
                <a:ea typeface="+mn-ea"/>
                <a:cs typeface="+mn-cs"/>
              </a:rPr>
              <a:t> mean</a:t>
            </a:r>
            <a:endParaRPr kumimoji="0" lang="en-AU"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extBox 6"/>
          <p:cNvSpPr txBox="1"/>
          <p:nvPr/>
        </p:nvSpPr>
        <p:spPr>
          <a:xfrm>
            <a:off x="4786314" y="4788580"/>
            <a:ext cx="2643206" cy="430887"/>
          </a:xfrm>
          <a:prstGeom prst="rect">
            <a:avLst/>
          </a:prstGeom>
          <a:noFill/>
        </p:spPr>
        <p:txBody>
          <a:bodyPr wrap="square" rtlCol="0">
            <a:spAutoFit/>
          </a:bodyPr>
          <a:lstStyle/>
          <a:p>
            <a:pPr algn="ctr"/>
            <a:r>
              <a:rPr lang="en-AU" sz="2200" dirty="0" smtClean="0">
                <a:solidFill>
                  <a:schemeClr val="tx1">
                    <a:lumMod val="75000"/>
                    <a:lumOff val="25000"/>
                  </a:schemeClr>
                </a:solidFill>
              </a:rPr>
              <a:t>Win frequency</a:t>
            </a:r>
            <a:endParaRPr lang="en-AU" sz="2200" dirty="0">
              <a:solidFill>
                <a:schemeClr val="tx1">
                  <a:lumMod val="75000"/>
                  <a:lumOff val="25000"/>
                </a:schemeClr>
              </a:solidFill>
            </a:endParaRPr>
          </a:p>
        </p:txBody>
      </p:sp>
      <p:sp>
        <p:nvSpPr>
          <p:cNvPr id="8" name="TextBox 7"/>
          <p:cNvSpPr txBox="1"/>
          <p:nvPr/>
        </p:nvSpPr>
        <p:spPr>
          <a:xfrm rot="16200000">
            <a:off x="1534754" y="2751468"/>
            <a:ext cx="3500464" cy="430887"/>
          </a:xfrm>
          <a:prstGeom prst="rect">
            <a:avLst/>
          </a:prstGeom>
          <a:noFill/>
        </p:spPr>
        <p:txBody>
          <a:bodyPr wrap="square" rtlCol="0">
            <a:spAutoFit/>
          </a:bodyPr>
          <a:lstStyle/>
          <a:p>
            <a:pPr algn="ctr"/>
            <a:r>
              <a:rPr lang="en-AU" sz="2200" dirty="0" err="1" smtClean="0">
                <a:solidFill>
                  <a:schemeClr val="tx1">
                    <a:lumMod val="75000"/>
                    <a:lumOff val="25000"/>
                  </a:schemeClr>
                </a:solidFill>
              </a:rPr>
              <a:t>PostSup</a:t>
            </a:r>
            <a:r>
              <a:rPr lang="en-AU" sz="2200" dirty="0" smtClean="0">
                <a:solidFill>
                  <a:schemeClr val="tx1">
                    <a:lumMod val="75000"/>
                    <a:lumOff val="25000"/>
                  </a:schemeClr>
                </a:solidFill>
              </a:rPr>
              <a:t> </a:t>
            </a:r>
            <a:r>
              <a:rPr lang="en-AU" sz="2200" dirty="0" err="1" smtClean="0">
                <a:solidFill>
                  <a:schemeClr val="tx1">
                    <a:lumMod val="75000"/>
                    <a:lumOff val="25000"/>
                  </a:schemeClr>
                </a:solidFill>
              </a:rPr>
              <a:t>IoC</a:t>
            </a:r>
            <a:endParaRPr lang="en-AU" sz="2200" dirty="0">
              <a:solidFill>
                <a:schemeClr val="tx1">
                  <a:lumMod val="75000"/>
                  <a:lumOff val="25000"/>
                </a:schemeClr>
              </a:solidFill>
            </a:endParaRPr>
          </a:p>
        </p:txBody>
      </p:sp>
      <p:sp>
        <p:nvSpPr>
          <p:cNvPr id="4" name="Content Placeholder 2"/>
          <p:cNvSpPr txBox="1">
            <a:spLocks/>
          </p:cNvSpPr>
          <p:nvPr/>
        </p:nvSpPr>
        <p:spPr>
          <a:xfrm>
            <a:off x="214282" y="214290"/>
            <a:ext cx="8715436" cy="428628"/>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ANOVA as</a:t>
            </a:r>
            <a:r>
              <a:rPr kumimoji="0" lang="en-AU" sz="2400" b="0" i="0" u="none" strike="noStrike" kern="1200" cap="none" spc="0" normalizeH="0" noProof="0" dirty="0" smtClean="0">
                <a:ln>
                  <a:noFill/>
                </a:ln>
                <a:solidFill>
                  <a:schemeClr val="tx1"/>
                </a:solidFill>
                <a:effectLst/>
                <a:uLnTx/>
                <a:uFillTx/>
                <a:latin typeface="+mn-lt"/>
                <a:ea typeface="+mn-ea"/>
                <a:cs typeface="+mn-cs"/>
              </a:rPr>
              <a:t> regression (illustration for ANOVA with one predictor)</a:t>
            </a:r>
          </a:p>
        </p:txBody>
      </p:sp>
      <p:sp>
        <p:nvSpPr>
          <p:cNvPr id="15" name="Content Placeholder 2"/>
          <p:cNvSpPr txBox="1">
            <a:spLocks/>
          </p:cNvSpPr>
          <p:nvPr/>
        </p:nvSpPr>
        <p:spPr>
          <a:xfrm>
            <a:off x="142876" y="5429264"/>
            <a:ext cx="8929718" cy="642942"/>
          </a:xfrm>
          <a:prstGeom prst="rect">
            <a:avLst/>
          </a:prstGeom>
        </p:spPr>
        <p:txBody>
          <a:bodyPr>
            <a:noAutofit/>
          </a:bodyPr>
          <a:lstStyle/>
          <a:p>
            <a:pPr lvl="0">
              <a:spcBef>
                <a:spcPct val="20000"/>
              </a:spcBef>
              <a:defRPr/>
            </a:pPr>
            <a:r>
              <a:rPr lang="en-AU" sz="2000" dirty="0" smtClean="0"/>
              <a:t>When we use the </a:t>
            </a:r>
            <a:r>
              <a:rPr lang="en-AU" sz="2000" dirty="0" err="1" smtClean="0"/>
              <a:t>aov</a:t>
            </a:r>
            <a:r>
              <a:rPr lang="en-AU" sz="2000" dirty="0" smtClean="0"/>
              <a:t> function, the chosen group’s mean is the intercept (baseline) in a “dummy coded” regression. In this case, the regression has four predictors (see next slide). Using the </a:t>
            </a:r>
            <a:r>
              <a:rPr lang="en-AU" sz="2000" dirty="0" err="1" smtClean="0"/>
              <a:t>aov</a:t>
            </a:r>
            <a:r>
              <a:rPr lang="en-AU" sz="2000" dirty="0" smtClean="0"/>
              <a:t> function additionally involves a model comparison (see script, ANOVA Example 1).</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0" name="Content Placeholder 2"/>
          <p:cNvSpPr txBox="1">
            <a:spLocks/>
          </p:cNvSpPr>
          <p:nvPr/>
        </p:nvSpPr>
        <p:spPr>
          <a:xfrm>
            <a:off x="1000100" y="3500438"/>
            <a:ext cx="2143172" cy="1214446"/>
          </a:xfrm>
          <a:prstGeom prst="rect">
            <a:avLst/>
          </a:prstGeom>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000" dirty="0" smtClean="0"/>
              <a:t>A group mean selected by researcher (e.g., the lowest win-frequency condition).</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7" name="Flowchart: Process 36"/>
          <p:cNvSpPr/>
          <p:nvPr/>
        </p:nvSpPr>
        <p:spPr>
          <a:xfrm>
            <a:off x="3071802" y="859490"/>
            <a:ext cx="5786478" cy="4357718"/>
          </a:xfrm>
          <a:prstGeom prst="flowChartProcess">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33" name="Straight Connector 32"/>
          <p:cNvCxnSpPr/>
          <p:nvPr/>
        </p:nvCxnSpPr>
        <p:spPr>
          <a:xfrm flipV="1">
            <a:off x="2643174" y="3359820"/>
            <a:ext cx="1643106" cy="712122"/>
          </a:xfrm>
          <a:prstGeom prst="line">
            <a:avLst/>
          </a:prstGeom>
          <a:ln w="28575">
            <a:solidFill>
              <a:srgbClr val="FF5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428596" y="500042"/>
            <a:ext cx="8429684" cy="3357586"/>
          </a:xfrm>
        </p:spPr>
        <p:txBody>
          <a:bodyPr>
            <a:normAutofit/>
          </a:bodyPr>
          <a:lstStyle/>
          <a:p>
            <a:pPr marL="0" indent="0">
              <a:buNone/>
            </a:pPr>
            <a:r>
              <a:rPr lang="en-AU" sz="2200" dirty="0" smtClean="0"/>
              <a:t>Win frequency data (first 6 cases) “dummy coded” with 1/16 as reference group</a:t>
            </a:r>
            <a:endParaRPr lang="en-AU" sz="2200" dirty="0"/>
          </a:p>
        </p:txBody>
      </p:sp>
      <p:graphicFrame>
        <p:nvGraphicFramePr>
          <p:cNvPr id="8" name="Table 7"/>
          <p:cNvGraphicFramePr>
            <a:graphicFrameLocks noGrp="1"/>
          </p:cNvGraphicFramePr>
          <p:nvPr/>
        </p:nvGraphicFramePr>
        <p:xfrm>
          <a:off x="642910" y="1428736"/>
          <a:ext cx="5857917" cy="2595880"/>
        </p:xfrm>
        <a:graphic>
          <a:graphicData uri="http://schemas.openxmlformats.org/drawingml/2006/table">
            <a:tbl>
              <a:tblPr firstRow="1" bandRow="1">
                <a:tableStyleId>{5940675A-B579-460E-94D1-54222C63F5DA}</a:tableStyleId>
              </a:tblPr>
              <a:tblGrid>
                <a:gridCol w="795692"/>
                <a:gridCol w="1012445"/>
                <a:gridCol w="1012445"/>
                <a:gridCol w="1012445"/>
                <a:gridCol w="1012445"/>
                <a:gridCol w="1012445"/>
              </a:tblGrid>
              <a:tr h="370840">
                <a:tc>
                  <a:txBody>
                    <a:bodyPr/>
                    <a:lstStyle/>
                    <a:p>
                      <a:r>
                        <a:rPr lang="en-AU" dirty="0" err="1" smtClean="0"/>
                        <a:t>PNo</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err="1" smtClean="0"/>
                        <a:t>SupIoC</a:t>
                      </a:r>
                      <a:endParaRPr lang="en-AU"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1/8 (</a:t>
                      </a:r>
                      <a:r>
                        <a:rPr lang="en-AU" sz="1800" i="1" dirty="0" smtClean="0"/>
                        <a:t>X</a:t>
                      </a:r>
                      <a:r>
                        <a:rPr lang="en-AU" sz="1800" i="1" baseline="-25000" dirty="0" smtClean="0"/>
                        <a:t>1</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1/4 (</a:t>
                      </a:r>
                      <a:r>
                        <a:rPr lang="en-AU" sz="1800" i="1" dirty="0" smtClean="0"/>
                        <a:t>X</a:t>
                      </a:r>
                      <a:r>
                        <a:rPr lang="en-AU" sz="1800" i="1" baseline="-25000" dirty="0" smtClean="0"/>
                        <a:t>2</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1/3 (</a:t>
                      </a:r>
                      <a:r>
                        <a:rPr lang="en-AU" sz="1800" i="1" dirty="0" smtClean="0"/>
                        <a:t>X</a:t>
                      </a:r>
                      <a:r>
                        <a:rPr lang="en-AU" sz="1800" i="1" baseline="-25000" dirty="0" smtClean="0"/>
                        <a:t>3</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1/2 (</a:t>
                      </a:r>
                      <a:r>
                        <a:rPr lang="en-AU" sz="1800" i="1" dirty="0" smtClean="0"/>
                        <a:t>X</a:t>
                      </a:r>
                      <a:r>
                        <a:rPr lang="en-AU" sz="1800" i="1" baseline="-25000" dirty="0" smtClean="0"/>
                        <a:t>4</a:t>
                      </a:r>
                      <a:r>
                        <a:rPr lang="en-AU" sz="1800" dirty="0" smtClean="0"/>
                        <a:t>)</a:t>
                      </a:r>
                      <a:endParaRPr lang="en-AU" dirty="0" smtClean="0"/>
                    </a:p>
                  </a:txBody>
                  <a:tcPr/>
                </a:tc>
              </a:tr>
              <a:tr h="370840">
                <a:tc>
                  <a:txBody>
                    <a:bodyPr/>
                    <a:lstStyle/>
                    <a:p>
                      <a:r>
                        <a:rPr lang="en-AU" dirty="0" smtClean="0"/>
                        <a:t>2</a:t>
                      </a:r>
                      <a:endParaRPr lang="en-AU" dirty="0"/>
                    </a:p>
                  </a:txBody>
                  <a:tcPr/>
                </a:tc>
                <a:tc>
                  <a:txBody>
                    <a:bodyPr/>
                    <a:lstStyle/>
                    <a:p>
                      <a:r>
                        <a:rPr lang="en-AU" sz="1800" b="0" i="0" kern="1200" dirty="0" smtClean="0">
                          <a:solidFill>
                            <a:schemeClr val="tx1"/>
                          </a:solidFill>
                          <a:latin typeface="+mn-lt"/>
                          <a:ea typeface="+mn-ea"/>
                          <a:cs typeface="+mn-cs"/>
                        </a:rPr>
                        <a:t>0.8333</a:t>
                      </a:r>
                      <a:endParaRPr lang="en-AU" dirty="0"/>
                    </a:p>
                  </a:txBody>
                  <a:tcPr>
                    <a:noFill/>
                  </a:tcPr>
                </a:tc>
                <a:tc>
                  <a:txBody>
                    <a:bodyPr/>
                    <a:lstStyle/>
                    <a:p>
                      <a:r>
                        <a:rPr lang="en-AU" dirty="0" smtClean="0"/>
                        <a:t>1</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3</a:t>
                      </a:r>
                      <a:endParaRPr lang="en-AU" dirty="0"/>
                    </a:p>
                  </a:txBody>
                  <a:tcPr/>
                </a:tc>
                <a:tc>
                  <a:txBody>
                    <a:bodyPr/>
                    <a:lstStyle/>
                    <a:p>
                      <a:r>
                        <a:rPr lang="en-AU" sz="1800" b="0" i="0" kern="1200" dirty="0" smtClean="0">
                          <a:solidFill>
                            <a:schemeClr val="tx1"/>
                          </a:solidFill>
                          <a:latin typeface="+mn-lt"/>
                          <a:ea typeface="+mn-ea"/>
                          <a:cs typeface="+mn-cs"/>
                        </a:rPr>
                        <a:t>0.0000</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4</a:t>
                      </a:r>
                      <a:endParaRPr lang="en-AU" dirty="0"/>
                    </a:p>
                  </a:txBody>
                  <a:tcPr/>
                </a:tc>
                <a:tc>
                  <a:txBody>
                    <a:bodyPr/>
                    <a:lstStyle/>
                    <a:p>
                      <a:r>
                        <a:rPr lang="en-AU" sz="1800" b="0" i="0" kern="1200" dirty="0" smtClean="0">
                          <a:solidFill>
                            <a:schemeClr val="tx1"/>
                          </a:solidFill>
                          <a:latin typeface="+mn-lt"/>
                          <a:ea typeface="+mn-ea"/>
                          <a:cs typeface="+mn-cs"/>
                        </a:rPr>
                        <a:t>2.5000</a:t>
                      </a:r>
                      <a:endParaRPr lang="en-AU" dirty="0"/>
                    </a:p>
                  </a:txBody>
                  <a:tcPr>
                    <a:noFill/>
                  </a:tcPr>
                </a:tc>
                <a:tc>
                  <a:txBody>
                    <a:bodyPr/>
                    <a:lstStyle/>
                    <a:p>
                      <a:r>
                        <a:rPr lang="en-AU" dirty="0"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5</a:t>
                      </a:r>
                      <a:endParaRPr lang="en-AU" dirty="0"/>
                    </a:p>
                  </a:txBody>
                  <a:tcPr/>
                </a:tc>
                <a:tc>
                  <a:txBody>
                    <a:bodyPr/>
                    <a:lstStyle/>
                    <a:p>
                      <a:r>
                        <a:rPr lang="en-AU" sz="1800" b="0" i="0" kern="1200" dirty="0" smtClean="0">
                          <a:solidFill>
                            <a:schemeClr val="tx1"/>
                          </a:solidFill>
                          <a:latin typeface="+mn-lt"/>
                          <a:ea typeface="+mn-ea"/>
                          <a:cs typeface="+mn-cs"/>
                        </a:rPr>
                        <a:t>4.1667</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r>
              <a:tr h="370840">
                <a:tc>
                  <a:txBody>
                    <a:bodyPr/>
                    <a:lstStyle/>
                    <a:p>
                      <a:r>
                        <a:rPr lang="en-AU" dirty="0" smtClean="0"/>
                        <a:t>6</a:t>
                      </a:r>
                      <a:endParaRPr lang="en-AU" dirty="0"/>
                    </a:p>
                  </a:txBody>
                  <a:tcPr/>
                </a:tc>
                <a:tc>
                  <a:txBody>
                    <a:bodyPr/>
                    <a:lstStyle/>
                    <a:p>
                      <a:r>
                        <a:rPr lang="en-AU" sz="1800" b="0" i="0" kern="1200" dirty="0" smtClean="0">
                          <a:solidFill>
                            <a:schemeClr val="tx1"/>
                          </a:solidFill>
                          <a:latin typeface="+mn-lt"/>
                          <a:ea typeface="+mn-ea"/>
                          <a:cs typeface="+mn-cs"/>
                        </a:rPr>
                        <a:t>0.6667</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r>
              <a:tr h="370840">
                <a:tc>
                  <a:txBody>
                    <a:bodyPr/>
                    <a:lstStyle/>
                    <a:p>
                      <a:r>
                        <a:rPr lang="en-AU" dirty="0" smtClean="0"/>
                        <a:t>7</a:t>
                      </a:r>
                      <a:endParaRPr lang="en-AU" dirty="0"/>
                    </a:p>
                  </a:txBody>
                  <a:tcPr/>
                </a:tc>
                <a:tc>
                  <a:txBody>
                    <a:bodyPr/>
                    <a:lstStyle/>
                    <a:p>
                      <a:r>
                        <a:rPr lang="en-AU" dirty="0" smtClean="0"/>
                        <a:t>4.5000</a:t>
                      </a:r>
                      <a:endParaRPr lang="en-AU" dirty="0"/>
                    </a:p>
                  </a:txBody>
                  <a:tcPr>
                    <a:noFill/>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bl>
          </a:graphicData>
        </a:graphic>
      </p:graphicFrame>
      <p:sp>
        <p:nvSpPr>
          <p:cNvPr id="10" name="Rectangle 9"/>
          <p:cNvSpPr/>
          <p:nvPr/>
        </p:nvSpPr>
        <p:spPr>
          <a:xfrm>
            <a:off x="357158" y="4289362"/>
            <a:ext cx="7929618" cy="769441"/>
          </a:xfrm>
          <a:prstGeom prst="rect">
            <a:avLst/>
          </a:prstGeom>
        </p:spPr>
        <p:txBody>
          <a:bodyPr wrap="square">
            <a:spAutoFit/>
          </a:bodyPr>
          <a:lstStyle/>
          <a:p>
            <a:r>
              <a:rPr lang="en-AU" sz="2200" dirty="0" smtClean="0"/>
              <a:t>The regression model:</a:t>
            </a:r>
          </a:p>
          <a:p>
            <a:r>
              <a:rPr lang="en-AU" sz="2200" i="1" dirty="0" err="1" smtClean="0"/>
              <a:t>Y</a:t>
            </a:r>
            <a:r>
              <a:rPr lang="en-AU" sz="2200" i="1" baseline="-25000" dirty="0" err="1" smtClean="0"/>
              <a:t>p</a:t>
            </a:r>
            <a:r>
              <a:rPr lang="en-AU" sz="2200" dirty="0" smtClean="0"/>
              <a:t>= </a:t>
            </a:r>
            <a:r>
              <a:rPr lang="en-AU" sz="2200" i="1" dirty="0" smtClean="0"/>
              <a:t>b</a:t>
            </a:r>
            <a:r>
              <a:rPr lang="en-AU" sz="2200" baseline="-25000" dirty="0" smtClean="0"/>
              <a:t>1</a:t>
            </a:r>
            <a:r>
              <a:rPr lang="en-AU" sz="2200" i="1" dirty="0" smtClean="0"/>
              <a:t>X</a:t>
            </a:r>
            <a:r>
              <a:rPr lang="en-AU" sz="2200" i="1" baseline="-25000" dirty="0" smtClean="0"/>
              <a:t>1p</a:t>
            </a:r>
            <a:r>
              <a:rPr lang="en-AU" sz="2200" dirty="0" smtClean="0"/>
              <a:t> + </a:t>
            </a:r>
            <a:r>
              <a:rPr lang="en-AU" sz="2200" i="1" dirty="0" smtClean="0"/>
              <a:t>b</a:t>
            </a:r>
            <a:r>
              <a:rPr lang="en-AU" sz="2200" baseline="-25000" dirty="0" smtClean="0"/>
              <a:t>2</a:t>
            </a:r>
            <a:r>
              <a:rPr lang="en-AU" sz="2200" i="1" dirty="0" smtClean="0"/>
              <a:t>X</a:t>
            </a:r>
            <a:r>
              <a:rPr lang="en-AU" sz="2200" baseline="-25000" dirty="0" smtClean="0"/>
              <a:t>2p</a:t>
            </a:r>
            <a:r>
              <a:rPr lang="en-AU" sz="2200" dirty="0" smtClean="0"/>
              <a:t> + </a:t>
            </a:r>
            <a:r>
              <a:rPr lang="en-AU" sz="2200" i="1" dirty="0" smtClean="0"/>
              <a:t>b</a:t>
            </a:r>
            <a:r>
              <a:rPr lang="en-AU" sz="2200" baseline="-25000" dirty="0" smtClean="0"/>
              <a:t>3</a:t>
            </a:r>
            <a:r>
              <a:rPr lang="en-AU" sz="2200" i="1" dirty="0" smtClean="0"/>
              <a:t>X</a:t>
            </a:r>
            <a:r>
              <a:rPr lang="en-AU" sz="2200" i="1" baseline="-25000" dirty="0" smtClean="0"/>
              <a:t>3p</a:t>
            </a:r>
            <a:r>
              <a:rPr lang="en-AU" sz="2200" dirty="0" smtClean="0"/>
              <a:t> + </a:t>
            </a:r>
            <a:r>
              <a:rPr lang="en-AU" sz="2200" i="1" dirty="0" smtClean="0"/>
              <a:t>b</a:t>
            </a:r>
            <a:r>
              <a:rPr lang="en-AU" sz="2200" baseline="-25000" dirty="0" smtClean="0"/>
              <a:t>4</a:t>
            </a:r>
            <a:r>
              <a:rPr lang="en-AU" sz="2200" i="1" dirty="0" smtClean="0"/>
              <a:t>X</a:t>
            </a:r>
            <a:r>
              <a:rPr lang="en-AU" sz="2200" i="1" baseline="-25000" dirty="0" smtClean="0"/>
              <a:t>4p</a:t>
            </a:r>
            <a:r>
              <a:rPr lang="en-AU" sz="2200" dirty="0" smtClean="0"/>
              <a:t>  + </a:t>
            </a:r>
            <a:r>
              <a:rPr lang="en-AU" sz="2200" i="1" dirty="0" smtClean="0"/>
              <a:t>b</a:t>
            </a:r>
            <a:r>
              <a:rPr lang="en-AU" sz="2200" baseline="-25000" dirty="0" smtClean="0"/>
              <a:t>0</a:t>
            </a:r>
            <a:r>
              <a:rPr lang="en-AU" sz="2200" dirty="0" smtClean="0"/>
              <a:t> + </a:t>
            </a:r>
            <a:r>
              <a:rPr lang="el-GR" sz="2200" i="1" dirty="0" smtClean="0"/>
              <a:t>ε</a:t>
            </a:r>
            <a:r>
              <a:rPr lang="en-AU" sz="2200" i="1" baseline="-25000" dirty="0" err="1" smtClean="0"/>
              <a:t>i</a:t>
            </a:r>
            <a:endParaRPr lang="en-AU" sz="2200" i="1" baseline="-25000" dirty="0"/>
          </a:p>
        </p:txBody>
      </p:sp>
      <p:sp>
        <p:nvSpPr>
          <p:cNvPr id="6" name="TextBox 5"/>
          <p:cNvSpPr txBox="1"/>
          <p:nvPr/>
        </p:nvSpPr>
        <p:spPr>
          <a:xfrm>
            <a:off x="3714744" y="5201679"/>
            <a:ext cx="2000264" cy="338554"/>
          </a:xfrm>
          <a:prstGeom prst="rect">
            <a:avLst/>
          </a:prstGeom>
          <a:solidFill>
            <a:schemeClr val="accent2">
              <a:lumMod val="60000"/>
              <a:lumOff val="40000"/>
            </a:schemeClr>
          </a:solidFill>
        </p:spPr>
        <p:txBody>
          <a:bodyPr wrap="square" rtlCol="0">
            <a:spAutoFit/>
          </a:bodyPr>
          <a:lstStyle/>
          <a:p>
            <a:pPr algn="ctr"/>
            <a:r>
              <a:rPr lang="en-AU" sz="1600" dirty="0" smtClean="0"/>
              <a:t>Mean of 1/16 group </a:t>
            </a:r>
            <a:endParaRPr lang="en-AU" sz="1600" dirty="0"/>
          </a:p>
        </p:txBody>
      </p:sp>
      <p:cxnSp>
        <p:nvCxnSpPr>
          <p:cNvPr id="7" name="Straight Arrow Connector 6"/>
          <p:cNvCxnSpPr>
            <a:stCxn id="6" idx="0"/>
            <a:endCxn id="10" idx="2"/>
          </p:cNvCxnSpPr>
          <p:nvPr/>
        </p:nvCxnSpPr>
        <p:spPr>
          <a:xfrm rot="16200000" flipV="1">
            <a:off x="4446984" y="4933786"/>
            <a:ext cx="142876" cy="39290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000232" y="5558869"/>
            <a:ext cx="3000396" cy="584775"/>
          </a:xfrm>
          <a:prstGeom prst="rect">
            <a:avLst/>
          </a:prstGeom>
          <a:solidFill>
            <a:schemeClr val="accent2">
              <a:lumMod val="60000"/>
              <a:lumOff val="40000"/>
            </a:schemeClr>
          </a:solidFill>
        </p:spPr>
        <p:txBody>
          <a:bodyPr wrap="square" rtlCol="0">
            <a:spAutoFit/>
          </a:bodyPr>
          <a:lstStyle/>
          <a:p>
            <a:pPr algn="ctr"/>
            <a:r>
              <a:rPr lang="en-AU" sz="1600" dirty="0" smtClean="0"/>
              <a:t>Difference between means of 1/2 group and 1/16 group </a:t>
            </a:r>
            <a:endParaRPr lang="en-AU" sz="1600" dirty="0"/>
          </a:p>
        </p:txBody>
      </p:sp>
      <p:cxnSp>
        <p:nvCxnSpPr>
          <p:cNvPr id="25" name="Straight Arrow Connector 24"/>
          <p:cNvCxnSpPr>
            <a:stCxn id="21" idx="0"/>
          </p:cNvCxnSpPr>
          <p:nvPr/>
        </p:nvCxnSpPr>
        <p:spPr>
          <a:xfrm rot="16200000" flipV="1">
            <a:off x="3178960" y="5237399"/>
            <a:ext cx="571504" cy="714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892943" y="5594588"/>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00034" y="6058935"/>
            <a:ext cx="1643074" cy="584775"/>
          </a:xfrm>
          <a:prstGeom prst="rect">
            <a:avLst/>
          </a:prstGeom>
          <a:noFill/>
        </p:spPr>
        <p:txBody>
          <a:bodyPr wrap="square" rtlCol="0">
            <a:spAutoFit/>
          </a:bodyPr>
          <a:lstStyle/>
          <a:p>
            <a:pPr algn="ctr"/>
            <a:r>
              <a:rPr lang="en-AU" sz="1600" dirty="0" smtClean="0"/>
              <a:t>Participant </a:t>
            </a:r>
            <a:r>
              <a:rPr lang="en-AU" sz="1600" dirty="0" err="1" smtClean="0"/>
              <a:t>p’s</a:t>
            </a:r>
            <a:r>
              <a:rPr lang="en-AU" sz="1600" dirty="0" smtClean="0"/>
              <a:t> code on X</a:t>
            </a:r>
            <a:r>
              <a:rPr lang="en-AU" sz="1600" baseline="-25000" dirty="0" smtClean="0"/>
              <a:t>1</a:t>
            </a:r>
            <a:endParaRPr lang="en-AU" sz="1600" baseline="-25000" dirty="0"/>
          </a:p>
        </p:txBody>
      </p:sp>
      <p:cxnSp>
        <p:nvCxnSpPr>
          <p:cNvPr id="38" name="Straight Connector 37"/>
          <p:cNvCxnSpPr/>
          <p:nvPr/>
        </p:nvCxnSpPr>
        <p:spPr>
          <a:xfrm>
            <a:off x="1142976"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357554"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214810"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0" y="5201679"/>
            <a:ext cx="1285852" cy="584775"/>
          </a:xfrm>
          <a:prstGeom prst="rect">
            <a:avLst/>
          </a:prstGeom>
          <a:noFill/>
        </p:spPr>
        <p:txBody>
          <a:bodyPr wrap="square" rtlCol="0">
            <a:spAutoFit/>
          </a:bodyPr>
          <a:lstStyle/>
          <a:p>
            <a:pPr algn="ctr"/>
            <a:r>
              <a:rPr lang="en-AU" sz="1600" dirty="0" err="1" smtClean="0"/>
              <a:t>SupIoC</a:t>
            </a:r>
            <a:r>
              <a:rPr lang="en-AU" sz="1600" dirty="0" smtClean="0"/>
              <a:t> of participant p</a:t>
            </a:r>
            <a:endParaRPr lang="en-AU" sz="1600" dirty="0"/>
          </a:p>
        </p:txBody>
      </p:sp>
      <p:cxnSp>
        <p:nvCxnSpPr>
          <p:cNvPr id="45" name="Straight Arrow Connector 44"/>
          <p:cNvCxnSpPr/>
          <p:nvPr/>
        </p:nvCxnSpPr>
        <p:spPr>
          <a:xfrm rot="5400000" flipH="1" flipV="1">
            <a:off x="392877" y="5165960"/>
            <a:ext cx="285752"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28596" y="4987365"/>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857884" y="4592620"/>
            <a:ext cx="3000396" cy="1323439"/>
          </a:xfrm>
          <a:prstGeom prst="rect">
            <a:avLst/>
          </a:prstGeom>
          <a:solidFill>
            <a:schemeClr val="accent2">
              <a:lumMod val="60000"/>
              <a:lumOff val="40000"/>
            </a:schemeClr>
          </a:solidFill>
        </p:spPr>
        <p:txBody>
          <a:bodyPr wrap="square" rtlCol="0">
            <a:spAutoFit/>
          </a:bodyPr>
          <a:lstStyle/>
          <a:p>
            <a:r>
              <a:rPr lang="en-AU" sz="2000" dirty="0" smtClean="0"/>
              <a:t>We determine the values of b</a:t>
            </a:r>
            <a:r>
              <a:rPr lang="en-AU" sz="2000" baseline="-25000" dirty="0" smtClean="0"/>
              <a:t>0</a:t>
            </a:r>
            <a:r>
              <a:rPr lang="en-AU" sz="2000" dirty="0" smtClean="0"/>
              <a:t>, b</a:t>
            </a:r>
            <a:r>
              <a:rPr lang="en-AU" sz="2000" baseline="-25000" dirty="0" smtClean="0"/>
              <a:t>1</a:t>
            </a:r>
            <a:r>
              <a:rPr lang="en-AU" sz="2000" dirty="0" smtClean="0"/>
              <a:t>, b</a:t>
            </a:r>
            <a:r>
              <a:rPr lang="en-AU" sz="2000" baseline="-25000" dirty="0" smtClean="0"/>
              <a:t>2</a:t>
            </a:r>
            <a:r>
              <a:rPr lang="en-AU" sz="2000" dirty="0" smtClean="0"/>
              <a:t>, b</a:t>
            </a:r>
            <a:r>
              <a:rPr lang="en-AU" sz="2000" baseline="-25000" dirty="0" smtClean="0"/>
              <a:t>3</a:t>
            </a:r>
            <a:r>
              <a:rPr lang="en-AU" sz="2000" dirty="0" smtClean="0"/>
              <a:t> and b</a:t>
            </a:r>
            <a:r>
              <a:rPr lang="en-AU" sz="2000" baseline="-25000" dirty="0" smtClean="0"/>
              <a:t>4</a:t>
            </a:r>
            <a:r>
              <a:rPr lang="en-AU" sz="2000" dirty="0" smtClean="0"/>
              <a:t> using the </a:t>
            </a:r>
            <a:r>
              <a:rPr lang="en-AU" sz="2000" dirty="0" err="1" smtClean="0">
                <a:latin typeface="Courier New" pitchFamily="49" charset="0"/>
                <a:cs typeface="Courier New" pitchFamily="49" charset="0"/>
              </a:rPr>
              <a:t>summary.lm</a:t>
            </a:r>
            <a:r>
              <a:rPr lang="en-AU" sz="2000" dirty="0" smtClean="0"/>
              <a:t> function.</a:t>
            </a:r>
            <a:endParaRPr lang="en-AU" sz="2000" dirty="0"/>
          </a:p>
        </p:txBody>
      </p:sp>
      <p:sp>
        <p:nvSpPr>
          <p:cNvPr id="18" name="Rectangle 17"/>
          <p:cNvSpPr/>
          <p:nvPr/>
        </p:nvSpPr>
        <p:spPr>
          <a:xfrm>
            <a:off x="7629635" y="6488668"/>
            <a:ext cx="1442959" cy="369332"/>
          </a:xfrm>
          <a:prstGeom prst="rect">
            <a:avLst/>
          </a:prstGeom>
        </p:spPr>
        <p:txBody>
          <a:bodyPr wrap="none">
            <a:spAutoFit/>
          </a:bodyPr>
          <a:lstStyle/>
          <a:p>
            <a:r>
              <a:rPr lang="en-AU" dirty="0" smtClean="0"/>
              <a:t>Back to script</a:t>
            </a:r>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a:noFill/>
        </p:spPr>
        <p:txBody>
          <a:bodyPr>
            <a:normAutofit/>
          </a:bodyPr>
          <a:lstStyle/>
          <a:p>
            <a:pPr algn="l"/>
            <a:r>
              <a:rPr lang="en-AU" sz="2400" dirty="0" smtClean="0"/>
              <a:t>Other possible contrasts in the regression component</a:t>
            </a:r>
            <a:endParaRPr lang="en-AU" sz="2400" dirty="0"/>
          </a:p>
        </p:txBody>
      </p:sp>
      <p:sp>
        <p:nvSpPr>
          <p:cNvPr id="3" name="Content Placeholder 2"/>
          <p:cNvSpPr>
            <a:spLocks noGrp="1"/>
          </p:cNvSpPr>
          <p:nvPr>
            <p:ph idx="1"/>
          </p:nvPr>
        </p:nvSpPr>
        <p:spPr>
          <a:xfrm>
            <a:off x="457200" y="1000109"/>
            <a:ext cx="8229600" cy="1571636"/>
          </a:xfrm>
        </p:spPr>
        <p:txBody>
          <a:bodyPr>
            <a:normAutofit/>
          </a:bodyPr>
          <a:lstStyle/>
          <a:p>
            <a:r>
              <a:rPr lang="en-AU" sz="2200" dirty="0" smtClean="0"/>
              <a:t>The dummy coding in the previous slide contained a treatment contrast.</a:t>
            </a:r>
          </a:p>
          <a:p>
            <a:r>
              <a:rPr lang="en-AU" sz="2200" dirty="0" smtClean="0"/>
              <a:t>Other possible contrasts include </a:t>
            </a:r>
            <a:r>
              <a:rPr lang="en-AU" sz="2200" dirty="0" err="1" smtClean="0"/>
              <a:t>Helmert</a:t>
            </a:r>
            <a:r>
              <a:rPr lang="en-AU" sz="2200" dirty="0" smtClean="0"/>
              <a:t>, sum-to-zero (“effect coding”) and manually set orthogonal contrasts.</a:t>
            </a:r>
          </a:p>
          <a:p>
            <a:endParaRPr lang="en-AU" sz="2200" dirty="0" smtClean="0"/>
          </a:p>
        </p:txBody>
      </p:sp>
      <p:graphicFrame>
        <p:nvGraphicFramePr>
          <p:cNvPr id="4" name="Table 3"/>
          <p:cNvGraphicFramePr>
            <a:graphicFrameLocks noGrp="1"/>
          </p:cNvGraphicFramePr>
          <p:nvPr/>
        </p:nvGraphicFramePr>
        <p:xfrm>
          <a:off x="571472" y="3418538"/>
          <a:ext cx="4845472" cy="2595880"/>
        </p:xfrm>
        <a:graphic>
          <a:graphicData uri="http://schemas.openxmlformats.org/drawingml/2006/table">
            <a:tbl>
              <a:tblPr firstRow="1" bandRow="1">
                <a:tableStyleId>{5940675A-B579-460E-94D1-54222C63F5DA}</a:tableStyleId>
              </a:tblPr>
              <a:tblGrid>
                <a:gridCol w="795692"/>
                <a:gridCol w="1012445"/>
                <a:gridCol w="1012445"/>
                <a:gridCol w="1012445"/>
                <a:gridCol w="1012445"/>
              </a:tblGrid>
              <a:tr h="370840">
                <a:tc>
                  <a:txBody>
                    <a:bodyPr/>
                    <a:lstStyle/>
                    <a:p>
                      <a:r>
                        <a:rPr lang="en-AU" dirty="0" smtClean="0"/>
                        <a:t>PNo0</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1/8 (</a:t>
                      </a:r>
                      <a:r>
                        <a:rPr lang="en-AU" sz="1800" i="1" dirty="0" smtClean="0"/>
                        <a:t>X</a:t>
                      </a:r>
                      <a:r>
                        <a:rPr lang="en-AU" sz="1800" i="1" baseline="-25000" dirty="0" smtClean="0"/>
                        <a:t>1</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1/4 (</a:t>
                      </a:r>
                      <a:r>
                        <a:rPr lang="en-AU" sz="1800" i="1" dirty="0" smtClean="0"/>
                        <a:t>X</a:t>
                      </a:r>
                      <a:r>
                        <a:rPr lang="en-AU" sz="1800" i="1" baseline="-25000" dirty="0" smtClean="0"/>
                        <a:t>2</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1/3 (</a:t>
                      </a:r>
                      <a:r>
                        <a:rPr lang="en-AU" sz="1800" i="1" dirty="0" smtClean="0"/>
                        <a:t>X</a:t>
                      </a:r>
                      <a:r>
                        <a:rPr lang="en-AU" sz="1800" i="1" baseline="-25000" dirty="0" smtClean="0"/>
                        <a:t>3</a:t>
                      </a:r>
                      <a:r>
                        <a:rPr lang="en-AU" sz="1800" dirty="0" smtClean="0"/>
                        <a:t>)</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1/2 (</a:t>
                      </a:r>
                      <a:r>
                        <a:rPr lang="en-AU" sz="1800" i="1" dirty="0" smtClean="0"/>
                        <a:t>X</a:t>
                      </a:r>
                      <a:r>
                        <a:rPr lang="en-AU" sz="1800" i="1" baseline="-25000" dirty="0" smtClean="0"/>
                        <a:t>4</a:t>
                      </a:r>
                      <a:r>
                        <a:rPr lang="en-AU" sz="1800" dirty="0" smtClean="0"/>
                        <a:t>)</a:t>
                      </a:r>
                      <a:endParaRPr lang="en-AU" dirty="0" smtClean="0"/>
                    </a:p>
                  </a:txBody>
                  <a:tcPr/>
                </a:tc>
              </a:tr>
              <a:tr h="370840">
                <a:tc>
                  <a:txBody>
                    <a:bodyPr/>
                    <a:lstStyle/>
                    <a:p>
                      <a:r>
                        <a:rPr lang="en-AU" dirty="0" smtClean="0"/>
                        <a:t>2</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r h="370840">
                <a:tc>
                  <a:txBody>
                    <a:bodyPr/>
                    <a:lstStyle/>
                    <a:p>
                      <a:r>
                        <a:rPr lang="en-AU" dirty="0" smtClean="0"/>
                        <a:t>3</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r h="370840">
                <a:tc>
                  <a:txBody>
                    <a:bodyPr/>
                    <a:lstStyle/>
                    <a:p>
                      <a:r>
                        <a:rPr lang="en-AU" dirty="0" smtClean="0"/>
                        <a:t>4</a:t>
                      </a:r>
                      <a:endParaRPr lang="en-AU" dirty="0"/>
                    </a:p>
                  </a:txBody>
                  <a:tcPr/>
                </a:tc>
                <a:tc>
                  <a:txBody>
                    <a:bodyPr/>
                    <a:lstStyle/>
                    <a:p>
                      <a:r>
                        <a:rPr lang="en-AU" dirty="0" smtClean="0"/>
                        <a:t>0</a:t>
                      </a:r>
                      <a:endParaRPr lang="en-AU" dirty="0"/>
                    </a:p>
                  </a:txBody>
                  <a:tcPr/>
                </a:tc>
                <a:tc>
                  <a:txBody>
                    <a:bodyPr/>
                    <a:lstStyle/>
                    <a:p>
                      <a:r>
                        <a:rPr lang="en-AU" dirty="0" smtClean="0"/>
                        <a:t>2</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r h="370840">
                <a:tc>
                  <a:txBody>
                    <a:bodyPr/>
                    <a:lstStyle/>
                    <a:p>
                      <a:r>
                        <a:rPr lang="en-AU" dirty="0" smtClean="0"/>
                        <a:t>5</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3</a:t>
                      </a:r>
                      <a:endParaRPr lang="en-AU" dirty="0"/>
                    </a:p>
                  </a:txBody>
                  <a:tcPr/>
                </a:tc>
                <a:tc>
                  <a:txBody>
                    <a:bodyPr/>
                    <a:lstStyle/>
                    <a:p>
                      <a:r>
                        <a:rPr lang="en-AU" dirty="0" smtClean="0"/>
                        <a:t>-1</a:t>
                      </a:r>
                      <a:endParaRPr lang="en-AU" dirty="0"/>
                    </a:p>
                  </a:txBody>
                  <a:tcPr/>
                </a:tc>
              </a:tr>
              <a:tr h="370840">
                <a:tc>
                  <a:txBody>
                    <a:bodyPr/>
                    <a:lstStyle/>
                    <a:p>
                      <a:r>
                        <a:rPr lang="en-AU" dirty="0" smtClean="0"/>
                        <a:t>6</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4</a:t>
                      </a:r>
                      <a:endParaRPr lang="en-AU" dirty="0"/>
                    </a:p>
                  </a:txBody>
                  <a:tcPr/>
                </a:tc>
              </a:tr>
              <a:tr h="370840">
                <a:tc>
                  <a:txBody>
                    <a:bodyPr/>
                    <a:lstStyle/>
                    <a:p>
                      <a:r>
                        <a:rPr lang="en-AU" dirty="0" smtClean="0"/>
                        <a:t>7</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c>
                  <a:txBody>
                    <a:bodyPr/>
                    <a:lstStyle/>
                    <a:p>
                      <a:r>
                        <a:rPr lang="en-AU" dirty="0" smtClean="0"/>
                        <a:t>-1</a:t>
                      </a:r>
                      <a:endParaRPr lang="en-AU" dirty="0"/>
                    </a:p>
                  </a:txBody>
                  <a:tcPr/>
                </a:tc>
              </a:tr>
            </a:tbl>
          </a:graphicData>
        </a:graphic>
      </p:graphicFrame>
      <p:sp>
        <p:nvSpPr>
          <p:cNvPr id="5" name="Content Placeholder 4"/>
          <p:cNvSpPr txBox="1">
            <a:spLocks/>
          </p:cNvSpPr>
          <p:nvPr/>
        </p:nvSpPr>
        <p:spPr>
          <a:xfrm>
            <a:off x="500034" y="2643182"/>
            <a:ext cx="8286808" cy="642942"/>
          </a:xfrm>
          <a:prstGeom prst="rect">
            <a:avLst/>
          </a:prstGeom>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200" b="0" i="0" u="none" strike="noStrike" kern="1200" cap="none" spc="0" normalizeH="0" baseline="0" noProof="0" dirty="0" smtClean="0">
                <a:ln>
                  <a:noFill/>
                </a:ln>
                <a:solidFill>
                  <a:schemeClr val="tx1"/>
                </a:solidFill>
                <a:effectLst/>
                <a:uLnTx/>
                <a:uFillTx/>
                <a:latin typeface="+mn-lt"/>
                <a:ea typeface="+mn-ea"/>
                <a:cs typeface="+mn-cs"/>
              </a:rPr>
              <a:t>Win frequency data (first 6 cases) with </a:t>
            </a:r>
            <a:r>
              <a:rPr kumimoji="0" lang="en-AU" sz="2200" b="0" i="0" u="none" strike="noStrike" kern="1200" cap="none" spc="0" normalizeH="0" baseline="0" noProof="0" dirty="0" err="1" smtClean="0">
                <a:ln>
                  <a:noFill/>
                </a:ln>
                <a:solidFill>
                  <a:schemeClr val="tx1"/>
                </a:solidFill>
                <a:effectLst/>
                <a:uLnTx/>
                <a:uFillTx/>
                <a:latin typeface="+mn-lt"/>
                <a:ea typeface="+mn-ea"/>
                <a:cs typeface="+mn-cs"/>
              </a:rPr>
              <a:t>Helmert</a:t>
            </a:r>
            <a:r>
              <a:rPr kumimoji="0" lang="en-AU" sz="2200" b="0" i="0" u="none" strike="noStrike" kern="1200" cap="none" spc="0" normalizeH="0" baseline="0" noProof="0" dirty="0" smtClean="0">
                <a:ln>
                  <a:noFill/>
                </a:ln>
                <a:solidFill>
                  <a:schemeClr val="tx1"/>
                </a:solidFill>
                <a:effectLst/>
                <a:uLnTx/>
                <a:uFillTx/>
                <a:latin typeface="+mn-lt"/>
                <a:ea typeface="+mn-ea"/>
                <a:cs typeface="+mn-cs"/>
              </a:rPr>
              <a:t> contrast and  1/16 as reference group:</a:t>
            </a:r>
            <a:endParaRPr kumimoji="0" lang="en-AU" sz="2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5857884" y="4592620"/>
            <a:ext cx="3000396" cy="1631216"/>
          </a:xfrm>
          <a:prstGeom prst="rect">
            <a:avLst/>
          </a:prstGeom>
          <a:solidFill>
            <a:schemeClr val="bg1"/>
          </a:solidFill>
        </p:spPr>
        <p:txBody>
          <a:bodyPr wrap="square" rtlCol="0">
            <a:spAutoFit/>
          </a:bodyPr>
          <a:lstStyle/>
          <a:p>
            <a:r>
              <a:rPr lang="en-AU" sz="2000" dirty="0" smtClean="0"/>
              <a:t>This coding enables us to contrast the second level with the reference level, the third with the average of the first two, and so on.</a:t>
            </a:r>
            <a:endParaRPr lang="en-A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00034" y="1132522"/>
          <a:ext cx="4845472" cy="2653668"/>
        </p:xfrm>
        <a:graphic>
          <a:graphicData uri="http://schemas.openxmlformats.org/drawingml/2006/table">
            <a:tbl>
              <a:tblPr firstRow="1" bandRow="1">
                <a:tableStyleId>{5940675A-B579-460E-94D1-54222C63F5DA}</a:tableStyleId>
              </a:tblPr>
              <a:tblGrid>
                <a:gridCol w="795692"/>
                <a:gridCol w="1012445"/>
                <a:gridCol w="1012445"/>
                <a:gridCol w="1012445"/>
                <a:gridCol w="1012445"/>
              </a:tblGrid>
              <a:tr h="370840">
                <a:tc>
                  <a:txBody>
                    <a:bodyPr/>
                    <a:lstStyle/>
                    <a:p>
                      <a:r>
                        <a:rPr lang="en-AU" dirty="0" err="1" smtClean="0"/>
                        <a:t>PNo</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1/16 (</a:t>
                      </a:r>
                      <a:r>
                        <a:rPr lang="en-AU" sz="1800" i="1" dirty="0" smtClean="0">
                          <a:solidFill>
                            <a:schemeClr val="accent2">
                              <a:lumMod val="75000"/>
                            </a:schemeClr>
                          </a:solidFill>
                        </a:rPr>
                        <a:t>X</a:t>
                      </a:r>
                      <a:r>
                        <a:rPr lang="en-AU" sz="1800" i="1" baseline="-25000" dirty="0" smtClean="0">
                          <a:solidFill>
                            <a:schemeClr val="accent2">
                              <a:lumMod val="75000"/>
                            </a:schemeClr>
                          </a:solidFill>
                        </a:rPr>
                        <a:t>1</a:t>
                      </a:r>
                      <a:r>
                        <a:rPr lang="en-AU" sz="1800" dirty="0" smtClean="0">
                          <a:solidFill>
                            <a:schemeClr val="accent2">
                              <a:lumMod val="75000"/>
                            </a:schemeClr>
                          </a:solidFill>
                        </a:rPr>
                        <a:t>)</a:t>
                      </a:r>
                      <a:endParaRPr lang="en-AU" dirty="0" smtClean="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1/8 (</a:t>
                      </a:r>
                      <a:r>
                        <a:rPr lang="en-AU" sz="1800" i="1" dirty="0" smtClean="0">
                          <a:solidFill>
                            <a:schemeClr val="accent2">
                              <a:lumMod val="75000"/>
                            </a:schemeClr>
                          </a:solidFill>
                        </a:rPr>
                        <a:t>X</a:t>
                      </a:r>
                      <a:r>
                        <a:rPr lang="en-AU" sz="1800" i="1" baseline="-25000" dirty="0" smtClean="0">
                          <a:solidFill>
                            <a:schemeClr val="accent2">
                              <a:lumMod val="75000"/>
                            </a:schemeClr>
                          </a:solidFill>
                        </a:rPr>
                        <a:t>2</a:t>
                      </a:r>
                      <a:r>
                        <a:rPr lang="en-AU" sz="1800" dirty="0" smtClean="0">
                          <a:solidFill>
                            <a:schemeClr val="accent2">
                              <a:lumMod val="75000"/>
                            </a:schemeClr>
                          </a:solidFill>
                        </a:rPr>
                        <a:t>)</a:t>
                      </a:r>
                      <a:endParaRPr lang="en-AU" dirty="0" smtClean="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1/4 (</a:t>
                      </a:r>
                      <a:r>
                        <a:rPr lang="en-AU" sz="1800" i="1" dirty="0" smtClean="0">
                          <a:solidFill>
                            <a:schemeClr val="accent2">
                              <a:lumMod val="75000"/>
                            </a:schemeClr>
                          </a:solidFill>
                        </a:rPr>
                        <a:t>X</a:t>
                      </a:r>
                      <a:r>
                        <a:rPr lang="en-AU" sz="1800" i="1" baseline="-25000" dirty="0" smtClean="0">
                          <a:solidFill>
                            <a:schemeClr val="accent2">
                              <a:lumMod val="75000"/>
                            </a:schemeClr>
                          </a:solidFill>
                        </a:rPr>
                        <a:t>3</a:t>
                      </a:r>
                      <a:r>
                        <a:rPr lang="en-AU" sz="1800" dirty="0" smtClean="0">
                          <a:solidFill>
                            <a:schemeClr val="accent2">
                              <a:lumMod val="75000"/>
                            </a:schemeClr>
                          </a:solidFill>
                        </a:rPr>
                        <a:t>)</a:t>
                      </a:r>
                      <a:endParaRPr lang="en-AU" dirty="0" smtClean="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chemeClr val="accent2">
                              <a:lumMod val="75000"/>
                            </a:schemeClr>
                          </a:solidFill>
                        </a:rPr>
                        <a:t>1/3 (</a:t>
                      </a:r>
                      <a:r>
                        <a:rPr lang="en-AU" sz="1800" i="1" dirty="0" smtClean="0">
                          <a:solidFill>
                            <a:schemeClr val="accent2">
                              <a:lumMod val="75000"/>
                            </a:schemeClr>
                          </a:solidFill>
                        </a:rPr>
                        <a:t>X</a:t>
                      </a:r>
                      <a:r>
                        <a:rPr lang="en-AU" sz="1800" i="1" baseline="-25000" dirty="0" smtClean="0">
                          <a:solidFill>
                            <a:schemeClr val="accent2">
                              <a:lumMod val="75000"/>
                            </a:schemeClr>
                          </a:solidFill>
                        </a:rPr>
                        <a:t>4</a:t>
                      </a:r>
                      <a:r>
                        <a:rPr lang="en-AU" sz="1800" dirty="0" smtClean="0">
                          <a:solidFill>
                            <a:schemeClr val="accent2">
                              <a:lumMod val="75000"/>
                            </a:schemeClr>
                          </a:solidFill>
                        </a:rPr>
                        <a:t>)</a:t>
                      </a:r>
                      <a:endParaRPr lang="en-AU" dirty="0" smtClean="0">
                        <a:solidFill>
                          <a:schemeClr val="accent2">
                            <a:lumMod val="75000"/>
                          </a:schemeClr>
                        </a:solidFill>
                      </a:endParaRPr>
                    </a:p>
                  </a:txBody>
                  <a:tcPr/>
                </a:tc>
              </a:tr>
              <a:tr h="370840">
                <a:tc>
                  <a:txBody>
                    <a:bodyPr/>
                    <a:lstStyle/>
                    <a:p>
                      <a:r>
                        <a:rPr lang="en-AU" dirty="0" smtClean="0"/>
                        <a:t>2</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r>
              <a:tr h="370840">
                <a:tc>
                  <a:txBody>
                    <a:bodyPr/>
                    <a:lstStyle/>
                    <a:p>
                      <a:r>
                        <a:rPr lang="en-AU" dirty="0" smtClean="0"/>
                        <a:t>3</a:t>
                      </a:r>
                      <a:endParaRPr lang="en-AU" dirty="0"/>
                    </a:p>
                  </a:txBody>
                  <a:tcPr/>
                </a:tc>
                <a:tc>
                  <a:txBody>
                    <a:bodyPr/>
                    <a:lstStyle/>
                    <a:p>
                      <a:r>
                        <a:rPr lang="en-AU" dirty="0" smtClean="0"/>
                        <a:t>1</a:t>
                      </a:r>
                      <a:endParaRPr lang="en-AU" dirty="0"/>
                    </a:p>
                  </a:txBody>
                  <a:tcPr/>
                </a:tc>
                <a:tc>
                  <a:txBody>
                    <a:bodyPr/>
                    <a:lstStyle/>
                    <a:p>
                      <a:r>
                        <a:rPr lang="en-AU" smtClean="0"/>
                        <a:t>0</a:t>
                      </a:r>
                      <a:endParaRPr lang="en-AU" dirty="0"/>
                    </a:p>
                  </a:txBody>
                  <a:tcPr/>
                </a:tc>
                <a:tc>
                  <a:txBody>
                    <a:bodyPr/>
                    <a:lstStyle/>
                    <a:p>
                      <a:r>
                        <a:rPr lang="en-AU" smtClean="0"/>
                        <a:t>0</a:t>
                      </a:r>
                      <a:endParaRPr lang="en-AU" dirty="0"/>
                    </a:p>
                  </a:txBody>
                  <a:tcPr/>
                </a:tc>
                <a:tc>
                  <a:txBody>
                    <a:bodyPr/>
                    <a:lstStyle/>
                    <a:p>
                      <a:r>
                        <a:rPr lang="en-AU" dirty="0" smtClean="0"/>
                        <a:t>0</a:t>
                      </a:r>
                      <a:endParaRPr lang="en-AU" dirty="0"/>
                    </a:p>
                  </a:txBody>
                  <a:tcPr/>
                </a:tc>
              </a:tr>
              <a:tr h="370840">
                <a:tc>
                  <a:txBody>
                    <a:bodyPr/>
                    <a:lstStyle/>
                    <a:p>
                      <a:r>
                        <a:rPr lang="en-AU" dirty="0" smtClean="0"/>
                        <a:t>4</a:t>
                      </a:r>
                      <a:endParaRPr lang="en-AU" dirty="0"/>
                    </a:p>
                  </a:txBody>
                  <a:tcPr/>
                </a:tc>
                <a:tc>
                  <a:txBody>
                    <a:bodyPr/>
                    <a:lstStyle/>
                    <a:p>
                      <a:r>
                        <a:rPr lang="en-AU" dirty="0" smtClean="0"/>
                        <a:t>0</a:t>
                      </a:r>
                      <a:endParaRPr lang="en-AU" dirty="0"/>
                    </a:p>
                  </a:txBody>
                  <a:tcPr/>
                </a:tc>
                <a:tc>
                  <a:txBody>
                    <a:bodyPr/>
                    <a:lstStyle/>
                    <a:p>
                      <a:r>
                        <a:rPr lang="en-AU" smtClean="0"/>
                        <a:t>0</a:t>
                      </a:r>
                      <a:endParaRPr lang="en-AU" dirty="0"/>
                    </a:p>
                  </a:txBody>
                  <a:tcPr/>
                </a:tc>
                <a:tc>
                  <a:txBody>
                    <a:bodyPr/>
                    <a:lstStyle/>
                    <a:p>
                      <a:r>
                        <a:rPr lang="en-AU" dirty="0" smtClean="0"/>
                        <a:t>1</a:t>
                      </a:r>
                      <a:endParaRPr lang="en-AU" dirty="0"/>
                    </a:p>
                  </a:txBody>
                  <a:tcPr/>
                </a:tc>
                <a:tc>
                  <a:txBody>
                    <a:bodyPr/>
                    <a:lstStyle/>
                    <a:p>
                      <a:r>
                        <a:rPr lang="en-AU" dirty="0" smtClean="0"/>
                        <a:t>0</a:t>
                      </a:r>
                      <a:endParaRPr lang="en-AU" dirty="0"/>
                    </a:p>
                  </a:txBody>
                  <a:tcPr/>
                </a:tc>
              </a:tr>
              <a:tr h="370840">
                <a:tc>
                  <a:txBody>
                    <a:bodyPr/>
                    <a:lstStyle/>
                    <a:p>
                      <a:r>
                        <a:rPr lang="en-AU" dirty="0" smtClean="0"/>
                        <a:t>5</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0</a:t>
                      </a:r>
                      <a:endParaRPr lang="en-AU" dirty="0"/>
                    </a:p>
                  </a:txBody>
                  <a:tcPr/>
                </a:tc>
                <a:tc>
                  <a:txBody>
                    <a:bodyPr/>
                    <a:lstStyle/>
                    <a:p>
                      <a:r>
                        <a:rPr lang="en-AU" dirty="0" smtClean="0"/>
                        <a:t>1</a:t>
                      </a:r>
                      <a:endParaRPr lang="en-AU" dirty="0"/>
                    </a:p>
                  </a:txBody>
                  <a:tcPr/>
                </a:tc>
              </a:tr>
              <a:tr h="370840">
                <a:tc>
                  <a:txBody>
                    <a:bodyPr/>
                    <a:lstStyle/>
                    <a:p>
                      <a:r>
                        <a:rPr lang="en-AU" dirty="0" smtClean="0"/>
                        <a:t>6</a:t>
                      </a:r>
                      <a:endParaRPr lang="en-AU" dirty="0"/>
                    </a:p>
                  </a:txBody>
                  <a:tcPr/>
                </a:tc>
                <a:tc>
                  <a:txBody>
                    <a:bodyPr/>
                    <a:lstStyle/>
                    <a:p>
                      <a:r>
                        <a:rPr lang="en-AU" dirty="0" smtClean="0"/>
                        <a:t>-1</a:t>
                      </a:r>
                      <a:endParaRPr lang="en-AU" dirty="0"/>
                    </a:p>
                  </a:txBody>
                  <a:tcPr/>
                </a:tc>
                <a:tc>
                  <a:txBody>
                    <a:bodyPr/>
                    <a:lstStyle/>
                    <a:p>
                      <a:r>
                        <a:rPr lang="en-AU" smtClean="0"/>
                        <a:t>-1</a:t>
                      </a:r>
                      <a:endParaRPr lang="en-AU" dirty="0"/>
                    </a:p>
                  </a:txBody>
                  <a:tcPr/>
                </a:tc>
                <a:tc>
                  <a:txBody>
                    <a:bodyPr/>
                    <a:lstStyle/>
                    <a:p>
                      <a:r>
                        <a:rPr lang="en-AU" smtClean="0"/>
                        <a:t>-1</a:t>
                      </a:r>
                      <a:endParaRPr lang="en-AU" dirty="0"/>
                    </a:p>
                  </a:txBody>
                  <a:tcPr/>
                </a:tc>
                <a:tc>
                  <a:txBody>
                    <a:bodyPr/>
                    <a:lstStyle/>
                    <a:p>
                      <a:r>
                        <a:rPr lang="en-AU" dirty="0" smtClean="0"/>
                        <a:t>-1</a:t>
                      </a:r>
                      <a:endParaRPr lang="en-AU" dirty="0"/>
                    </a:p>
                  </a:txBody>
                  <a:tcPr/>
                </a:tc>
              </a:tr>
              <a:tr h="428628">
                <a:tc>
                  <a:txBody>
                    <a:bodyPr/>
                    <a:lstStyle/>
                    <a:p>
                      <a:r>
                        <a:rPr lang="en-AU" dirty="0" smtClean="0"/>
                        <a:t>7</a:t>
                      </a:r>
                      <a:endParaRPr lang="en-AU" dirty="0"/>
                    </a:p>
                  </a:txBody>
                  <a:tcPr/>
                </a:tc>
                <a:tc>
                  <a:txBody>
                    <a:bodyPr/>
                    <a:lstStyle/>
                    <a:p>
                      <a:r>
                        <a:rPr lang="en-AU" dirty="0" smtClean="0"/>
                        <a:t>1</a:t>
                      </a:r>
                      <a:endParaRPr lang="en-AU" dirty="0"/>
                    </a:p>
                  </a:txBody>
                  <a:tcPr/>
                </a:tc>
                <a:tc>
                  <a:txBody>
                    <a:bodyPr/>
                    <a:lstStyle/>
                    <a:p>
                      <a:r>
                        <a:rPr lang="en-AU" smtClean="0"/>
                        <a:t>0</a:t>
                      </a:r>
                      <a:endParaRPr lang="en-AU" dirty="0"/>
                    </a:p>
                  </a:txBody>
                  <a:tcPr/>
                </a:tc>
                <a:tc>
                  <a:txBody>
                    <a:bodyPr/>
                    <a:lstStyle/>
                    <a:p>
                      <a:r>
                        <a:rPr lang="en-AU" smtClean="0"/>
                        <a:t>0</a:t>
                      </a:r>
                      <a:endParaRPr lang="en-AU" dirty="0"/>
                    </a:p>
                  </a:txBody>
                  <a:tcPr/>
                </a:tc>
                <a:tc>
                  <a:txBody>
                    <a:bodyPr/>
                    <a:lstStyle/>
                    <a:p>
                      <a:r>
                        <a:rPr lang="en-AU" dirty="0" smtClean="0"/>
                        <a:t>0</a:t>
                      </a:r>
                      <a:endParaRPr lang="en-AU" dirty="0"/>
                    </a:p>
                  </a:txBody>
                  <a:tcPr/>
                </a:tc>
              </a:tr>
            </a:tbl>
          </a:graphicData>
        </a:graphic>
      </p:graphicFrame>
      <p:sp>
        <p:nvSpPr>
          <p:cNvPr id="3" name="Content Placeholder 4"/>
          <p:cNvSpPr txBox="1">
            <a:spLocks/>
          </p:cNvSpPr>
          <p:nvPr/>
        </p:nvSpPr>
        <p:spPr>
          <a:xfrm>
            <a:off x="428596" y="357166"/>
            <a:ext cx="8286808" cy="642942"/>
          </a:xfrm>
          <a:prstGeom prst="rect">
            <a:avLst/>
          </a:prstGeom>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200" b="0" i="0" u="none" strike="noStrike" kern="1200" cap="none" spc="0" normalizeH="0" baseline="0" noProof="0" dirty="0" smtClean="0">
                <a:ln>
                  <a:noFill/>
                </a:ln>
                <a:solidFill>
                  <a:schemeClr val="tx1"/>
                </a:solidFill>
                <a:effectLst/>
                <a:uLnTx/>
                <a:uFillTx/>
                <a:latin typeface="+mn-lt"/>
                <a:ea typeface="+mn-ea"/>
                <a:cs typeface="+mn-cs"/>
              </a:rPr>
              <a:t>Win frequency data (first 6 cases) with sum-to-zero contrast (“effect coding”) and  </a:t>
            </a:r>
            <a:r>
              <a:rPr kumimoji="0" lang="en-AU" sz="2200" b="0" i="0" u="none" strike="noStrike" kern="1200" cap="none" spc="0" normalizeH="0" baseline="0" noProof="0" dirty="0" smtClean="0">
                <a:ln>
                  <a:noFill/>
                </a:ln>
                <a:solidFill>
                  <a:schemeClr val="accent2">
                    <a:lumMod val="75000"/>
                  </a:schemeClr>
                </a:solidFill>
                <a:effectLst/>
                <a:uLnTx/>
                <a:uFillTx/>
                <a:latin typeface="+mn-lt"/>
                <a:ea typeface="+mn-ea"/>
                <a:cs typeface="+mn-cs"/>
              </a:rPr>
              <a:t>1/2</a:t>
            </a:r>
            <a:r>
              <a:rPr kumimoji="0" lang="en-AU" sz="2200" b="0" i="0" u="none" strike="noStrike" kern="1200" cap="none" spc="0" normalizeH="0" baseline="0" noProof="0" dirty="0" smtClean="0">
                <a:ln>
                  <a:noFill/>
                </a:ln>
                <a:effectLst/>
                <a:uLnTx/>
                <a:uFillTx/>
                <a:latin typeface="+mn-lt"/>
                <a:ea typeface="+mn-ea"/>
                <a:cs typeface="+mn-cs"/>
              </a:rPr>
              <a:t> as refe</a:t>
            </a:r>
            <a:r>
              <a:rPr kumimoji="0" lang="en-AU" sz="2200" b="0" i="0" u="none" strike="noStrike" kern="1200" cap="none" spc="0" normalizeH="0" baseline="0" noProof="0" dirty="0" smtClean="0">
                <a:ln>
                  <a:noFill/>
                </a:ln>
                <a:solidFill>
                  <a:schemeClr val="tx1"/>
                </a:solidFill>
                <a:effectLst/>
                <a:uLnTx/>
                <a:uFillTx/>
                <a:latin typeface="+mn-lt"/>
                <a:ea typeface="+mn-ea"/>
                <a:cs typeface="+mn-cs"/>
              </a:rPr>
              <a:t>rence group</a:t>
            </a:r>
            <a:r>
              <a:rPr kumimoji="0" lang="en-AU" sz="2200" b="0" i="0" u="none" strike="noStrike" kern="1200" cap="none" spc="0" normalizeH="0" noProof="0" dirty="0" smtClean="0">
                <a:ln>
                  <a:noFill/>
                </a:ln>
                <a:solidFill>
                  <a:schemeClr val="tx1"/>
                </a:solidFill>
                <a:effectLst/>
                <a:uLnTx/>
                <a:uFillTx/>
                <a:latin typeface="+mn-lt"/>
                <a:ea typeface="+mn-ea"/>
                <a:cs typeface="+mn-cs"/>
              </a:rPr>
              <a:t> (as per script):</a:t>
            </a:r>
            <a:endParaRPr kumimoji="0" lang="en-AU" sz="22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Rectangle 3"/>
          <p:cNvSpPr/>
          <p:nvPr/>
        </p:nvSpPr>
        <p:spPr>
          <a:xfrm>
            <a:off x="1214382" y="4000504"/>
            <a:ext cx="7143832" cy="769441"/>
          </a:xfrm>
          <a:prstGeom prst="rect">
            <a:avLst/>
          </a:prstGeom>
        </p:spPr>
        <p:txBody>
          <a:bodyPr wrap="square">
            <a:spAutoFit/>
          </a:bodyPr>
          <a:lstStyle/>
          <a:p>
            <a:r>
              <a:rPr lang="en-AU" sz="2200" dirty="0" smtClean="0"/>
              <a:t>The regression model:</a:t>
            </a:r>
          </a:p>
          <a:p>
            <a:r>
              <a:rPr lang="en-AU" sz="2200" i="1" dirty="0" err="1" smtClean="0"/>
              <a:t>Y</a:t>
            </a:r>
            <a:r>
              <a:rPr lang="en-AU" sz="2200" i="1" baseline="-25000" dirty="0" err="1" smtClean="0"/>
              <a:t>p</a:t>
            </a:r>
            <a:r>
              <a:rPr lang="en-AU" sz="2200" dirty="0" smtClean="0"/>
              <a:t>= (1/5)</a:t>
            </a:r>
            <a:r>
              <a:rPr lang="en-AU" sz="2200" i="1" dirty="0" smtClean="0"/>
              <a:t>b</a:t>
            </a:r>
            <a:r>
              <a:rPr lang="en-AU" sz="2200" baseline="-25000" dirty="0" smtClean="0"/>
              <a:t>1</a:t>
            </a:r>
            <a:r>
              <a:rPr lang="en-AU" sz="2200" i="1" dirty="0" smtClean="0"/>
              <a:t>X</a:t>
            </a:r>
            <a:r>
              <a:rPr lang="en-AU" sz="2200" i="1" baseline="-25000" dirty="0" smtClean="0"/>
              <a:t>1p</a:t>
            </a:r>
            <a:r>
              <a:rPr lang="en-AU" sz="2200" dirty="0" smtClean="0"/>
              <a:t> + (1/5)</a:t>
            </a:r>
            <a:r>
              <a:rPr lang="en-AU" sz="2200" i="1" dirty="0" smtClean="0"/>
              <a:t>b</a:t>
            </a:r>
            <a:r>
              <a:rPr lang="en-AU" sz="2200" baseline="-25000" dirty="0" smtClean="0"/>
              <a:t>2</a:t>
            </a:r>
            <a:r>
              <a:rPr lang="en-AU" sz="2200" i="1" dirty="0" smtClean="0"/>
              <a:t>X</a:t>
            </a:r>
            <a:r>
              <a:rPr lang="en-AU" sz="2200" baseline="-25000" dirty="0" smtClean="0"/>
              <a:t>2p</a:t>
            </a:r>
            <a:r>
              <a:rPr lang="en-AU" sz="2200" dirty="0" smtClean="0"/>
              <a:t> + (1/5)</a:t>
            </a:r>
            <a:r>
              <a:rPr lang="en-AU" sz="2200" i="1" dirty="0" smtClean="0"/>
              <a:t>b</a:t>
            </a:r>
            <a:r>
              <a:rPr lang="en-AU" sz="2200" baseline="-25000" dirty="0" smtClean="0"/>
              <a:t>3</a:t>
            </a:r>
            <a:r>
              <a:rPr lang="en-AU" sz="2200" i="1" dirty="0" smtClean="0"/>
              <a:t>X</a:t>
            </a:r>
            <a:r>
              <a:rPr lang="en-AU" sz="2200" i="1" baseline="-25000" dirty="0" smtClean="0"/>
              <a:t>3p</a:t>
            </a:r>
            <a:r>
              <a:rPr lang="en-AU" sz="2200" dirty="0" smtClean="0"/>
              <a:t> + (1/5)</a:t>
            </a:r>
            <a:r>
              <a:rPr lang="en-AU" sz="2200" i="1" dirty="0" smtClean="0"/>
              <a:t>b</a:t>
            </a:r>
            <a:r>
              <a:rPr lang="en-AU" sz="2200" baseline="-25000" dirty="0" smtClean="0"/>
              <a:t>4</a:t>
            </a:r>
            <a:r>
              <a:rPr lang="en-AU" sz="2200" i="1" dirty="0" smtClean="0"/>
              <a:t>X</a:t>
            </a:r>
            <a:r>
              <a:rPr lang="en-AU" sz="2200" i="1" baseline="-25000" dirty="0" smtClean="0"/>
              <a:t>4p</a:t>
            </a:r>
            <a:r>
              <a:rPr lang="en-AU" sz="2200" dirty="0" smtClean="0"/>
              <a:t>  + </a:t>
            </a:r>
            <a:r>
              <a:rPr lang="en-AU" sz="2200" i="1" dirty="0" smtClean="0"/>
              <a:t>b</a:t>
            </a:r>
            <a:r>
              <a:rPr lang="en-AU" sz="2200" baseline="-25000" dirty="0" smtClean="0"/>
              <a:t>0</a:t>
            </a:r>
            <a:r>
              <a:rPr lang="en-AU" sz="2200" dirty="0" smtClean="0"/>
              <a:t> + </a:t>
            </a:r>
            <a:r>
              <a:rPr lang="el-GR" sz="2200" i="1" dirty="0" smtClean="0"/>
              <a:t>ε</a:t>
            </a:r>
            <a:r>
              <a:rPr lang="en-AU" sz="2200" i="1" baseline="-25000" dirty="0" err="1" smtClean="0"/>
              <a:t>i</a:t>
            </a:r>
            <a:endParaRPr lang="en-AU" sz="2200" i="1" baseline="-25000" dirty="0"/>
          </a:p>
        </p:txBody>
      </p:sp>
      <p:sp>
        <p:nvSpPr>
          <p:cNvPr id="5" name="TextBox 4"/>
          <p:cNvSpPr txBox="1"/>
          <p:nvPr/>
        </p:nvSpPr>
        <p:spPr>
          <a:xfrm>
            <a:off x="5643570" y="1214422"/>
            <a:ext cx="3000396" cy="2554545"/>
          </a:xfrm>
          <a:prstGeom prst="rect">
            <a:avLst/>
          </a:prstGeom>
          <a:solidFill>
            <a:schemeClr val="bg1"/>
          </a:solidFill>
        </p:spPr>
        <p:txBody>
          <a:bodyPr wrap="square" rtlCol="0">
            <a:spAutoFit/>
          </a:bodyPr>
          <a:lstStyle/>
          <a:p>
            <a:r>
              <a:rPr lang="en-AU" sz="2000" dirty="0" smtClean="0"/>
              <a:t>This coding enables us to contrast the mean of each group except the reference group with the grand mean. The grand mean is “weighted” (see script) if the groups are not equal in sample size.</a:t>
            </a:r>
            <a:endParaRPr lang="en-AU" sz="2000" dirty="0"/>
          </a:p>
        </p:txBody>
      </p:sp>
      <p:sp>
        <p:nvSpPr>
          <p:cNvPr id="8" name="TextBox 7"/>
          <p:cNvSpPr txBox="1"/>
          <p:nvPr/>
        </p:nvSpPr>
        <p:spPr>
          <a:xfrm>
            <a:off x="0" y="4857760"/>
            <a:ext cx="2428860" cy="584775"/>
          </a:xfrm>
          <a:prstGeom prst="rect">
            <a:avLst/>
          </a:prstGeom>
          <a:noFill/>
        </p:spPr>
        <p:txBody>
          <a:bodyPr wrap="square" rtlCol="0">
            <a:spAutoFit/>
          </a:bodyPr>
          <a:lstStyle/>
          <a:p>
            <a:pPr algn="ctr"/>
            <a:r>
              <a:rPr lang="en-AU" sz="1600" dirty="0" smtClean="0"/>
              <a:t>Mean of 1/16 group minus weighted grand mean</a:t>
            </a:r>
            <a:endParaRPr lang="en-AU" sz="1600" dirty="0"/>
          </a:p>
        </p:txBody>
      </p:sp>
      <p:cxnSp>
        <p:nvCxnSpPr>
          <p:cNvPr id="9" name="Straight Arrow Connector 8"/>
          <p:cNvCxnSpPr/>
          <p:nvPr/>
        </p:nvCxnSpPr>
        <p:spPr>
          <a:xfrm rot="16200000" flipV="1">
            <a:off x="7349540" y="4794864"/>
            <a:ext cx="195678" cy="357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286644" y="4643446"/>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14546" y="4643446"/>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15140" y="4857760"/>
            <a:ext cx="2000264" cy="584775"/>
          </a:xfrm>
          <a:prstGeom prst="rect">
            <a:avLst/>
          </a:prstGeom>
          <a:noFill/>
        </p:spPr>
        <p:txBody>
          <a:bodyPr wrap="square" rtlCol="0">
            <a:spAutoFit/>
          </a:bodyPr>
          <a:lstStyle/>
          <a:p>
            <a:pPr algn="ctr"/>
            <a:r>
              <a:rPr lang="en-AU" sz="1600" dirty="0" smtClean="0"/>
              <a:t>(Weighted) grand mean </a:t>
            </a:r>
            <a:endParaRPr lang="en-AU" sz="1600" dirty="0"/>
          </a:p>
        </p:txBody>
      </p:sp>
      <p:cxnSp>
        <p:nvCxnSpPr>
          <p:cNvPr id="14" name="Straight Arrow Connector 13"/>
          <p:cNvCxnSpPr/>
          <p:nvPr/>
        </p:nvCxnSpPr>
        <p:spPr>
          <a:xfrm flipV="1">
            <a:off x="1821636" y="4714884"/>
            <a:ext cx="535786"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643306" y="4643446"/>
            <a:ext cx="285752" cy="714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286116" y="4714884"/>
            <a:ext cx="428628"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500298" y="4857760"/>
            <a:ext cx="2428860" cy="584775"/>
          </a:xfrm>
          <a:prstGeom prst="rect">
            <a:avLst/>
          </a:prstGeom>
          <a:noFill/>
        </p:spPr>
        <p:txBody>
          <a:bodyPr wrap="square" rtlCol="0">
            <a:spAutoFit/>
          </a:bodyPr>
          <a:lstStyle/>
          <a:p>
            <a:pPr algn="ctr"/>
            <a:r>
              <a:rPr lang="en-AU" sz="1600" dirty="0" smtClean="0"/>
              <a:t>Mean of 1/8 group minus weighted grand mean</a:t>
            </a:r>
            <a:endParaRPr lang="en-A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20" y="428604"/>
            <a:ext cx="8572560" cy="42862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AU" sz="2200" dirty="0" smtClean="0"/>
              <a:t>Rules for manually setting orthogonal contrasts</a:t>
            </a:r>
            <a:endParaRPr kumimoji="0" lang="en-AU" sz="2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Content Placeholder 2"/>
          <p:cNvSpPr txBox="1">
            <a:spLocks/>
          </p:cNvSpPr>
          <p:nvPr/>
        </p:nvSpPr>
        <p:spPr>
          <a:xfrm>
            <a:off x="457200" y="1100134"/>
            <a:ext cx="8229600" cy="2828932"/>
          </a:xfrm>
          <a:prstGeom prst="rect">
            <a:avLst/>
          </a:prstGeom>
        </p:spPr>
        <p:txBody>
          <a:bodyPr>
            <a:noAutofit/>
          </a:bodyPr>
          <a:lstStyle/>
          <a:p>
            <a:pPr marL="457200" lvl="0" indent="-457200">
              <a:spcBef>
                <a:spcPct val="20000"/>
              </a:spcBef>
            </a:pPr>
            <a:r>
              <a:rPr lang="en-AU" sz="2000" dirty="0" smtClean="0"/>
              <a:t>Rules:</a:t>
            </a:r>
          </a:p>
          <a:p>
            <a:pPr marL="457200" lvl="0" indent="-457200">
              <a:spcBef>
                <a:spcPct val="20000"/>
              </a:spcBef>
              <a:buFont typeface="+mj-lt"/>
              <a:buAutoNum type="arabicPeriod"/>
            </a:pPr>
            <a:r>
              <a:rPr lang="en-AU" sz="2000" dirty="0" smtClean="0"/>
              <a:t>The weights within any contrast must sum to zero</a:t>
            </a:r>
          </a:p>
          <a:p>
            <a:pPr marL="457200" lvl="0" indent="-457200">
              <a:spcBef>
                <a:spcPct val="20000"/>
              </a:spcBef>
              <a:buFont typeface="+mj-lt"/>
              <a:buAutoNum type="arabicPeriod"/>
            </a:pPr>
            <a:r>
              <a:rPr lang="en-AU" sz="2000" dirty="0" smtClean="0"/>
              <a:t>The weights for any pair of contrasts must sum to zero when the dot product is taken.</a:t>
            </a:r>
          </a:p>
          <a:p>
            <a:pPr marL="457200" lvl="0" indent="-457200">
              <a:spcBef>
                <a:spcPct val="20000"/>
              </a:spcBef>
            </a:pPr>
            <a:endParaRPr lang="en-AU" sz="1200" dirty="0" smtClean="0"/>
          </a:p>
          <a:p>
            <a:pPr marL="457200" lvl="0" indent="-457200">
              <a:spcBef>
                <a:spcPct val="20000"/>
              </a:spcBef>
            </a:pPr>
            <a:r>
              <a:rPr lang="en-AU" sz="2000" dirty="0" smtClean="0"/>
              <a:t>Illustration:</a:t>
            </a:r>
          </a:p>
          <a:p>
            <a:pPr marL="914400" lvl="1" indent="-457200">
              <a:spcBef>
                <a:spcPct val="20000"/>
              </a:spcBef>
              <a:buFont typeface="Arial" pitchFamily="34" charset="0"/>
              <a:buChar char="•"/>
            </a:pPr>
            <a:r>
              <a:rPr lang="en-AU" sz="2000" dirty="0" smtClean="0"/>
              <a:t>Contrast A = (a, b, c, d, e)</a:t>
            </a:r>
          </a:p>
          <a:p>
            <a:pPr marL="914400" lvl="1" indent="-457200">
              <a:spcBef>
                <a:spcPct val="20000"/>
              </a:spcBef>
              <a:buFont typeface="Arial" pitchFamily="34" charset="0"/>
              <a:buChar char="•"/>
            </a:pPr>
            <a:r>
              <a:rPr lang="en-AU" sz="2000" dirty="0" smtClean="0"/>
              <a:t>Contrast B = (f, g, h, </a:t>
            </a:r>
            <a:r>
              <a:rPr lang="en-AU" sz="2000" dirty="0" err="1" smtClean="0"/>
              <a:t>i</a:t>
            </a:r>
            <a:r>
              <a:rPr lang="en-AU" sz="2000" dirty="0" smtClean="0"/>
              <a:t>, k)</a:t>
            </a:r>
          </a:p>
          <a:p>
            <a:pPr marL="914400" lvl="1" indent="-457200">
              <a:spcBef>
                <a:spcPct val="20000"/>
              </a:spcBef>
              <a:buFont typeface="Arial" pitchFamily="34" charset="0"/>
              <a:buChar char="•"/>
            </a:pPr>
            <a:r>
              <a:rPr lang="en-AU" sz="2000" dirty="0" smtClean="0"/>
              <a:t>Contrast C = (l, m, n, o, p)</a:t>
            </a:r>
          </a:p>
          <a:p>
            <a:pPr marL="457200" indent="-457200">
              <a:spcBef>
                <a:spcPct val="20000"/>
              </a:spcBef>
            </a:pPr>
            <a:endParaRPr lang="en-AU" sz="1200" dirty="0" smtClean="0"/>
          </a:p>
          <a:p>
            <a:pPr marL="457200" indent="-457200">
              <a:spcBef>
                <a:spcPct val="20000"/>
              </a:spcBef>
            </a:pPr>
            <a:r>
              <a:rPr lang="en-AU" sz="2000" dirty="0" smtClean="0"/>
              <a:t>If the rules are met:</a:t>
            </a:r>
          </a:p>
          <a:p>
            <a:pPr marL="457200" indent="-457200">
              <a:spcBef>
                <a:spcPct val="20000"/>
              </a:spcBef>
              <a:buFont typeface="+mj-lt"/>
              <a:buAutoNum type="arabicPeriod"/>
            </a:pPr>
            <a:r>
              <a:rPr lang="en-AU" sz="2000" dirty="0" smtClean="0"/>
              <a:t>a + b + c + d + e = 0, f + g + h + </a:t>
            </a:r>
            <a:r>
              <a:rPr lang="en-AU" sz="2000" dirty="0" err="1" smtClean="0"/>
              <a:t>i</a:t>
            </a:r>
            <a:r>
              <a:rPr lang="en-AU" sz="2000" dirty="0" smtClean="0"/>
              <a:t> + k = 0, and l + m + n + o + p = 0</a:t>
            </a:r>
          </a:p>
          <a:p>
            <a:pPr marL="457200" indent="-457200">
              <a:spcBef>
                <a:spcPct val="20000"/>
              </a:spcBef>
              <a:buFont typeface="+mj-lt"/>
              <a:buAutoNum type="arabicPeriod"/>
            </a:pPr>
            <a:r>
              <a:rPr lang="en-AU" sz="2000" dirty="0" smtClean="0"/>
              <a:t>a*f + b*g + c*h + d*</a:t>
            </a:r>
            <a:r>
              <a:rPr lang="en-AU" sz="2000" dirty="0" err="1" smtClean="0"/>
              <a:t>i</a:t>
            </a:r>
            <a:r>
              <a:rPr lang="en-AU" sz="2000" dirty="0" smtClean="0"/>
              <a:t> + e*k = 0, l*f + m*g + n*h + o*</a:t>
            </a:r>
            <a:r>
              <a:rPr lang="en-AU" sz="2000" dirty="0" err="1" smtClean="0"/>
              <a:t>i</a:t>
            </a:r>
            <a:r>
              <a:rPr lang="en-AU" sz="2000" dirty="0" smtClean="0"/>
              <a:t> + p*k = 0, and</a:t>
            </a:r>
          </a:p>
          <a:p>
            <a:pPr marL="914400" lvl="1" indent="-457200">
              <a:spcBef>
                <a:spcPct val="20000"/>
              </a:spcBef>
            </a:pPr>
            <a:r>
              <a:rPr lang="en-AU" sz="2000" dirty="0" smtClean="0"/>
              <a:t>a*l + b*m + c*n + d*o + e*p = 0</a:t>
            </a:r>
          </a:p>
          <a:p>
            <a:pPr marL="914400" lvl="1" indent="-457200">
              <a:spcBef>
                <a:spcPct val="20000"/>
              </a:spcBef>
            </a:pPr>
            <a:endParaRPr lang="en-AU" sz="1200" dirty="0" smtClean="0"/>
          </a:p>
          <a:p>
            <a:pPr marL="457200" indent="-457200">
              <a:spcBef>
                <a:spcPct val="20000"/>
              </a:spcBef>
            </a:pPr>
            <a:r>
              <a:rPr lang="en-AU" sz="2000" dirty="0" smtClean="0"/>
              <a:t>For a worked example, see ANOVA Example 3 in script.</a:t>
            </a:r>
          </a:p>
        </p:txBody>
      </p:sp>
      <p:sp>
        <p:nvSpPr>
          <p:cNvPr id="5" name="TextBox 4"/>
          <p:cNvSpPr txBox="1"/>
          <p:nvPr/>
        </p:nvSpPr>
        <p:spPr>
          <a:xfrm>
            <a:off x="4429124" y="2214554"/>
            <a:ext cx="4500562" cy="2246769"/>
          </a:xfrm>
          <a:prstGeom prst="rect">
            <a:avLst/>
          </a:prstGeom>
          <a:solidFill>
            <a:schemeClr val="accent3">
              <a:lumMod val="60000"/>
              <a:lumOff val="40000"/>
            </a:schemeClr>
          </a:solidFill>
        </p:spPr>
        <p:txBody>
          <a:bodyPr wrap="square" rtlCol="0">
            <a:spAutoFit/>
          </a:bodyPr>
          <a:lstStyle/>
          <a:p>
            <a:r>
              <a:rPr lang="en-AU" sz="2000" dirty="0" smtClean="0"/>
              <a:t>Each contrast should compare two sets of means (e.g., mean of a, b and d to the mean of c and e). Chunks with a negative weight (e.g., -1) are compared to chunks with a positive weight. So in this example, we would assign weights like this: (1, 1, -1, 1, -1) or (-1, -1, 1, -1, 1).</a:t>
            </a:r>
            <a:endParaRPr lang="en-AU" sz="2000" dirty="0"/>
          </a:p>
        </p:txBody>
      </p:sp>
      <p:sp>
        <p:nvSpPr>
          <p:cNvPr id="6" name="Content Placeholder 2"/>
          <p:cNvSpPr txBox="1">
            <a:spLocks/>
          </p:cNvSpPr>
          <p:nvPr/>
        </p:nvSpPr>
        <p:spPr>
          <a:xfrm>
            <a:off x="6357950" y="6357958"/>
            <a:ext cx="2643206" cy="500042"/>
          </a:xfrm>
          <a:prstGeom prst="rect">
            <a:avLst/>
          </a:prstGeom>
          <a:ln>
            <a:noFill/>
          </a:ln>
        </p:spPr>
        <p:txBody>
          <a:bodyPr/>
          <a:lstStyle/>
          <a:p>
            <a:pPr>
              <a:spcBef>
                <a:spcPts val="700"/>
              </a:spcBef>
              <a:buClr>
                <a:schemeClr val="accent2"/>
              </a:buClr>
              <a:buSzPct val="60000"/>
              <a:defRPr/>
            </a:pPr>
            <a:r>
              <a:rPr lang="en-AU" dirty="0" smtClean="0"/>
              <a:t>Reading: Field chapter</a:t>
            </a:r>
            <a:endParaRPr lang="en-AU" dirty="0">
              <a:latin typeface="+mn-lt"/>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http://www.theanalysisfactor.com/wp-content/uploads/2011/12/interaction-graphic-1.gif"/>
          <p:cNvPicPr>
            <a:picLocks noChangeAspect="1" noChangeArrowheads="1"/>
          </p:cNvPicPr>
          <p:nvPr/>
        </p:nvPicPr>
        <p:blipFill>
          <a:blip r:embed="rId3" cstate="print"/>
          <a:srcRect/>
          <a:stretch>
            <a:fillRect/>
          </a:stretch>
        </p:blipFill>
        <p:spPr bwMode="auto">
          <a:xfrm>
            <a:off x="571473" y="1357298"/>
            <a:ext cx="5000660" cy="4150549"/>
          </a:xfrm>
          <a:prstGeom prst="rect">
            <a:avLst/>
          </a:prstGeom>
          <a:noFill/>
        </p:spPr>
      </p:pic>
      <p:sp>
        <p:nvSpPr>
          <p:cNvPr id="4" name="Content Placeholder 2"/>
          <p:cNvSpPr txBox="1">
            <a:spLocks/>
          </p:cNvSpPr>
          <p:nvPr/>
        </p:nvSpPr>
        <p:spPr>
          <a:xfrm>
            <a:off x="571472" y="357166"/>
            <a:ext cx="8143932" cy="428628"/>
          </a:xfrm>
          <a:prstGeom prst="rect">
            <a:avLst/>
          </a:prstGeom>
          <a:solidFill>
            <a:schemeClr val="bg1"/>
          </a:solidFill>
        </p:spPr>
        <p:txBody>
          <a:bodyPr>
            <a:noAutofit/>
          </a:bodyPr>
          <a:lstStyle/>
          <a:p>
            <a:pPr marR="0" lvl="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400" b="0" i="0" u="none" strike="noStrike" kern="1200" cap="none" spc="0" normalizeH="0" baseline="0" noProof="0" dirty="0" smtClean="0">
                <a:ln>
                  <a:noFill/>
                </a:ln>
                <a:solidFill>
                  <a:schemeClr val="tx1"/>
                </a:solidFill>
                <a:effectLst/>
                <a:uLnTx/>
                <a:uFillTx/>
                <a:latin typeface="+mn-lt"/>
                <a:ea typeface="+mn-ea"/>
                <a:cs typeface="+mn-cs"/>
              </a:rPr>
              <a:t>Logic of the analysis – ANCOVA (with one predictor</a:t>
            </a:r>
            <a:r>
              <a:rPr kumimoji="0" lang="en-AU" sz="2400" b="0" i="0" u="none" strike="noStrike" kern="1200" cap="none" spc="0" normalizeH="0" noProof="0" dirty="0" smtClean="0">
                <a:ln>
                  <a:noFill/>
                </a:ln>
                <a:solidFill>
                  <a:schemeClr val="tx1"/>
                </a:solidFill>
                <a:effectLst/>
                <a:uLnTx/>
                <a:uFillTx/>
                <a:latin typeface="+mn-lt"/>
                <a:ea typeface="+mn-ea"/>
                <a:cs typeface="+mn-cs"/>
              </a:rPr>
              <a:t> and one covariate)</a:t>
            </a:r>
            <a:endParaRPr kumimoji="0" lang="en-AU"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Box 4"/>
          <p:cNvSpPr txBox="1"/>
          <p:nvPr/>
        </p:nvSpPr>
        <p:spPr>
          <a:xfrm>
            <a:off x="1071539" y="5500702"/>
            <a:ext cx="3571900" cy="923330"/>
          </a:xfrm>
          <a:prstGeom prst="rect">
            <a:avLst/>
          </a:prstGeom>
          <a:noFill/>
        </p:spPr>
        <p:txBody>
          <a:bodyPr wrap="square" rtlCol="0">
            <a:spAutoFit/>
          </a:bodyPr>
          <a:lstStyle/>
          <a:p>
            <a:r>
              <a:rPr lang="en-AU" dirty="0" smtClean="0">
                <a:solidFill>
                  <a:schemeClr val="tx1">
                    <a:lumMod val="65000"/>
                    <a:lumOff val="35000"/>
                  </a:schemeClr>
                </a:solidFill>
              </a:rPr>
              <a:t>(covariate; e.g., beliefs in value of strategies even before the game – </a:t>
            </a:r>
            <a:r>
              <a:rPr lang="en-AU" dirty="0" err="1" smtClean="0">
                <a:solidFill>
                  <a:schemeClr val="tx1">
                    <a:lumMod val="65000"/>
                    <a:lumOff val="35000"/>
                  </a:schemeClr>
                </a:solidFill>
              </a:rPr>
              <a:t>PreDBC_Sup</a:t>
            </a:r>
            <a:r>
              <a:rPr lang="en-AU" dirty="0" smtClean="0">
                <a:solidFill>
                  <a:schemeClr val="tx1">
                    <a:lumMod val="65000"/>
                    <a:lumOff val="35000"/>
                  </a:schemeClr>
                </a:solidFill>
              </a:rPr>
              <a:t>)</a:t>
            </a:r>
            <a:endParaRPr lang="en-AU" dirty="0">
              <a:solidFill>
                <a:schemeClr val="tx1">
                  <a:lumMod val="65000"/>
                  <a:lumOff val="35000"/>
                </a:schemeClr>
              </a:solidFill>
            </a:endParaRPr>
          </a:p>
        </p:txBody>
      </p:sp>
      <p:sp>
        <p:nvSpPr>
          <p:cNvPr id="6" name="TextBox 5"/>
          <p:cNvSpPr txBox="1"/>
          <p:nvPr/>
        </p:nvSpPr>
        <p:spPr>
          <a:xfrm>
            <a:off x="5072066" y="928670"/>
            <a:ext cx="3714776" cy="646331"/>
          </a:xfrm>
          <a:prstGeom prst="rect">
            <a:avLst/>
          </a:prstGeom>
          <a:noFill/>
        </p:spPr>
        <p:txBody>
          <a:bodyPr wrap="square" rtlCol="0">
            <a:spAutoFit/>
          </a:bodyPr>
          <a:lstStyle/>
          <a:p>
            <a:r>
              <a:rPr lang="en-AU" dirty="0" smtClean="0">
                <a:solidFill>
                  <a:schemeClr val="tx1">
                    <a:lumMod val="65000"/>
                    <a:lumOff val="35000"/>
                  </a:schemeClr>
                </a:solidFill>
              </a:rPr>
              <a:t>(categorical predictor, here with two levels; e.g., win-freq of 1/2 vs. 1/16)</a:t>
            </a:r>
            <a:endParaRPr lang="en-AU" dirty="0">
              <a:solidFill>
                <a:schemeClr val="tx1">
                  <a:lumMod val="65000"/>
                  <a:lumOff val="35000"/>
                </a:schemeClr>
              </a:solidFill>
            </a:endParaRPr>
          </a:p>
        </p:txBody>
      </p:sp>
      <p:sp>
        <p:nvSpPr>
          <p:cNvPr id="7" name="TextBox 6"/>
          <p:cNvSpPr txBox="1"/>
          <p:nvPr/>
        </p:nvSpPr>
        <p:spPr>
          <a:xfrm rot="16200000">
            <a:off x="-319808" y="4034529"/>
            <a:ext cx="2000264" cy="646331"/>
          </a:xfrm>
          <a:prstGeom prst="rect">
            <a:avLst/>
          </a:prstGeom>
          <a:noFill/>
        </p:spPr>
        <p:txBody>
          <a:bodyPr wrap="square" rtlCol="0">
            <a:spAutoFit/>
          </a:bodyPr>
          <a:lstStyle/>
          <a:p>
            <a:r>
              <a:rPr lang="en-AU" dirty="0" smtClean="0">
                <a:solidFill>
                  <a:schemeClr val="tx1">
                    <a:lumMod val="65000"/>
                    <a:lumOff val="35000"/>
                  </a:schemeClr>
                </a:solidFill>
              </a:rPr>
              <a:t>(outcome variable; e.g., </a:t>
            </a:r>
            <a:r>
              <a:rPr lang="en-AU" dirty="0" err="1" smtClean="0">
                <a:solidFill>
                  <a:schemeClr val="tx1">
                    <a:lumMod val="65000"/>
                    <a:lumOff val="35000"/>
                  </a:schemeClr>
                </a:solidFill>
              </a:rPr>
              <a:t>PostSupIoC</a:t>
            </a:r>
            <a:r>
              <a:rPr lang="en-AU" dirty="0" smtClean="0">
                <a:solidFill>
                  <a:schemeClr val="tx1">
                    <a:lumMod val="65000"/>
                    <a:lumOff val="35000"/>
                  </a:schemeClr>
                </a:solidFill>
              </a:rPr>
              <a:t>)</a:t>
            </a:r>
            <a:endParaRPr lang="en-AU" dirty="0">
              <a:solidFill>
                <a:schemeClr val="tx1">
                  <a:lumMod val="65000"/>
                  <a:lumOff val="35000"/>
                </a:schemeClr>
              </a:solidFill>
            </a:endParaRPr>
          </a:p>
        </p:txBody>
      </p:sp>
      <p:sp>
        <p:nvSpPr>
          <p:cNvPr id="8" name="TextBox 7"/>
          <p:cNvSpPr txBox="1"/>
          <p:nvPr/>
        </p:nvSpPr>
        <p:spPr>
          <a:xfrm>
            <a:off x="5072066" y="2071678"/>
            <a:ext cx="3786214" cy="4708981"/>
          </a:xfrm>
          <a:prstGeom prst="rect">
            <a:avLst/>
          </a:prstGeom>
          <a:noFill/>
          <a:ln>
            <a:noFill/>
          </a:ln>
        </p:spPr>
        <p:txBody>
          <a:bodyPr wrap="square" rtlCol="0">
            <a:spAutoFit/>
          </a:bodyPr>
          <a:lstStyle/>
          <a:p>
            <a:pPr marL="182563" indent="-182563">
              <a:buFont typeface="Arial" pitchFamily="34" charset="0"/>
              <a:buChar char="•"/>
            </a:pPr>
            <a:r>
              <a:rPr lang="en-AU" sz="2000" dirty="0" smtClean="0"/>
              <a:t>If the categorical predictor has more levels (e.g., 5 as in our example), there might be more parallel lines:</a:t>
            </a:r>
          </a:p>
          <a:p>
            <a:pPr marL="639763" lvl="1" indent="-182563">
              <a:buFont typeface="Calibri" pitchFamily="34" charset="0"/>
              <a:buChar char="–"/>
            </a:pPr>
            <a:r>
              <a:rPr lang="en-AU" sz="2000" dirty="0" smtClean="0">
                <a:solidFill>
                  <a:schemeClr val="accent2">
                    <a:lumMod val="75000"/>
                  </a:schemeClr>
                </a:solidFill>
              </a:rPr>
              <a:t>The vertical distance between lines represents the effect of the categorical predictor</a:t>
            </a:r>
          </a:p>
          <a:p>
            <a:pPr marL="182563" indent="-182563">
              <a:buFont typeface="Arial" pitchFamily="34" charset="0"/>
              <a:buChar char="•"/>
            </a:pPr>
            <a:r>
              <a:rPr lang="en-AU" sz="2000" dirty="0" smtClean="0"/>
              <a:t>Two covariates could be visualised as parallel regression planes.</a:t>
            </a:r>
          </a:p>
          <a:p>
            <a:pPr marL="182563" indent="-182563">
              <a:buFont typeface="Arial" pitchFamily="34" charset="0"/>
              <a:buChar char="•"/>
            </a:pPr>
            <a:r>
              <a:rPr lang="en-AU" sz="2000" dirty="0" smtClean="0"/>
              <a:t>Parallel slopes (lack of relationship between predictor and covariates) are assumed.</a:t>
            </a:r>
          </a:p>
          <a:p>
            <a:pPr marL="182563" indent="-182563">
              <a:buFont typeface="Arial" pitchFamily="34" charset="0"/>
              <a:buChar char="•"/>
            </a:pPr>
            <a:r>
              <a:rPr lang="en-AU" sz="2000" dirty="0" smtClean="0"/>
              <a:t>Covariates can be categorical!</a:t>
            </a:r>
            <a:endParaRPr lang="en-AU" sz="2000" dirty="0"/>
          </a:p>
        </p:txBody>
      </p:sp>
      <p:cxnSp>
        <p:nvCxnSpPr>
          <p:cNvPr id="9" name="Straight Connector 8"/>
          <p:cNvCxnSpPr/>
          <p:nvPr/>
        </p:nvCxnSpPr>
        <p:spPr>
          <a:xfrm rot="5400000">
            <a:off x="3357554" y="2857496"/>
            <a:ext cx="1000132" cy="0"/>
          </a:xfrm>
          <a:prstGeom prst="line">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rot="20237460">
            <a:off x="8039103" y="6427990"/>
            <a:ext cx="1164806" cy="307777"/>
          </a:xfrm>
          <a:prstGeom prst="rect">
            <a:avLst/>
          </a:prstGeom>
        </p:spPr>
        <p:txBody>
          <a:bodyPr wrap="none">
            <a:spAutoFit/>
          </a:bodyPr>
          <a:lstStyle/>
          <a:p>
            <a:r>
              <a:rPr lang="en-AU" sz="1400" dirty="0" smtClean="0"/>
              <a:t>Back to script</a:t>
            </a:r>
            <a:endParaRPr lang="en-AU"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TotalTime>
  <Words>3821</Words>
  <Application>Microsoft Office PowerPoint</Application>
  <PresentationFormat>On-screen Show (4:3)</PresentationFormat>
  <Paragraphs>349</Paragraphs>
  <Slides>30</Slides>
  <Notes>14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Seminar 2</vt:lpstr>
      <vt:lpstr>Programme</vt:lpstr>
      <vt:lpstr>Slide 3</vt:lpstr>
      <vt:lpstr>Slide 4</vt:lpstr>
      <vt:lpstr>Slide 5</vt:lpstr>
      <vt:lpstr>Other possible contrasts in the regression component</vt:lpstr>
      <vt:lpstr>Slide 7</vt:lpstr>
      <vt:lpstr>Slide 8</vt:lpstr>
      <vt:lpstr>Slide 9</vt:lpstr>
      <vt:lpstr>Slide 10</vt:lpstr>
      <vt:lpstr>Slide 11</vt:lpstr>
      <vt:lpstr>Interactions</vt:lpstr>
      <vt:lpstr>Logic of the analysis: Different types of hypothesis tests (model comparisons)  in unbalanced designs</vt:lpstr>
      <vt:lpstr>Slide 14</vt:lpstr>
      <vt:lpstr>Slide 15</vt:lpstr>
      <vt:lpstr>Slide 16</vt:lpstr>
      <vt:lpstr>Slide 17</vt:lpstr>
      <vt:lpstr>Slide 18</vt:lpstr>
      <vt:lpstr>Slide 19</vt:lpstr>
      <vt:lpstr>Repeated measures ANOVA</vt:lpstr>
      <vt:lpstr>Slide 21</vt:lpstr>
      <vt:lpstr>Slide 22</vt:lpstr>
      <vt:lpstr>Slide 23</vt:lpstr>
      <vt:lpstr>Slide 24</vt:lpstr>
      <vt:lpstr>Slide 25</vt:lpstr>
      <vt:lpstr>Slide 26</vt:lpstr>
      <vt:lpstr>Slide 27</vt:lpstr>
      <vt:lpstr>Slide 28</vt:lpstr>
      <vt:lpstr>Bootstrapping: worked examples</vt:lpstr>
      <vt:lpstr>Reading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2</dc:title>
  <dc:creator>Anastasia Ejova</dc:creator>
  <cp:lastModifiedBy>Anastasia Ejova</cp:lastModifiedBy>
  <cp:revision>15</cp:revision>
  <dcterms:created xsi:type="dcterms:W3CDTF">2014-10-05T18:46:13Z</dcterms:created>
  <dcterms:modified xsi:type="dcterms:W3CDTF">2014-10-30T08:40:08Z</dcterms:modified>
</cp:coreProperties>
</file>