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16" r:id="rId3"/>
    <p:sldId id="272" r:id="rId4"/>
    <p:sldId id="257" r:id="rId5"/>
    <p:sldId id="308" r:id="rId6"/>
    <p:sldId id="309" r:id="rId7"/>
    <p:sldId id="318" r:id="rId8"/>
    <p:sldId id="310" r:id="rId9"/>
    <p:sldId id="320" r:id="rId10"/>
    <p:sldId id="311" r:id="rId11"/>
    <p:sldId id="317" r:id="rId12"/>
    <p:sldId id="313" r:id="rId13"/>
    <p:sldId id="314" r:id="rId14"/>
    <p:sldId id="321" r:id="rId15"/>
    <p:sldId id="322" r:id="rId16"/>
    <p:sldId id="323" r:id="rId17"/>
    <p:sldId id="315" r:id="rId18"/>
  </p:sldIdLst>
  <p:sldSz cx="9144000" cy="6858000" type="screen4x3"/>
  <p:notesSz cx="6858000" cy="9144000"/>
  <p:defaultTextStyle>
    <a:defPPr>
      <a:defRPr lang="en-US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FFCC00"/>
    <a:srgbClr val="33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15" autoAdjust="0"/>
    <p:restoredTop sz="90601" autoAdjust="0"/>
  </p:normalViewPr>
  <p:slideViewPr>
    <p:cSldViewPr>
      <p:cViewPr varScale="1">
        <p:scale>
          <a:sx n="62" d="100"/>
          <a:sy n="62" d="100"/>
        </p:scale>
        <p:origin x="-17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58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8CF0A-36E7-4C96-8CF7-8707438869C2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F620E-B7AA-4CFB-BF81-256C89E7C2A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Wickham book probably</a:t>
            </a:r>
            <a:r>
              <a:rPr lang="en-AU" baseline="0" dirty="0" smtClean="0"/>
              <a:t> won’t be available online for long!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To</a:t>
            </a:r>
            <a:r>
              <a:rPr lang="en-AU" baseline="0" dirty="0" smtClean="0"/>
              <a:t> be fully comprehensible, a graph like this needs to be prefaced by other figures.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Click on</a:t>
            </a:r>
            <a:r>
              <a:rPr lang="en-AU" baseline="0" dirty="0" smtClean="0"/>
              <a:t> links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F620E-B7AA-4CFB-BF81-256C89E7C2A2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B161F-9032-4849-A2D6-0706F01606B3}" type="datetimeFigureOut">
              <a:rPr lang="en-US" smtClean="0"/>
              <a:pPr/>
              <a:t>10/20/2014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FF5FA-FE5A-44D0-A45F-5ECF269E483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oderngraphics11.pbworks.com/f/ggplot2-Book09hWickham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ggplot2.org/curren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ature.com/nature/journal/v467/n7317/full/nature09461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net.ecu.edu.au/__data/assets/pdf_file/0010/20611/APAstyle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52"/>
            <a:ext cx="7772400" cy="1470025"/>
          </a:xfrm>
        </p:spPr>
        <p:txBody>
          <a:bodyPr/>
          <a:lstStyle/>
          <a:p>
            <a:r>
              <a:rPr lang="en-AU" dirty="0" smtClean="0"/>
              <a:t>Lecture 3 + Seminar 3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3" y="1319209"/>
            <a:ext cx="7072362" cy="1752600"/>
          </a:xfrm>
        </p:spPr>
        <p:txBody>
          <a:bodyPr/>
          <a:lstStyle/>
          <a:p>
            <a:r>
              <a:rPr lang="en-AU" dirty="0" smtClean="0"/>
              <a:t>A workshop on graphing using ggplot2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b="1" dirty="0" smtClean="0"/>
              <a:t>Quick plots using </a:t>
            </a:r>
            <a:r>
              <a:rPr lang="en-AU" b="1" dirty="0" err="1" smtClean="0">
                <a:latin typeface="Courier New" pitchFamily="49" charset="0"/>
                <a:cs typeface="Courier New" pitchFamily="49" charset="0"/>
              </a:rPr>
              <a:t>qplot</a:t>
            </a:r>
            <a:endParaRPr lang="en-AU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Autofit/>
          </a:bodyPr>
          <a:lstStyle/>
          <a:p>
            <a:r>
              <a:rPr lang="en-AU" sz="2000" dirty="0" smtClean="0"/>
              <a:t>The </a:t>
            </a:r>
            <a:r>
              <a:rPr lang="en-AU" sz="2000" dirty="0" err="1" smtClean="0">
                <a:latin typeface="Courier New" pitchFamily="49" charset="0"/>
                <a:cs typeface="Courier New" pitchFamily="49" charset="0"/>
              </a:rPr>
              <a:t>qplot</a:t>
            </a:r>
            <a:r>
              <a:rPr lang="en-AU" sz="2000" dirty="0" smtClean="0"/>
              <a:t> function is in the </a:t>
            </a:r>
            <a:r>
              <a:rPr lang="en-AU" sz="2000" dirty="0" smtClean="0">
                <a:latin typeface="Courier New" pitchFamily="49" charset="0"/>
                <a:cs typeface="Courier New" pitchFamily="49" charset="0"/>
              </a:rPr>
              <a:t>ggplot2</a:t>
            </a:r>
            <a:r>
              <a:rPr lang="en-AU" sz="2000" dirty="0" smtClean="0"/>
              <a:t> package.</a:t>
            </a:r>
          </a:p>
          <a:p>
            <a:r>
              <a:rPr lang="en-AU" sz="2000" dirty="0" smtClean="0"/>
              <a:t>The function is very useful for data exploration, as it is possible to draw fairly complex plots with one or two lines of code.</a:t>
            </a:r>
          </a:p>
          <a:p>
            <a:r>
              <a:rPr lang="en-AU" sz="2000" dirty="0" smtClean="0"/>
              <a:t>The function is not useful for final plots for presentations and publications because the overall appearance of the plots is difficult to change.</a:t>
            </a:r>
          </a:p>
          <a:p>
            <a:r>
              <a:rPr lang="en-AU" sz="2000" dirty="0" smtClean="0"/>
              <a:t>Basic principle: "</a:t>
            </a:r>
            <a:r>
              <a:rPr lang="en-AU" sz="2000" dirty="0" err="1" smtClean="0"/>
              <a:t>geoms</a:t>
            </a:r>
            <a:r>
              <a:rPr lang="en-AU" sz="2000" dirty="0" smtClean="0"/>
              <a:t>" (representations of data) have "aesthetics“ (properties) that can be "mapped" to variables in the dataset or “set” to a desired value</a:t>
            </a:r>
          </a:p>
          <a:p>
            <a:pPr lvl="1"/>
            <a:r>
              <a:rPr lang="en-AU" sz="2000" dirty="0" err="1" smtClean="0"/>
              <a:t>geom</a:t>
            </a:r>
            <a:r>
              <a:rPr lang="en-AU" sz="2000" dirty="0" smtClean="0"/>
              <a:t> examples: point, histogram, smooth (regression line)</a:t>
            </a:r>
          </a:p>
          <a:p>
            <a:pPr lvl="1"/>
            <a:r>
              <a:rPr lang="en-AU" sz="2000" dirty="0" smtClean="0"/>
              <a:t>aesthetics (</a:t>
            </a:r>
            <a:r>
              <a:rPr lang="en-AU" sz="2000" dirty="0" err="1" smtClean="0"/>
              <a:t>aes</a:t>
            </a:r>
            <a:r>
              <a:rPr lang="en-AU" sz="2000" dirty="0" smtClean="0"/>
              <a:t>) examples: x and y (the variables being plotted), colour, size, shape, alpha (transparency), group</a:t>
            </a:r>
          </a:p>
          <a:p>
            <a:pPr lvl="1"/>
            <a:r>
              <a:rPr lang="en-AU" sz="2000" dirty="0" smtClean="0"/>
              <a:t>additional arguments to do with avoiding </a:t>
            </a:r>
            <a:r>
              <a:rPr lang="en-AU" sz="2000" dirty="0" err="1" smtClean="0"/>
              <a:t>overplotting</a:t>
            </a:r>
            <a:r>
              <a:rPr lang="en-AU" sz="2000" dirty="0" smtClean="0"/>
              <a:t>: position and facet (</a:t>
            </a:r>
            <a:r>
              <a:rPr lang="en-AU" sz="2000" dirty="0" err="1" smtClean="0"/>
              <a:t>facet_grid</a:t>
            </a:r>
            <a:r>
              <a:rPr lang="en-AU" sz="2000" dirty="0" smtClean="0"/>
              <a:t> and </a:t>
            </a:r>
            <a:r>
              <a:rPr lang="en-AU" sz="2000" dirty="0" err="1" smtClean="0"/>
              <a:t>facet_wrap</a:t>
            </a:r>
            <a:r>
              <a:rPr lang="en-AU" sz="2000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7701041" y="6429396"/>
            <a:ext cx="1203512" cy="369322"/>
          </a:xfrm>
          <a:prstGeom prst="rect">
            <a:avLst/>
          </a:prstGeom>
        </p:spPr>
        <p:txBody>
          <a:bodyPr wrap="none" lIns="91429" tIns="45715" rIns="91429" bIns="45715">
            <a:spAutoFit/>
          </a:bodyPr>
          <a:lstStyle/>
          <a:p>
            <a:r>
              <a:rPr lang="en-AU" dirty="0" smtClean="0"/>
              <a:t>Start script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b="1" dirty="0" smtClean="0"/>
              <a:t>Saving graphs: a review</a:t>
            </a:r>
            <a:endParaRPr lang="en-AU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Autofit/>
          </a:bodyPr>
          <a:lstStyle/>
          <a:p>
            <a:pPr marL="365125" indent="-365125"/>
            <a:r>
              <a:rPr lang="en-AU" sz="2400" dirty="0" smtClean="0"/>
              <a:t>In the Plots tab,  Export -&gt; Save Plot As Image... Then choose Image Format and Size</a:t>
            </a:r>
          </a:p>
          <a:p>
            <a:pPr marL="365125" indent="-365125"/>
            <a:r>
              <a:rPr lang="en-AU" sz="2400" dirty="0" smtClean="0"/>
              <a:t>By default, graphs are saved to your working directory, but you can choose any folder by clicking “Directory” after clicking “Save Plot As Image”.</a:t>
            </a:r>
            <a:endParaRPr lang="en-AU" sz="2400" dirty="0"/>
          </a:p>
        </p:txBody>
      </p:sp>
      <p:sp>
        <p:nvSpPr>
          <p:cNvPr id="4" name="Rectangle 3"/>
          <p:cNvSpPr/>
          <p:nvPr/>
        </p:nvSpPr>
        <p:spPr>
          <a:xfrm>
            <a:off x="7701041" y="6429396"/>
            <a:ext cx="1442937" cy="369322"/>
          </a:xfrm>
          <a:prstGeom prst="rect">
            <a:avLst/>
          </a:prstGeom>
        </p:spPr>
        <p:txBody>
          <a:bodyPr wrap="none" lIns="91429" tIns="45715" rIns="91429" bIns="45715">
            <a:spAutoFit/>
          </a:bodyPr>
          <a:lstStyle/>
          <a:p>
            <a:r>
              <a:rPr lang="en-AU" dirty="0" smtClean="0"/>
              <a:t>Back to script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AU" b="1" dirty="0" smtClean="0"/>
              <a:t>More flexible graphs using </a:t>
            </a:r>
            <a:r>
              <a:rPr lang="en-AU" b="1" dirty="0" err="1" smtClean="0">
                <a:latin typeface="Courier New" pitchFamily="49" charset="0"/>
                <a:cs typeface="Courier New" pitchFamily="49" charset="0"/>
              </a:rPr>
              <a:t>ggplot</a:t>
            </a:r>
            <a:endParaRPr lang="en-AU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  <a:noFill/>
        </p:spPr>
        <p:txBody>
          <a:bodyPr>
            <a:noAutofit/>
          </a:bodyPr>
          <a:lstStyle/>
          <a:p>
            <a:r>
              <a:rPr lang="en-AU" sz="2000" dirty="0" smtClean="0"/>
              <a:t>The </a:t>
            </a:r>
            <a:r>
              <a:rPr lang="en-AU" sz="2000" dirty="0" err="1" smtClean="0">
                <a:latin typeface="Courier New" pitchFamily="49" charset="0"/>
                <a:cs typeface="Courier New" pitchFamily="49" charset="0"/>
              </a:rPr>
              <a:t>ggplot</a:t>
            </a:r>
            <a:r>
              <a:rPr lang="en-AU" sz="2000" dirty="0" smtClean="0"/>
              <a:t> function is also in the </a:t>
            </a:r>
            <a:r>
              <a:rPr lang="en-AU" sz="2000" dirty="0" smtClean="0">
                <a:latin typeface="Courier New" pitchFamily="49" charset="0"/>
                <a:cs typeface="Courier New" pitchFamily="49" charset="0"/>
              </a:rPr>
              <a:t>ggplot2</a:t>
            </a:r>
            <a:r>
              <a:rPr lang="en-AU" sz="2000" dirty="0" smtClean="0"/>
              <a:t> package.</a:t>
            </a:r>
          </a:p>
          <a:p>
            <a:r>
              <a:rPr lang="en-AU" sz="2000" dirty="0" smtClean="0"/>
              <a:t>Key concepts, apart from the already mentioned </a:t>
            </a:r>
            <a:r>
              <a:rPr lang="en-AU" sz="2000" dirty="0" err="1" smtClean="0"/>
              <a:t>geoms</a:t>
            </a:r>
            <a:r>
              <a:rPr lang="en-AU" sz="2000" dirty="0" smtClean="0"/>
              <a:t>, aesthetics, position, facet, setting and mapping: </a:t>
            </a:r>
          </a:p>
          <a:p>
            <a:pPr lvl="1"/>
            <a:r>
              <a:rPr lang="en-AU" sz="2000" dirty="0" smtClean="0"/>
              <a:t>Layers (+): The graph is not displayed until you add a layer, but it is customary to specify the aesthetics that apply to all layers at the very beginning.</a:t>
            </a:r>
          </a:p>
          <a:p>
            <a:pPr lvl="1"/>
            <a:r>
              <a:rPr lang="en-AU" sz="2000" dirty="0" smtClean="0"/>
              <a:t>Stats: Stats have default </a:t>
            </a:r>
            <a:r>
              <a:rPr lang="en-AU" sz="2000" dirty="0" err="1" smtClean="0"/>
              <a:t>geoms</a:t>
            </a:r>
            <a:r>
              <a:rPr lang="en-AU" sz="2000" dirty="0" smtClean="0"/>
              <a:t>, while </a:t>
            </a:r>
            <a:r>
              <a:rPr lang="en-AU" sz="2000" dirty="0" err="1" smtClean="0"/>
              <a:t>geoms</a:t>
            </a:r>
            <a:r>
              <a:rPr lang="en-AU" sz="2000" dirty="0" smtClean="0"/>
              <a:t> have default stats.</a:t>
            </a:r>
          </a:p>
          <a:p>
            <a:pPr lvl="1"/>
            <a:r>
              <a:rPr lang="en-AU" sz="2000" dirty="0" smtClean="0"/>
              <a:t>Each plot is treated as a </a:t>
            </a:r>
            <a:r>
              <a:rPr lang="en-AU" sz="2000" dirty="0" smtClean="0"/>
              <a:t>variable (e.g., sepf3).</a:t>
            </a:r>
            <a:endParaRPr lang="en-AU" sz="2000" dirty="0" smtClean="0"/>
          </a:p>
          <a:p>
            <a:pPr lvl="1"/>
            <a:r>
              <a:rPr lang="en-AU" sz="2000" dirty="0" smtClean="0"/>
              <a:t>The aesthetics in each layer override any aesthetics specified at the beginning.</a:t>
            </a:r>
          </a:p>
          <a:p>
            <a:pPr lvl="1"/>
            <a:r>
              <a:rPr lang="en-AU" sz="2000" dirty="0" smtClean="0"/>
              <a:t>Search for these terms in the script and in the book for concrete examples.</a:t>
            </a:r>
          </a:p>
          <a:p>
            <a:r>
              <a:rPr lang="en-AU" sz="2000" dirty="0" smtClean="0"/>
              <a:t>We covered: overlaying of histograms and regression lines, adding error bars to line plots and bar plots, setting axis limits (</a:t>
            </a:r>
            <a:r>
              <a:rPr lang="en-AU" sz="2000" dirty="0" err="1" smtClean="0"/>
              <a:t>coord_cartesian</a:t>
            </a:r>
            <a:r>
              <a:rPr lang="en-AU" sz="2000" dirty="0" smtClean="0"/>
              <a:t>), faceting, and free scales.</a:t>
            </a:r>
            <a:endParaRPr lang="en-A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b="1" dirty="0" smtClean="0"/>
              <a:t>Final formatting using </a:t>
            </a:r>
            <a:r>
              <a:rPr lang="en-AU" b="1" dirty="0" err="1" smtClean="0">
                <a:latin typeface="Courier New" pitchFamily="49" charset="0"/>
                <a:cs typeface="Courier New" pitchFamily="49" charset="0"/>
              </a:rPr>
              <a:t>ggplot</a:t>
            </a:r>
            <a:endParaRPr lang="en-AU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357313"/>
          <a:ext cx="8715436" cy="5163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6334"/>
                <a:gridCol w="3328836"/>
                <a:gridCol w="2920266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smtClean="0"/>
                        <a:t>Adjusted through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smtClean="0"/>
                        <a:t>Terms to find in the script</a:t>
                      </a:r>
                      <a:endParaRPr lang="en-A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Overall colour-scheme:</a:t>
                      </a:r>
                      <a:r>
                        <a:rPr lang="en-AU" baseline="0" dirty="0" smtClean="0"/>
                        <a:t> </a:t>
                      </a:r>
                    </a:p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lang="en-AU" baseline="0" dirty="0" smtClean="0"/>
                        <a:t>black and white? </a:t>
                      </a:r>
                    </a:p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lang="en-AU" baseline="0" dirty="0" smtClean="0"/>
                        <a:t>settings for colours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theme_set</a:t>
                      </a:r>
                      <a:endParaRPr lang="en-AU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scale_colour</a:t>
                      </a:r>
                      <a:r>
                        <a:rPr lang="en-AU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_manual</a:t>
                      </a:r>
                      <a:endParaRPr lang="en-AU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600" dirty="0" err="1" smtClean="0"/>
                        <a:t>theme_bw</a:t>
                      </a:r>
                      <a:r>
                        <a:rPr lang="en-AU" sz="1600" dirty="0" smtClean="0"/>
                        <a:t>()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600" dirty="0" err="1" smtClean="0"/>
                        <a:t>scale_colour_hue</a:t>
                      </a:r>
                      <a:r>
                        <a:rPr lang="en-AU" sz="1600" dirty="0" smtClean="0"/>
                        <a:t>()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600" dirty="0" err="1" smtClean="0"/>
                        <a:t>scale_colour_grey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Appearance of points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geom_point</a:t>
                      </a:r>
                      <a:endParaRPr lang="en-AU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geom_params</a:t>
                      </a:r>
                      <a:endParaRPr lang="en-AU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Appearance of error bars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stat_summary</a:t>
                      </a:r>
                      <a:r>
                        <a:rPr lang="en-AU" baseline="0" dirty="0" smtClean="0"/>
                        <a:t> (in our script)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baseline="0" dirty="0" smtClean="0"/>
                        <a:t>Other possibilities: </a:t>
                      </a:r>
                      <a:r>
                        <a:rPr lang="en-AU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geom_errorbar</a:t>
                      </a:r>
                      <a:r>
                        <a:rPr lang="en-AU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, </a:t>
                      </a:r>
                      <a:r>
                        <a:rPr lang="en-AU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geom_params</a:t>
                      </a:r>
                      <a:endParaRPr lang="en-AU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600" dirty="0" smtClean="0"/>
                        <a:t>colour = "gray41"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Appearance of lines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scale_linetype_manual</a:t>
                      </a:r>
                      <a:endParaRPr lang="en-AU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err="1" smtClean="0"/>
                        <a:t>scale_linetype_manual</a:t>
                      </a:r>
                      <a:r>
                        <a:rPr lang="en-AU" sz="1600" dirty="0" smtClean="0"/>
                        <a:t>(values=c("dotted", "solid", "</a:t>
                      </a:r>
                      <a:r>
                        <a:rPr lang="en-AU" sz="1600" dirty="0" err="1" smtClean="0"/>
                        <a:t>longdash</a:t>
                      </a:r>
                      <a:r>
                        <a:rPr lang="en-AU" sz="1600" dirty="0" smtClean="0"/>
                        <a:t>", "</a:t>
                      </a:r>
                      <a:r>
                        <a:rPr lang="en-AU" sz="1600" dirty="0" err="1" smtClean="0"/>
                        <a:t>dotdash</a:t>
                      </a:r>
                      <a:r>
                        <a:rPr lang="en-AU" sz="1600" dirty="0" smtClean="0"/>
                        <a:t>"))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Gridlines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theme(</a:t>
                      </a:r>
                      <a:r>
                        <a:rPr lang="en-A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panel.grid.major</a:t>
                      </a:r>
                      <a:r>
                        <a:rPr lang="en-A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= </a:t>
                      </a:r>
                      <a:r>
                        <a:rPr lang="en-A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element_line</a:t>
                      </a:r>
                      <a:r>
                        <a:rPr lang="en-A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( ))</a:t>
                      </a: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theme(</a:t>
                      </a:r>
                      <a:r>
                        <a:rPr lang="en-A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panel.grid.minor</a:t>
                      </a:r>
                      <a:r>
                        <a:rPr lang="en-A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= </a:t>
                      </a:r>
                      <a:r>
                        <a:rPr lang="en-A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element_line</a:t>
                      </a:r>
                      <a:r>
                        <a:rPr lang="en-A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( 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600" dirty="0" err="1" smtClean="0"/>
                        <a:t>panel.grid.major</a:t>
                      </a:r>
                      <a:r>
                        <a:rPr lang="en-AU" sz="1600" dirty="0" smtClean="0"/>
                        <a:t> = </a:t>
                      </a:r>
                      <a:r>
                        <a:rPr lang="en-AU" sz="1600" dirty="0" err="1" smtClean="0"/>
                        <a:t>element_line</a:t>
                      </a:r>
                      <a:r>
                        <a:rPr lang="en-AU" sz="1600" dirty="0" smtClean="0"/>
                        <a:t>(colour = "gray41", size = 1)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600" dirty="0" err="1" smtClean="0"/>
                        <a:t>panel.grid.minor.y</a:t>
                      </a:r>
                      <a:r>
                        <a:rPr lang="en-AU" sz="1600" dirty="0" smtClean="0"/>
                        <a:t> = </a:t>
                      </a:r>
                      <a:r>
                        <a:rPr lang="en-AU" sz="1600" dirty="0" err="1" smtClean="0"/>
                        <a:t>element_blank</a:t>
                      </a:r>
                      <a:r>
                        <a:rPr lang="en-AU" sz="1600" dirty="0" smtClean="0"/>
                        <a:t>()</a:t>
                      </a:r>
                      <a:endParaRPr lang="en-A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28596" y="214290"/>
          <a:ext cx="8229600" cy="654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1636"/>
                <a:gridCol w="2643206"/>
                <a:gridCol w="4014758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Adjusted through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Terms to find in the script</a:t>
                      </a:r>
                      <a:endParaRPr lang="en-A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Labels</a:t>
                      </a:r>
                      <a:r>
                        <a:rPr lang="en-AU" baseline="0" dirty="0" smtClean="0"/>
                        <a:t> along the axes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scale_x_continuous</a:t>
                      </a:r>
                      <a:r>
                        <a:rPr lang="en-AU" dirty="0" smtClean="0"/>
                        <a:t> (when x is</a:t>
                      </a:r>
                      <a:r>
                        <a:rPr lang="en-AU" baseline="0" dirty="0" smtClean="0"/>
                        <a:t> not a factor variable)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scale_x_discrete</a:t>
                      </a:r>
                      <a:endParaRPr lang="en-AU" baseline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scale_y_continous</a:t>
                      </a:r>
                      <a:endParaRPr lang="en-AU" baseline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scale_y_discrete</a:t>
                      </a:r>
                      <a:endParaRPr lang="en-AU" baseline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600" dirty="0" err="1" smtClean="0"/>
                        <a:t>scale_x_continuous</a:t>
                      </a:r>
                      <a:r>
                        <a:rPr lang="en-AU" sz="1600" dirty="0" smtClean="0"/>
                        <a:t>(breaks = 1:2, labels = c("Trials 1-24", "Trials 25-48“, name = "Time </a:t>
                      </a:r>
                      <a:r>
                        <a:rPr lang="en-AU" sz="1600" dirty="0" smtClean="0"/>
                        <a:t>period")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600" dirty="0" smtClean="0"/>
                        <a:t> </a:t>
                      </a:r>
                      <a:r>
                        <a:rPr lang="en-AU" sz="1600" dirty="0" err="1" smtClean="0"/>
                        <a:t>scale_y_continuous</a:t>
                      </a:r>
                      <a:r>
                        <a:rPr lang="en-AU" sz="1600" dirty="0" smtClean="0"/>
                        <a:t>(name = "")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Facet</a:t>
                      </a:r>
                      <a:r>
                        <a:rPr lang="en-AU" baseline="0" dirty="0" smtClean="0"/>
                        <a:t> labels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theme(</a:t>
                      </a:r>
                      <a:r>
                        <a:rPr lang="en-AU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strip.text</a:t>
                      </a:r>
                      <a:r>
                        <a:rPr lang="en-AU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= ___)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Changes to name of factor levels</a:t>
                      </a:r>
                      <a:endParaRPr lang="en-AU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600" dirty="0" err="1" smtClean="0"/>
                        <a:t>strip.text.y</a:t>
                      </a:r>
                      <a:r>
                        <a:rPr lang="en-AU" sz="1600" dirty="0" smtClean="0"/>
                        <a:t> = </a:t>
                      </a:r>
                      <a:r>
                        <a:rPr lang="en-AU" sz="1600" dirty="0" err="1" smtClean="0"/>
                        <a:t>element_text</a:t>
                      </a:r>
                      <a:r>
                        <a:rPr lang="en-AU" sz="1600" dirty="0" smtClean="0"/>
                        <a:t>(size=14, face = "bold")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600" dirty="0" smtClean="0"/>
                        <a:t>levels(longsub2$Measure) &lt;- c("Kick Dir Entropy", "No. of Player\</a:t>
                      </a:r>
                      <a:r>
                        <a:rPr lang="en-AU" sz="1600" dirty="0" err="1" smtClean="0"/>
                        <a:t>nChanges</a:t>
                      </a:r>
                      <a:r>
                        <a:rPr lang="en-AU" sz="1600" dirty="0" smtClean="0"/>
                        <a:t>")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Text</a:t>
                      </a:r>
                      <a:r>
                        <a:rPr lang="en-AU" baseline="0" dirty="0" smtClean="0"/>
                        <a:t> size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theme( ___ = </a:t>
                      </a:r>
                      <a:r>
                        <a:rPr lang="en-AU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element_text</a:t>
                      </a:r>
                      <a:r>
                        <a:rPr lang="en-AU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( ))</a:t>
                      </a:r>
                      <a:endParaRPr lang="en-AU" baseline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600" dirty="0" smtClean="0"/>
                        <a:t> theme(</a:t>
                      </a:r>
                      <a:r>
                        <a:rPr lang="en-AU" sz="1600" dirty="0" err="1" smtClean="0"/>
                        <a:t>axis.title.x</a:t>
                      </a:r>
                      <a:r>
                        <a:rPr lang="en-AU" sz="1600" dirty="0" smtClean="0"/>
                        <a:t> = </a:t>
                      </a:r>
                      <a:r>
                        <a:rPr lang="en-AU" sz="1600" dirty="0" err="1" smtClean="0"/>
                        <a:t>element_text</a:t>
                      </a:r>
                      <a:r>
                        <a:rPr lang="en-AU" sz="1600" dirty="0" smtClean="0"/>
                        <a:t>(size= 20), </a:t>
                      </a:r>
                      <a:r>
                        <a:rPr lang="en-AU" sz="1600" dirty="0" err="1" smtClean="0"/>
                        <a:t>axis.text.y</a:t>
                      </a:r>
                      <a:r>
                        <a:rPr lang="en-AU" sz="1600" dirty="0" smtClean="0"/>
                        <a:t> =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err="1" smtClean="0"/>
                        <a:t>element_text</a:t>
                      </a:r>
                      <a:r>
                        <a:rPr lang="en-AU" sz="1600" dirty="0" smtClean="0"/>
                        <a:t>(size=14, colour = "black")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Legend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scale_linetype_manual</a:t>
                      </a:r>
                      <a:endParaRPr lang="en-AU" baseline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scale_colour_hue</a:t>
                      </a:r>
                      <a:endParaRPr lang="en-AU" baseline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etc. 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Depending on what aesthetic (colour, </a:t>
                      </a:r>
                      <a:r>
                        <a:rPr lang="en-AU" baseline="0" dirty="0" err="1" smtClean="0">
                          <a:solidFill>
                            <a:schemeClr val="tx1"/>
                          </a:solidFill>
                        </a:rPr>
                        <a:t>linetype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, shape) you have mapped the variable to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theme(</a:t>
                      </a:r>
                      <a:r>
                        <a:rPr lang="en-AU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legend.text</a:t>
                      </a:r>
                      <a:r>
                        <a:rPr lang="en-AU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= ___)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600" dirty="0" err="1" smtClean="0"/>
                        <a:t>scale_linetype_manual</a:t>
                      </a:r>
                      <a:r>
                        <a:rPr lang="en-AU" sz="1600" dirty="0" smtClean="0"/>
                        <a:t>(values=c("dotted", "solid", "</a:t>
                      </a:r>
                      <a:r>
                        <a:rPr lang="en-AU" sz="1600" dirty="0" err="1" smtClean="0"/>
                        <a:t>longdash</a:t>
                      </a:r>
                      <a:r>
                        <a:rPr lang="en-AU" sz="1600" dirty="0" smtClean="0"/>
                        <a:t>", "</a:t>
                      </a:r>
                      <a:r>
                        <a:rPr lang="en-AU" sz="1600" dirty="0" err="1" smtClean="0"/>
                        <a:t>dotdash</a:t>
                      </a:r>
                      <a:r>
                        <a:rPr lang="en-AU" sz="1600" dirty="0" smtClean="0"/>
                        <a:t>"),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name="Success Slope",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breaks=c("Descending", "U-shaped", "Ascending", "Flat"),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labels=c("</a:t>
                      </a:r>
                      <a:r>
                        <a:rPr lang="en-AU" sz="1600" dirty="0" err="1" smtClean="0"/>
                        <a:t>Desc</a:t>
                      </a:r>
                      <a:r>
                        <a:rPr lang="en-AU" sz="1600" dirty="0" smtClean="0"/>
                        <a:t>.", "U-shaped", "Ascending", "Flat"))</a:t>
                      </a:r>
                    </a:p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aseline="0" dirty="0" err="1" smtClean="0">
                          <a:solidFill>
                            <a:schemeClr val="tx1"/>
                          </a:solidFill>
                        </a:rPr>
                        <a:t>legend.text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AU" sz="1600" baseline="0" dirty="0" err="1" smtClean="0">
                          <a:solidFill>
                            <a:schemeClr val="tx1"/>
                          </a:solidFill>
                        </a:rPr>
                        <a:t>element_text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(size=12)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2552"/>
            <a:ext cx="8229600" cy="654032"/>
          </a:xfrm>
          <a:noFill/>
        </p:spPr>
        <p:txBody>
          <a:bodyPr>
            <a:normAutofit/>
          </a:bodyPr>
          <a:lstStyle/>
          <a:p>
            <a:pPr algn="l"/>
            <a:r>
              <a:rPr lang="en-AU" sz="2400" dirty="0" smtClean="0"/>
              <a:t>Layering during final formatting (Script line 597) </a:t>
            </a:r>
            <a:endParaRPr lang="en-AU" sz="2400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721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000" dirty="0" smtClean="0"/>
              <a:t>If you are adding something to an existing layer – such as </a:t>
            </a:r>
            <a:r>
              <a:rPr lang="en-AU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stat_summary</a:t>
            </a:r>
            <a:r>
              <a:rPr lang="en-A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 )</a:t>
            </a:r>
            <a:r>
              <a:rPr lang="en-AU" sz="2000" dirty="0" smtClean="0"/>
              <a:t> – you need to redraw the whole plot under its current name or a new name.</a:t>
            </a:r>
          </a:p>
          <a:p>
            <a:pPr marL="0" indent="0">
              <a:buNone/>
            </a:pPr>
            <a:endParaRPr lang="en-AU" sz="800" dirty="0" smtClean="0"/>
          </a:p>
          <a:p>
            <a:pPr marL="0" indent="0">
              <a:buNone/>
            </a:pPr>
            <a:r>
              <a:rPr lang="en-AU" sz="1600" dirty="0" smtClean="0"/>
              <a:t>sepf3 &lt;- </a:t>
            </a:r>
            <a:r>
              <a:rPr lang="en-AU" sz="1600" dirty="0" err="1" smtClean="0"/>
              <a:t>ggplot</a:t>
            </a:r>
            <a:r>
              <a:rPr lang="en-AU" sz="1600" dirty="0" smtClean="0"/>
              <a:t>(data = longsub2, </a:t>
            </a:r>
            <a:r>
              <a:rPr lang="en-AU" sz="1600" dirty="0" err="1" smtClean="0"/>
              <a:t>aes</a:t>
            </a:r>
            <a:r>
              <a:rPr lang="en-AU" sz="1600" dirty="0" smtClean="0"/>
              <a:t>(x=Time, y=Value, group = </a:t>
            </a:r>
            <a:r>
              <a:rPr lang="en-AU" sz="1600" dirty="0" err="1" smtClean="0"/>
              <a:t>SeqCond</a:t>
            </a:r>
            <a:r>
              <a:rPr lang="en-AU" sz="1600" dirty="0" smtClean="0"/>
              <a:t>)) +</a:t>
            </a:r>
          </a:p>
          <a:p>
            <a:pPr marL="0" indent="0">
              <a:buNone/>
            </a:pPr>
            <a:r>
              <a:rPr lang="en-AU" sz="1600" dirty="0" smtClean="0"/>
              <a:t>    </a:t>
            </a:r>
            <a:r>
              <a:rPr lang="en-AU" sz="1600" dirty="0" err="1" smtClean="0"/>
              <a:t>geom_line</a:t>
            </a:r>
            <a:r>
              <a:rPr lang="en-AU" sz="1600" dirty="0" smtClean="0"/>
              <a:t>(mapping = </a:t>
            </a:r>
            <a:r>
              <a:rPr lang="en-AU" sz="1600" dirty="0" err="1" smtClean="0"/>
              <a:t>aes</a:t>
            </a:r>
            <a:r>
              <a:rPr lang="en-AU" sz="1600" dirty="0" smtClean="0"/>
              <a:t>(</a:t>
            </a:r>
            <a:r>
              <a:rPr lang="en-AU" sz="1600" dirty="0" err="1" smtClean="0"/>
              <a:t>linetype</a:t>
            </a:r>
            <a:r>
              <a:rPr lang="en-AU" sz="1600" dirty="0" smtClean="0"/>
              <a:t> = </a:t>
            </a:r>
            <a:r>
              <a:rPr lang="en-AU" sz="1600" dirty="0" err="1" smtClean="0"/>
              <a:t>SeqCond</a:t>
            </a:r>
            <a:r>
              <a:rPr lang="en-AU" sz="1600" dirty="0" smtClean="0"/>
              <a:t>), stat = "summary", </a:t>
            </a:r>
          </a:p>
          <a:p>
            <a:pPr marL="0" indent="0">
              <a:buNone/>
            </a:pPr>
            <a:r>
              <a:rPr lang="en-AU" sz="1600" dirty="0" smtClean="0"/>
              <a:t>              </a:t>
            </a:r>
            <a:r>
              <a:rPr lang="en-AU" sz="1600" dirty="0" err="1" smtClean="0"/>
              <a:t>stat_params</a:t>
            </a:r>
            <a:r>
              <a:rPr lang="en-AU" sz="1600" dirty="0" smtClean="0"/>
              <a:t> = list(</a:t>
            </a:r>
            <a:r>
              <a:rPr lang="en-AU" sz="1600" dirty="0" err="1" smtClean="0"/>
              <a:t>fun.y</a:t>
            </a:r>
            <a:r>
              <a:rPr lang="en-AU" sz="1600" dirty="0" smtClean="0"/>
              <a:t> = mean), position = pd, </a:t>
            </a:r>
          </a:p>
          <a:p>
            <a:pPr marL="0" indent="0">
              <a:buNone/>
            </a:pPr>
            <a:r>
              <a:rPr lang="en-AU" sz="1600" dirty="0" smtClean="0"/>
              <a:t>              </a:t>
            </a:r>
            <a:r>
              <a:rPr lang="en-AU" sz="1600" dirty="0" err="1" smtClean="0"/>
              <a:t>geom_params</a:t>
            </a:r>
            <a:r>
              <a:rPr lang="en-AU" sz="1600" dirty="0" smtClean="0"/>
              <a:t> = list(size = .75)) +</a:t>
            </a:r>
          </a:p>
          <a:p>
            <a:pPr marL="0" indent="0">
              <a:buNone/>
            </a:pPr>
            <a:r>
              <a:rPr lang="en-AU" sz="1600" dirty="0" smtClean="0"/>
              <a:t>    </a:t>
            </a:r>
            <a:r>
              <a:rPr lang="en-AU" sz="1600" dirty="0" err="1" smtClean="0"/>
              <a:t>facet_grid</a:t>
            </a:r>
            <a:r>
              <a:rPr lang="en-AU" sz="1600" dirty="0" smtClean="0"/>
              <a:t>(Measure ~ ., scales = "</a:t>
            </a:r>
            <a:r>
              <a:rPr lang="en-AU" sz="1600" dirty="0" err="1" smtClean="0"/>
              <a:t>free_y</a:t>
            </a:r>
            <a:r>
              <a:rPr lang="en-AU" sz="1600" dirty="0" smtClean="0"/>
              <a:t>") + </a:t>
            </a:r>
          </a:p>
          <a:p>
            <a:pPr marL="0" indent="0">
              <a:buNone/>
            </a:pPr>
            <a:r>
              <a:rPr lang="en-AU" sz="1600" dirty="0" smtClean="0"/>
              <a:t>    </a:t>
            </a:r>
            <a:r>
              <a:rPr lang="en-AU" sz="1600" dirty="0" err="1" smtClean="0"/>
              <a:t>stat_summary</a:t>
            </a:r>
            <a:r>
              <a:rPr lang="en-AU" sz="1600" dirty="0" smtClean="0"/>
              <a:t>(</a:t>
            </a:r>
            <a:r>
              <a:rPr lang="en-AU" sz="1600" dirty="0" err="1" smtClean="0"/>
              <a:t>fun.data</a:t>
            </a:r>
            <a:r>
              <a:rPr lang="en-AU" sz="1600" dirty="0" smtClean="0"/>
              <a:t> = "</a:t>
            </a:r>
            <a:r>
              <a:rPr lang="en-AU" sz="1600" dirty="0" err="1" smtClean="0"/>
              <a:t>mean_cl_normal</a:t>
            </a:r>
            <a:r>
              <a:rPr lang="en-AU" sz="1600" dirty="0" smtClean="0"/>
              <a:t>", </a:t>
            </a:r>
            <a:r>
              <a:rPr lang="en-AU" sz="1600" dirty="0" err="1" smtClean="0"/>
              <a:t>geom</a:t>
            </a:r>
            <a:r>
              <a:rPr lang="en-AU" sz="1600" dirty="0" smtClean="0"/>
              <a:t> = "</a:t>
            </a:r>
            <a:r>
              <a:rPr lang="en-AU" sz="1600" dirty="0" err="1" smtClean="0"/>
              <a:t>errorbar</a:t>
            </a:r>
            <a:r>
              <a:rPr lang="en-AU" sz="1600" dirty="0" smtClean="0"/>
              <a:t>", </a:t>
            </a:r>
          </a:p>
          <a:p>
            <a:pPr marL="0" indent="0">
              <a:buNone/>
            </a:pPr>
            <a:r>
              <a:rPr lang="en-AU" sz="1600" dirty="0" smtClean="0"/>
              <a:t>                 </a:t>
            </a:r>
            <a:r>
              <a:rPr lang="en-AU" sz="1600" dirty="0" err="1" smtClean="0"/>
              <a:t>ymin</a:t>
            </a:r>
            <a:r>
              <a:rPr lang="en-AU" sz="1600" dirty="0" smtClean="0"/>
              <a:t> = min,</a:t>
            </a:r>
          </a:p>
          <a:p>
            <a:pPr marL="0" indent="0">
              <a:buNone/>
            </a:pPr>
            <a:r>
              <a:rPr lang="en-AU" sz="1600" dirty="0" smtClean="0"/>
              <a:t>                 </a:t>
            </a:r>
            <a:r>
              <a:rPr lang="en-AU" sz="1600" dirty="0" err="1" smtClean="0"/>
              <a:t>ymax</a:t>
            </a:r>
            <a:r>
              <a:rPr lang="en-AU" sz="1600" dirty="0" smtClean="0"/>
              <a:t> = max, </a:t>
            </a:r>
          </a:p>
          <a:p>
            <a:pPr marL="0" indent="0">
              <a:buNone/>
            </a:pPr>
            <a:r>
              <a:rPr lang="en-AU" sz="1600" dirty="0" smtClean="0"/>
              <a:t>                 width = .05,</a:t>
            </a:r>
          </a:p>
          <a:p>
            <a:pPr marL="0" indent="0">
              <a:buNone/>
            </a:pPr>
            <a:r>
              <a:rPr lang="en-AU" sz="1600" dirty="0" smtClean="0"/>
              <a:t>                 </a:t>
            </a:r>
            <a:r>
              <a:rPr lang="en-AU" sz="1600" dirty="0" err="1" smtClean="0"/>
              <a:t>mult</a:t>
            </a:r>
            <a:r>
              <a:rPr lang="en-AU" sz="1600" dirty="0" smtClean="0"/>
              <a:t> = 1, </a:t>
            </a:r>
          </a:p>
          <a:p>
            <a:pPr marL="0" indent="0">
              <a:buNone/>
            </a:pPr>
            <a:r>
              <a:rPr lang="en-AU" sz="1600" dirty="0" smtClean="0"/>
              <a:t>                 position = pd,</a:t>
            </a:r>
          </a:p>
          <a:p>
            <a:pPr marL="0" indent="0">
              <a:buNone/>
            </a:pPr>
            <a:r>
              <a:rPr lang="en-AU" sz="1600" dirty="0" smtClean="0"/>
              <a:t>                 </a:t>
            </a:r>
            <a:r>
              <a:rPr lang="en-A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colour = "gray41"</a:t>
            </a:r>
            <a:r>
              <a:rPr lang="en-AU" sz="1600" dirty="0" smtClean="0"/>
              <a:t>) +</a:t>
            </a:r>
          </a:p>
          <a:p>
            <a:pPr marL="0" indent="0">
              <a:buNone/>
            </a:pPr>
            <a:r>
              <a:rPr lang="en-AU" sz="1600" dirty="0" smtClean="0"/>
              <a:t>    </a:t>
            </a:r>
            <a:r>
              <a:rPr lang="en-AU" sz="1600" dirty="0" err="1" smtClean="0"/>
              <a:t>geom_point</a:t>
            </a:r>
            <a:r>
              <a:rPr lang="en-AU" sz="1600" dirty="0" smtClean="0"/>
              <a:t>(stat = "summary", </a:t>
            </a:r>
            <a:r>
              <a:rPr lang="en-AU" sz="1600" dirty="0" err="1" smtClean="0"/>
              <a:t>stat_params</a:t>
            </a:r>
            <a:r>
              <a:rPr lang="en-AU" sz="1600" dirty="0" smtClean="0"/>
              <a:t> = list(</a:t>
            </a:r>
            <a:r>
              <a:rPr lang="en-AU" sz="1600" dirty="0" err="1" smtClean="0"/>
              <a:t>fun.y</a:t>
            </a:r>
            <a:r>
              <a:rPr lang="en-AU" sz="1600" dirty="0" smtClean="0"/>
              <a:t> = mean), position = pd,</a:t>
            </a:r>
          </a:p>
          <a:p>
            <a:pPr marL="0" indent="0">
              <a:buNone/>
            </a:pPr>
            <a:r>
              <a:rPr lang="en-AU" sz="1600" dirty="0" smtClean="0"/>
              <a:t>               </a:t>
            </a:r>
            <a:r>
              <a:rPr lang="en-AU" sz="1600" dirty="0" err="1" smtClean="0"/>
              <a:t>geom_params</a:t>
            </a:r>
            <a:r>
              <a:rPr lang="en-AU" sz="1600" dirty="0" smtClean="0"/>
              <a:t> = list(fill = "white", shape = 21, size = 3)) +</a:t>
            </a:r>
          </a:p>
          <a:p>
            <a:pPr marL="0" indent="0">
              <a:buNone/>
            </a:pPr>
            <a:r>
              <a:rPr lang="en-AU" sz="1600" dirty="0" smtClean="0"/>
              <a:t>    </a:t>
            </a:r>
            <a:r>
              <a:rPr lang="en-AU" sz="1600" dirty="0" err="1" smtClean="0"/>
              <a:t>scale_x_continuous</a:t>
            </a:r>
            <a:r>
              <a:rPr lang="en-AU" sz="1600" dirty="0" smtClean="0"/>
              <a:t>(breaks = 1:2, labels = c("Trials 1-24", "Trials 25-48"),</a:t>
            </a:r>
          </a:p>
          <a:p>
            <a:pPr marL="0" indent="0">
              <a:buNone/>
            </a:pPr>
            <a:r>
              <a:rPr lang="en-AU" sz="1600" dirty="0" smtClean="0"/>
              <a:t>                       name = "Time period") +</a:t>
            </a:r>
          </a:p>
          <a:p>
            <a:pPr marL="0" indent="0">
              <a:buNone/>
            </a:pPr>
            <a:r>
              <a:rPr lang="en-AU" sz="1600" dirty="0" smtClean="0"/>
              <a:t>    </a:t>
            </a:r>
            <a:r>
              <a:rPr lang="en-AU" sz="1600" dirty="0" err="1" smtClean="0"/>
              <a:t>scale_linetype_manual</a:t>
            </a:r>
            <a:r>
              <a:rPr lang="en-AU" sz="1600" dirty="0" smtClean="0"/>
              <a:t>(values=c("dotted", "solid", "</a:t>
            </a:r>
            <a:r>
              <a:rPr lang="en-AU" sz="1600" dirty="0" err="1" smtClean="0"/>
              <a:t>longdash</a:t>
            </a:r>
            <a:r>
              <a:rPr lang="en-AU" sz="1600" dirty="0" smtClean="0"/>
              <a:t>", "</a:t>
            </a:r>
            <a:r>
              <a:rPr lang="en-AU" sz="1600" dirty="0" err="1" smtClean="0"/>
              <a:t>dotdash</a:t>
            </a:r>
            <a:r>
              <a:rPr lang="en-AU" sz="1600" dirty="0" smtClean="0"/>
              <a:t>"))</a:t>
            </a:r>
          </a:p>
          <a:p>
            <a:pPr marL="0" indent="0">
              <a:buNone/>
            </a:pPr>
            <a:endParaRPr lang="en-AU" sz="1000" dirty="0" smtClean="0"/>
          </a:p>
          <a:p>
            <a:pPr marL="0" indent="0">
              <a:buNone/>
            </a:pPr>
            <a:r>
              <a:rPr lang="en-AU" sz="1600" dirty="0" smtClean="0"/>
              <a:t>sepf3</a:t>
            </a:r>
          </a:p>
          <a:p>
            <a:pPr marL="0" indent="0">
              <a:buNone/>
            </a:pPr>
            <a:endParaRPr lang="en-A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654032"/>
          </a:xfrm>
          <a:noFill/>
        </p:spPr>
        <p:txBody>
          <a:bodyPr>
            <a:normAutofit/>
          </a:bodyPr>
          <a:lstStyle/>
          <a:p>
            <a:pPr algn="l"/>
            <a:r>
              <a:rPr lang="en-AU" sz="2400" dirty="0" smtClean="0"/>
              <a:t>Layering during final formatting </a:t>
            </a:r>
            <a:endParaRPr lang="en-AU" sz="2400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5721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000" dirty="0" smtClean="0"/>
              <a:t>If you are adding an entirely new layer, you can just use “</a:t>
            </a:r>
            <a:r>
              <a:rPr lang="en-A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+</a:t>
            </a:r>
            <a:r>
              <a:rPr lang="en-AU" sz="2000" dirty="0" smtClean="0"/>
              <a:t>”, but it is best to avoid this, since you are highly likely to need to go back and make many changes to existing layers later on.</a:t>
            </a:r>
          </a:p>
          <a:p>
            <a:pPr marL="0" indent="0">
              <a:buNone/>
            </a:pPr>
            <a:endParaRPr lang="en-AU" sz="2000" dirty="0" smtClean="0"/>
          </a:p>
          <a:p>
            <a:pPr marL="0" indent="0">
              <a:buNone/>
            </a:pPr>
            <a:r>
              <a:rPr lang="en-AU" sz="1600" dirty="0" smtClean="0"/>
              <a:t>sepf4 </a:t>
            </a:r>
            <a:r>
              <a:rPr lang="en-AU" sz="1600" dirty="0" smtClean="0"/>
              <a:t>&lt;- sepf3 + theme(</a:t>
            </a:r>
            <a:r>
              <a:rPr lang="en-AU" sz="1600" dirty="0" err="1" smtClean="0"/>
              <a:t>axis.title.x</a:t>
            </a:r>
            <a:r>
              <a:rPr lang="en-AU" sz="1600" dirty="0" smtClean="0"/>
              <a:t> = </a:t>
            </a:r>
            <a:r>
              <a:rPr lang="en-AU" sz="1600" dirty="0" err="1" smtClean="0"/>
              <a:t>element_text</a:t>
            </a:r>
            <a:r>
              <a:rPr lang="en-AU" sz="1600" dirty="0" smtClean="0"/>
              <a:t>(size= 20</a:t>
            </a:r>
            <a:r>
              <a:rPr lang="en-AU" sz="1600" dirty="0" smtClean="0"/>
              <a:t>))</a:t>
            </a:r>
          </a:p>
          <a:p>
            <a:pPr marL="0" indent="0">
              <a:buNone/>
            </a:pPr>
            <a:endParaRPr lang="en-AU" sz="1600" dirty="0" smtClean="0"/>
          </a:p>
          <a:p>
            <a:pPr marL="0" indent="0">
              <a:buNone/>
            </a:pPr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sepf5  &lt;- sepf4 + theme(</a:t>
            </a:r>
            <a:r>
              <a:rPr lang="en-AU" sz="1600" dirty="0" err="1" smtClean="0">
                <a:solidFill>
                  <a:schemeClr val="accent3">
                    <a:lumMod val="50000"/>
                  </a:schemeClr>
                </a:solidFill>
              </a:rPr>
              <a:t>axis.text.y</a:t>
            </a:r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 = </a:t>
            </a:r>
            <a:r>
              <a:rPr lang="en-AU" sz="1600" dirty="0" err="1" smtClean="0">
                <a:solidFill>
                  <a:schemeClr val="accent3">
                    <a:lumMod val="50000"/>
                  </a:schemeClr>
                </a:solidFill>
              </a:rPr>
              <a:t>element_text</a:t>
            </a:r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(size=14, colour = "black"),</a:t>
            </a:r>
          </a:p>
          <a:p>
            <a:pPr marL="0" indent="0">
              <a:buNone/>
            </a:pPr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en-AU" sz="1600" dirty="0" err="1" smtClean="0">
                <a:solidFill>
                  <a:schemeClr val="accent3">
                    <a:lumMod val="50000"/>
                  </a:schemeClr>
                </a:solidFill>
              </a:rPr>
              <a:t>axis.text.x</a:t>
            </a:r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 = </a:t>
            </a:r>
            <a:r>
              <a:rPr lang="en-AU" sz="1600" dirty="0" err="1" smtClean="0">
                <a:solidFill>
                  <a:schemeClr val="accent3">
                    <a:lumMod val="50000"/>
                  </a:schemeClr>
                </a:solidFill>
              </a:rPr>
              <a:t>element_text</a:t>
            </a:r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(size = 14, colour = "black"),</a:t>
            </a:r>
          </a:p>
          <a:p>
            <a:pPr marL="0" indent="0">
              <a:buNone/>
            </a:pPr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en-AU" sz="1600" dirty="0" err="1" smtClean="0">
                <a:solidFill>
                  <a:schemeClr val="accent3">
                    <a:lumMod val="50000"/>
                  </a:schemeClr>
                </a:solidFill>
              </a:rPr>
              <a:t>strip.text.y</a:t>
            </a:r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 = </a:t>
            </a:r>
            <a:r>
              <a:rPr lang="en-AU" sz="1600" dirty="0" err="1" smtClean="0">
                <a:solidFill>
                  <a:schemeClr val="accent3">
                    <a:lumMod val="50000"/>
                  </a:schemeClr>
                </a:solidFill>
              </a:rPr>
              <a:t>element_text</a:t>
            </a:r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(size=14, face = "bold"))</a:t>
            </a:r>
          </a:p>
          <a:p>
            <a:pPr marL="0" indent="0">
              <a:buNone/>
            </a:pPr>
            <a:endParaRPr lang="en-A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5286380" y="3214686"/>
            <a:ext cx="3214678" cy="16312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There would be an error drawing this because some aspects of theme ( ) were already specified </a:t>
            </a:r>
            <a:r>
              <a:rPr lang="en-AU" sz="2000" dirty="0" smtClean="0"/>
              <a:t>when drawing sepf4.</a:t>
            </a:r>
            <a:endParaRPr lang="en-A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b="1" dirty="0" smtClean="0"/>
              <a:t>Reading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dirty="0" smtClean="0"/>
              <a:t>Wickham, H. (2009). </a:t>
            </a:r>
            <a:r>
              <a:rPr lang="en-AU" i="1" dirty="0" smtClean="0"/>
              <a:t>ggplot2: Elegant Graphics for Data Analysis</a:t>
            </a:r>
            <a:r>
              <a:rPr lang="en-AU" dirty="0" smtClean="0"/>
              <a:t>. Available online: </a:t>
            </a:r>
            <a:r>
              <a:rPr lang="en-AU" u="sng" dirty="0" smtClean="0">
                <a:hlinkClick r:id="rId3"/>
              </a:rPr>
              <a:t>http://moderngraphics11.pbworks.com/f/ggplot2-Book09hWickham.pdf</a:t>
            </a: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Additional resources:</a:t>
            </a:r>
          </a:p>
          <a:p>
            <a:pPr marL="0" indent="0">
              <a:buNone/>
            </a:pPr>
            <a:r>
              <a:rPr lang="en-AU" dirty="0" smtClean="0"/>
              <a:t>Field, A., Miles, J., &amp; Field, Z. (2012). </a:t>
            </a:r>
            <a:r>
              <a:rPr lang="en-AU" i="1" dirty="0" smtClean="0"/>
              <a:t>Discovering Statistics Using R. </a:t>
            </a:r>
            <a:r>
              <a:rPr lang="en-AU" dirty="0" smtClean="0"/>
              <a:t>Sage: UK. Chapter 4. Exploring data with graphs.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Support website: </a:t>
            </a:r>
            <a:r>
              <a:rPr lang="en-AU" dirty="0" smtClean="0">
                <a:hlinkClick r:id="rId4"/>
              </a:rPr>
              <a:t>http://docs.ggplot2.org/current/</a:t>
            </a: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b="1" dirty="0" smtClean="0"/>
              <a:t>Plotting packages in R</a:t>
            </a:r>
            <a:endParaRPr lang="en-A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  <a:noFill/>
        </p:spPr>
        <p:txBody>
          <a:bodyPr>
            <a:noAutofit/>
          </a:bodyPr>
          <a:lstStyle/>
          <a:p>
            <a:r>
              <a:rPr lang="en-AU" sz="2200" dirty="0" smtClean="0"/>
              <a:t>Graphics functions in the </a:t>
            </a:r>
            <a:r>
              <a:rPr lang="en-AU" sz="2200" dirty="0" smtClean="0">
                <a:latin typeface="Courier New" pitchFamily="49" charset="0"/>
                <a:cs typeface="Courier New" pitchFamily="49" charset="0"/>
              </a:rPr>
              <a:t>base</a:t>
            </a:r>
            <a:r>
              <a:rPr lang="en-AU" sz="2200" dirty="0" smtClean="0"/>
              <a:t> package: </a:t>
            </a:r>
            <a:r>
              <a:rPr lang="en-AU" sz="2200" dirty="0" smtClean="0">
                <a:latin typeface="Courier New" pitchFamily="49" charset="0"/>
                <a:cs typeface="Courier New" pitchFamily="49" charset="0"/>
              </a:rPr>
              <a:t>plot</a:t>
            </a:r>
            <a:r>
              <a:rPr lang="en-AU" sz="2200" dirty="0" smtClean="0"/>
              <a:t>( ), </a:t>
            </a:r>
            <a:r>
              <a:rPr lang="en-AU" sz="2200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AU" sz="2200" dirty="0" smtClean="0"/>
              <a:t>( ), etc.</a:t>
            </a:r>
          </a:p>
          <a:p>
            <a:r>
              <a:rPr lang="en-AU" sz="2200" dirty="0" smtClean="0">
                <a:latin typeface="Courier New" pitchFamily="49" charset="0"/>
                <a:cs typeface="Courier New" pitchFamily="49" charset="0"/>
              </a:rPr>
              <a:t>lattice</a:t>
            </a:r>
            <a:r>
              <a:rPr lang="en-AU" sz="2200" dirty="0" smtClean="0"/>
              <a:t> package</a:t>
            </a:r>
          </a:p>
          <a:p>
            <a:r>
              <a:rPr lang="en-AU" sz="2200" dirty="0" smtClean="0">
                <a:latin typeface="Courier New" pitchFamily="49" charset="0"/>
                <a:cs typeface="Courier New" pitchFamily="49" charset="0"/>
              </a:rPr>
              <a:t>ggplot2</a:t>
            </a:r>
          </a:p>
          <a:p>
            <a:pPr>
              <a:buNone/>
            </a:pPr>
            <a:endParaRPr lang="en-AU" sz="2200" dirty="0" smtClean="0"/>
          </a:p>
          <a:p>
            <a:r>
              <a:rPr lang="en-AU" sz="2200" dirty="0" smtClean="0"/>
              <a:t>Specialised functions inside other packages: </a:t>
            </a:r>
            <a:r>
              <a:rPr lang="en-AU" sz="2200" dirty="0" err="1" smtClean="0">
                <a:latin typeface="Courier New" pitchFamily="49" charset="0"/>
                <a:cs typeface="Courier New" pitchFamily="49" charset="0"/>
              </a:rPr>
              <a:t>plotrix</a:t>
            </a:r>
            <a:r>
              <a:rPr lang="en-AU" sz="2200" dirty="0" smtClean="0"/>
              <a:t>, </a:t>
            </a:r>
            <a:r>
              <a:rPr lang="en-AU" sz="2200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AU" sz="2200" dirty="0" smtClean="0"/>
              <a:t>, </a:t>
            </a:r>
            <a:r>
              <a:rPr lang="en-AU" sz="2200" dirty="0" err="1" smtClean="0">
                <a:latin typeface="Courier New" pitchFamily="49" charset="0"/>
                <a:cs typeface="Courier New" pitchFamily="49" charset="0"/>
              </a:rPr>
              <a:t>plotmeans</a:t>
            </a:r>
            <a:r>
              <a:rPr lang="en-AU" sz="2200" dirty="0" smtClean="0">
                <a:cs typeface="Courier New" pitchFamily="49" charset="0"/>
              </a:rPr>
              <a:t>, etc.</a:t>
            </a:r>
            <a:endParaRPr lang="en-AU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1357298"/>
            <a:ext cx="8429684" cy="15716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4500562" y="1928802"/>
            <a:ext cx="3786214" cy="707876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en-AU" sz="2000" dirty="0" smtClean="0"/>
              <a:t>Have an internal logic for a range of statistical plots</a:t>
            </a:r>
            <a:endParaRPr lang="en-A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b="1" dirty="0" smtClean="0"/>
              <a:t>Programme</a:t>
            </a:r>
            <a:endParaRPr lang="en-A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Autofit/>
          </a:bodyPr>
          <a:lstStyle/>
          <a:p>
            <a:r>
              <a:rPr lang="en-AU" sz="2200" dirty="0" smtClean="0"/>
              <a:t>Graphing and figures – general principles</a:t>
            </a:r>
          </a:p>
          <a:p>
            <a:r>
              <a:rPr lang="en-AU" sz="2200" dirty="0" smtClean="0"/>
              <a:t>Guidelines for different kinds of graphs and publications:</a:t>
            </a:r>
          </a:p>
          <a:p>
            <a:pPr lvl="1"/>
            <a:r>
              <a:rPr lang="en-AU" sz="2200" dirty="0" smtClean="0"/>
              <a:t>Specialist (colour) publications </a:t>
            </a:r>
          </a:p>
          <a:p>
            <a:pPr lvl="1"/>
            <a:r>
              <a:rPr lang="en-AU" sz="2200" dirty="0" smtClean="0"/>
              <a:t>Presentations</a:t>
            </a:r>
          </a:p>
          <a:p>
            <a:pPr lvl="1"/>
            <a:r>
              <a:rPr lang="en-AU" sz="2200" dirty="0" smtClean="0"/>
              <a:t>Journal papers (APA guidelines)</a:t>
            </a:r>
          </a:p>
          <a:p>
            <a:r>
              <a:rPr lang="en-AU" sz="2200" dirty="0" smtClean="0"/>
              <a:t>Quick plots using </a:t>
            </a:r>
            <a:r>
              <a:rPr lang="en-AU" sz="2200" dirty="0" err="1" smtClean="0">
                <a:latin typeface="Courier New" pitchFamily="49" charset="0"/>
                <a:cs typeface="Courier New" pitchFamily="49" charset="0"/>
              </a:rPr>
              <a:t>qplot</a:t>
            </a:r>
            <a:r>
              <a:rPr lang="en-AU" sz="2200" dirty="0" smtClean="0"/>
              <a:t> (plus, a review on saving graphs) </a:t>
            </a:r>
            <a:endParaRPr lang="en-AU" sz="2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AU" sz="2200" dirty="0" smtClean="0"/>
              <a:t>More flexible graphs using </a:t>
            </a:r>
            <a:r>
              <a:rPr lang="en-AU" sz="2200" dirty="0" err="1" smtClean="0">
                <a:latin typeface="Courier New" pitchFamily="49" charset="0"/>
                <a:cs typeface="Courier New" pitchFamily="49" charset="0"/>
              </a:rPr>
              <a:t>ggplot</a:t>
            </a:r>
            <a:endParaRPr lang="en-AU" sz="2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AU" sz="2200" dirty="0" smtClean="0"/>
              <a:t>Final formatting using </a:t>
            </a:r>
            <a:r>
              <a:rPr lang="en-AU" sz="2200" dirty="0" err="1" smtClean="0">
                <a:latin typeface="Courier New" pitchFamily="49" charset="0"/>
                <a:cs typeface="Courier New" pitchFamily="49" charset="0"/>
              </a:rPr>
              <a:t>ggplot</a:t>
            </a:r>
            <a:endParaRPr lang="en-AU" sz="2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AU" sz="2200" dirty="0" smtClean="0"/>
              <a:t>Seminar and assignment: At the seminar, you will complete an exercise to create an APA-style plot. Then, to complete the assignment, you will need to add at least one additional piece of formatting at home.</a:t>
            </a:r>
          </a:p>
          <a:p>
            <a:r>
              <a:rPr lang="en-AU" sz="2200" dirty="0" smtClean="0"/>
              <a:t>Reading: book by the author of </a:t>
            </a:r>
            <a:r>
              <a:rPr lang="en-AU" sz="2200" dirty="0" err="1" smtClean="0">
                <a:latin typeface="Courier New" pitchFamily="49" charset="0"/>
                <a:cs typeface="Courier New" pitchFamily="49" charset="0"/>
              </a:rPr>
              <a:t>ggplot</a:t>
            </a:r>
            <a:endParaRPr lang="en-A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AU" sz="3600" b="1" dirty="0" smtClean="0"/>
              <a:t>General principles: Graphs and figures should...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15370" cy="5143536"/>
          </a:xfrm>
        </p:spPr>
        <p:txBody>
          <a:bodyPr>
            <a:noAutofit/>
          </a:bodyPr>
          <a:lstStyle/>
          <a:p>
            <a:pPr marL="457145" indent="-457145">
              <a:buFont typeface="+mj-lt"/>
              <a:buAutoNum type="arabicPeriod"/>
            </a:pPr>
            <a:r>
              <a:rPr lang="en-AU" sz="2400" dirty="0" smtClean="0"/>
              <a:t>Summarise and/or reveal data, making large datasets coherent</a:t>
            </a:r>
          </a:p>
          <a:p>
            <a:pPr marL="457145" indent="-457145">
              <a:buFont typeface="+mj-lt"/>
              <a:buAutoNum type="arabicPeriod"/>
            </a:pPr>
            <a:r>
              <a:rPr lang="en-AU" sz="2400" dirty="0" smtClean="0"/>
              <a:t>Encourage the viewer to think about the data being presented (rather than some aspect of the graph, like how pink, “pretty” or poorly visible it is)</a:t>
            </a:r>
          </a:p>
          <a:p>
            <a:pPr marL="457145" indent="-457145">
              <a:buFont typeface="+mj-lt"/>
              <a:buAutoNum type="arabicPeriod"/>
            </a:pPr>
            <a:r>
              <a:rPr lang="en-AU" sz="2400" dirty="0" smtClean="0"/>
              <a:t>Avoid distorting the data</a:t>
            </a:r>
          </a:p>
          <a:p>
            <a:pPr marL="457145" indent="-457145">
              <a:buFont typeface="+mj-lt"/>
              <a:buAutoNum type="arabicPeriod"/>
            </a:pPr>
            <a:r>
              <a:rPr lang="en-AU" sz="2400" dirty="0" smtClean="0"/>
              <a:t>Encourage the viewer to compare different pieces of data</a:t>
            </a:r>
          </a:p>
          <a:p>
            <a:endParaRPr lang="en-A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1920"/>
            <a:ext cx="9144000" cy="63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4"/>
          <p:cNvSpPr txBox="1">
            <a:spLocks noChangeArrowheads="1"/>
          </p:cNvSpPr>
          <p:nvPr/>
        </p:nvSpPr>
        <p:spPr bwMode="auto">
          <a:xfrm>
            <a:off x="428597" y="142853"/>
            <a:ext cx="8286808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r>
              <a:rPr lang="en-US" altLang="en-US" sz="2400" dirty="0" smtClean="0">
                <a:latin typeface="Calibri" pitchFamily="34" charset="0"/>
              </a:rPr>
              <a:t>A </a:t>
            </a:r>
            <a:r>
              <a:rPr lang="en-US" altLang="en-US" sz="2400" dirty="0" smtClean="0">
                <a:latin typeface="Calibri" pitchFamily="34" charset="0"/>
                <a:hlinkClick r:id="rId4"/>
              </a:rPr>
              <a:t>graph </a:t>
            </a:r>
            <a:r>
              <a:rPr lang="en-US" altLang="en-US" sz="2400" dirty="0" smtClean="0">
                <a:latin typeface="Calibri" pitchFamily="34" charset="0"/>
              </a:rPr>
              <a:t>that satisfies all four criteria despite its complexity: </a:t>
            </a:r>
            <a:endParaRPr lang="en-US" altLang="en-US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Fi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0"/>
            <a:ext cx="6715172" cy="5455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4"/>
          <p:cNvSpPr txBox="1">
            <a:spLocks noChangeArrowheads="1"/>
          </p:cNvSpPr>
          <p:nvPr/>
        </p:nvSpPr>
        <p:spPr bwMode="auto">
          <a:xfrm>
            <a:off x="428597" y="142853"/>
            <a:ext cx="8286808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r>
              <a:rPr lang="en-US" altLang="en-US" sz="2400" dirty="0" smtClean="0">
                <a:latin typeface="Calibri" pitchFamily="34" charset="0"/>
              </a:rPr>
              <a:t>A graph that satisfies all four criteria despite its simplicity: </a:t>
            </a:r>
            <a:endParaRPr lang="en-US" altLang="en-US" sz="2400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5786" y="5357826"/>
            <a:ext cx="75009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000" smtClean="0"/>
              <a:t>Figure 4.2. Estimated means (and 95% CIs) of inferred </a:t>
            </a:r>
            <a:r>
              <a:rPr lang="en-AU" sz="2000" dirty="0" smtClean="0"/>
              <a:t>natural </a:t>
            </a:r>
            <a:r>
              <a:rPr lang="x-none" sz="2000" smtClean="0"/>
              <a:t>control across success-slope conditions when covariates</a:t>
            </a:r>
            <a:r>
              <a:rPr lang="en-AU" sz="2000" dirty="0" smtClean="0"/>
              <a:t> (soccer interest and prior beliefs)</a:t>
            </a:r>
            <a:r>
              <a:rPr lang="x-none" sz="2000" smtClean="0"/>
              <a:t> were evaluated at their mean values</a:t>
            </a:r>
            <a:r>
              <a:rPr lang="en-AU" sz="2000" dirty="0" smtClean="0"/>
              <a:t>.</a:t>
            </a:r>
            <a:endParaRPr lang="en-A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3600" b="1" dirty="0" smtClean="0"/>
              <a:t>Guidelines for different types of graphs</a:t>
            </a:r>
            <a:endParaRPr lang="en-AU" sz="36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Autofit/>
          </a:bodyPr>
          <a:lstStyle/>
          <a:p>
            <a:r>
              <a:rPr lang="en-AU" sz="1800" dirty="0" smtClean="0"/>
              <a:t>All graphs:</a:t>
            </a:r>
          </a:p>
          <a:p>
            <a:pPr lvl="1"/>
            <a:r>
              <a:rPr lang="en-AU" sz="1800" dirty="0" smtClean="0"/>
              <a:t>Think about when to start scales at the origin (0)</a:t>
            </a:r>
          </a:p>
          <a:p>
            <a:r>
              <a:rPr lang="en-AU" sz="1800" dirty="0" smtClean="0"/>
              <a:t>Bar graphs:</a:t>
            </a:r>
          </a:p>
          <a:p>
            <a:pPr lvl="1"/>
            <a:r>
              <a:rPr lang="en-AU" sz="1800" dirty="0" smtClean="0"/>
              <a:t>If needing colour, use pastel colours to avoid overwhelming the viewer.</a:t>
            </a:r>
          </a:p>
          <a:p>
            <a:pPr lvl="1"/>
            <a:r>
              <a:rPr lang="en-AU" sz="1800" dirty="0" smtClean="0"/>
              <a:t>Best to use some shading (e.g., grey or patterns) to prevent the graph from looking like a wire frame.</a:t>
            </a:r>
          </a:p>
          <a:p>
            <a:pPr lvl="1"/>
            <a:r>
              <a:rPr lang="en-AU" sz="1800" dirty="0" smtClean="0"/>
              <a:t>Histograms: consider displaying the mean/median value as well.</a:t>
            </a:r>
          </a:p>
          <a:p>
            <a:r>
              <a:rPr lang="en-AU" sz="1800" dirty="0" smtClean="0"/>
              <a:t>Graphs involving points (and possibly lines):</a:t>
            </a:r>
          </a:p>
          <a:p>
            <a:pPr lvl="1"/>
            <a:r>
              <a:rPr lang="en-AU" sz="1800" dirty="0" smtClean="0"/>
              <a:t>Vibrant colours work well for points and lines, making them quite visible.</a:t>
            </a:r>
          </a:p>
          <a:p>
            <a:pPr lvl="1"/>
            <a:r>
              <a:rPr lang="en-AU" sz="1800" dirty="0" smtClean="0"/>
              <a:t>Best to start y-axis at 0.</a:t>
            </a:r>
          </a:p>
          <a:p>
            <a:pPr lvl="1"/>
            <a:r>
              <a:rPr lang="en-AU" sz="1800" dirty="0" smtClean="0"/>
              <a:t>Use a line if there is a flow of time from one point to the next.</a:t>
            </a:r>
          </a:p>
          <a:p>
            <a:pPr lvl="1"/>
            <a:r>
              <a:rPr lang="en-AU" sz="1800" dirty="0" smtClean="0"/>
              <a:t>Patterns disappear if you stretch the x-axis too far.</a:t>
            </a:r>
          </a:p>
          <a:p>
            <a:r>
              <a:rPr lang="en-AU" sz="1800" dirty="0" smtClean="0"/>
              <a:t>Scatter plots:</a:t>
            </a:r>
          </a:p>
          <a:p>
            <a:pPr lvl="1"/>
            <a:r>
              <a:rPr lang="en-AU" sz="1800" dirty="0" smtClean="0"/>
              <a:t>Simplify the look by not using a thick border.</a:t>
            </a:r>
          </a:p>
          <a:p>
            <a:pPr lvl="1"/>
            <a:r>
              <a:rPr lang="en-AU" sz="1800" dirty="0" smtClean="0"/>
              <a:t>Any line through the dots must be thicker than the dots or in a brighter colour.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3600" b="1" dirty="0" smtClean="0"/>
              <a:t>Guidelines for different publication types</a:t>
            </a:r>
            <a:endParaRPr lang="en-AU" sz="36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2571744"/>
          <a:ext cx="8643998" cy="3537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1702"/>
                <a:gridCol w="2928958"/>
                <a:gridCol w="3643338"/>
              </a:tblGrid>
              <a:tr h="428628">
                <a:tc>
                  <a:txBody>
                    <a:bodyPr/>
                    <a:lstStyle/>
                    <a:p>
                      <a:r>
                        <a:rPr lang="en-AU" sz="2000" b="1" dirty="0" smtClean="0"/>
                        <a:t>Journal</a:t>
                      </a:r>
                      <a:r>
                        <a:rPr lang="en-AU" sz="2000" b="1" baseline="0" dirty="0" smtClean="0"/>
                        <a:t> articles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 smtClean="0"/>
                        <a:t>Specialist</a:t>
                      </a:r>
                      <a:r>
                        <a:rPr lang="en-AU" sz="2000" b="1" baseline="0" dirty="0" smtClean="0"/>
                        <a:t> (colour) articles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 smtClean="0"/>
                        <a:t>Conference presentations</a:t>
                      </a:r>
                      <a:endParaRPr lang="en-AU" sz="2000" b="1" dirty="0"/>
                    </a:p>
                  </a:txBody>
                  <a:tcPr/>
                </a:tc>
              </a:tr>
              <a:tr h="894855">
                <a:tc>
                  <a:txBody>
                    <a:bodyPr/>
                    <a:lstStyle/>
                    <a:p>
                      <a:r>
                        <a:rPr lang="en-AU" sz="1800" b="0" dirty="0" smtClean="0"/>
                        <a:t>Follow APA</a:t>
                      </a:r>
                      <a:r>
                        <a:rPr lang="en-AU" sz="1800" b="0" baseline="0" dirty="0" smtClean="0"/>
                        <a:t> guidelines – e.g., page 4 in </a:t>
                      </a:r>
                      <a:r>
                        <a:rPr lang="en-AU" sz="1800" b="0" baseline="0" dirty="0" smtClean="0">
                          <a:hlinkClick r:id="rId3"/>
                        </a:rPr>
                        <a:t>this </a:t>
                      </a:r>
                      <a:r>
                        <a:rPr lang="en-AU" sz="1800" b="0" baseline="0" dirty="0" smtClean="0"/>
                        <a:t>style manual.</a:t>
                      </a:r>
                      <a:endParaRPr lang="en-AU" sz="1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lang="en-AU" sz="1800" b="0" dirty="0" smtClean="0"/>
                        <a:t>Follow  APA guidelines as much as possible, but</a:t>
                      </a:r>
                      <a:r>
                        <a:rPr lang="en-AU" sz="1800" b="0" baseline="0" dirty="0" smtClean="0"/>
                        <a:t> use colour if an additional explanatory tool is needed.</a:t>
                      </a:r>
                    </a:p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lang="en-AU" sz="1800" b="0" baseline="0" dirty="0" smtClean="0"/>
                        <a:t>Colours: think about whether they should be vibrant or neutral, given (a) your topic, and (b) whether you are plotting points or bars (see previous slide).</a:t>
                      </a:r>
                      <a:endParaRPr lang="en-AU" sz="1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lang="en-AU" sz="1800" dirty="0" smtClean="0"/>
                        <a:t>No</a:t>
                      </a:r>
                      <a:r>
                        <a:rPr lang="en-AU" sz="1800" baseline="0" dirty="0" smtClean="0"/>
                        <a:t> caption available, so more labelling in the title or inside the graph is needed. </a:t>
                      </a:r>
                    </a:p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lang="en-AU" sz="1800" baseline="0" dirty="0" smtClean="0"/>
                        <a:t>Figures can be useful for a non-specialist audience.</a:t>
                      </a:r>
                    </a:p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lang="en-AU" sz="1800" baseline="0" dirty="0" smtClean="0"/>
                        <a:t>Same advice as for specialist articles regarding colour.</a:t>
                      </a:r>
                    </a:p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lang="en-AU" sz="1800" baseline="0" dirty="0" smtClean="0"/>
                        <a:t>For small sample sizes, you might not even need an x-axis and y-axis. Can instead label points of interest directly.</a:t>
                      </a:r>
                      <a:endParaRPr lang="en-A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13573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AU" sz="2200" dirty="0" smtClean="0"/>
              <a:t>Think about:</a:t>
            </a:r>
          </a:p>
          <a:p>
            <a:r>
              <a:rPr lang="en-AU" sz="2200" dirty="0" smtClean="0"/>
              <a:t>What story do you want to tell?</a:t>
            </a:r>
          </a:p>
          <a:p>
            <a:r>
              <a:rPr lang="en-AU" sz="2200" dirty="0" smtClean="0"/>
              <a:t>Who are you telling the story to?</a:t>
            </a:r>
            <a:endParaRPr lang="en-A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astasia\Documents\Masaryk\Misc\Schools graph\PNG1.5to3.png"/>
          <p:cNvPicPr>
            <a:picLocks noChangeAspect="1" noChangeArrowheads="1"/>
          </p:cNvPicPr>
          <p:nvPr/>
        </p:nvPicPr>
        <p:blipFill>
          <a:blip r:embed="rId3" cstate="print">
            <a:lum contrast="-10000"/>
          </a:blip>
          <a:srcRect/>
          <a:stretch>
            <a:fillRect/>
          </a:stretch>
        </p:blipFill>
        <p:spPr bwMode="auto">
          <a:xfrm>
            <a:off x="1714525" y="1409700"/>
            <a:ext cx="6429375" cy="4038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143768" y="2714620"/>
            <a:ext cx="714380" cy="1357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2643174" y="5715016"/>
            <a:ext cx="4286280" cy="369322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/>
            <a:r>
              <a:rPr lang="en-AU" b="1" dirty="0" smtClean="0"/>
              <a:t>University ratings by Czech students</a:t>
            </a:r>
            <a:endParaRPr lang="en-AU" b="1" dirty="0"/>
          </a:p>
        </p:txBody>
      </p:sp>
      <p:sp>
        <p:nvSpPr>
          <p:cNvPr id="5" name="Rectangle 4"/>
          <p:cNvSpPr/>
          <p:nvPr/>
        </p:nvSpPr>
        <p:spPr>
          <a:xfrm>
            <a:off x="428596" y="2928934"/>
            <a:ext cx="1285884" cy="1200318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en-AU" b="1" dirty="0" smtClean="0"/>
              <a:t>University ratings by foreign students</a:t>
            </a:r>
            <a:endParaRPr lang="en-AU" b="1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5715008" y="3643314"/>
            <a:ext cx="928694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15008" y="3000372"/>
            <a:ext cx="2286016" cy="646321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/>
            <a:r>
              <a:rPr lang="en-AU" dirty="0" smtClean="0"/>
              <a:t>Students highly unsure on average</a:t>
            </a:r>
            <a:endParaRPr lang="en-AU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57158" y="428604"/>
            <a:ext cx="8215370" cy="7143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Highlighting individual data points:</a:t>
            </a:r>
            <a:endParaRPr kumimoji="0" lang="en-AU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4687</TotalTime>
  <Words>1685</Words>
  <Application>Microsoft Office PowerPoint</Application>
  <PresentationFormat>On-screen Show (4:3)</PresentationFormat>
  <Paragraphs>186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Lecture 3 + Seminar 3</vt:lpstr>
      <vt:lpstr>Plotting packages in R</vt:lpstr>
      <vt:lpstr>Programme</vt:lpstr>
      <vt:lpstr>General principles: Graphs and figures should...</vt:lpstr>
      <vt:lpstr>Slide 5</vt:lpstr>
      <vt:lpstr>Slide 6</vt:lpstr>
      <vt:lpstr>Guidelines for different types of graphs</vt:lpstr>
      <vt:lpstr>Guidelines for different publication types</vt:lpstr>
      <vt:lpstr>Slide 9</vt:lpstr>
      <vt:lpstr>Quick plots using qplot</vt:lpstr>
      <vt:lpstr>Saving graphs: a review</vt:lpstr>
      <vt:lpstr>More flexible graphs using ggplot</vt:lpstr>
      <vt:lpstr>Final formatting using ggplot</vt:lpstr>
      <vt:lpstr>Slide 14</vt:lpstr>
      <vt:lpstr>Layering during final formatting (Script line 597) </vt:lpstr>
      <vt:lpstr>Layering during final formatting </vt:lpstr>
      <vt:lpstr>Reading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</dc:title>
  <dc:creator>Anastasia Ejova</dc:creator>
  <cp:lastModifiedBy>Anastasia Ejova</cp:lastModifiedBy>
  <cp:revision>147</cp:revision>
  <dcterms:created xsi:type="dcterms:W3CDTF">2014-09-04T14:14:54Z</dcterms:created>
  <dcterms:modified xsi:type="dcterms:W3CDTF">2014-10-20T13:29:37Z</dcterms:modified>
</cp:coreProperties>
</file>