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2" r:id="rId3"/>
    <p:sldId id="347" r:id="rId4"/>
    <p:sldId id="338" r:id="rId5"/>
    <p:sldId id="341" r:id="rId6"/>
    <p:sldId id="337" r:id="rId7"/>
    <p:sldId id="340" r:id="rId8"/>
    <p:sldId id="343" r:id="rId9"/>
    <p:sldId id="348" r:id="rId10"/>
    <p:sldId id="303" r:id="rId11"/>
    <p:sldId id="342" r:id="rId12"/>
    <p:sldId id="344" r:id="rId13"/>
    <p:sldId id="336" r:id="rId14"/>
    <p:sldId id="352" r:id="rId15"/>
    <p:sldId id="353" r:id="rId16"/>
    <p:sldId id="351" r:id="rId17"/>
    <p:sldId id="356" r:id="rId18"/>
    <p:sldId id="355" r:id="rId19"/>
    <p:sldId id="354" r:id="rId20"/>
    <p:sldId id="357" r:id="rId21"/>
    <p:sldId id="358" r:id="rId22"/>
    <p:sldId id="360" r:id="rId23"/>
    <p:sldId id="349" r:id="rId24"/>
    <p:sldId id="339" r:id="rId25"/>
    <p:sldId id="362" r:id="rId26"/>
    <p:sldId id="363" r:id="rId27"/>
    <p:sldId id="364" r:id="rId28"/>
    <p:sldId id="365" r:id="rId29"/>
    <p:sldId id="371" r:id="rId30"/>
    <p:sldId id="361" r:id="rId31"/>
    <p:sldId id="366" r:id="rId32"/>
    <p:sldId id="367" r:id="rId33"/>
    <p:sldId id="368" r:id="rId34"/>
    <p:sldId id="369" r:id="rId35"/>
    <p:sldId id="370" r:id="rId36"/>
    <p:sldId id="33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C000"/>
    <a:srgbClr val="008080"/>
    <a:srgbClr val="F418AB"/>
    <a:srgbClr val="008000"/>
    <a:srgbClr val="0033CC"/>
    <a:srgbClr val="339966"/>
    <a:srgbClr val="95B3D7"/>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2294" autoAdjust="0"/>
  </p:normalViewPr>
  <p:slideViewPr>
    <p:cSldViewPr>
      <p:cViewPr varScale="1">
        <p:scale>
          <a:sx n="63" d="100"/>
          <a:sy n="63" d="100"/>
        </p:scale>
        <p:origin x="-17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notesViewPr>
    <p:cSldViewPr>
      <p:cViewPr varScale="1">
        <p:scale>
          <a:sx n="62" d="100"/>
          <a:sy n="62"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8CF0A-36E7-4C96-8CF7-8707438869C2}" type="datetimeFigureOut">
              <a:rPr lang="en-US" smtClean="0"/>
              <a:pPr/>
              <a:t>1/9/2015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F620E-B7AA-4CFB-BF81-256C89E7C2A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Logistic</a:t>
            </a:r>
            <a:r>
              <a:rPr lang="en-AU" baseline="0" dirty="0" smtClean="0"/>
              <a:t> regression and multilevel modelling demonstrations will make use of a different data set</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17</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18</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Classification table should be included here too</a:t>
            </a:r>
          </a:p>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19</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20</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21</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22</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Student used more rarely</a:t>
            </a:r>
            <a:r>
              <a:rPr lang="en-AU" baseline="0" dirty="0" smtClean="0"/>
              <a:t> than Welch</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24</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25</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26</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27</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Use lecture:</a:t>
            </a:r>
            <a:r>
              <a:rPr lang="en-AU" baseline="0" dirty="0" smtClean="0"/>
              <a:t> constrained Y – counts, binary</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4</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Student used more rarely</a:t>
            </a:r>
            <a:r>
              <a:rPr lang="en-AU" baseline="0" dirty="0" smtClean="0"/>
              <a:t> than Welch</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33</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b="0" i="0" kern="1200" dirty="0" smtClean="0">
                <a:solidFill>
                  <a:schemeClr val="tx1"/>
                </a:solidFill>
                <a:latin typeface="+mn-lt"/>
                <a:ea typeface="+mn-ea"/>
                <a:cs typeface="+mn-cs"/>
              </a:rPr>
              <a:t>Sigma squared:</a:t>
            </a:r>
            <a:r>
              <a:rPr lang="en-AU" sz="1200" b="0" i="0" kern="1200" baseline="0" dirty="0" smtClean="0">
                <a:solidFill>
                  <a:schemeClr val="tx1"/>
                </a:solidFill>
                <a:latin typeface="+mn-lt"/>
                <a:ea typeface="+mn-ea"/>
                <a:cs typeface="+mn-cs"/>
              </a:rPr>
              <a:t> </a:t>
            </a:r>
            <a:r>
              <a:rPr lang="en-AU" sz="1200" b="0" i="0" kern="1200" dirty="0" smtClean="0">
                <a:solidFill>
                  <a:schemeClr val="tx1"/>
                </a:solidFill>
                <a:latin typeface="+mn-lt"/>
                <a:ea typeface="+mn-ea"/>
                <a:cs typeface="+mn-cs"/>
              </a:rPr>
              <a:t>residual sum of squares</a:t>
            </a:r>
            <a:r>
              <a:rPr lang="en-AU" sz="1200" b="0" i="0" kern="1200" baseline="0" dirty="0" smtClean="0">
                <a:solidFill>
                  <a:schemeClr val="tx1"/>
                </a:solidFill>
                <a:latin typeface="+mn-lt"/>
                <a:ea typeface="+mn-ea"/>
                <a:cs typeface="+mn-cs"/>
              </a:rPr>
              <a:t> with degrees of freedom taken into account</a:t>
            </a:r>
          </a:p>
          <a:p>
            <a:r>
              <a:rPr lang="en-AU" sz="1200" b="0" i="0" u="none" strike="noStrike" kern="1200" dirty="0" smtClean="0">
                <a:solidFill>
                  <a:schemeClr val="tx1"/>
                </a:solidFill>
                <a:latin typeface="+mn-lt"/>
                <a:ea typeface="+mn-ea"/>
                <a:cs typeface="+mn-cs"/>
              </a:rPr>
              <a:t>(SSY−SSE)/(DFY−DFE)</a:t>
            </a:r>
            <a:r>
              <a:rPr lang="en-AU" dirty="0" smtClean="0"/>
              <a:t/>
            </a:r>
            <a:br>
              <a:rPr lang="en-AU" dirty="0" smtClean="0"/>
            </a:br>
            <a:endParaRPr lang="en-AU" baseline="0" dirty="0" smtClean="0"/>
          </a:p>
        </p:txBody>
      </p:sp>
      <p:sp>
        <p:nvSpPr>
          <p:cNvPr id="4" name="Slide Number Placeholder 3"/>
          <p:cNvSpPr>
            <a:spLocks noGrp="1"/>
          </p:cNvSpPr>
          <p:nvPr>
            <p:ph type="sldNum" sz="quarter" idx="10"/>
          </p:nvPr>
        </p:nvSpPr>
        <p:spPr/>
        <p:txBody>
          <a:bodyPr/>
          <a:lstStyle/>
          <a:p>
            <a:fld id="{E35F620E-B7AA-4CFB-BF81-256C89E7C2A2}"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aseline="0" dirty="0" smtClean="0"/>
              <a:t>From the distribution of Yi, you obtain E(</a:t>
            </a:r>
            <a:r>
              <a:rPr lang="en-AU" baseline="0" dirty="0" err="1" smtClean="0"/>
              <a:t>Yi|Xi</a:t>
            </a:r>
            <a:r>
              <a:rPr lang="en-AU" baseline="0" dirty="0" smtClean="0"/>
              <a:t>) = </a:t>
            </a:r>
            <a:r>
              <a:rPr lang="en-AU" sz="1200" i="1" dirty="0" smtClean="0"/>
              <a:t>b</a:t>
            </a:r>
            <a:r>
              <a:rPr lang="en-AU" sz="1200" baseline="-25000" dirty="0" smtClean="0"/>
              <a:t>2</a:t>
            </a:r>
            <a:r>
              <a:rPr lang="en-AU" sz="1200" i="1" dirty="0" smtClean="0"/>
              <a:t>X</a:t>
            </a:r>
            <a:r>
              <a:rPr lang="en-AU" sz="1200" baseline="-25000" dirty="0" smtClean="0"/>
              <a:t>i2</a:t>
            </a:r>
            <a:r>
              <a:rPr lang="en-AU" sz="1200" dirty="0" smtClean="0"/>
              <a:t> + </a:t>
            </a:r>
            <a:r>
              <a:rPr lang="en-AU" sz="1200" i="1" dirty="0" smtClean="0"/>
              <a:t>b</a:t>
            </a:r>
            <a:r>
              <a:rPr lang="en-AU" sz="1200" baseline="-25000" dirty="0" smtClean="0"/>
              <a:t>1</a:t>
            </a:r>
            <a:r>
              <a:rPr lang="en-AU" sz="1200" i="1" dirty="0" smtClean="0"/>
              <a:t>X</a:t>
            </a:r>
            <a:r>
              <a:rPr lang="en-AU" sz="1200" i="1" baseline="-25000" dirty="0" smtClean="0"/>
              <a:t>i</a:t>
            </a:r>
            <a:r>
              <a:rPr lang="en-AU" sz="1200" baseline="-25000" dirty="0" smtClean="0"/>
              <a:t>1</a:t>
            </a:r>
            <a:r>
              <a:rPr lang="en-AU" sz="1200" dirty="0" smtClean="0"/>
              <a:t> + </a:t>
            </a:r>
            <a:r>
              <a:rPr lang="en-AU" sz="1200" i="1" dirty="0" smtClean="0"/>
              <a:t>b</a:t>
            </a:r>
            <a:r>
              <a:rPr lang="en-AU" sz="1200" baseline="-25000" dirty="0" smtClean="0"/>
              <a:t>0</a:t>
            </a:r>
            <a:endParaRPr lang="en-AU" baseline="0" dirty="0" smtClean="0"/>
          </a:p>
        </p:txBody>
      </p:sp>
      <p:sp>
        <p:nvSpPr>
          <p:cNvPr id="4" name="Slide Number Placeholder 3"/>
          <p:cNvSpPr>
            <a:spLocks noGrp="1"/>
          </p:cNvSpPr>
          <p:nvPr>
            <p:ph type="sldNum" sz="quarter" idx="10"/>
          </p:nvPr>
        </p:nvSpPr>
        <p:spPr/>
        <p:txBody>
          <a:bodyPr/>
          <a:lstStyle/>
          <a:p>
            <a:fld id="{E35F620E-B7AA-4CFB-BF81-256C89E7C2A2}"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Explain why table is two-dimensional</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10</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13</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14</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15</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16</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B161F-9032-4849-A2D6-0706F01606B3}" type="datetimeFigureOut">
              <a:rPr lang="en-US" smtClean="0"/>
              <a:pPr/>
              <a:t>1/9/2015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A5B161F-9032-4849-A2D6-0706F01606B3}" type="datetimeFigureOut">
              <a:rPr lang="en-US" smtClean="0"/>
              <a:pPr/>
              <a:t>1/9/2015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A5B161F-9032-4849-A2D6-0706F01606B3}" type="datetimeFigureOut">
              <a:rPr lang="en-US" smtClean="0"/>
              <a:pPr/>
              <a:t>1/9/2015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A5B161F-9032-4849-A2D6-0706F01606B3}" type="datetimeFigureOut">
              <a:rPr lang="en-US" smtClean="0"/>
              <a:pPr/>
              <a:t>1/9/2015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B161F-9032-4849-A2D6-0706F01606B3}" type="datetimeFigureOut">
              <a:rPr lang="en-US" smtClean="0"/>
              <a:pPr/>
              <a:t>1/9/2015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B161F-9032-4849-A2D6-0706F01606B3}" type="datetimeFigureOut">
              <a:rPr lang="en-US" smtClean="0"/>
              <a:pPr/>
              <a:t>1/9/2015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FF5FA-FE5A-44D0-A45F-5ECF269E483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lme4.r-forge.r-project.org/bib/lme4bib.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health.adelaide.edu.au/psychology/ccs/teaching/ls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Negative_binomial_distribu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lstStyle/>
          <a:p>
            <a:r>
              <a:rPr lang="en-AU" dirty="0" smtClean="0"/>
              <a:t>Lecture 4</a:t>
            </a:r>
            <a:endParaRPr lang="en-AU" dirty="0"/>
          </a:p>
        </p:txBody>
      </p:sp>
      <p:sp>
        <p:nvSpPr>
          <p:cNvPr id="3" name="Subtitle 2"/>
          <p:cNvSpPr>
            <a:spLocks noGrp="1"/>
          </p:cNvSpPr>
          <p:nvPr>
            <p:ph type="subTitle" idx="1"/>
          </p:nvPr>
        </p:nvSpPr>
        <p:spPr>
          <a:xfrm>
            <a:off x="1371600" y="1962152"/>
            <a:ext cx="6400800" cy="1752600"/>
          </a:xfrm>
        </p:spPr>
        <p:txBody>
          <a:bodyPr/>
          <a:lstStyle/>
          <a:p>
            <a:r>
              <a:rPr lang="en-AU" dirty="0" smtClean="0"/>
              <a:t>Working with skewed, categorical and clustered data</a:t>
            </a:r>
            <a:endParaRPr lang="en-AU"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AU" b="1" dirty="0" smtClean="0"/>
              <a:t>Chi-square tests</a:t>
            </a:r>
            <a:endParaRPr lang="en-AU" b="1" dirty="0"/>
          </a:p>
        </p:txBody>
      </p:sp>
      <p:sp>
        <p:nvSpPr>
          <p:cNvPr id="3" name="Content Placeholder 2"/>
          <p:cNvSpPr>
            <a:spLocks noGrp="1"/>
          </p:cNvSpPr>
          <p:nvPr>
            <p:ph idx="1"/>
          </p:nvPr>
        </p:nvSpPr>
        <p:spPr>
          <a:xfrm>
            <a:off x="214282" y="1500174"/>
            <a:ext cx="8643998" cy="785818"/>
          </a:xfrm>
        </p:spPr>
        <p:txBody>
          <a:bodyPr>
            <a:noAutofit/>
          </a:bodyPr>
          <a:lstStyle/>
          <a:p>
            <a:pPr marL="273050" indent="-273050"/>
            <a:r>
              <a:rPr lang="en-AU" sz="2000" dirty="0" smtClean="0"/>
              <a:t>Used for determining whether two categorical variables are significantly associated, based on counts displayed in a frequency (or “contingency”) table.</a:t>
            </a:r>
          </a:p>
        </p:txBody>
      </p:sp>
      <p:sp>
        <p:nvSpPr>
          <p:cNvPr id="4" name="Content Placeholder 2"/>
          <p:cNvSpPr txBox="1">
            <a:spLocks/>
          </p:cNvSpPr>
          <p:nvPr/>
        </p:nvSpPr>
        <p:spPr>
          <a:xfrm>
            <a:off x="6715140" y="1071546"/>
            <a:ext cx="2214578" cy="357190"/>
          </a:xfrm>
          <a:prstGeom prst="rect">
            <a:avLst/>
          </a:prstGeom>
          <a:noFill/>
          <a:ln>
            <a:noFill/>
          </a:ln>
        </p:spPr>
        <p:txBody>
          <a:bodyPr/>
          <a:lstStyle/>
          <a:p>
            <a:pPr>
              <a:spcBef>
                <a:spcPts val="700"/>
              </a:spcBef>
              <a:buClr>
                <a:schemeClr val="accent2"/>
              </a:buClr>
              <a:buSzPct val="60000"/>
              <a:defRPr/>
            </a:pPr>
            <a:r>
              <a:rPr lang="en-AU" dirty="0" smtClean="0"/>
              <a:t>Reading: LSR Ch 12</a:t>
            </a:r>
            <a:endParaRPr lang="en-AU" dirty="0">
              <a:latin typeface="+mn-lt"/>
              <a:cs typeface="+mn-cs"/>
            </a:endParaRPr>
          </a:p>
        </p:txBody>
      </p:sp>
      <p:sp>
        <p:nvSpPr>
          <p:cNvPr id="5" name="Content Placeholder 2"/>
          <p:cNvSpPr txBox="1">
            <a:spLocks/>
          </p:cNvSpPr>
          <p:nvPr/>
        </p:nvSpPr>
        <p:spPr>
          <a:xfrm>
            <a:off x="214282" y="3571876"/>
            <a:ext cx="8715436" cy="785818"/>
          </a:xfrm>
          <a:prstGeom prst="rect">
            <a:avLst/>
          </a:prstGeom>
        </p:spPr>
        <p:txBody>
          <a:bodyPr vert="horz" lIns="91440" tIns="45720" rIns="91440" bIns="45720" rtlCol="0">
            <a:noAutofit/>
          </a:bodyPr>
          <a:lstStyle/>
          <a:p>
            <a:pPr marL="273050" marR="0" lvl="0" indent="-2730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Logic:</a:t>
            </a:r>
            <a:r>
              <a:rPr kumimoji="0" lang="en-AU" sz="2000" b="0" i="0" u="none" strike="noStrike" kern="1200" cap="none" spc="0" normalizeH="0" noProof="0" dirty="0" smtClean="0">
                <a:ln>
                  <a:noFill/>
                </a:ln>
                <a:solidFill>
                  <a:schemeClr val="tx1"/>
                </a:solidFill>
                <a:effectLst/>
                <a:uLnTx/>
                <a:uFillTx/>
                <a:latin typeface="+mn-lt"/>
                <a:ea typeface="+mn-ea"/>
                <a:cs typeface="+mn-cs"/>
              </a:rPr>
              <a:t> Compare observed frequencies to what would be expected under the null hypothesis in light of your degrees of freedom.</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Effect size: Cramer’s </a:t>
            </a:r>
            <a:r>
              <a:rPr kumimoji="0" lang="en-AU" sz="2000" b="0" i="1" u="none" strike="noStrike" kern="1200" cap="none" spc="0" normalizeH="0" baseline="0" noProof="0" dirty="0" smtClean="0">
                <a:ln>
                  <a:noFill/>
                </a:ln>
                <a:solidFill>
                  <a:schemeClr val="tx1"/>
                </a:solidFill>
                <a:effectLst/>
                <a:uLnTx/>
                <a:uFillTx/>
                <a:latin typeface="+mn-lt"/>
                <a:ea typeface="+mn-ea"/>
                <a:cs typeface="+mn-cs"/>
              </a:rPr>
              <a:t>V</a:t>
            </a:r>
            <a:r>
              <a:rPr kumimoji="0" lang="en-AU" sz="2000" b="0" u="none" strike="noStrike" kern="1200" cap="none" spc="0" normalizeH="0" baseline="0" noProof="0" dirty="0" smtClean="0">
                <a:ln>
                  <a:noFill/>
                </a:ln>
                <a:solidFill>
                  <a:schemeClr val="tx1"/>
                </a:solidFill>
                <a:effectLst/>
                <a:uLnTx/>
                <a:uFillTx/>
                <a:latin typeface="+mn-lt"/>
                <a:ea typeface="+mn-ea"/>
                <a:cs typeface="+mn-cs"/>
              </a:rPr>
              <a:t>, ranging from 0 (no association) to 1 (perfect association)</a:t>
            </a:r>
            <a:r>
              <a:rPr kumimoji="0" lang="en-AU" sz="2000" b="0" i="0" u="none" strike="noStrike" kern="1200" cap="none" spc="0" normalizeH="0" baseline="0" noProof="0" dirty="0" smtClean="0">
                <a:ln>
                  <a:noFill/>
                </a:ln>
                <a:solidFill>
                  <a:schemeClr val="tx1"/>
                </a:solidFill>
                <a:effectLst/>
                <a:uLnTx/>
                <a:uFillTx/>
                <a:latin typeface="+mn-lt"/>
                <a:ea typeface="+mn-ea"/>
                <a:cs typeface="+mn-cs"/>
              </a:rPr>
              <a:t> </a:t>
            </a:r>
          </a:p>
          <a:p>
            <a:pPr marL="273050" marR="0" lvl="0" indent="-2730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000" dirty="0" smtClean="0"/>
              <a:t>Assumptions:</a:t>
            </a:r>
          </a:p>
          <a:p>
            <a:pPr marL="730250" lvl="1" indent="-273050">
              <a:spcBef>
                <a:spcPct val="20000"/>
              </a:spcBef>
              <a:buFont typeface="Courier New" pitchFamily="49" charset="0"/>
              <a:buChar char="-"/>
            </a:pPr>
            <a:r>
              <a:rPr lang="en-AU" sz="2000" dirty="0" smtClean="0"/>
              <a:t>The two variables in the table are independent (otherwise, for a “repeated measures” design, use </a:t>
            </a:r>
            <a:r>
              <a:rPr lang="en-AU" sz="2000" dirty="0" err="1" smtClean="0"/>
              <a:t>McNemar</a:t>
            </a:r>
            <a:r>
              <a:rPr lang="en-AU" sz="2000" dirty="0" smtClean="0"/>
              <a:t> test)</a:t>
            </a:r>
          </a:p>
          <a:p>
            <a:pPr marL="730250" lvl="1" indent="-273050">
              <a:spcBef>
                <a:spcPct val="20000"/>
              </a:spcBef>
              <a:buFont typeface="Courier New" pitchFamily="49" charset="0"/>
              <a:buChar char="-"/>
            </a:pPr>
            <a:r>
              <a:rPr lang="en-AU" sz="2000" noProof="0" dirty="0" smtClean="0"/>
              <a:t>The expected frequency in each cell is sufficiently large (a rough </a:t>
            </a:r>
            <a:r>
              <a:rPr lang="en-AU" sz="2000" dirty="0" smtClean="0"/>
              <a:t>guide is that, if the expected frequency in any cell is less than 5, </a:t>
            </a:r>
            <a:r>
              <a:rPr lang="en-AU" sz="2000" noProof="0" dirty="0" smtClean="0"/>
              <a:t>use Fisher exact test)</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785786" y="2285992"/>
          <a:ext cx="7500990" cy="1112520"/>
        </p:xfrm>
        <a:graphic>
          <a:graphicData uri="http://schemas.openxmlformats.org/drawingml/2006/table">
            <a:tbl>
              <a:tblPr firstRow="1" bandRow="1">
                <a:tableStyleId>{5940675A-B579-460E-94D1-54222C63F5DA}</a:tableStyleId>
              </a:tblPr>
              <a:tblGrid>
                <a:gridCol w="1500198"/>
                <a:gridCol w="1500198"/>
                <a:gridCol w="1500198"/>
                <a:gridCol w="1500198"/>
                <a:gridCol w="1500198"/>
              </a:tblGrid>
              <a:tr h="370840">
                <a:tc>
                  <a:txBody>
                    <a:bodyPr/>
                    <a:lstStyle/>
                    <a:p>
                      <a:endParaRPr lang="en-AU" dirty="0"/>
                    </a:p>
                  </a:txBody>
                  <a:tcPr/>
                </a:tc>
                <a:tc>
                  <a:txBody>
                    <a:bodyPr/>
                    <a:lstStyle/>
                    <a:p>
                      <a:pPr algn="ctr"/>
                      <a:r>
                        <a:rPr lang="en-AU" dirty="0" err="1" smtClean="0"/>
                        <a:t>Desc</a:t>
                      </a:r>
                      <a:r>
                        <a:rPr lang="en-AU" dirty="0" smtClean="0"/>
                        <a:t>.</a:t>
                      </a:r>
                      <a:endParaRPr lang="en-AU" dirty="0"/>
                    </a:p>
                  </a:txBody>
                  <a:tcPr/>
                </a:tc>
                <a:tc>
                  <a:txBody>
                    <a:bodyPr/>
                    <a:lstStyle/>
                    <a:p>
                      <a:pPr algn="ctr"/>
                      <a:r>
                        <a:rPr lang="en-AU" dirty="0" smtClean="0"/>
                        <a:t>U-shaped</a:t>
                      </a:r>
                      <a:endParaRPr lang="en-AU" dirty="0"/>
                    </a:p>
                  </a:txBody>
                  <a:tcPr/>
                </a:tc>
                <a:tc>
                  <a:txBody>
                    <a:bodyPr/>
                    <a:lstStyle/>
                    <a:p>
                      <a:pPr algn="ctr"/>
                      <a:r>
                        <a:rPr lang="en-AU" dirty="0" err="1" smtClean="0"/>
                        <a:t>Asc</a:t>
                      </a:r>
                      <a:r>
                        <a:rPr lang="en-AU" dirty="0" smtClean="0"/>
                        <a:t>.</a:t>
                      </a:r>
                      <a:endParaRPr lang="en-AU" dirty="0"/>
                    </a:p>
                  </a:txBody>
                  <a:tcPr/>
                </a:tc>
                <a:tc>
                  <a:txBody>
                    <a:bodyPr/>
                    <a:lstStyle/>
                    <a:p>
                      <a:pPr algn="ctr"/>
                      <a:r>
                        <a:rPr lang="en-AU" dirty="0" smtClean="0"/>
                        <a:t>Flat</a:t>
                      </a:r>
                      <a:endParaRPr lang="en-AU" dirty="0"/>
                    </a:p>
                  </a:txBody>
                  <a:tcPr/>
                </a:tc>
              </a:tr>
              <a:tr h="370840">
                <a:tc>
                  <a:txBody>
                    <a:bodyPr/>
                    <a:lstStyle/>
                    <a:p>
                      <a:r>
                        <a:rPr lang="en-AU" dirty="0" smtClean="0"/>
                        <a:t>Strategy “no”</a:t>
                      </a:r>
                      <a:endParaRPr lang="en-AU" dirty="0"/>
                    </a:p>
                  </a:txBody>
                  <a:tcPr/>
                </a:tc>
                <a:tc>
                  <a:txBody>
                    <a:bodyPr/>
                    <a:lstStyle/>
                    <a:p>
                      <a:pPr algn="ctr"/>
                      <a:r>
                        <a:rPr lang="en-AU" dirty="0" smtClean="0"/>
                        <a:t>74</a:t>
                      </a:r>
                      <a:endParaRPr lang="en-AU" dirty="0"/>
                    </a:p>
                  </a:txBody>
                  <a:tcPr/>
                </a:tc>
                <a:tc>
                  <a:txBody>
                    <a:bodyPr/>
                    <a:lstStyle/>
                    <a:p>
                      <a:pPr algn="ctr"/>
                      <a:r>
                        <a:rPr lang="en-AU" dirty="0" smtClean="0"/>
                        <a:t>72</a:t>
                      </a:r>
                      <a:endParaRPr lang="en-AU" dirty="0"/>
                    </a:p>
                  </a:txBody>
                  <a:tcPr/>
                </a:tc>
                <a:tc>
                  <a:txBody>
                    <a:bodyPr/>
                    <a:lstStyle/>
                    <a:p>
                      <a:pPr algn="ctr"/>
                      <a:r>
                        <a:rPr lang="en-AU" dirty="0" smtClean="0"/>
                        <a:t>57</a:t>
                      </a:r>
                      <a:endParaRPr lang="en-AU" dirty="0"/>
                    </a:p>
                  </a:txBody>
                  <a:tcPr/>
                </a:tc>
                <a:tc>
                  <a:txBody>
                    <a:bodyPr/>
                    <a:lstStyle/>
                    <a:p>
                      <a:pPr algn="ctr"/>
                      <a:r>
                        <a:rPr lang="en-AU" dirty="0" smtClean="0"/>
                        <a:t>65</a:t>
                      </a:r>
                      <a:endParaRPr lang="en-AU" dirty="0"/>
                    </a:p>
                  </a:txBody>
                  <a:tcPr/>
                </a:tc>
              </a:tr>
              <a:tr h="370840">
                <a:tc>
                  <a:txBody>
                    <a:bodyPr/>
                    <a:lstStyle/>
                    <a:p>
                      <a:r>
                        <a:rPr lang="en-AU" dirty="0" smtClean="0"/>
                        <a:t>Strategy “yes”</a:t>
                      </a:r>
                      <a:endParaRPr lang="en-AU" dirty="0"/>
                    </a:p>
                  </a:txBody>
                  <a:tcPr/>
                </a:tc>
                <a:tc>
                  <a:txBody>
                    <a:bodyPr/>
                    <a:lstStyle/>
                    <a:p>
                      <a:pPr algn="ctr"/>
                      <a:r>
                        <a:rPr lang="en-AU" dirty="0" smtClean="0"/>
                        <a:t>11</a:t>
                      </a:r>
                      <a:endParaRPr lang="en-AU" dirty="0"/>
                    </a:p>
                  </a:txBody>
                  <a:tcPr/>
                </a:tc>
                <a:tc>
                  <a:txBody>
                    <a:bodyPr/>
                    <a:lstStyle/>
                    <a:p>
                      <a:pPr algn="ctr"/>
                      <a:r>
                        <a:rPr lang="en-AU" dirty="0" smtClean="0"/>
                        <a:t>14</a:t>
                      </a:r>
                      <a:endParaRPr lang="en-AU" dirty="0"/>
                    </a:p>
                  </a:txBody>
                  <a:tcPr/>
                </a:tc>
                <a:tc>
                  <a:txBody>
                    <a:bodyPr/>
                    <a:lstStyle/>
                    <a:p>
                      <a:pPr algn="ctr"/>
                      <a:r>
                        <a:rPr lang="en-AU" dirty="0" smtClean="0"/>
                        <a:t>22</a:t>
                      </a:r>
                      <a:endParaRPr lang="en-AU" dirty="0"/>
                    </a:p>
                  </a:txBody>
                  <a:tcPr/>
                </a:tc>
                <a:tc>
                  <a:txBody>
                    <a:bodyPr/>
                    <a:lstStyle/>
                    <a:p>
                      <a:pPr algn="ctr"/>
                      <a:r>
                        <a:rPr lang="en-AU" dirty="0" smtClean="0"/>
                        <a:t>19</a:t>
                      </a:r>
                      <a:endParaRPr lang="en-AU"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454656"/>
          </a:xfrm>
        </p:spPr>
        <p:txBody>
          <a:bodyPr>
            <a:noAutofit/>
          </a:bodyPr>
          <a:lstStyle/>
          <a:p>
            <a:pPr marL="0" indent="0">
              <a:buNone/>
              <a:defRPr/>
            </a:pPr>
            <a:r>
              <a:rPr lang="en-US" sz="2200" b="1" dirty="0" smtClean="0"/>
              <a:t>Hypothesis</a:t>
            </a:r>
          </a:p>
          <a:p>
            <a:pPr marL="0" indent="0">
              <a:buNone/>
            </a:pPr>
            <a:r>
              <a:rPr lang="en-US" sz="2200" dirty="0" smtClean="0"/>
              <a:t>If people perceive themselves to be problem-solving (learning a strategy) in games of chance, the illusion of natural control should be greater in the </a:t>
            </a:r>
            <a:r>
              <a:rPr lang="en-US" sz="2200" i="1" dirty="0" smtClean="0"/>
              <a:t>Ascending slope </a:t>
            </a:r>
            <a:r>
              <a:rPr lang="en-US" sz="2200" dirty="0" smtClean="0"/>
              <a:t>condition relative to the </a:t>
            </a:r>
            <a:r>
              <a:rPr lang="en-US" sz="2200" i="1" dirty="0" smtClean="0"/>
              <a:t>Descending slope </a:t>
            </a:r>
            <a:r>
              <a:rPr lang="en-US" sz="2200" dirty="0" smtClean="0"/>
              <a:t>condition. This implies that the number of people saying “Yes, I had a strategy” in response to the </a:t>
            </a:r>
            <a:r>
              <a:rPr lang="en-US" sz="2200" dirty="0" err="1" smtClean="0"/>
              <a:t>PostStrategyPresent</a:t>
            </a:r>
            <a:r>
              <a:rPr lang="en-US" sz="2200" dirty="0" smtClean="0"/>
              <a:t> question should be associated with success-slope condition (</a:t>
            </a:r>
            <a:r>
              <a:rPr lang="en-US" sz="2200" dirty="0" err="1" smtClean="0"/>
              <a:t>SeqCond</a:t>
            </a:r>
            <a:r>
              <a:rPr lang="en-US" sz="2200" dirty="0" smtClean="0"/>
              <a:t>).</a:t>
            </a:r>
          </a:p>
          <a:p>
            <a:pPr marL="0" indent="0" eaLnBrk="1" hangingPunct="1">
              <a:buNone/>
              <a:defRPr/>
            </a:pPr>
            <a:endParaRPr lang="en-US" sz="2200" b="1" dirty="0" smtClean="0"/>
          </a:p>
          <a:p>
            <a:pPr marL="0" indent="0" eaLnBrk="1" hangingPunct="1">
              <a:buNone/>
              <a:defRPr/>
            </a:pPr>
            <a:r>
              <a:rPr lang="en-US" sz="2200" b="1" dirty="0" smtClean="0"/>
              <a:t>Descriptive statistics</a:t>
            </a:r>
          </a:p>
          <a:p>
            <a:pPr marL="0" indent="0">
              <a:buNone/>
              <a:defRPr/>
            </a:pPr>
            <a:r>
              <a:rPr lang="en-US" sz="2200" dirty="0" smtClean="0"/>
              <a:t>Frequency table as on previous slide. </a:t>
            </a:r>
            <a:r>
              <a:rPr lang="en-US" sz="2200" dirty="0" err="1" smtClean="0">
                <a:latin typeface="Courier New" pitchFamily="49" charset="0"/>
                <a:cs typeface="Courier New" pitchFamily="49" charset="0"/>
              </a:rPr>
              <a:t>xtabs</a:t>
            </a:r>
            <a:r>
              <a:rPr lang="en-US" sz="2200" dirty="0" smtClean="0"/>
              <a:t> in </a:t>
            </a:r>
            <a:r>
              <a:rPr lang="en-US" sz="2200" dirty="0" smtClean="0">
                <a:latin typeface="Courier New" pitchFamily="49" charset="0"/>
                <a:cs typeface="Courier New" pitchFamily="49" charset="0"/>
              </a:rPr>
              <a:t>base</a:t>
            </a:r>
            <a:r>
              <a:rPr lang="en-US" sz="2200" dirty="0" smtClean="0"/>
              <a:t> package.</a:t>
            </a:r>
          </a:p>
          <a:p>
            <a:pPr marL="0" indent="0" eaLnBrk="1" hangingPunct="1">
              <a:buNone/>
              <a:defRPr/>
            </a:pPr>
            <a:endParaRPr lang="en-US" sz="2200" dirty="0" smtClean="0"/>
          </a:p>
          <a:p>
            <a:pPr marL="0" indent="0" eaLnBrk="1" hangingPunct="1">
              <a:buNone/>
              <a:defRPr/>
            </a:pPr>
            <a:r>
              <a:rPr lang="en-US" sz="2200" b="1" dirty="0" smtClean="0"/>
              <a:t>Running the analysis</a:t>
            </a:r>
          </a:p>
          <a:p>
            <a:pPr marL="0" indent="0">
              <a:buNone/>
              <a:defRPr/>
            </a:pPr>
            <a:r>
              <a:rPr lang="en-US" sz="2200" dirty="0" err="1" smtClean="0">
                <a:latin typeface="Courier New" pitchFamily="49" charset="0"/>
                <a:cs typeface="Courier New" pitchFamily="49" charset="0"/>
              </a:rPr>
              <a:t>associationTest</a:t>
            </a:r>
            <a:r>
              <a:rPr lang="en-US" sz="2200" dirty="0" smtClean="0"/>
              <a:t> in </a:t>
            </a:r>
            <a:r>
              <a:rPr lang="en-US" sz="2200" dirty="0" err="1" smtClean="0">
                <a:latin typeface="Courier New" pitchFamily="49" charset="0"/>
                <a:cs typeface="Courier New" pitchFamily="49" charset="0"/>
              </a:rPr>
              <a:t>lsr</a:t>
            </a:r>
            <a:r>
              <a:rPr lang="en-US" sz="2200" dirty="0" smtClean="0">
                <a:latin typeface="Courier New" pitchFamily="49" charset="0"/>
                <a:cs typeface="Courier New" pitchFamily="49" charset="0"/>
              </a:rPr>
              <a:t> </a:t>
            </a:r>
            <a:r>
              <a:rPr lang="en-US" sz="2200" dirty="0" smtClean="0"/>
              <a:t>package (</a:t>
            </a:r>
            <a:r>
              <a:rPr lang="en-US" sz="2200" dirty="0" err="1" smtClean="0">
                <a:latin typeface="Courier New" pitchFamily="49" charset="0"/>
                <a:cs typeface="Courier New" pitchFamily="49" charset="0"/>
              </a:rPr>
              <a:t>fisher.test</a:t>
            </a:r>
            <a:r>
              <a:rPr lang="en-US" sz="2200" dirty="0" smtClean="0"/>
              <a:t> and </a:t>
            </a:r>
            <a:r>
              <a:rPr lang="en-US" sz="2200" dirty="0" err="1" smtClean="0">
                <a:latin typeface="Courier New" pitchFamily="49" charset="0"/>
                <a:cs typeface="Courier New" pitchFamily="49" charset="0"/>
              </a:rPr>
              <a:t>mcnemar.test</a:t>
            </a:r>
            <a:r>
              <a:rPr lang="en-US" sz="2200" dirty="0" smtClean="0"/>
              <a:t> are in the </a:t>
            </a:r>
            <a:r>
              <a:rPr lang="en-US" sz="2200" dirty="0" smtClean="0">
                <a:latin typeface="Courier New" pitchFamily="49" charset="0"/>
                <a:cs typeface="Courier New" pitchFamily="49" charset="0"/>
              </a:rPr>
              <a:t>stats</a:t>
            </a:r>
            <a:r>
              <a:rPr lang="en-US" sz="2200" dirty="0" smtClean="0"/>
              <a:t> package)</a:t>
            </a:r>
          </a:p>
          <a:p>
            <a:pPr marL="0" indent="0" eaLnBrk="1" hangingPunct="1">
              <a:buNone/>
              <a:defRPr/>
            </a:pPr>
            <a:endParaRPr lang="en-US" sz="1200" dirty="0" smtClean="0"/>
          </a:p>
        </p:txBody>
      </p:sp>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Chi-squared test of a</a:t>
            </a:r>
            <a:r>
              <a:rPr kumimoji="0" lang="en-AU" sz="2400" b="0" i="0" u="none" strike="noStrike" kern="1200" cap="none" spc="0" normalizeH="0" noProof="0" dirty="0" smtClean="0">
                <a:ln>
                  <a:noFill/>
                </a:ln>
                <a:solidFill>
                  <a:schemeClr val="tx1"/>
                </a:solidFill>
                <a:effectLst/>
                <a:uLnTx/>
                <a:uFillTx/>
                <a:latin typeface="+mn-lt"/>
                <a:ea typeface="+mn-ea"/>
                <a:cs typeface="+mn-cs"/>
              </a:rPr>
              <a:t> version of Hypothesis 1 in our dataset</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5"/>
          <p:cNvSpPr/>
          <p:nvPr/>
        </p:nvSpPr>
        <p:spPr>
          <a:xfrm>
            <a:off x="7500958" y="6286520"/>
            <a:ext cx="1428760" cy="369332"/>
          </a:xfrm>
          <a:prstGeom prst="rect">
            <a:avLst/>
          </a:prstGeom>
        </p:spPr>
        <p:txBody>
          <a:bodyPr wrap="square">
            <a:spAutoFit/>
          </a:bodyPr>
          <a:lstStyle/>
          <a:p>
            <a:r>
              <a:rPr lang="en-AU" dirty="0" smtClean="0"/>
              <a:t>Go to script</a:t>
            </a:r>
            <a:endParaRPr lang="en-AU" i="1" baseline="-25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a:t>
            </a:r>
          </a:p>
        </p:txBody>
      </p:sp>
      <p:sp>
        <p:nvSpPr>
          <p:cNvPr id="4" name="Content Placeholder 3"/>
          <p:cNvSpPr>
            <a:spLocks noGrp="1"/>
          </p:cNvSpPr>
          <p:nvPr>
            <p:ph idx="1"/>
          </p:nvPr>
        </p:nvSpPr>
        <p:spPr>
          <a:xfrm>
            <a:off x="357158" y="714356"/>
            <a:ext cx="8286808" cy="5357850"/>
          </a:xfrm>
          <a:noFill/>
        </p:spPr>
        <p:txBody>
          <a:bodyPr>
            <a:normAutofit/>
          </a:bodyPr>
          <a:lstStyle/>
          <a:p>
            <a:pPr marL="176213" indent="-176213">
              <a:defRPr/>
            </a:pPr>
            <a:r>
              <a:rPr lang="en-US" sz="2200" dirty="0" smtClean="0"/>
              <a:t>Frequency table</a:t>
            </a:r>
          </a:p>
          <a:p>
            <a:pPr marL="176213" indent="-176213">
              <a:defRPr/>
            </a:pPr>
            <a:r>
              <a:rPr lang="en-US" sz="2200" dirty="0" smtClean="0"/>
              <a:t>Text: A chi-square test indicated that the association between success-slope and reporting of a strategy approached significance (</a:t>
            </a:r>
            <a:r>
              <a:rPr lang="el-GR" sz="2200" dirty="0" smtClean="0">
                <a:latin typeface="Garamond"/>
              </a:rPr>
              <a:t>χ</a:t>
            </a:r>
            <a:r>
              <a:rPr lang="en-US" sz="2200" baseline="30000" dirty="0" smtClean="0"/>
              <a:t>2</a:t>
            </a:r>
            <a:r>
              <a:rPr lang="en-US" sz="2200" dirty="0" smtClean="0"/>
              <a:t>(3) = 6.84, </a:t>
            </a:r>
            <a:r>
              <a:rPr lang="en-US" sz="2200" i="1" dirty="0" smtClean="0"/>
              <a:t>p</a:t>
            </a:r>
            <a:r>
              <a:rPr lang="en-US" sz="2200" dirty="0" smtClean="0"/>
              <a:t> = .07, Cramer’s </a:t>
            </a:r>
            <a:r>
              <a:rPr lang="en-US" sz="2200" i="1" dirty="0" smtClean="0"/>
              <a:t>V</a:t>
            </a:r>
            <a:r>
              <a:rPr lang="en-US" sz="2200" dirty="0" smtClean="0"/>
              <a:t> = 0.14). This might reflect the slightly higher incidence of strategy reports in the </a:t>
            </a:r>
            <a:r>
              <a:rPr lang="en-US" sz="2200" i="1" dirty="0" smtClean="0"/>
              <a:t>Ascending</a:t>
            </a:r>
            <a:r>
              <a:rPr lang="en-US" sz="2200" dirty="0" smtClean="0"/>
              <a:t> condition, and possibly the </a:t>
            </a:r>
            <a:r>
              <a:rPr lang="en-US" sz="2200" i="1" dirty="0" smtClean="0"/>
              <a:t>Flat</a:t>
            </a:r>
            <a:r>
              <a:rPr lang="en-US" sz="2200" dirty="0" smtClean="0"/>
              <a:t> condition also. [Notice that it is useful to comment on what the association implies - where were the differences?]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tIns="144000" anchor="t" anchorCtr="0">
            <a:normAutofit/>
          </a:bodyPr>
          <a:lstStyle/>
          <a:p>
            <a:r>
              <a:rPr lang="en-AU" sz="4000" b="1" dirty="0" smtClean="0"/>
              <a:t>Logistic regression</a:t>
            </a:r>
            <a:endParaRPr lang="en-AU" sz="4000" b="1" dirty="0"/>
          </a:p>
        </p:txBody>
      </p:sp>
      <p:sp>
        <p:nvSpPr>
          <p:cNvPr id="3" name="Content Placeholder 2"/>
          <p:cNvSpPr>
            <a:spLocks noGrp="1"/>
          </p:cNvSpPr>
          <p:nvPr>
            <p:ph idx="1"/>
          </p:nvPr>
        </p:nvSpPr>
        <p:spPr>
          <a:xfrm>
            <a:off x="457200" y="1600200"/>
            <a:ext cx="8229600" cy="4900634"/>
          </a:xfrm>
        </p:spPr>
        <p:txBody>
          <a:bodyPr>
            <a:normAutofit lnSpcReduction="10000"/>
          </a:bodyPr>
          <a:lstStyle/>
          <a:p>
            <a:r>
              <a:rPr lang="en-AU" sz="2400" dirty="0" smtClean="0"/>
              <a:t>In its basic form, can be used only with a binary outcome variable (e.g., alive or dead; ill or not). However, can include any number of categorical and continuous predictors.</a:t>
            </a:r>
          </a:p>
          <a:p>
            <a:r>
              <a:rPr lang="en-AU" sz="2400" dirty="0" smtClean="0"/>
              <a:t>Uses: hypothesis tests and prediction. There is an example of each in the Study Materials Lecture 4 folder. For another good example of prediction, search Masaryk University Catalogue or Google Scholar for: “Prediction of probable Alzheimer's disease in memory-impaired patients: A prospective longitudinal study” (article available only in HTML). Here, we will focus on hypothesis testing.</a:t>
            </a:r>
          </a:p>
          <a:p>
            <a:r>
              <a:rPr lang="en-AU" sz="2400" dirty="0" smtClean="0"/>
              <a:t>A generalized linear model: </a:t>
            </a:r>
          </a:p>
          <a:p>
            <a:pPr lvl="1"/>
            <a:r>
              <a:rPr lang="en-AU" sz="2400" dirty="0" smtClean="0"/>
              <a:t>Binomial random component</a:t>
            </a:r>
          </a:p>
          <a:p>
            <a:pPr lvl="1"/>
            <a:r>
              <a:rPr lang="en-AU" sz="2400" dirty="0" err="1" smtClean="0"/>
              <a:t>Logit</a:t>
            </a:r>
            <a:r>
              <a:rPr lang="en-AU" sz="2400" dirty="0" smtClean="0"/>
              <a:t> link function</a:t>
            </a:r>
          </a:p>
        </p:txBody>
      </p:sp>
      <p:sp>
        <p:nvSpPr>
          <p:cNvPr id="4" name="Content Placeholder 2"/>
          <p:cNvSpPr txBox="1">
            <a:spLocks/>
          </p:cNvSpPr>
          <p:nvPr/>
        </p:nvSpPr>
        <p:spPr>
          <a:xfrm>
            <a:off x="6286512" y="1071546"/>
            <a:ext cx="3000396" cy="357190"/>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Baguley</a:t>
            </a:r>
            <a:r>
              <a:rPr lang="en-AU" dirty="0" smtClean="0"/>
              <a:t> Ch 17</a:t>
            </a:r>
            <a:endParaRPr lang="en-AU" dirty="0">
              <a:latin typeface="+mn-lt"/>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785818"/>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 a</a:t>
            </a:r>
            <a:r>
              <a:rPr kumimoji="0" lang="en-AU" sz="2400" b="0" i="0" u="none" strike="noStrike" kern="1200" cap="none" spc="0" normalizeH="0" noProof="0" dirty="0" smtClean="0">
                <a:ln>
                  <a:noFill/>
                </a:ln>
                <a:solidFill>
                  <a:schemeClr val="tx1"/>
                </a:solidFill>
                <a:effectLst/>
                <a:uLnTx/>
                <a:uFillTx/>
                <a:latin typeface="+mn-lt"/>
                <a:ea typeface="+mn-ea"/>
                <a:cs typeface="+mn-cs"/>
              </a:rPr>
              <a:t> nationally representative Czech survey on drug use and gambling (CG1 in workspace)</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457200" y="1071546"/>
            <a:ext cx="8229600" cy="5572164"/>
          </a:xfrm>
        </p:spPr>
        <p:txBody>
          <a:bodyPr>
            <a:noAutofit/>
          </a:bodyPr>
          <a:lstStyle/>
          <a:p>
            <a:pPr marL="0" indent="0">
              <a:buNone/>
              <a:defRPr/>
            </a:pPr>
            <a:r>
              <a:rPr lang="en-US" sz="2000" b="1" dirty="0" smtClean="0"/>
              <a:t>Survey questions</a:t>
            </a:r>
          </a:p>
          <a:p>
            <a:pPr marL="176213" indent="-176213"/>
            <a:r>
              <a:rPr lang="en-GB" sz="2000" dirty="0" smtClean="0"/>
              <a:t>What type of game/s have you played in the last 12 months? </a:t>
            </a:r>
            <a:r>
              <a:rPr lang="en-AU" sz="2000" i="1" dirty="0" smtClean="0"/>
              <a:t>Select all that apply:</a:t>
            </a:r>
            <a:r>
              <a:rPr lang="en-AU" sz="2000" dirty="0" smtClean="0"/>
              <a:t> </a:t>
            </a:r>
          </a:p>
          <a:p>
            <a:pPr marL="352425" indent="449263">
              <a:buFont typeface="Wingdings" pitchFamily="2" charset="2"/>
              <a:buChar char="q"/>
            </a:pPr>
            <a:r>
              <a:rPr lang="en-GB" sz="1600" dirty="0" smtClean="0"/>
              <a:t>slot machines</a:t>
            </a:r>
          </a:p>
          <a:p>
            <a:pPr marL="352425" indent="449263">
              <a:buFont typeface="Wingdings" pitchFamily="2" charset="2"/>
              <a:buChar char="q"/>
            </a:pPr>
            <a:r>
              <a:rPr lang="en-GB" sz="1600" dirty="0" smtClean="0"/>
              <a:t>online slot machines</a:t>
            </a:r>
          </a:p>
          <a:p>
            <a:pPr marL="352425" indent="449263">
              <a:buFont typeface="Wingdings" pitchFamily="2" charset="2"/>
              <a:buChar char="q"/>
            </a:pPr>
            <a:r>
              <a:rPr lang="en-GB" sz="1600" dirty="0" smtClean="0"/>
              <a:t>virtual gaming machines (e.g. virtual roulette) </a:t>
            </a:r>
          </a:p>
          <a:p>
            <a:pPr marL="352425" indent="449263">
              <a:buFont typeface="Wingdings" pitchFamily="2" charset="2"/>
              <a:buChar char="q"/>
            </a:pPr>
            <a:r>
              <a:rPr lang="en-GB" sz="1600" dirty="0" smtClean="0"/>
              <a:t>casino games (e.g. roulette, cards, dice) </a:t>
            </a:r>
          </a:p>
          <a:p>
            <a:pPr marL="352425" indent="449263">
              <a:buFont typeface="Wingdings" pitchFamily="2" charset="2"/>
              <a:buChar char="q"/>
            </a:pPr>
            <a:r>
              <a:rPr lang="en-GB" sz="1600" dirty="0" smtClean="0"/>
              <a:t>card tournaments outside of casinos (e.g. poker) </a:t>
            </a:r>
          </a:p>
          <a:p>
            <a:pPr marL="352425" indent="449263">
              <a:buFont typeface="Wingdings" pitchFamily="2" charset="2"/>
              <a:buChar char="q"/>
            </a:pPr>
            <a:r>
              <a:rPr lang="en-GB" sz="1600" dirty="0" smtClean="0"/>
              <a:t>sports and non-sports betting at betting offices/bookmakers </a:t>
            </a:r>
          </a:p>
          <a:p>
            <a:pPr marL="352425" indent="449263">
              <a:buFont typeface="Wingdings" pitchFamily="2" charset="2"/>
              <a:buChar char="q"/>
            </a:pPr>
            <a:r>
              <a:rPr lang="en-GB" sz="1600" dirty="0" smtClean="0"/>
              <a:t>online betting at registered Czech operators</a:t>
            </a:r>
          </a:p>
          <a:p>
            <a:pPr marL="352425" indent="449263">
              <a:buFont typeface="Wingdings" pitchFamily="2" charset="2"/>
              <a:buChar char="q"/>
            </a:pPr>
            <a:r>
              <a:rPr lang="en-GB" sz="1600" dirty="0" smtClean="0"/>
              <a:t>other online betting (e.g. online poker, roulette)</a:t>
            </a:r>
          </a:p>
          <a:p>
            <a:pPr marL="352425" indent="449263">
              <a:buFont typeface="Wingdings" pitchFamily="2" charset="2"/>
              <a:buChar char="q"/>
            </a:pPr>
            <a:r>
              <a:rPr lang="en-GB" sz="1600" dirty="0" smtClean="0">
                <a:solidFill>
                  <a:schemeClr val="accent2">
                    <a:lumMod val="75000"/>
                  </a:schemeClr>
                </a:solidFill>
              </a:rPr>
              <a:t>lotteries</a:t>
            </a:r>
          </a:p>
          <a:p>
            <a:pPr marL="352425" indent="449263">
              <a:buFont typeface="Wingdings" pitchFamily="2" charset="2"/>
              <a:buChar char="q"/>
            </a:pPr>
            <a:r>
              <a:rPr lang="en-GB" sz="1600" dirty="0" smtClean="0">
                <a:solidFill>
                  <a:schemeClr val="tx2">
                    <a:lumMod val="75000"/>
                  </a:schemeClr>
                </a:solidFill>
              </a:rPr>
              <a:t>I did not play on any of these</a:t>
            </a:r>
          </a:p>
          <a:p>
            <a:pPr>
              <a:spcBef>
                <a:spcPts val="1200"/>
              </a:spcBef>
            </a:pPr>
            <a:r>
              <a:rPr lang="en-GB" sz="2000" dirty="0" smtClean="0"/>
              <a:t>In the last 12 months, how often have you played any of the games listed above? </a:t>
            </a:r>
            <a:r>
              <a:rPr lang="en-GB" sz="2000" i="1" dirty="0" smtClean="0"/>
              <a:t>Response options:</a:t>
            </a:r>
            <a:r>
              <a:rPr lang="en-GB" sz="2000" dirty="0" smtClean="0"/>
              <a:t>  (0) only once, (1) less than once a month, (2) once a month, (3) several times a month (2-3 times), (4) at least once a week (1-2 times), (5) several times a week (3-4 times), (6) every day or almost every day (5-7 times per week)</a:t>
            </a:r>
            <a:endParaRPr lang="en-US" sz="2000" dirty="0" smtClean="0"/>
          </a:p>
          <a:p>
            <a:pPr marL="0" indent="0" eaLnBrk="1" hangingPunct="1">
              <a:buNone/>
              <a:defRPr/>
            </a:pPr>
            <a:endParaRPr lang="en-US" sz="2000" b="1" dirty="0" smtClean="0"/>
          </a:p>
        </p:txBody>
      </p:sp>
      <p:sp>
        <p:nvSpPr>
          <p:cNvPr id="4" name="Rectangle 3"/>
          <p:cNvSpPr/>
          <p:nvPr/>
        </p:nvSpPr>
        <p:spPr>
          <a:xfrm>
            <a:off x="6929454" y="1928802"/>
            <a:ext cx="1571636" cy="3139321"/>
          </a:xfrm>
          <a:prstGeom prst="rect">
            <a:avLst/>
          </a:prstGeom>
          <a:ln>
            <a:solidFill>
              <a:schemeClr val="tx1"/>
            </a:solidFill>
          </a:ln>
        </p:spPr>
        <p:txBody>
          <a:bodyPr wrap="square">
            <a:spAutoFit/>
          </a:bodyPr>
          <a:lstStyle/>
          <a:p>
            <a:r>
              <a:rPr lang="en-AU" dirty="0" smtClean="0"/>
              <a:t>Over 2000 people answered the survey but they were excluded from this analysis if they answered </a:t>
            </a:r>
            <a:r>
              <a:rPr lang="en-AU" dirty="0" smtClean="0">
                <a:solidFill>
                  <a:schemeClr val="accent2">
                    <a:lumMod val="75000"/>
                  </a:schemeClr>
                </a:solidFill>
              </a:rPr>
              <a:t>lotteries</a:t>
            </a:r>
            <a:r>
              <a:rPr lang="en-AU" dirty="0" smtClean="0"/>
              <a:t> only or </a:t>
            </a:r>
            <a:r>
              <a:rPr lang="en-AU" dirty="0" smtClean="0">
                <a:solidFill>
                  <a:schemeClr val="tx2">
                    <a:lumMod val="75000"/>
                  </a:schemeClr>
                </a:solidFill>
              </a:rPr>
              <a:t>did not play</a:t>
            </a:r>
            <a:r>
              <a:rPr lang="en-AU" dirty="0" smtClean="0"/>
              <a:t>.</a:t>
            </a:r>
            <a:endParaRPr lang="en-AU" i="1" baseline="-25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 a</a:t>
            </a:r>
            <a:r>
              <a:rPr kumimoji="0" lang="en-AU" sz="2400" b="0" i="0" u="none" strike="noStrike" kern="1200" cap="none" spc="0" normalizeH="0" noProof="0" dirty="0" smtClean="0">
                <a:ln>
                  <a:noFill/>
                </a:ln>
                <a:solidFill>
                  <a:schemeClr val="tx1"/>
                </a:solidFill>
                <a:effectLst/>
                <a:uLnTx/>
                <a:uFillTx/>
                <a:latin typeface="+mn-lt"/>
                <a:ea typeface="+mn-ea"/>
                <a:cs typeface="+mn-cs"/>
              </a:rPr>
              <a:t> nationally representative Czech survey on drug-use and gambling</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457200" y="1189054"/>
            <a:ext cx="8229600" cy="5454656"/>
          </a:xfrm>
        </p:spPr>
        <p:txBody>
          <a:bodyPr>
            <a:noAutofit/>
          </a:bodyPr>
          <a:lstStyle/>
          <a:p>
            <a:pPr marL="0" indent="0">
              <a:buNone/>
              <a:defRPr/>
            </a:pPr>
            <a:r>
              <a:rPr lang="en-US" sz="2000" b="1" dirty="0" smtClean="0"/>
              <a:t>Survey questions (cont.)</a:t>
            </a:r>
          </a:p>
          <a:p>
            <a:pPr marL="176213" indent="-176213">
              <a:spcBef>
                <a:spcPts val="0"/>
              </a:spcBef>
            </a:pPr>
            <a:r>
              <a:rPr lang="en-GB" sz="2000" dirty="0" smtClean="0"/>
              <a:t>Problem Gambling Severity Index (Ferris &amp; Wynne, 2001)</a:t>
            </a:r>
          </a:p>
          <a:p>
            <a:pPr>
              <a:spcBef>
                <a:spcPts val="300"/>
              </a:spcBef>
              <a:buNone/>
            </a:pPr>
            <a:r>
              <a:rPr lang="en-AU" sz="2000" i="1" dirty="0" smtClean="0"/>
              <a:t>Thinking about the last 12 months...</a:t>
            </a:r>
          </a:p>
          <a:p>
            <a:pPr lvl="1">
              <a:spcBef>
                <a:spcPts val="0"/>
              </a:spcBef>
            </a:pPr>
            <a:r>
              <a:rPr lang="en-GB" sz="2000" dirty="0" smtClean="0"/>
              <a:t>have you bet more than you could really afford to lose? </a:t>
            </a:r>
          </a:p>
          <a:p>
            <a:pPr lvl="2">
              <a:spcBef>
                <a:spcPts val="0"/>
              </a:spcBef>
            </a:pPr>
            <a:r>
              <a:rPr lang="en-GB" sz="2000" dirty="0" smtClean="0"/>
              <a:t>0:</a:t>
            </a:r>
            <a:r>
              <a:rPr lang="en-AU" sz="2000" dirty="0" smtClean="0"/>
              <a:t> never</a:t>
            </a:r>
            <a:endParaRPr lang="en-GB" sz="2000" dirty="0" smtClean="0"/>
          </a:p>
          <a:p>
            <a:pPr lvl="2">
              <a:spcBef>
                <a:spcPts val="0"/>
              </a:spcBef>
            </a:pPr>
            <a:r>
              <a:rPr lang="en-GB" sz="2000" dirty="0" smtClean="0"/>
              <a:t>1: sometimes</a:t>
            </a:r>
          </a:p>
          <a:p>
            <a:pPr lvl="2">
              <a:spcBef>
                <a:spcPts val="0"/>
              </a:spcBef>
            </a:pPr>
            <a:r>
              <a:rPr lang="en-GB" sz="2000" dirty="0" smtClean="0"/>
              <a:t>2: most of the time</a:t>
            </a:r>
          </a:p>
          <a:p>
            <a:pPr lvl="2">
              <a:spcBef>
                <a:spcPts val="0"/>
              </a:spcBef>
            </a:pPr>
            <a:r>
              <a:rPr lang="en-GB" sz="2000" dirty="0" smtClean="0"/>
              <a:t>3: almost always</a:t>
            </a:r>
            <a:endParaRPr lang="en-AU" sz="2000" dirty="0" smtClean="0"/>
          </a:p>
          <a:p>
            <a:pPr lvl="1">
              <a:spcBef>
                <a:spcPts val="300"/>
              </a:spcBef>
            </a:pPr>
            <a:r>
              <a:rPr lang="en-GB" sz="2000" dirty="0" smtClean="0"/>
              <a:t>have you needed to gamble with larger amounts of money to get the same feeling of excitement?</a:t>
            </a:r>
            <a:endParaRPr lang="en-AU" sz="2000" dirty="0" smtClean="0"/>
          </a:p>
          <a:p>
            <a:pPr lvl="1">
              <a:spcBef>
                <a:spcPts val="300"/>
              </a:spcBef>
            </a:pPr>
            <a:r>
              <a:rPr lang="en-GB" sz="2000" dirty="0" smtClean="0"/>
              <a:t>did you go back another day to try to win back the money you lost?</a:t>
            </a:r>
            <a:endParaRPr lang="en-AU" sz="2000" dirty="0" smtClean="0"/>
          </a:p>
          <a:p>
            <a:pPr lvl="1">
              <a:spcBef>
                <a:spcPts val="300"/>
              </a:spcBef>
            </a:pPr>
            <a:r>
              <a:rPr lang="en-AU" sz="2000" i="1" dirty="0" smtClean="0"/>
              <a:t>... </a:t>
            </a:r>
            <a:r>
              <a:rPr lang="en-AU" sz="2000" dirty="0" smtClean="0"/>
              <a:t>9 questions total </a:t>
            </a:r>
          </a:p>
          <a:p>
            <a:pPr lvl="1">
              <a:spcBef>
                <a:spcPts val="300"/>
              </a:spcBef>
            </a:pPr>
            <a:r>
              <a:rPr lang="en-AU" sz="2000" dirty="0" smtClean="0"/>
              <a:t>Interpretation of total score:</a:t>
            </a:r>
          </a:p>
          <a:p>
            <a:pPr lvl="2">
              <a:spcBef>
                <a:spcPts val="0"/>
              </a:spcBef>
            </a:pPr>
            <a:r>
              <a:rPr lang="en-AU" sz="2000" dirty="0" smtClean="0"/>
              <a:t>0-2: no risk</a:t>
            </a:r>
          </a:p>
          <a:p>
            <a:pPr lvl="2">
              <a:spcBef>
                <a:spcPts val="0"/>
              </a:spcBef>
            </a:pPr>
            <a:r>
              <a:rPr lang="en-AU" sz="2000" dirty="0" smtClean="0"/>
              <a:t>3-7: at risk</a:t>
            </a:r>
          </a:p>
          <a:p>
            <a:pPr lvl="2">
              <a:spcBef>
                <a:spcPts val="0"/>
              </a:spcBef>
            </a:pPr>
            <a:r>
              <a:rPr lang="en-AU" sz="2000" dirty="0" smtClean="0"/>
              <a:t>8 or more: pathological gambler</a:t>
            </a:r>
          </a:p>
          <a:p>
            <a:pPr lvl="1">
              <a:spcBef>
                <a:spcPts val="0"/>
              </a:spcBef>
            </a:pPr>
            <a:endParaRPr lang="en-AU"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a:t>
            </a:r>
          </a:p>
        </p:txBody>
      </p:sp>
      <p:sp>
        <p:nvSpPr>
          <p:cNvPr id="6" name="Content Placeholder 2"/>
          <p:cNvSpPr>
            <a:spLocks noGrp="1"/>
          </p:cNvSpPr>
          <p:nvPr>
            <p:ph idx="1"/>
          </p:nvPr>
        </p:nvSpPr>
        <p:spPr>
          <a:xfrm>
            <a:off x="357158" y="500042"/>
            <a:ext cx="8301038" cy="6000792"/>
          </a:xfrm>
        </p:spPr>
        <p:txBody>
          <a:bodyPr>
            <a:noAutofit/>
          </a:bodyPr>
          <a:lstStyle/>
          <a:p>
            <a:pPr marL="0" indent="0">
              <a:spcBef>
                <a:spcPts val="0"/>
              </a:spcBef>
              <a:buNone/>
              <a:defRPr/>
            </a:pPr>
            <a:r>
              <a:rPr lang="en-US" sz="2000" b="1" dirty="0" smtClean="0"/>
              <a:t>Research question: Is online gambling a particularly dangerous type of gambling?</a:t>
            </a:r>
          </a:p>
          <a:p>
            <a:pPr marL="0" indent="0">
              <a:spcBef>
                <a:spcPts val="0"/>
              </a:spcBef>
              <a:buNone/>
            </a:pPr>
            <a:r>
              <a:rPr lang="en-AU" sz="2000" dirty="0" smtClean="0"/>
              <a:t>Past studies have found pathological gambling to be associated with a higher reported frequency of play, and also with play on a wider variety of gambling types. If online gambling leads to an increased probability of gambling pathology, respondents’ pathological gambling scores (scores on the PGSI) should relate not only to the frequency and variety of gambling activity, but also to whether at least one of the gambling activities was performed online.</a:t>
            </a:r>
          </a:p>
          <a:p>
            <a:pPr marL="0" indent="0">
              <a:spcBef>
                <a:spcPts val="0"/>
              </a:spcBef>
              <a:buNone/>
            </a:pPr>
            <a:endParaRPr lang="en-AU" sz="1200" dirty="0" smtClean="0"/>
          </a:p>
          <a:p>
            <a:pPr marL="0" indent="0">
              <a:spcBef>
                <a:spcPts val="0"/>
              </a:spcBef>
              <a:buNone/>
            </a:pPr>
            <a:r>
              <a:rPr lang="en-AU" sz="2000" b="1" dirty="0" smtClean="0"/>
              <a:t>Analysis plan</a:t>
            </a:r>
          </a:p>
          <a:p>
            <a:pPr marL="0" indent="0">
              <a:spcBef>
                <a:spcPts val="0"/>
              </a:spcBef>
              <a:buNone/>
            </a:pPr>
            <a:r>
              <a:rPr lang="en-AU" sz="2000" dirty="0" smtClean="0"/>
              <a:t>Hierarchical logistic regression with pathological gambling status (no risk vs. at risk/pathological) as the binary dependent variable.</a:t>
            </a:r>
          </a:p>
          <a:p>
            <a:pPr marL="722313" lvl="1" indent="-322263">
              <a:spcBef>
                <a:spcPts val="0"/>
              </a:spcBef>
            </a:pPr>
            <a:r>
              <a:rPr lang="en-AU" sz="2000" dirty="0" smtClean="0"/>
              <a:t>Step 1: Frequency of play (ordered), ranging  from 0 (once only) to 6 (almost every day). Entered first.</a:t>
            </a:r>
          </a:p>
          <a:p>
            <a:pPr marL="722313" lvl="1" indent="-322263">
              <a:spcBef>
                <a:spcPts val="0"/>
              </a:spcBef>
            </a:pPr>
            <a:r>
              <a:rPr lang="en-AU" sz="2000" dirty="0" smtClean="0"/>
              <a:t>Step 2: Variety of games played (categorical): one vs. more than one</a:t>
            </a:r>
          </a:p>
          <a:p>
            <a:pPr marL="722313" lvl="1" indent="-322263">
              <a:spcBef>
                <a:spcPts val="0"/>
              </a:spcBef>
            </a:pPr>
            <a:r>
              <a:rPr lang="en-AU" sz="2000" dirty="0" smtClean="0"/>
              <a:t>Step 3: Whether one of the played games was online (categorical): yes vs. no</a:t>
            </a:r>
          </a:p>
          <a:p>
            <a:pPr marL="722313" lvl="1" indent="-322263">
              <a:spcBef>
                <a:spcPts val="0"/>
              </a:spcBef>
              <a:buNone/>
            </a:pPr>
            <a:endParaRPr lang="en-US" sz="1200" dirty="0" smtClean="0"/>
          </a:p>
          <a:p>
            <a:pPr marL="0" indent="0" eaLnBrk="1" hangingPunct="1">
              <a:spcBef>
                <a:spcPts val="0"/>
              </a:spcBef>
              <a:buNone/>
              <a:defRPr/>
            </a:pPr>
            <a:r>
              <a:rPr lang="en-US" sz="2000" b="1" dirty="0" smtClean="0"/>
              <a:t>Descriptive statistics and running the analysis</a:t>
            </a:r>
          </a:p>
          <a:p>
            <a:pPr marL="0" indent="0">
              <a:spcBef>
                <a:spcPts val="0"/>
              </a:spcBef>
              <a:buNone/>
              <a:defRPr/>
            </a:pPr>
            <a:r>
              <a:rPr lang="en-US" sz="2000" dirty="0" smtClean="0"/>
              <a:t>Means and frequency counts of outcome and predictors; then </a:t>
            </a:r>
            <a:r>
              <a:rPr lang="en-US" sz="2000" dirty="0" err="1" smtClean="0">
                <a:latin typeface="Courier New" pitchFamily="49" charset="0"/>
                <a:cs typeface="Courier New" pitchFamily="49" charset="0"/>
              </a:rPr>
              <a:t>glm</a:t>
            </a:r>
            <a:r>
              <a:rPr lang="en-US" sz="2000" dirty="0" smtClean="0"/>
              <a:t> in </a:t>
            </a:r>
            <a:r>
              <a:rPr lang="en-US" sz="2000" dirty="0" smtClean="0">
                <a:latin typeface="Courier New" pitchFamily="49" charset="0"/>
                <a:cs typeface="Courier New" pitchFamily="49" charset="0"/>
              </a:rPr>
              <a:t>base</a:t>
            </a:r>
            <a:endParaRPr lang="en-US" sz="2000" dirty="0" smtClean="0"/>
          </a:p>
          <a:p>
            <a:pPr marL="0" indent="0" eaLnBrk="1" hangingPunct="1">
              <a:spcBef>
                <a:spcPts val="0"/>
              </a:spcBef>
              <a:buNone/>
              <a:defRPr/>
            </a:pPr>
            <a:endParaRPr lang="en-US" sz="2000" dirty="0" smtClean="0"/>
          </a:p>
          <a:p>
            <a:pPr marL="0" indent="0" eaLnBrk="1" hangingPunct="1">
              <a:spcBef>
                <a:spcPts val="0"/>
              </a:spcBef>
              <a:buNone/>
              <a:defRPr/>
            </a:pPr>
            <a:endParaRPr lang="en-US" sz="2000" dirty="0" smtClean="0"/>
          </a:p>
        </p:txBody>
      </p:sp>
      <p:sp>
        <p:nvSpPr>
          <p:cNvPr id="4" name="Rectangle 3"/>
          <p:cNvSpPr/>
          <p:nvPr/>
        </p:nvSpPr>
        <p:spPr>
          <a:xfrm>
            <a:off x="8358182" y="6488668"/>
            <a:ext cx="785818" cy="369332"/>
          </a:xfrm>
          <a:prstGeom prst="rect">
            <a:avLst/>
          </a:prstGeom>
        </p:spPr>
        <p:txBody>
          <a:bodyPr wrap="square">
            <a:spAutoFit/>
          </a:bodyPr>
          <a:lstStyle/>
          <a:p>
            <a:r>
              <a:rPr lang="en-AU" dirty="0" smtClean="0"/>
              <a:t>Script</a:t>
            </a:r>
            <a:endParaRPr lang="en-AU" i="1" baseline="-25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a:t>
            </a:r>
          </a:p>
        </p:txBody>
      </p:sp>
      <p:sp>
        <p:nvSpPr>
          <p:cNvPr id="6" name="Content Placeholder 2"/>
          <p:cNvSpPr>
            <a:spLocks noGrp="1"/>
          </p:cNvSpPr>
          <p:nvPr>
            <p:ph idx="1"/>
          </p:nvPr>
        </p:nvSpPr>
        <p:spPr>
          <a:xfrm>
            <a:off x="357158" y="500042"/>
            <a:ext cx="8301038" cy="6000792"/>
          </a:xfrm>
        </p:spPr>
        <p:txBody>
          <a:bodyPr>
            <a:noAutofit/>
          </a:bodyPr>
          <a:lstStyle/>
          <a:p>
            <a:pPr marL="0" indent="0">
              <a:spcBef>
                <a:spcPts val="0"/>
              </a:spcBef>
              <a:buNone/>
              <a:defRPr/>
            </a:pPr>
            <a:r>
              <a:rPr lang="en-US" sz="2000" b="1" dirty="0" smtClean="0"/>
              <a:t>Hierarchical logistic regression</a:t>
            </a:r>
          </a:p>
          <a:p>
            <a:pPr marL="0" indent="0">
              <a:spcBef>
                <a:spcPts val="0"/>
              </a:spcBef>
              <a:buNone/>
              <a:defRPr/>
            </a:pPr>
            <a:r>
              <a:rPr lang="en-US" sz="2000" dirty="0" smtClean="0"/>
              <a:t>Use the </a:t>
            </a:r>
            <a:r>
              <a:rPr lang="en-US" sz="2000" dirty="0" err="1" smtClean="0">
                <a:latin typeface="Courier New" pitchFamily="49" charset="0"/>
                <a:cs typeface="Courier New" pitchFamily="49" charset="0"/>
              </a:rPr>
              <a:t>anova</a:t>
            </a:r>
            <a:r>
              <a:rPr lang="en-US" sz="2000" dirty="0" smtClean="0"/>
              <a:t> function at each step (Steps 1, 2 and 3 in our example) to assess the contribution of each predictor to the model: is the reduction in deviance significant with the introduction of the predictor at each step? The displayed analysis of deviance test will provide this information through a deviance statistic and associated </a:t>
            </a:r>
            <a:r>
              <a:rPr lang="en-US" sz="2000" i="1" dirty="0" smtClean="0"/>
              <a:t>p</a:t>
            </a:r>
            <a:r>
              <a:rPr lang="en-US" sz="2000" dirty="0" smtClean="0"/>
              <a:t>-value, determined based on a chi-square distribution.</a:t>
            </a:r>
          </a:p>
          <a:p>
            <a:pPr marL="0" indent="0">
              <a:spcBef>
                <a:spcPts val="0"/>
              </a:spcBef>
              <a:buNone/>
              <a:defRPr/>
            </a:pPr>
            <a:endParaRPr lang="en-US" sz="2000" dirty="0" smtClean="0"/>
          </a:p>
          <a:p>
            <a:pPr marL="0" indent="0">
              <a:spcBef>
                <a:spcPts val="0"/>
              </a:spcBef>
              <a:buNone/>
              <a:defRPr/>
            </a:pPr>
            <a:r>
              <a:rPr lang="en-US" sz="2000" dirty="0" smtClean="0"/>
              <a:t>This approach can have some problems when there are continuous predictors in the model. In such a case, you can conclude that a predictor is significant if its inclusion in the model reduces the deviance and AIC. See </a:t>
            </a:r>
            <a:r>
              <a:rPr lang="en-US" sz="2000" dirty="0" err="1" smtClean="0"/>
              <a:t>Baguley</a:t>
            </a:r>
            <a:r>
              <a:rPr lang="en-US" sz="2000" dirty="0" smtClean="0"/>
              <a:t> </a:t>
            </a:r>
            <a:r>
              <a:rPr lang="en-US" sz="2000" smtClean="0"/>
              <a:t>p. 683</a:t>
            </a:r>
            <a:r>
              <a:rPr lang="en-US" sz="2000" dirty="0" smtClean="0"/>
              <a:t>.</a:t>
            </a:r>
          </a:p>
          <a:p>
            <a:pPr marL="0" indent="0" eaLnBrk="1" hangingPunct="1">
              <a:spcBef>
                <a:spcPts val="0"/>
              </a:spcBef>
              <a:buNone/>
              <a:defRPr/>
            </a:pPr>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a:t>
            </a:r>
          </a:p>
        </p:txBody>
      </p:sp>
      <p:sp>
        <p:nvSpPr>
          <p:cNvPr id="6" name="Content Placeholder 2"/>
          <p:cNvSpPr>
            <a:spLocks noGrp="1"/>
          </p:cNvSpPr>
          <p:nvPr>
            <p:ph idx="1"/>
          </p:nvPr>
        </p:nvSpPr>
        <p:spPr>
          <a:xfrm>
            <a:off x="214282" y="642918"/>
            <a:ext cx="8643998" cy="5929354"/>
          </a:xfrm>
        </p:spPr>
        <p:txBody>
          <a:bodyPr>
            <a:noAutofit/>
          </a:bodyPr>
          <a:lstStyle/>
          <a:p>
            <a:pPr marL="0" indent="0" eaLnBrk="1" hangingPunct="1">
              <a:buNone/>
              <a:defRPr/>
            </a:pPr>
            <a:r>
              <a:rPr lang="en-US" sz="2000" b="1" dirty="0" smtClean="0"/>
              <a:t>Interpretation of coefficients</a:t>
            </a:r>
          </a:p>
          <a:p>
            <a:pPr marL="0" indent="0" eaLnBrk="1" hangingPunct="1">
              <a:buNone/>
              <a:defRPr/>
            </a:pPr>
            <a:r>
              <a:rPr lang="en-US" sz="2000" dirty="0" smtClean="0"/>
              <a:t>If performing a hierarchical logistic regression, it makes sense to do this for the final model, with all the predictors included.</a:t>
            </a:r>
          </a:p>
          <a:p>
            <a:pPr marL="0" indent="0" eaLnBrk="1" hangingPunct="1">
              <a:buNone/>
              <a:defRPr/>
            </a:pPr>
            <a:r>
              <a:rPr lang="en-US" sz="2000" dirty="0" smtClean="0"/>
              <a:t>Some helpful plots are also shown in the script.</a:t>
            </a:r>
          </a:p>
          <a:p>
            <a:pPr marL="0" indent="0" eaLnBrk="1" hangingPunct="1">
              <a:buNone/>
              <a:defRPr/>
            </a:pPr>
            <a:r>
              <a:rPr lang="en-US" sz="2000" dirty="0" smtClean="0"/>
              <a:t>Three sources of information:</a:t>
            </a:r>
          </a:p>
          <a:p>
            <a:pPr marL="182563" indent="-182563">
              <a:defRPr/>
            </a:pPr>
            <a:r>
              <a:rPr lang="en-US" sz="2000" dirty="0" smtClean="0"/>
              <a:t>coefficients expressed as log odds using </a:t>
            </a:r>
            <a:r>
              <a:rPr lang="en-US" sz="1800" dirty="0" smtClean="0">
                <a:latin typeface="Courier New" pitchFamily="49" charset="0"/>
                <a:cs typeface="Courier New" pitchFamily="49" charset="0"/>
              </a:rPr>
              <a:t>summary(</a:t>
            </a:r>
            <a:r>
              <a:rPr lang="en-US" sz="1800" dirty="0" err="1" smtClean="0">
                <a:latin typeface="Courier New" pitchFamily="49" charset="0"/>
                <a:cs typeface="Courier New" pitchFamily="49" charset="0"/>
              </a:rPr>
              <a:t>modelname</a:t>
            </a:r>
            <a:r>
              <a:rPr lang="en-US" sz="1800" dirty="0" smtClean="0">
                <a:latin typeface="Courier New" pitchFamily="49" charset="0"/>
                <a:cs typeface="Courier New" pitchFamily="49" charset="0"/>
              </a:rPr>
              <a:t>)</a:t>
            </a:r>
            <a:r>
              <a:rPr lang="en-US" sz="2000" dirty="0" smtClean="0"/>
              <a:t>: multiply coefficient by .25 to obtain a measure of percentage change in probability of moving from 0 (absence) to 1 (presence) on the outcome variable with each one unit change in the predictor (or with a shift from the reference category to the listed category if the predictor is categorical, as in our example)</a:t>
            </a:r>
          </a:p>
          <a:p>
            <a:pPr marL="182563" indent="-182563">
              <a:defRPr/>
            </a:pPr>
            <a:r>
              <a:rPr lang="en-US" sz="2000" dirty="0" smtClean="0"/>
              <a:t>Wald </a:t>
            </a:r>
            <a:r>
              <a:rPr lang="en-US" sz="2000" i="1" dirty="0" smtClean="0"/>
              <a:t>z</a:t>
            </a:r>
            <a:r>
              <a:rPr lang="en-US" sz="2000" dirty="0" smtClean="0"/>
              <a:t>-tests shown as part of </a:t>
            </a:r>
            <a:r>
              <a:rPr lang="en-US" sz="1800" dirty="0" smtClean="0">
                <a:latin typeface="Courier New" pitchFamily="49" charset="0"/>
                <a:cs typeface="Courier New" pitchFamily="49" charset="0"/>
              </a:rPr>
              <a:t>summary(</a:t>
            </a:r>
            <a:r>
              <a:rPr lang="en-US" sz="1800" dirty="0" err="1" smtClean="0">
                <a:latin typeface="Courier New" pitchFamily="49" charset="0"/>
                <a:cs typeface="Courier New" pitchFamily="49" charset="0"/>
              </a:rPr>
              <a:t>modelname</a:t>
            </a:r>
            <a:r>
              <a:rPr lang="en-US" sz="1800" dirty="0" smtClean="0">
                <a:latin typeface="Courier New" pitchFamily="49" charset="0"/>
                <a:cs typeface="Courier New" pitchFamily="49" charset="0"/>
              </a:rPr>
              <a:t>)</a:t>
            </a:r>
            <a:r>
              <a:rPr lang="en-US" sz="2000" dirty="0" smtClean="0"/>
              <a:t>: tell us whether the listed predictor is a significant predictor in that its slope in the model is significantly greater than 0</a:t>
            </a:r>
          </a:p>
          <a:p>
            <a:pPr marL="182563" indent="-182563">
              <a:defRPr/>
            </a:pPr>
            <a:r>
              <a:rPr lang="en-US" sz="2000" dirty="0" smtClean="0"/>
              <a:t>coefficients expressed as odds ratios using </a:t>
            </a:r>
            <a:r>
              <a:rPr lang="en-US" sz="1800" dirty="0" smtClean="0">
                <a:latin typeface="Courier New" pitchFamily="49" charset="0"/>
                <a:cs typeface="Courier New" pitchFamily="49" charset="0"/>
              </a:rPr>
              <a:t>exp(</a:t>
            </a:r>
            <a:r>
              <a:rPr lang="en-US" sz="1800" dirty="0" err="1" smtClean="0">
                <a:latin typeface="Courier New" pitchFamily="49" charset="0"/>
                <a:cs typeface="Courier New" pitchFamily="49" charset="0"/>
              </a:rPr>
              <a:t>modelname$coefficients</a:t>
            </a:r>
            <a:r>
              <a:rPr lang="en-US" sz="1800" dirty="0" smtClean="0">
                <a:latin typeface="Courier New" pitchFamily="49" charset="0"/>
                <a:cs typeface="Courier New" pitchFamily="49" charset="0"/>
              </a:rPr>
              <a:t>)</a:t>
            </a:r>
            <a:r>
              <a:rPr lang="en-US" sz="2000" dirty="0" smtClean="0"/>
              <a:t>: tell us the odds of moving from 0 (absence) to 1 (presence) on the outcome variable as a proportion of the odds of doing so when the predictor is one unit less or is at the reference level (see further explanation on next slide and in the script)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from a new dataset</a:t>
            </a:r>
          </a:p>
        </p:txBody>
      </p:sp>
      <p:sp>
        <p:nvSpPr>
          <p:cNvPr id="6" name="Content Placeholder 2"/>
          <p:cNvSpPr>
            <a:spLocks noGrp="1"/>
          </p:cNvSpPr>
          <p:nvPr>
            <p:ph idx="1"/>
          </p:nvPr>
        </p:nvSpPr>
        <p:spPr>
          <a:xfrm>
            <a:off x="214282" y="642918"/>
            <a:ext cx="5543560" cy="5454656"/>
          </a:xfrm>
        </p:spPr>
        <p:txBody>
          <a:bodyPr>
            <a:noAutofit/>
          </a:bodyPr>
          <a:lstStyle/>
          <a:p>
            <a:pPr marL="0" indent="0" eaLnBrk="1" hangingPunct="1">
              <a:buNone/>
              <a:defRPr/>
            </a:pPr>
            <a:r>
              <a:rPr lang="en-US" sz="2000" b="1" dirty="0" smtClean="0"/>
              <a:t>Interpretation of coefficients (cont.): </a:t>
            </a:r>
          </a:p>
          <a:p>
            <a:pPr marL="0" indent="0" eaLnBrk="1" hangingPunct="1">
              <a:buNone/>
              <a:defRPr/>
            </a:pPr>
            <a:r>
              <a:rPr lang="en-US" sz="2000" i="1" dirty="0" smtClean="0"/>
              <a:t>The odds ratio</a:t>
            </a:r>
          </a:p>
          <a:p>
            <a:pPr marL="182563" indent="-182563">
              <a:spcBef>
                <a:spcPts val="0"/>
              </a:spcBef>
              <a:defRPr/>
            </a:pPr>
            <a:r>
              <a:rPr lang="en-US" sz="1800" dirty="0" smtClean="0"/>
              <a:t>If equal to 1, the odds are the same, so there is </a:t>
            </a:r>
            <a:r>
              <a:rPr lang="en-US" sz="1800" u="sng" dirty="0" smtClean="0"/>
              <a:t>no change </a:t>
            </a:r>
            <a:r>
              <a:rPr lang="en-US" sz="1800" dirty="0" smtClean="0"/>
              <a:t>in the outcome variable with changes in the predictor</a:t>
            </a:r>
          </a:p>
          <a:p>
            <a:pPr marL="182563" indent="-182563">
              <a:defRPr/>
            </a:pPr>
            <a:r>
              <a:rPr lang="en-US" sz="1800" dirty="0" smtClean="0"/>
              <a:t>If greater than 1, the odds </a:t>
            </a:r>
            <a:r>
              <a:rPr lang="en-US" sz="1800" u="sng" dirty="0" smtClean="0"/>
              <a:t>increase</a:t>
            </a:r>
            <a:r>
              <a:rPr lang="en-US" sz="1800" dirty="0" smtClean="0"/>
              <a:t> with the predictor’s unit increase or change from reference category</a:t>
            </a:r>
          </a:p>
          <a:p>
            <a:pPr marL="182563" indent="-182563">
              <a:defRPr/>
            </a:pPr>
            <a:r>
              <a:rPr lang="en-US" sz="1800" dirty="0" smtClean="0"/>
              <a:t>If less than 1, the odds </a:t>
            </a:r>
            <a:r>
              <a:rPr lang="en-US" sz="1800" u="sng" dirty="0" smtClean="0"/>
              <a:t>decrease</a:t>
            </a:r>
            <a:r>
              <a:rPr lang="en-US" sz="1800" dirty="0" smtClean="0"/>
              <a:t> with the predictor’s unit increase or change from reference category</a:t>
            </a:r>
            <a:endParaRPr lang="en-US" sz="1800" u="sng" dirty="0" smtClean="0"/>
          </a:p>
          <a:p>
            <a:pPr marL="0" indent="0">
              <a:buNone/>
              <a:defRPr/>
            </a:pPr>
            <a:endParaRPr lang="en-US" sz="2000" dirty="0" smtClean="0"/>
          </a:p>
          <a:p>
            <a:pPr marL="0" indent="0">
              <a:buNone/>
              <a:defRPr/>
            </a:pPr>
            <a:r>
              <a:rPr lang="en-US" sz="2000" i="1" dirty="0" smtClean="0"/>
              <a:t>A mixture of categorical and continuous predictors</a:t>
            </a:r>
          </a:p>
          <a:p>
            <a:pPr marL="0" indent="0">
              <a:spcBef>
                <a:spcPts val="0"/>
              </a:spcBef>
              <a:buNone/>
              <a:defRPr/>
            </a:pPr>
            <a:r>
              <a:rPr lang="en-US" sz="1800" dirty="0" smtClean="0"/>
              <a:t>The log odds and odds ratios are likely to be much smaller for continuous predictors than for categorical ones. This is because unit changes are generally smaller than entire category shifts. To make different types of predictors comparable in the same model, it is therefore useful to calculate the coefficient for more than one unit change (e.g., some meaningful number or two standard deviations). This is just a case of multiplying the predictor by the chosen number of units.</a:t>
            </a:r>
          </a:p>
          <a:p>
            <a:pPr marL="0" indent="0" eaLnBrk="1" hangingPunct="1">
              <a:buNone/>
              <a:defRPr/>
            </a:pPr>
            <a:endParaRPr lang="en-US" sz="2000" dirty="0" smtClean="0"/>
          </a:p>
          <a:p>
            <a:pPr marL="0" indent="0" eaLnBrk="1" hangingPunct="1">
              <a:buNone/>
              <a:defRPr/>
            </a:pPr>
            <a:endParaRPr lang="en-US" sz="2000" dirty="0" smtClean="0"/>
          </a:p>
        </p:txBody>
      </p:sp>
      <p:sp>
        <p:nvSpPr>
          <p:cNvPr id="4" name="Content Placeholder 2"/>
          <p:cNvSpPr txBox="1">
            <a:spLocks/>
          </p:cNvSpPr>
          <p:nvPr/>
        </p:nvSpPr>
        <p:spPr>
          <a:xfrm>
            <a:off x="5929322" y="642918"/>
            <a:ext cx="2971792" cy="6000792"/>
          </a:xfrm>
          <a:prstGeom prst="rect">
            <a:avLst/>
          </a:prstGeom>
          <a:solidFill>
            <a:schemeClr val="accent2">
              <a:lumMod val="60000"/>
              <a:lumOff val="40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i="1" dirty="0" smtClean="0"/>
              <a:t>The difference between “odds” and “</a:t>
            </a:r>
            <a:r>
              <a:rPr lang="en-US" sz="2000" i="1" dirty="0" err="1" smtClean="0"/>
              <a:t>probabillity</a:t>
            </a:r>
            <a:r>
              <a:rPr lang="en-US" sz="2000" i="1" dirty="0" smtClean="0"/>
              <a:t>”</a:t>
            </a:r>
          </a:p>
          <a:p>
            <a:pPr lvl="0">
              <a:defRPr/>
            </a:pPr>
            <a:r>
              <a:rPr lang="en-AU" sz="2000" dirty="0" smtClean="0"/>
              <a:t>In a race, you may see the odds for your horse, Camilla, are 8 to 1, which are the odds AGAINST winning. This means in nine races Camilla would be expected to win 1 and lose 8. In probability terms</a:t>
            </a:r>
            <a:r>
              <a:rPr lang="en-AU" sz="2000" smtClean="0"/>
              <a:t>, Camilla </a:t>
            </a:r>
            <a:r>
              <a:rPr lang="en-AU" sz="2000" dirty="0" smtClean="0"/>
              <a:t>has a probability of winning of 1/9, or 0.111. But the odds of winning are 1/8, or 0.125. Odds are actually the ratio of two probabilities... </a:t>
            </a:r>
            <a:r>
              <a:rPr lang="en-US" sz="2000" dirty="0" smtClean="0"/>
              <a:t> </a:t>
            </a:r>
          </a:p>
          <a:p>
            <a:pPr lvl="0" algn="ctr">
              <a:spcBef>
                <a:spcPct val="20000"/>
              </a:spcBef>
              <a:defRPr/>
            </a:pPr>
            <a:r>
              <a:rPr kumimoji="0" lang="en-US" sz="2000" i="0" u="none" strike="noStrike" kern="1200" cap="none" spc="0" normalizeH="0" baseline="0" noProof="0" dirty="0" smtClean="0">
                <a:ln>
                  <a:noFill/>
                </a:ln>
                <a:solidFill>
                  <a:schemeClr val="tx1"/>
                </a:solidFill>
                <a:effectLst/>
                <a:uLnTx/>
                <a:uFillTx/>
                <a:latin typeface="+mn-lt"/>
                <a:ea typeface="+mn-ea"/>
                <a:cs typeface="+mn-cs"/>
              </a:rPr>
              <a:t>probability of </a:t>
            </a:r>
            <a:r>
              <a:rPr kumimoji="0" lang="en-US" sz="2000" i="0" u="none" strike="noStrike" kern="1200" cap="none" spc="0" normalizeH="0" noProof="0" dirty="0" smtClean="0">
                <a:ln>
                  <a:noFill/>
                </a:ln>
                <a:solidFill>
                  <a:schemeClr val="tx1"/>
                </a:solidFill>
                <a:effectLst/>
                <a:uLnTx/>
                <a:uFillTx/>
                <a:latin typeface="+mn-lt"/>
                <a:ea typeface="+mn-ea"/>
                <a:cs typeface="+mn-cs"/>
              </a:rPr>
              <a:t>event</a:t>
            </a:r>
          </a:p>
          <a:p>
            <a:pPr lvl="0" algn="ctr">
              <a:spcBef>
                <a:spcPct val="20000"/>
              </a:spcBef>
              <a:defRPr/>
            </a:pPr>
            <a:r>
              <a:rPr lang="en-US" sz="2000" baseline="0" dirty="0" smtClean="0"/>
              <a:t>1</a:t>
            </a:r>
            <a:r>
              <a:rPr lang="en-US" sz="2000" dirty="0" smtClean="0"/>
              <a:t> – probability of event</a:t>
            </a:r>
            <a:endParaRPr kumimoji="0" lang="en-US" sz="200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8" name="Straight Connector 7"/>
          <p:cNvCxnSpPr/>
          <p:nvPr/>
        </p:nvCxnSpPr>
        <p:spPr>
          <a:xfrm>
            <a:off x="6143636" y="6286520"/>
            <a:ext cx="25003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chemeClr val="bg1">
              <a:lumMod val="75000"/>
            </a:schemeClr>
          </a:solidFill>
        </p:spPr>
        <p:txBody>
          <a:bodyPr>
            <a:normAutofit/>
          </a:bodyPr>
          <a:lstStyle/>
          <a:p>
            <a:r>
              <a:rPr lang="en-AU" sz="4000" b="1" dirty="0" smtClean="0"/>
              <a:t>Programme (lecture and </a:t>
            </a:r>
            <a:r>
              <a:rPr lang="en-AU" sz="4000" b="1" u="sng" dirty="0" smtClean="0"/>
              <a:t>seminar</a:t>
            </a:r>
            <a:r>
              <a:rPr lang="en-AU" sz="4000" b="1" dirty="0" smtClean="0"/>
              <a:t>)</a:t>
            </a:r>
            <a:endParaRPr lang="en-AU" sz="4000" b="1" dirty="0">
              <a:solidFill>
                <a:schemeClr val="accent6">
                  <a:lumMod val="75000"/>
                </a:schemeClr>
              </a:solidFill>
            </a:endParaRPr>
          </a:p>
        </p:txBody>
      </p:sp>
      <p:sp>
        <p:nvSpPr>
          <p:cNvPr id="4" name="Content Placeholder 2"/>
          <p:cNvSpPr txBox="1">
            <a:spLocks/>
          </p:cNvSpPr>
          <p:nvPr/>
        </p:nvSpPr>
        <p:spPr>
          <a:xfrm>
            <a:off x="500034" y="1285860"/>
            <a:ext cx="8143932" cy="857256"/>
          </a:xfrm>
          <a:prstGeom prst="rect">
            <a:avLst/>
          </a:prstGeom>
          <a:noFill/>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b="1" dirty="0" smtClean="0"/>
              <a:t>Skewed</a:t>
            </a:r>
            <a:r>
              <a:rPr lang="en-AU" sz="2200" dirty="0" smtClean="0"/>
              <a:t> outcome variable: </a:t>
            </a:r>
            <a:r>
              <a:rPr lang="en-AU" sz="2200" dirty="0" smtClean="0">
                <a:solidFill>
                  <a:schemeClr val="accent2">
                    <a:lumMod val="75000"/>
                  </a:schemeClr>
                </a:solidFill>
              </a:rPr>
              <a:t>generalized linear modelling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b="1" dirty="0" smtClean="0"/>
              <a:t>Categorical</a:t>
            </a:r>
            <a:r>
              <a:rPr lang="en-AU" sz="2200" dirty="0" smtClean="0"/>
              <a:t> outcome variable</a:t>
            </a:r>
            <a:r>
              <a:rPr kumimoji="0" lang="en-AU" sz="2200" b="0" i="0" u="none" strike="noStrike" kern="1200" cap="none" spc="0" normalizeH="0" baseline="0" noProof="0" dirty="0" smtClean="0">
                <a:ln>
                  <a:noFill/>
                </a:ln>
                <a:solidFill>
                  <a:schemeClr val="tx1"/>
                </a:solidFill>
                <a:effectLst/>
                <a:uLnTx/>
                <a:uFillTx/>
                <a:latin typeface="+mn-lt"/>
                <a:ea typeface="+mn-ea"/>
                <a:cs typeface="+mn-cs"/>
              </a:rPr>
              <a:t>:</a:t>
            </a:r>
            <a:endParaRPr kumimoji="0" lang="en-AU" sz="2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Table 7"/>
          <p:cNvGraphicFramePr>
            <a:graphicFrameLocks noGrp="1"/>
          </p:cNvGraphicFramePr>
          <p:nvPr/>
        </p:nvGraphicFramePr>
        <p:xfrm>
          <a:off x="285720" y="2071678"/>
          <a:ext cx="8572561" cy="2026920"/>
        </p:xfrm>
        <a:graphic>
          <a:graphicData uri="http://schemas.openxmlformats.org/drawingml/2006/table">
            <a:tbl>
              <a:tblPr firstRow="1" bandRow="1">
                <a:tableStyleId>{5940675A-B579-460E-94D1-54222C63F5DA}</a:tableStyleId>
              </a:tblPr>
              <a:tblGrid>
                <a:gridCol w="500066"/>
                <a:gridCol w="2071702"/>
                <a:gridCol w="2738667"/>
                <a:gridCol w="3262126"/>
              </a:tblGrid>
              <a:tr h="370840">
                <a:tc rowSpan="2" gridSpan="2">
                  <a:txBody>
                    <a:bodyPr/>
                    <a:lstStyle/>
                    <a:p>
                      <a:endParaRPr lang="en-AU" dirty="0"/>
                    </a:p>
                  </a:txBody>
                  <a:tcPr/>
                </a:tc>
                <a:tc rowSpan="2" hMerge="1">
                  <a:txBody>
                    <a:bodyPr/>
                    <a:lstStyle/>
                    <a:p>
                      <a:endParaRPr lang="en-AU" dirty="0"/>
                    </a:p>
                  </a:txBody>
                  <a:tcPr/>
                </a:tc>
                <a:tc gridSpan="2">
                  <a:txBody>
                    <a:bodyPr/>
                    <a:lstStyle/>
                    <a:p>
                      <a:pPr algn="ctr"/>
                      <a:r>
                        <a:rPr lang="en-AU" b="1" dirty="0" smtClean="0"/>
                        <a:t>Outcome</a:t>
                      </a:r>
                      <a:endParaRPr lang="en-AU" b="1" dirty="0"/>
                    </a:p>
                  </a:txBody>
                  <a:tcPr/>
                </a:tc>
                <a:tc hMerge="1">
                  <a:txBody>
                    <a:bodyPr/>
                    <a:lstStyle/>
                    <a:p>
                      <a:endParaRPr lang="en-AU" dirty="0"/>
                    </a:p>
                  </a:txBody>
                  <a:tcPr/>
                </a:tc>
              </a:tr>
              <a:tr h="370840">
                <a:tc gridSpan="2" vMerge="1">
                  <a:txBody>
                    <a:bodyPr/>
                    <a:lstStyle/>
                    <a:p>
                      <a:endParaRPr lang="en-AU"/>
                    </a:p>
                  </a:txBody>
                  <a:tcPr/>
                </a:tc>
                <a:tc hMerge="1" vMerge="1">
                  <a:txBody>
                    <a:bodyPr/>
                    <a:lstStyle/>
                    <a:p>
                      <a:endParaRPr lang="en-AU" dirty="0"/>
                    </a:p>
                  </a:txBody>
                  <a:tcPr/>
                </a:tc>
                <a:tc>
                  <a:txBody>
                    <a:bodyPr/>
                    <a:lstStyle/>
                    <a:p>
                      <a:r>
                        <a:rPr lang="en-AU" i="1" dirty="0" smtClean="0"/>
                        <a:t>Two categories</a:t>
                      </a:r>
                      <a:endParaRPr lang="en-AU" i="1" dirty="0"/>
                    </a:p>
                  </a:txBody>
                  <a:tcPr/>
                </a:tc>
                <a:tc>
                  <a:txBody>
                    <a:bodyPr/>
                    <a:lstStyle/>
                    <a:p>
                      <a:r>
                        <a:rPr lang="en-AU" i="1" dirty="0" smtClean="0"/>
                        <a:t>More than two categories</a:t>
                      </a:r>
                      <a:endParaRPr lang="en-AU" i="1" dirty="0"/>
                    </a:p>
                  </a:txBody>
                  <a:tcPr/>
                </a:tc>
              </a:tr>
              <a:tr h="370840">
                <a:tc rowSpan="2">
                  <a:txBody>
                    <a:bodyPr/>
                    <a:lstStyle/>
                    <a:p>
                      <a:pPr algn="ctr"/>
                      <a:r>
                        <a:rPr lang="en-AU" b="1" dirty="0" smtClean="0"/>
                        <a:t>Predictor(s)</a:t>
                      </a:r>
                      <a:endParaRPr lang="en-AU" b="1" dirty="0"/>
                    </a:p>
                  </a:txBody>
                  <a:tcPr vert="vert270" anchor="ctr"/>
                </a:tc>
                <a:tc>
                  <a:txBody>
                    <a:bodyPr/>
                    <a:lstStyle/>
                    <a:p>
                      <a:r>
                        <a:rPr lang="en-AU" i="1" dirty="0" smtClean="0"/>
                        <a:t>One</a:t>
                      </a:r>
                      <a:r>
                        <a:rPr lang="en-AU" i="1" baseline="0" dirty="0" smtClean="0"/>
                        <a:t> categorical</a:t>
                      </a:r>
                      <a:endParaRPr lang="en-AU" i="1" dirty="0"/>
                    </a:p>
                  </a:txBody>
                  <a:tcPr/>
                </a:tc>
                <a:tc>
                  <a:txBody>
                    <a:bodyPr/>
                    <a:lstStyle/>
                    <a:p>
                      <a:r>
                        <a:rPr lang="en-AU" dirty="0" smtClean="0">
                          <a:solidFill>
                            <a:schemeClr val="accent2">
                              <a:lumMod val="75000"/>
                            </a:schemeClr>
                          </a:solidFill>
                        </a:rPr>
                        <a:t>Chi-squared test</a:t>
                      </a:r>
                      <a:endParaRPr lang="en-AU" dirty="0">
                        <a:solidFill>
                          <a:schemeClr val="accent2">
                            <a:lumMod val="75000"/>
                          </a:schemeClr>
                        </a:solidFill>
                      </a:endParaRPr>
                    </a:p>
                  </a:txBody>
                  <a:tcPr/>
                </a:tc>
                <a:tc>
                  <a:txBody>
                    <a:bodyPr/>
                    <a:lstStyle/>
                    <a:p>
                      <a:r>
                        <a:rPr lang="en-AU" dirty="0" smtClean="0">
                          <a:solidFill>
                            <a:schemeClr val="accent2">
                              <a:lumMod val="75000"/>
                            </a:schemeClr>
                          </a:solidFill>
                        </a:rPr>
                        <a:t>Chi-squared test</a:t>
                      </a:r>
                      <a:endParaRPr lang="en-AU" dirty="0">
                        <a:solidFill>
                          <a:schemeClr val="accent2">
                            <a:lumMod val="75000"/>
                          </a:schemeClr>
                        </a:solidFill>
                      </a:endParaRPr>
                    </a:p>
                  </a:txBody>
                  <a:tcPr/>
                </a:tc>
              </a:tr>
              <a:tr h="370840">
                <a:tc vMerge="1">
                  <a:txBody>
                    <a:bodyPr/>
                    <a:lstStyle/>
                    <a:p>
                      <a:endParaRPr lang="en-AU" dirty="0"/>
                    </a:p>
                  </a:txBody>
                  <a:tcPr/>
                </a:tc>
                <a:tc>
                  <a:txBody>
                    <a:bodyPr/>
                    <a:lstStyle/>
                    <a:p>
                      <a:r>
                        <a:rPr lang="en-AU" i="1" dirty="0" smtClean="0"/>
                        <a:t>More than</a:t>
                      </a:r>
                      <a:r>
                        <a:rPr lang="en-AU" i="1" baseline="0" dirty="0" smtClean="0"/>
                        <a:t> one categorical and/or continuous</a:t>
                      </a:r>
                      <a:endParaRPr lang="en-AU" i="1" dirty="0"/>
                    </a:p>
                  </a:txBody>
                  <a:tcPr/>
                </a:tc>
                <a:tc>
                  <a:txBody>
                    <a:bodyPr/>
                    <a:lstStyle/>
                    <a:p>
                      <a:r>
                        <a:rPr lang="en-AU" dirty="0" smtClean="0">
                          <a:solidFill>
                            <a:schemeClr val="accent2">
                              <a:lumMod val="75000"/>
                            </a:schemeClr>
                          </a:solidFill>
                        </a:rPr>
                        <a:t>Logistic regression</a:t>
                      </a:r>
                      <a:endParaRPr lang="en-AU" dirty="0">
                        <a:solidFill>
                          <a:schemeClr val="accent2">
                            <a:lumMod val="75000"/>
                          </a:schemeClr>
                        </a:solidFill>
                      </a:endParaRPr>
                    </a:p>
                  </a:txBody>
                  <a:tcPr/>
                </a:tc>
                <a:tc>
                  <a:txBody>
                    <a:bodyPr/>
                    <a:lstStyle/>
                    <a:p>
                      <a:r>
                        <a:rPr lang="en-AU" dirty="0" smtClean="0">
                          <a:solidFill>
                            <a:schemeClr val="accent2">
                              <a:lumMod val="75000"/>
                            </a:schemeClr>
                          </a:solidFill>
                        </a:rPr>
                        <a:t>Multinomial</a:t>
                      </a:r>
                      <a:r>
                        <a:rPr lang="en-AU" baseline="0" dirty="0" smtClean="0">
                          <a:solidFill>
                            <a:schemeClr val="accent2">
                              <a:lumMod val="75000"/>
                            </a:schemeClr>
                          </a:solidFill>
                        </a:rPr>
                        <a:t> logistic regression^</a:t>
                      </a:r>
                    </a:p>
                    <a:p>
                      <a:r>
                        <a:rPr lang="en-AU" baseline="0" dirty="0" smtClean="0">
                          <a:solidFill>
                            <a:schemeClr val="accent2">
                              <a:lumMod val="75000"/>
                            </a:schemeClr>
                          </a:solidFill>
                        </a:rPr>
                        <a:t>Ordered logistic regression^</a:t>
                      </a:r>
                      <a:endParaRPr lang="en-AU" dirty="0">
                        <a:solidFill>
                          <a:schemeClr val="accent2">
                            <a:lumMod val="75000"/>
                          </a:schemeClr>
                        </a:solidFill>
                      </a:endParaRPr>
                    </a:p>
                  </a:txBody>
                  <a:tcPr/>
                </a:tc>
              </a:tr>
            </a:tbl>
          </a:graphicData>
        </a:graphic>
      </p:graphicFrame>
      <p:sp>
        <p:nvSpPr>
          <p:cNvPr id="6" name="Content Placeholder 2"/>
          <p:cNvSpPr txBox="1">
            <a:spLocks/>
          </p:cNvSpPr>
          <p:nvPr/>
        </p:nvSpPr>
        <p:spPr>
          <a:xfrm>
            <a:off x="500034" y="4143380"/>
            <a:ext cx="8143932" cy="2357430"/>
          </a:xfrm>
          <a:prstGeom prst="rect">
            <a:avLst/>
          </a:prstGeom>
          <a:noFill/>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AU" sz="2200" dirty="0" smtClean="0"/>
              <a:t>^ Covered in readings (</a:t>
            </a:r>
            <a:r>
              <a:rPr lang="en-AU" sz="2200" dirty="0" err="1" smtClean="0"/>
              <a:t>Baguley</a:t>
            </a:r>
            <a:r>
              <a:rPr lang="en-AU" sz="2200" dirty="0" smtClean="0"/>
              <a:t>) but not in lecture</a:t>
            </a:r>
          </a:p>
          <a:p>
            <a:pPr marL="342900" marR="0" lvl="0" indent="-342900" algn="l" defTabSz="914400" rtl="0" eaLnBrk="1" fontAlgn="auto" latinLnBrk="0" hangingPunct="1">
              <a:lnSpc>
                <a:spcPct val="100000"/>
              </a:lnSpc>
              <a:spcBef>
                <a:spcPct val="20000"/>
              </a:spcBef>
              <a:spcAft>
                <a:spcPts val="0"/>
              </a:spcAft>
              <a:buClrTx/>
              <a:buSzTx/>
              <a:tabLst/>
              <a:defRPr/>
            </a:pPr>
            <a:r>
              <a:rPr lang="en-AU" sz="2200" dirty="0" smtClean="0"/>
              <a:t>Red denotes version of generalized linear modelling</a:t>
            </a:r>
          </a:p>
          <a:p>
            <a:pPr marL="342900" marR="0" lvl="0" indent="-342900" algn="l" defTabSz="914400" rtl="0" eaLnBrk="1" fontAlgn="auto" latinLnBrk="0" hangingPunct="1">
              <a:lnSpc>
                <a:spcPct val="100000"/>
              </a:lnSpc>
              <a:spcBef>
                <a:spcPct val="20000"/>
              </a:spcBef>
              <a:spcAft>
                <a:spcPts val="0"/>
              </a:spcAft>
              <a:buClrTx/>
              <a:buSzTx/>
              <a:tabLst/>
              <a:defRPr/>
            </a:pPr>
            <a:endParaRPr lang="en-AU" sz="13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b="1" dirty="0" smtClean="0"/>
              <a:t>Clustered</a:t>
            </a:r>
            <a:r>
              <a:rPr lang="en-AU" sz="2400" dirty="0" smtClean="0"/>
              <a:t> outcome variable: </a:t>
            </a:r>
            <a:r>
              <a:rPr lang="en-AU" sz="2400" dirty="0" smtClean="0">
                <a:solidFill>
                  <a:schemeClr val="accent2">
                    <a:lumMod val="75000"/>
                  </a:schemeClr>
                </a:solidFill>
              </a:rPr>
              <a:t>zero-inflated (mixture) modelling</a:t>
            </a:r>
            <a:r>
              <a:rPr lang="en-AU" sz="2400" dirty="0" smtClean="0"/>
              <a:t>; </a:t>
            </a:r>
            <a:r>
              <a:rPr lang="en-AU" sz="2400" u="sng" dirty="0" smtClean="0"/>
              <a:t>multilevel modelling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smtClean="0"/>
              <a:t>For each analysis type: </a:t>
            </a:r>
            <a:r>
              <a:rPr lang="en-AU" sz="2400" dirty="0" smtClean="0">
                <a:solidFill>
                  <a:schemeClr val="bg1">
                    <a:lumMod val="50000"/>
                  </a:schemeClr>
                </a:solidFill>
              </a:rPr>
              <a:t>descriptive statistics</a:t>
            </a:r>
            <a:r>
              <a:rPr lang="en-AU" sz="2400" dirty="0" smtClean="0"/>
              <a:t>, running the analysis, diagnostics, and reporting/article examples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14282" y="214290"/>
            <a:ext cx="8643998" cy="6000792"/>
          </a:xfrm>
          <a:noFill/>
        </p:spPr>
        <p:txBody>
          <a:bodyPr>
            <a:noAutofit/>
          </a:bodyPr>
          <a:lstStyle/>
          <a:p>
            <a:pPr marL="0" indent="0">
              <a:spcBef>
                <a:spcPts val="0"/>
              </a:spcBef>
              <a:buNone/>
              <a:defRPr/>
            </a:pPr>
            <a:r>
              <a:rPr lang="en-US" sz="2000" b="1" dirty="0" smtClean="0"/>
              <a:t>Diagnostics</a:t>
            </a:r>
          </a:p>
          <a:p>
            <a:pPr marL="182563" indent="-182563">
              <a:spcBef>
                <a:spcPts val="0"/>
              </a:spcBef>
              <a:defRPr/>
            </a:pPr>
            <a:r>
              <a:rPr lang="en-US" sz="2000" dirty="0" err="1" smtClean="0"/>
              <a:t>Collinearity</a:t>
            </a:r>
            <a:r>
              <a:rPr lang="en-US" sz="2000" dirty="0" smtClean="0"/>
              <a:t>: Use chi-square tests and/or ANOVAs to determine whether any predictors are related to each other. Relationships between predictors make the odds ratios for individual coefficients less interpretable, since each ratio expresses the effect of a unit change in the associated predictor when all others remain constant. But what if the predictor can only change when another factor changes? Of course, the same considerations apply in linear regression as well, but to a lesser degree. An alternative model should be considered with one of the two related predictors removed. We do this here (model4).</a:t>
            </a:r>
          </a:p>
          <a:p>
            <a:pPr marL="182563" indent="-182563">
              <a:spcBef>
                <a:spcPts val="0"/>
              </a:spcBef>
              <a:defRPr/>
            </a:pPr>
            <a:r>
              <a:rPr lang="en-US" sz="2000" dirty="0" smtClean="0"/>
              <a:t>Influential points: If any are detected, try running the regression without them.</a:t>
            </a:r>
          </a:p>
          <a:p>
            <a:pPr marL="182563" indent="-182563">
              <a:spcBef>
                <a:spcPts val="0"/>
              </a:spcBef>
              <a:defRPr/>
            </a:pPr>
            <a:r>
              <a:rPr lang="en-US" sz="2000" dirty="0" smtClean="0"/>
              <a:t>Sparse data: If you have relatively few people in one of the two categories of the outcome variable, your model will perform little better (if not worse) than a model that places everyone into one group (e.g., “no risk”).  This situation is very common, especially if you are dealing with illnesses, which tend to affect the minority (e.g., Alzheimer’s, pathological gambling). Try to make the counts in the categories of the outcome variable as equal as possible through data collection or careful selection of the two categories in the existing data set (e.g., in our analysis here we look only at 206 people who reported gambling in the preceding 12 months, not the whole survey sample of 2000 people).</a:t>
            </a:r>
          </a:p>
          <a:p>
            <a:pPr marL="182563" indent="-182563">
              <a:spcBef>
                <a:spcPts val="0"/>
              </a:spcBef>
              <a:defRPr/>
            </a:pPr>
            <a:r>
              <a:rPr lang="en-US" sz="2000" dirty="0" smtClean="0"/>
              <a:t>No normality of residuals or homogeneity of variance assumption.</a:t>
            </a:r>
          </a:p>
          <a:p>
            <a:pPr marL="182563" indent="-182563">
              <a:spcBef>
                <a:spcPts val="0"/>
              </a:spcBef>
              <a:buNone/>
              <a:defRPr/>
            </a:pPr>
            <a:endParaRPr 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42844"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a:t>
            </a:r>
          </a:p>
        </p:txBody>
      </p:sp>
      <p:sp>
        <p:nvSpPr>
          <p:cNvPr id="4" name="Content Placeholder 3"/>
          <p:cNvSpPr>
            <a:spLocks noGrp="1"/>
          </p:cNvSpPr>
          <p:nvPr>
            <p:ph idx="1"/>
          </p:nvPr>
        </p:nvSpPr>
        <p:spPr>
          <a:xfrm>
            <a:off x="142876" y="500042"/>
            <a:ext cx="8786842" cy="6143668"/>
          </a:xfrm>
          <a:noFill/>
        </p:spPr>
        <p:txBody>
          <a:bodyPr>
            <a:noAutofit/>
          </a:bodyPr>
          <a:lstStyle/>
          <a:p>
            <a:pPr marL="176213" indent="-176213">
              <a:defRPr/>
            </a:pPr>
            <a:r>
              <a:rPr lang="en-US" sz="1800" dirty="0" smtClean="0">
                <a:solidFill>
                  <a:schemeClr val="accent6">
                    <a:lumMod val="75000"/>
                  </a:schemeClr>
                </a:solidFill>
              </a:rPr>
              <a:t>Frequency table and/or description</a:t>
            </a:r>
            <a:r>
              <a:rPr lang="en-US" sz="1800" dirty="0" smtClean="0"/>
              <a:t> based on descriptive statistics: </a:t>
            </a:r>
          </a:p>
          <a:p>
            <a:pPr marL="576263" lvl="1" indent="-176213">
              <a:defRPr/>
            </a:pPr>
            <a:r>
              <a:rPr lang="en-US" sz="1800" dirty="0" smtClean="0"/>
              <a:t>197 people who reported gambling in the last 12 months answered all three relevant questions: gambling types selection, playing frequency and pathological gambling (PGSI)</a:t>
            </a:r>
          </a:p>
          <a:p>
            <a:pPr marL="576263" lvl="1" indent="-176213">
              <a:defRPr/>
            </a:pPr>
            <a:r>
              <a:rPr lang="en-US" sz="1800" dirty="0" smtClean="0"/>
              <a:t>Among these participants, the play frequency variable was restructured to contain the following categories: once total (</a:t>
            </a:r>
            <a:r>
              <a:rPr lang="en-US" sz="1800" i="1" dirty="0" smtClean="0"/>
              <a:t>N</a:t>
            </a:r>
            <a:r>
              <a:rPr lang="en-US" sz="1800" dirty="0" smtClean="0"/>
              <a:t> = 40), less than once per month (</a:t>
            </a:r>
            <a:r>
              <a:rPr lang="en-US" sz="1800" i="1" dirty="0" smtClean="0"/>
              <a:t>N</a:t>
            </a:r>
            <a:r>
              <a:rPr lang="en-US" sz="1800" dirty="0" smtClean="0"/>
              <a:t> = 31), once per month (</a:t>
            </a:r>
            <a:r>
              <a:rPr lang="en-US" sz="1800" i="1" dirty="0" smtClean="0"/>
              <a:t>N</a:t>
            </a:r>
            <a:r>
              <a:rPr lang="en-US" sz="1800" dirty="0" smtClean="0"/>
              <a:t> = 30), 2-3 times per month (</a:t>
            </a:r>
            <a:r>
              <a:rPr lang="en-US" sz="1800" i="1" dirty="0" smtClean="0"/>
              <a:t>N</a:t>
            </a:r>
            <a:r>
              <a:rPr lang="en-US" sz="1800" dirty="0" smtClean="0"/>
              <a:t> = 43), and weekly (</a:t>
            </a:r>
            <a:r>
              <a:rPr lang="en-US" sz="1800" i="1" dirty="0" smtClean="0"/>
              <a:t>N</a:t>
            </a:r>
            <a:r>
              <a:rPr lang="en-US" sz="1800" dirty="0" smtClean="0"/>
              <a:t> = 53).</a:t>
            </a:r>
          </a:p>
          <a:p>
            <a:pPr marL="576263" lvl="1" indent="-176213">
              <a:defRPr/>
            </a:pPr>
            <a:r>
              <a:rPr lang="en-US" sz="1800" dirty="0" smtClean="0"/>
              <a:t>108 of the 197 people did not report gambling online.</a:t>
            </a:r>
          </a:p>
          <a:p>
            <a:pPr marL="576263" lvl="1" indent="-176213">
              <a:defRPr/>
            </a:pPr>
            <a:r>
              <a:rPr lang="en-US" sz="1800" dirty="0" smtClean="0"/>
              <a:t>etc.</a:t>
            </a:r>
          </a:p>
          <a:p>
            <a:r>
              <a:rPr lang="en-US" sz="1800" dirty="0" smtClean="0"/>
              <a:t>Table 1 (next slide): </a:t>
            </a:r>
            <a:r>
              <a:rPr lang="en-US" sz="1800" dirty="0" smtClean="0">
                <a:solidFill>
                  <a:schemeClr val="accent6">
                    <a:lumMod val="75000"/>
                  </a:schemeClr>
                </a:solidFill>
              </a:rPr>
              <a:t>Slope coefficients, Wald tests, standard errors and odds ratios</a:t>
            </a:r>
            <a:r>
              <a:rPr lang="en-US" sz="1800" dirty="0" smtClean="0"/>
              <a:t>.</a:t>
            </a:r>
          </a:p>
          <a:p>
            <a:r>
              <a:rPr lang="en-US" sz="1800" dirty="0" smtClean="0"/>
              <a:t>Text: </a:t>
            </a:r>
            <a:r>
              <a:rPr lang="en-AU" sz="1800" dirty="0" smtClean="0"/>
              <a:t>In a hierarchical logistic regression with PGSI category as the outcome variable, playing frequency was entered into the model first, followed by game variety, and online experience in the third step. Results are presented in Table 1. It can be seen that online experience did not account for PGSI category membership over and above the marginally significant effects of playing frequency and game variety. Since chi-square tests revealed all three predictors to be related, we conducted a logistic regression that included only game variety and online experience and considered the effect of their interaction. Likelihood ratio tests following a Type II Sums of Squares ordering revealed the effect of online gambling to not be significant (LR </a:t>
            </a:r>
            <a:r>
              <a:rPr lang="en-AU" sz="1800" i="1" dirty="0" smtClean="0">
                <a:latin typeface="Garamond"/>
              </a:rPr>
              <a:t>χ</a:t>
            </a:r>
            <a:r>
              <a:rPr lang="en-AU" sz="1800" baseline="30000" dirty="0" smtClean="0"/>
              <a:t>2</a:t>
            </a:r>
            <a:r>
              <a:rPr lang="en-AU" sz="1800" dirty="0" smtClean="0"/>
              <a:t>(1) = .38, </a:t>
            </a:r>
            <a:r>
              <a:rPr lang="en-AU" sz="1800" i="1" dirty="0" smtClean="0"/>
              <a:t>p</a:t>
            </a:r>
            <a:r>
              <a:rPr lang="en-AU" sz="1800" dirty="0" smtClean="0"/>
              <a:t> = .53), while game variety emerged again as a marginally significant predictor (LR </a:t>
            </a:r>
            <a:r>
              <a:rPr lang="en-AU" sz="1800" i="1" dirty="0" smtClean="0">
                <a:latin typeface="Garamond"/>
              </a:rPr>
              <a:t>χ</a:t>
            </a:r>
            <a:r>
              <a:rPr lang="en-AU" sz="1800" baseline="30000" dirty="0" smtClean="0"/>
              <a:t>2</a:t>
            </a:r>
            <a:r>
              <a:rPr lang="en-AU" sz="1800" dirty="0" smtClean="0"/>
              <a:t>(1) = 3.58, </a:t>
            </a:r>
            <a:r>
              <a:rPr lang="en-AU" sz="1800" i="1" dirty="0" smtClean="0"/>
              <a:t>p</a:t>
            </a:r>
            <a:r>
              <a:rPr lang="en-AU" sz="1800" dirty="0" smtClean="0"/>
              <a:t> = .06). There was also no significant interaction effect (LR </a:t>
            </a:r>
            <a:r>
              <a:rPr lang="en-AU" sz="1800" i="1" dirty="0" smtClean="0">
                <a:latin typeface="Garamond"/>
              </a:rPr>
              <a:t>χ</a:t>
            </a:r>
            <a:r>
              <a:rPr lang="en-AU" sz="1800" baseline="30000" dirty="0" smtClean="0"/>
              <a:t>2</a:t>
            </a:r>
            <a:r>
              <a:rPr lang="en-AU" sz="1800" dirty="0" smtClean="0"/>
              <a:t>(1) = .55, </a:t>
            </a:r>
            <a:r>
              <a:rPr lang="en-AU" sz="1800" i="1" dirty="0" smtClean="0"/>
              <a:t>p</a:t>
            </a:r>
            <a:r>
              <a:rPr lang="en-AU" sz="1800" dirty="0" smtClean="0"/>
              <a:t> = .46).</a:t>
            </a:r>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844" y="142853"/>
            <a:ext cx="8715436" cy="1631216"/>
          </a:xfrm>
          <a:prstGeom prst="rect">
            <a:avLst/>
          </a:prstGeom>
          <a:noFill/>
          <a:ln>
            <a:noFill/>
          </a:ln>
        </p:spPr>
        <p:txBody>
          <a:bodyPr wrap="square">
            <a:spAutoFit/>
          </a:bodyPr>
          <a:lstStyle/>
          <a:p>
            <a:r>
              <a:rPr lang="en-AU" sz="2000" dirty="0" smtClean="0"/>
              <a:t>Table 1. Final model of a hierarchical logistic regression in which playing frequency, game variety and online gambling experience were entered in that order as predictors of pathological gambling risk</a:t>
            </a:r>
          </a:p>
          <a:p>
            <a:endParaRPr lang="en-AU" sz="2000" dirty="0" smtClean="0"/>
          </a:p>
          <a:p>
            <a:endParaRPr lang="en-AU" sz="2000" dirty="0" smtClean="0"/>
          </a:p>
        </p:txBody>
      </p:sp>
      <p:graphicFrame>
        <p:nvGraphicFramePr>
          <p:cNvPr id="8" name="Table 7"/>
          <p:cNvGraphicFramePr>
            <a:graphicFrameLocks noGrp="1"/>
          </p:cNvGraphicFramePr>
          <p:nvPr/>
        </p:nvGraphicFramePr>
        <p:xfrm>
          <a:off x="285720" y="1214422"/>
          <a:ext cx="6286544" cy="4312920"/>
        </p:xfrm>
        <a:graphic>
          <a:graphicData uri="http://schemas.openxmlformats.org/drawingml/2006/table">
            <a:tbl>
              <a:tblPr firstRow="1" bandRow="1">
                <a:tableStyleId>{5940675A-B579-460E-94D1-54222C63F5DA}</a:tableStyleId>
              </a:tblPr>
              <a:tblGrid>
                <a:gridCol w="3000396"/>
                <a:gridCol w="1143008"/>
                <a:gridCol w="1000132"/>
                <a:gridCol w="1143008"/>
              </a:tblGrid>
              <a:tr h="370840">
                <a:tc>
                  <a:txBody>
                    <a:bodyPr/>
                    <a:lstStyle/>
                    <a:p>
                      <a:endParaRPr lang="en-AU" sz="1800" dirty="0"/>
                    </a:p>
                  </a:txBody>
                  <a:tcPr/>
                </a:tc>
                <a:tc>
                  <a:txBody>
                    <a:bodyPr/>
                    <a:lstStyle/>
                    <a:p>
                      <a:pPr algn="ctr"/>
                      <a:r>
                        <a:rPr lang="en-AU" sz="1800" dirty="0" smtClean="0"/>
                        <a:t>Slope</a:t>
                      </a:r>
                      <a:endParaRPr lang="en-AU" sz="1800" dirty="0"/>
                    </a:p>
                  </a:txBody>
                  <a:tcPr/>
                </a:tc>
                <a:tc>
                  <a:txBody>
                    <a:bodyPr/>
                    <a:lstStyle/>
                    <a:p>
                      <a:pPr algn="ctr"/>
                      <a:r>
                        <a:rPr lang="en-AU" sz="1800" i="1" dirty="0" smtClean="0"/>
                        <a:t>S.E.</a:t>
                      </a:r>
                      <a:endParaRPr lang="en-AU" sz="1800" i="1" dirty="0"/>
                    </a:p>
                  </a:txBody>
                  <a:tcPr/>
                </a:tc>
                <a:tc>
                  <a:txBody>
                    <a:bodyPr/>
                    <a:lstStyle/>
                    <a:p>
                      <a:pPr algn="ctr"/>
                      <a:r>
                        <a:rPr lang="en-AU" sz="1800" i="0" dirty="0" smtClean="0"/>
                        <a:t>Odds</a:t>
                      </a:r>
                      <a:r>
                        <a:rPr lang="en-AU" sz="1800" i="0" baseline="0" dirty="0" smtClean="0"/>
                        <a:t> ratio</a:t>
                      </a:r>
                      <a:endParaRPr lang="en-AU" sz="1800" i="0" dirty="0"/>
                    </a:p>
                  </a:txBody>
                  <a:tcPr/>
                </a:tc>
              </a:tr>
              <a:tr h="370840">
                <a:tc>
                  <a:txBody>
                    <a:bodyPr/>
                    <a:lstStyle/>
                    <a:p>
                      <a:r>
                        <a:rPr lang="en-AU" sz="1800" dirty="0" smtClean="0"/>
                        <a:t>Intercept</a:t>
                      </a:r>
                      <a:endParaRPr lang="en-AU" sz="1800" dirty="0"/>
                    </a:p>
                  </a:txBody>
                  <a:tcPr/>
                </a:tc>
                <a:tc>
                  <a:txBody>
                    <a:bodyPr/>
                    <a:lstStyle/>
                    <a:p>
                      <a:pPr algn="ctr"/>
                      <a:r>
                        <a:rPr lang="en-AU" sz="1800" b="0" i="0" kern="1200" dirty="0" smtClean="0">
                          <a:solidFill>
                            <a:schemeClr val="tx1"/>
                          </a:solidFill>
                          <a:latin typeface="+mn-lt"/>
                          <a:ea typeface="+mn-ea"/>
                          <a:cs typeface="+mn-cs"/>
                        </a:rPr>
                        <a:t>-2.06</a:t>
                      </a:r>
                      <a:endParaRPr lang="en-AU" sz="1800" dirty="0"/>
                    </a:p>
                  </a:txBody>
                  <a:tcPr/>
                </a:tc>
                <a:tc>
                  <a:txBody>
                    <a:bodyPr/>
                    <a:lstStyle/>
                    <a:p>
                      <a:pPr algn="ctr"/>
                      <a:r>
                        <a:rPr lang="en-AU" sz="1800" b="0" i="0" kern="1200" dirty="0" smtClean="0">
                          <a:solidFill>
                            <a:schemeClr val="tx1"/>
                          </a:solidFill>
                          <a:latin typeface="+mn-lt"/>
                          <a:ea typeface="+mn-ea"/>
                          <a:cs typeface="+mn-cs"/>
                        </a:rPr>
                        <a:t>0.49</a:t>
                      </a:r>
                      <a:endParaRPr lang="en-AU" sz="1800" dirty="0"/>
                    </a:p>
                  </a:txBody>
                  <a:tcPr/>
                </a:tc>
                <a:tc>
                  <a:txBody>
                    <a:bodyPr/>
                    <a:lstStyle/>
                    <a:p>
                      <a:pPr algn="ctr"/>
                      <a:r>
                        <a:rPr lang="en-AU" sz="1800" b="0" i="0" kern="1200" dirty="0" smtClean="0">
                          <a:solidFill>
                            <a:schemeClr val="tx1"/>
                          </a:solidFill>
                          <a:latin typeface="+mn-lt"/>
                          <a:ea typeface="+mn-ea"/>
                          <a:cs typeface="+mn-cs"/>
                        </a:rPr>
                        <a:t>0.13</a:t>
                      </a:r>
                      <a:endParaRPr lang="en-AU" sz="1800" dirty="0"/>
                    </a:p>
                  </a:txBody>
                  <a:tcPr/>
                </a:tc>
              </a:tr>
              <a:tr h="370840">
                <a:tc>
                  <a:txBody>
                    <a:bodyPr/>
                    <a:lstStyle/>
                    <a:p>
                      <a:r>
                        <a:rPr lang="en-AU" sz="1800" dirty="0" smtClean="0"/>
                        <a:t>Less than once</a:t>
                      </a:r>
                      <a:r>
                        <a:rPr lang="en-AU" sz="1800" baseline="0" dirty="0" smtClean="0"/>
                        <a:t> a month (reference: only once)</a:t>
                      </a:r>
                      <a:endParaRPr lang="en-AU" sz="1800" dirty="0" smtClean="0"/>
                    </a:p>
                  </a:txBody>
                  <a:tcPr/>
                </a:tc>
                <a:tc>
                  <a:txBody>
                    <a:bodyPr/>
                    <a:lstStyle/>
                    <a:p>
                      <a:pPr algn="ctr"/>
                      <a:r>
                        <a:rPr lang="en-AU" sz="1800" b="0" i="0" kern="1200" dirty="0" smtClean="0">
                          <a:solidFill>
                            <a:schemeClr val="tx1"/>
                          </a:solidFill>
                          <a:latin typeface="+mn-lt"/>
                          <a:ea typeface="+mn-ea"/>
                          <a:cs typeface="+mn-cs"/>
                        </a:rPr>
                        <a:t>-0.77</a:t>
                      </a:r>
                      <a:endParaRPr lang="en-AU" sz="1800" dirty="0"/>
                    </a:p>
                  </a:txBody>
                  <a:tcPr/>
                </a:tc>
                <a:tc>
                  <a:txBody>
                    <a:bodyPr/>
                    <a:lstStyle/>
                    <a:p>
                      <a:pPr algn="ctr"/>
                      <a:r>
                        <a:rPr lang="en-AU" sz="1800" b="0" i="0" kern="1200" dirty="0" smtClean="0">
                          <a:solidFill>
                            <a:schemeClr val="tx1"/>
                          </a:solidFill>
                          <a:latin typeface="+mn-lt"/>
                          <a:ea typeface="+mn-ea"/>
                          <a:cs typeface="+mn-cs"/>
                        </a:rPr>
                        <a:t>0.88</a:t>
                      </a:r>
                      <a:endParaRPr lang="en-AU" sz="1800" dirty="0"/>
                    </a:p>
                  </a:txBody>
                  <a:tcPr/>
                </a:tc>
                <a:tc>
                  <a:txBody>
                    <a:bodyPr/>
                    <a:lstStyle/>
                    <a:p>
                      <a:pPr algn="ctr"/>
                      <a:r>
                        <a:rPr lang="en-AU" sz="1800" b="0" i="0" kern="1200" dirty="0" smtClean="0">
                          <a:solidFill>
                            <a:schemeClr val="tx1"/>
                          </a:solidFill>
                          <a:latin typeface="+mn-lt"/>
                          <a:ea typeface="+mn-ea"/>
                          <a:cs typeface="+mn-cs"/>
                        </a:rPr>
                        <a:t>0.46</a:t>
                      </a:r>
                      <a:endParaRPr lang="en-AU"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dirty="0" smtClean="0"/>
                        <a:t>Once a month</a:t>
                      </a:r>
                      <a:r>
                        <a:rPr lang="en-AU" sz="1800" baseline="0" dirty="0" smtClean="0"/>
                        <a:t> (reference: only once)</a:t>
                      </a:r>
                      <a:endParaRPr lang="en-AU" sz="1800" dirty="0" smtClean="0"/>
                    </a:p>
                  </a:txBody>
                  <a:tcPr/>
                </a:tc>
                <a:tc>
                  <a:txBody>
                    <a:bodyPr/>
                    <a:lstStyle/>
                    <a:p>
                      <a:pPr algn="ctr"/>
                      <a:r>
                        <a:rPr lang="en-AU" sz="1800" b="0" i="0" kern="1200" dirty="0" smtClean="0">
                          <a:solidFill>
                            <a:schemeClr val="tx1"/>
                          </a:solidFill>
                          <a:latin typeface="+mn-lt"/>
                          <a:ea typeface="+mn-ea"/>
                          <a:cs typeface="+mn-cs"/>
                        </a:rPr>
                        <a:t>0.11 </a:t>
                      </a:r>
                      <a:endParaRPr lang="en-AU" sz="1800" dirty="0"/>
                    </a:p>
                  </a:txBody>
                  <a:tcPr/>
                </a:tc>
                <a:tc>
                  <a:txBody>
                    <a:bodyPr/>
                    <a:lstStyle/>
                    <a:p>
                      <a:pPr algn="ctr"/>
                      <a:r>
                        <a:rPr lang="en-AU" sz="1800" b="0" i="0" kern="1200" dirty="0" smtClean="0">
                          <a:solidFill>
                            <a:schemeClr val="tx1"/>
                          </a:solidFill>
                          <a:latin typeface="+mn-lt"/>
                          <a:ea typeface="+mn-ea"/>
                          <a:cs typeface="+mn-cs"/>
                        </a:rPr>
                        <a:t>0.70</a:t>
                      </a:r>
                      <a:endParaRPr lang="en-AU" sz="1800" dirty="0"/>
                    </a:p>
                  </a:txBody>
                  <a:tcPr/>
                </a:tc>
                <a:tc>
                  <a:txBody>
                    <a:bodyPr/>
                    <a:lstStyle/>
                    <a:p>
                      <a:pPr algn="ctr"/>
                      <a:r>
                        <a:rPr lang="en-AU" sz="1800" b="0" i="0" kern="1200" dirty="0" smtClean="0">
                          <a:solidFill>
                            <a:schemeClr val="tx1"/>
                          </a:solidFill>
                          <a:latin typeface="+mn-lt"/>
                          <a:ea typeface="+mn-ea"/>
                          <a:cs typeface="+mn-cs"/>
                        </a:rPr>
                        <a:t>1.12</a:t>
                      </a:r>
                      <a:endParaRPr lang="en-AU"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dirty="0" smtClean="0"/>
                        <a:t>2-3 times per </a:t>
                      </a:r>
                      <a:r>
                        <a:rPr lang="en-AU" sz="1800" baseline="0" dirty="0" smtClean="0"/>
                        <a:t>month (reference: only once)</a:t>
                      </a:r>
                      <a:endParaRPr lang="en-AU" sz="1800" dirty="0" smtClean="0"/>
                    </a:p>
                  </a:txBody>
                  <a:tcPr/>
                </a:tc>
                <a:tc>
                  <a:txBody>
                    <a:bodyPr/>
                    <a:lstStyle/>
                    <a:p>
                      <a:pPr algn="ctr"/>
                      <a:r>
                        <a:rPr lang="en-AU" sz="1800" b="0" i="0" kern="1200" dirty="0" smtClean="0">
                          <a:solidFill>
                            <a:schemeClr val="tx1"/>
                          </a:solidFill>
                          <a:latin typeface="+mn-lt"/>
                          <a:ea typeface="+mn-ea"/>
                          <a:cs typeface="+mn-cs"/>
                        </a:rPr>
                        <a:t>0.89</a:t>
                      </a:r>
                      <a:endParaRPr lang="en-AU" sz="1800" dirty="0"/>
                    </a:p>
                  </a:txBody>
                  <a:tcPr/>
                </a:tc>
                <a:tc>
                  <a:txBody>
                    <a:bodyPr/>
                    <a:lstStyle/>
                    <a:p>
                      <a:pPr algn="ctr"/>
                      <a:r>
                        <a:rPr lang="en-AU" sz="1800" b="0" i="0" kern="1200" dirty="0" smtClean="0">
                          <a:solidFill>
                            <a:schemeClr val="tx1"/>
                          </a:solidFill>
                          <a:latin typeface="+mn-lt"/>
                          <a:ea typeface="+mn-ea"/>
                          <a:cs typeface="+mn-cs"/>
                        </a:rPr>
                        <a:t>0.60</a:t>
                      </a:r>
                      <a:endParaRPr lang="en-AU" sz="1800" dirty="0"/>
                    </a:p>
                  </a:txBody>
                  <a:tcPr/>
                </a:tc>
                <a:tc>
                  <a:txBody>
                    <a:bodyPr/>
                    <a:lstStyle/>
                    <a:p>
                      <a:pPr algn="ctr"/>
                      <a:r>
                        <a:rPr lang="en-AU" sz="1800" b="0" i="0" kern="1200" dirty="0" smtClean="0">
                          <a:solidFill>
                            <a:schemeClr val="tx1"/>
                          </a:solidFill>
                          <a:latin typeface="+mn-lt"/>
                          <a:ea typeface="+mn-ea"/>
                          <a:cs typeface="+mn-cs"/>
                        </a:rPr>
                        <a:t>2.44</a:t>
                      </a:r>
                      <a:endParaRPr lang="en-AU"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dirty="0" smtClean="0"/>
                        <a:t>Weekly </a:t>
                      </a:r>
                      <a:r>
                        <a:rPr lang="en-AU" sz="1800" baseline="0" dirty="0" smtClean="0"/>
                        <a:t>(reference: only once)</a:t>
                      </a:r>
                      <a:endParaRPr lang="en-AU" sz="1800" dirty="0" smtClean="0"/>
                    </a:p>
                  </a:txBody>
                  <a:tcPr/>
                </a:tc>
                <a:tc>
                  <a:txBody>
                    <a:bodyPr/>
                    <a:lstStyle/>
                    <a:p>
                      <a:pPr algn="ctr"/>
                      <a:r>
                        <a:rPr lang="en-AU" sz="1800" b="0" i="0" kern="1200" dirty="0" smtClean="0">
                          <a:solidFill>
                            <a:schemeClr val="tx1"/>
                          </a:solidFill>
                          <a:latin typeface="+mn-lt"/>
                          <a:ea typeface="+mn-ea"/>
                          <a:cs typeface="+mn-cs"/>
                        </a:rPr>
                        <a:t>1.07* </a:t>
                      </a:r>
                      <a:endParaRPr lang="en-AU" sz="1800" dirty="0"/>
                    </a:p>
                  </a:txBody>
                  <a:tcPr/>
                </a:tc>
                <a:tc>
                  <a:txBody>
                    <a:bodyPr/>
                    <a:lstStyle/>
                    <a:p>
                      <a:pPr algn="ctr"/>
                      <a:r>
                        <a:rPr lang="en-AU" sz="1800" b="0" i="0" kern="1200" dirty="0" smtClean="0">
                          <a:solidFill>
                            <a:schemeClr val="tx1"/>
                          </a:solidFill>
                          <a:latin typeface="+mn-lt"/>
                          <a:ea typeface="+mn-ea"/>
                          <a:cs typeface="+mn-cs"/>
                        </a:rPr>
                        <a:t>0.59</a:t>
                      </a:r>
                      <a:endParaRPr lang="en-AU" sz="1800" dirty="0"/>
                    </a:p>
                  </a:txBody>
                  <a:tcPr/>
                </a:tc>
                <a:tc>
                  <a:txBody>
                    <a:bodyPr/>
                    <a:lstStyle/>
                    <a:p>
                      <a:pPr algn="ctr"/>
                      <a:r>
                        <a:rPr lang="en-AU" sz="1800" b="0" i="0" kern="1200" dirty="0" smtClean="0">
                          <a:solidFill>
                            <a:schemeClr val="tx1"/>
                          </a:solidFill>
                          <a:latin typeface="+mn-lt"/>
                          <a:ea typeface="+mn-ea"/>
                          <a:cs typeface="+mn-cs"/>
                        </a:rPr>
                        <a:t>2.93</a:t>
                      </a:r>
                      <a:endParaRPr lang="en-AU" sz="1800" dirty="0"/>
                    </a:p>
                  </a:txBody>
                  <a:tcPr/>
                </a:tc>
              </a:tr>
              <a:tr h="370840">
                <a:tc>
                  <a:txBody>
                    <a:bodyPr/>
                    <a:lstStyle/>
                    <a:p>
                      <a:r>
                        <a:rPr lang="en-AU" sz="1800" dirty="0" smtClean="0"/>
                        <a:t>Game variety (reference: one)</a:t>
                      </a:r>
                    </a:p>
                  </a:txBody>
                  <a:tcPr/>
                </a:tc>
                <a:tc>
                  <a:txBody>
                    <a:bodyPr/>
                    <a:lstStyle/>
                    <a:p>
                      <a:pPr algn="ctr"/>
                      <a:r>
                        <a:rPr lang="en-AU" sz="1800" b="0" i="0" kern="1200" dirty="0" smtClean="0">
                          <a:solidFill>
                            <a:schemeClr val="tx1"/>
                          </a:solidFill>
                          <a:latin typeface="+mn-lt"/>
                          <a:ea typeface="+mn-ea"/>
                          <a:cs typeface="+mn-cs"/>
                        </a:rPr>
                        <a:t>0.72^ </a:t>
                      </a:r>
                      <a:endParaRPr lang="en-AU" sz="1800" dirty="0"/>
                    </a:p>
                  </a:txBody>
                  <a:tcPr/>
                </a:tc>
                <a:tc>
                  <a:txBody>
                    <a:bodyPr/>
                    <a:lstStyle/>
                    <a:p>
                      <a:pPr algn="ctr"/>
                      <a:r>
                        <a:rPr lang="en-AU" sz="1800" b="0" i="0" kern="1200" dirty="0" smtClean="0">
                          <a:solidFill>
                            <a:schemeClr val="tx1"/>
                          </a:solidFill>
                          <a:latin typeface="+mn-lt"/>
                          <a:ea typeface="+mn-ea"/>
                          <a:cs typeface="+mn-cs"/>
                        </a:rPr>
                        <a:t>0.42</a:t>
                      </a:r>
                      <a:endParaRPr lang="en-AU" sz="1800" dirty="0"/>
                    </a:p>
                  </a:txBody>
                  <a:tcPr/>
                </a:tc>
                <a:tc>
                  <a:txBody>
                    <a:bodyPr/>
                    <a:lstStyle/>
                    <a:p>
                      <a:pPr algn="ctr"/>
                      <a:r>
                        <a:rPr lang="en-AU" sz="1800" b="0" i="0" kern="1200" dirty="0" smtClean="0">
                          <a:solidFill>
                            <a:schemeClr val="tx1"/>
                          </a:solidFill>
                          <a:latin typeface="+mn-lt"/>
                          <a:ea typeface="+mn-ea"/>
                          <a:cs typeface="+mn-cs"/>
                        </a:rPr>
                        <a:t>2.06</a:t>
                      </a:r>
                      <a:endParaRPr lang="en-AU" sz="1800" dirty="0"/>
                    </a:p>
                  </a:txBody>
                  <a:tcPr/>
                </a:tc>
              </a:tr>
              <a:tr h="370840">
                <a:tc>
                  <a:txBody>
                    <a:bodyPr/>
                    <a:lstStyle/>
                    <a:p>
                      <a:r>
                        <a:rPr lang="en-AU" sz="1800" dirty="0" smtClean="0"/>
                        <a:t>Online gambling experience (reference: no)</a:t>
                      </a:r>
                    </a:p>
                  </a:txBody>
                  <a:tcPr/>
                </a:tc>
                <a:tc>
                  <a:txBody>
                    <a:bodyPr/>
                    <a:lstStyle/>
                    <a:p>
                      <a:pPr algn="ctr"/>
                      <a:r>
                        <a:rPr lang="en-AU" sz="1800" b="0" i="0" kern="1200" dirty="0" smtClean="0">
                          <a:solidFill>
                            <a:schemeClr val="tx1"/>
                          </a:solidFill>
                          <a:latin typeface="+mn-lt"/>
                          <a:ea typeface="+mn-ea"/>
                          <a:cs typeface="+mn-cs"/>
                        </a:rPr>
                        <a:t>-0.08 </a:t>
                      </a:r>
                      <a:endParaRPr lang="en-AU" sz="1800" dirty="0"/>
                    </a:p>
                  </a:txBody>
                  <a:tcPr/>
                </a:tc>
                <a:tc>
                  <a:txBody>
                    <a:bodyPr/>
                    <a:lstStyle/>
                    <a:p>
                      <a:pPr algn="ctr"/>
                      <a:r>
                        <a:rPr lang="en-AU" sz="1800" b="0" i="0" kern="1200" dirty="0" smtClean="0">
                          <a:solidFill>
                            <a:schemeClr val="tx1"/>
                          </a:solidFill>
                          <a:latin typeface="+mn-lt"/>
                          <a:ea typeface="+mn-ea"/>
                          <a:cs typeface="+mn-cs"/>
                        </a:rPr>
                        <a:t>0.43</a:t>
                      </a:r>
                      <a:endParaRPr lang="en-AU" sz="1800" dirty="0"/>
                    </a:p>
                  </a:txBody>
                  <a:tcPr/>
                </a:tc>
                <a:tc>
                  <a:txBody>
                    <a:bodyPr/>
                    <a:lstStyle/>
                    <a:p>
                      <a:pPr algn="ctr"/>
                      <a:r>
                        <a:rPr lang="en-AU" sz="1800" b="0" i="0" kern="1200" dirty="0" smtClean="0">
                          <a:solidFill>
                            <a:schemeClr val="tx1"/>
                          </a:solidFill>
                          <a:latin typeface="+mn-lt"/>
                          <a:ea typeface="+mn-ea"/>
                          <a:cs typeface="+mn-cs"/>
                        </a:rPr>
                        <a:t>0.92</a:t>
                      </a:r>
                      <a:endParaRPr lang="en-AU" sz="1800" dirty="0"/>
                    </a:p>
                  </a:txBody>
                  <a:tcPr/>
                </a:tc>
              </a:tr>
            </a:tbl>
          </a:graphicData>
        </a:graphic>
      </p:graphicFrame>
      <p:sp>
        <p:nvSpPr>
          <p:cNvPr id="9" name="Rectangle 8"/>
          <p:cNvSpPr/>
          <p:nvPr/>
        </p:nvSpPr>
        <p:spPr>
          <a:xfrm>
            <a:off x="214282" y="5572140"/>
            <a:ext cx="4643470" cy="369332"/>
          </a:xfrm>
          <a:prstGeom prst="rect">
            <a:avLst/>
          </a:prstGeom>
          <a:noFill/>
          <a:ln>
            <a:noFill/>
          </a:ln>
        </p:spPr>
        <p:txBody>
          <a:bodyPr wrap="square">
            <a:spAutoFit/>
          </a:bodyPr>
          <a:lstStyle/>
          <a:p>
            <a:r>
              <a:rPr lang="en-AU" dirty="0" smtClean="0"/>
              <a:t>* </a:t>
            </a:r>
            <a:r>
              <a:rPr lang="en-AU" i="1" dirty="0" smtClean="0"/>
              <a:t>p </a:t>
            </a:r>
            <a:r>
              <a:rPr lang="en-AU" dirty="0" smtClean="0"/>
              <a:t>= .06, ^</a:t>
            </a:r>
            <a:r>
              <a:rPr lang="en-AU" i="1" dirty="0" smtClean="0"/>
              <a:t> p </a:t>
            </a:r>
            <a:r>
              <a:rPr lang="en-AU" dirty="0" smtClean="0"/>
              <a:t>= .08 (Wald </a:t>
            </a:r>
            <a:r>
              <a:rPr lang="en-AU" i="1" dirty="0" smtClean="0"/>
              <a:t>z</a:t>
            </a:r>
            <a:r>
              <a:rPr lang="en-AU" dirty="0" smtClean="0"/>
              <a:t>-test)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p:spPr>
        <p:txBody>
          <a:bodyPr/>
          <a:lstStyle/>
          <a:p>
            <a:r>
              <a:rPr lang="en-AU" dirty="0" smtClean="0"/>
              <a:t>Clustered outcome variable</a:t>
            </a:r>
            <a:endParaRPr lang="en-A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tIns="108000" anchor="t" anchorCtr="0"/>
          <a:lstStyle/>
          <a:p>
            <a:r>
              <a:rPr lang="en-AU" b="1" dirty="0" smtClean="0"/>
              <a:t>Zero-inflated (mixture) modelling</a:t>
            </a:r>
            <a:endParaRPr lang="en-AU" b="1" dirty="0"/>
          </a:p>
        </p:txBody>
      </p:sp>
      <p:sp>
        <p:nvSpPr>
          <p:cNvPr id="4" name="Content Placeholder 2"/>
          <p:cNvSpPr txBox="1">
            <a:spLocks/>
          </p:cNvSpPr>
          <p:nvPr/>
        </p:nvSpPr>
        <p:spPr>
          <a:xfrm>
            <a:off x="5715008" y="1071546"/>
            <a:ext cx="2857520" cy="428628"/>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Baguley</a:t>
            </a:r>
            <a:r>
              <a:rPr lang="en-AU" dirty="0" smtClean="0"/>
              <a:t> Ch 17</a:t>
            </a:r>
            <a:endParaRPr lang="en-AU" dirty="0">
              <a:latin typeface="+mn-lt"/>
              <a:cs typeface="+mn-cs"/>
            </a:endParaRPr>
          </a:p>
        </p:txBody>
      </p:sp>
      <p:sp>
        <p:nvSpPr>
          <p:cNvPr id="6" name="Content Placeholder 2"/>
          <p:cNvSpPr>
            <a:spLocks noGrp="1"/>
          </p:cNvSpPr>
          <p:nvPr>
            <p:ph idx="1"/>
          </p:nvPr>
        </p:nvSpPr>
        <p:spPr>
          <a:xfrm>
            <a:off x="428596" y="1500174"/>
            <a:ext cx="8215370" cy="5072098"/>
          </a:xfrm>
          <a:noFill/>
        </p:spPr>
        <p:txBody>
          <a:bodyPr>
            <a:noAutofit/>
          </a:bodyPr>
          <a:lstStyle/>
          <a:p>
            <a:pPr marL="182563" indent="-182563"/>
            <a:r>
              <a:rPr lang="en-AU" sz="2200" dirty="0" smtClean="0"/>
              <a:t>Useful when the data has a high proportion of 0s (e.g., “Not at all”; “Completely disagree”; “Never played”)</a:t>
            </a:r>
          </a:p>
          <a:p>
            <a:pPr marL="182563" indent="-182563"/>
            <a:r>
              <a:rPr lang="en-AU" sz="2200" dirty="0" smtClean="0"/>
              <a:t>Two stages:</a:t>
            </a:r>
          </a:p>
          <a:p>
            <a:pPr marL="582613" lvl="1" indent="-182563"/>
            <a:r>
              <a:rPr lang="en-AU" sz="2200" dirty="0" smtClean="0"/>
              <a:t>Logistic regression to estimate the effect of one or more predictors on the outcome variable being “0” or “other”</a:t>
            </a:r>
          </a:p>
          <a:p>
            <a:pPr marL="582613" lvl="1" indent="-182563"/>
            <a:r>
              <a:rPr lang="en-AU" sz="2200" dirty="0" smtClean="0"/>
              <a:t>Generalised linear modelling (Poisson, negative binomial) to estimate the effect of one or more predictors (not necessarily the same as in the logistic regression) on the values of the outcome variable in the “other” category. If trying a number of random components (e.g., Poisson and negative binomial), choose the model with Log likelihood closer to zero.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Examples based on success-slope H</a:t>
            </a: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ypothesis</a:t>
            </a:r>
            <a:r>
              <a:rPr kumimoji="0" lang="en-AU" sz="2400" b="0" i="0" u="none" strike="noStrike" kern="1200" cap="none" spc="0" normalizeH="0" noProof="0" dirty="0" smtClean="0">
                <a:ln>
                  <a:noFill/>
                </a:ln>
                <a:solidFill>
                  <a:schemeClr val="tx1"/>
                </a:solidFill>
                <a:effectLst/>
                <a:uLnTx/>
                <a:uFillTx/>
                <a:latin typeface="+mn-lt"/>
                <a:ea typeface="+mn-ea"/>
                <a:cs typeface="+mn-cs"/>
              </a:rPr>
              <a:t> 1 extension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214282" y="500042"/>
            <a:ext cx="8643998" cy="5929354"/>
          </a:xfrm>
        </p:spPr>
        <p:txBody>
          <a:bodyPr>
            <a:noAutofit/>
          </a:bodyPr>
          <a:lstStyle/>
          <a:p>
            <a:pPr marL="182563" indent="-182563"/>
            <a:r>
              <a:rPr lang="en-AU" sz="2000" dirty="0" smtClean="0"/>
              <a:t>The Extensions section in </a:t>
            </a:r>
            <a:r>
              <a:rPr lang="en-AU" sz="2000" i="1" dirty="0" smtClean="0"/>
              <a:t>Assignment 2 answers </a:t>
            </a:r>
            <a:r>
              <a:rPr lang="en-AU" sz="2000" dirty="0" smtClean="0"/>
              <a:t>(Study Materials)shows that many people in the SS dataset scored zero on the illusion of natural control </a:t>
            </a:r>
            <a:r>
              <a:rPr lang="en-AU" sz="2000" dirty="0" err="1" smtClean="0"/>
              <a:t>measure.The</a:t>
            </a:r>
            <a:r>
              <a:rPr lang="en-AU" sz="2000" dirty="0" smtClean="0"/>
              <a:t> stem-and-leaf plot for </a:t>
            </a:r>
            <a:r>
              <a:rPr lang="en-AU" sz="2000" dirty="0" err="1" smtClean="0"/>
              <a:t>PostNaturalIoC</a:t>
            </a:r>
            <a:r>
              <a:rPr lang="en-AU" sz="2000" dirty="0" smtClean="0"/>
              <a:t> with its many zeroes is shown on the next slide.</a:t>
            </a:r>
          </a:p>
          <a:p>
            <a:pPr marL="182563" indent="-182563"/>
            <a:r>
              <a:rPr lang="en-AU" sz="2000" dirty="0" smtClean="0"/>
              <a:t>The SS data also includes responses (0-10) expressing degree of agreement with whether “It was all chance” is an accurate description of how goals were achieved in the soccer-themed gambling game (Lecture 1 Slide 13). The histogram on the next slide shows that, as might be expected, many people agreed fully (10) with this statement. 10s can be considered “zeroes”.</a:t>
            </a:r>
          </a:p>
          <a:p>
            <a:pPr marL="182563" indent="-182563"/>
            <a:r>
              <a:rPr lang="en-AU" sz="2000" dirty="0" smtClean="0"/>
              <a:t>In Assignment 2, we also discovered a significant interaction between prior beliefs and success-slope in predicting the illusion of natural control, except that the assumptions for the associated ANOVA were not met. Here, we use success-slope and prior beliefs as predictors in a zero-inflated model.</a:t>
            </a:r>
          </a:p>
          <a:p>
            <a:pPr marL="182563" indent="-182563"/>
            <a:r>
              <a:rPr lang="en-AU" sz="2000" dirty="0" smtClean="0"/>
              <a:t>Research questions: To what extent are responses to “It was all chance” (</a:t>
            </a:r>
            <a:r>
              <a:rPr lang="en-AU" sz="2000" dirty="0" err="1" smtClean="0"/>
              <a:t>PostListCHANCE</a:t>
            </a:r>
            <a:r>
              <a:rPr lang="en-AU" sz="2000" dirty="0" smtClean="0"/>
              <a:t>) and the illusion of natural control (</a:t>
            </a:r>
            <a:r>
              <a:rPr lang="en-AU" sz="2000" dirty="0" err="1" smtClean="0"/>
              <a:t>PostNaturalIoC</a:t>
            </a:r>
            <a:r>
              <a:rPr lang="en-AU" sz="2000" dirty="0" smtClean="0"/>
              <a:t>) influenced by success-slope (</a:t>
            </a:r>
            <a:r>
              <a:rPr lang="en-AU" sz="2000" dirty="0" err="1" smtClean="0"/>
              <a:t>SeqCond</a:t>
            </a:r>
            <a:r>
              <a:rPr lang="en-AU" sz="2000" dirty="0" smtClean="0"/>
              <a:t>), prior beliefs (</a:t>
            </a:r>
            <a:r>
              <a:rPr lang="en-AU" sz="2000" dirty="0" err="1" smtClean="0"/>
              <a:t>PreDBC_Total</a:t>
            </a:r>
            <a:r>
              <a:rPr lang="en-AU" sz="2000" dirty="0" smtClean="0"/>
              <a:t>) and their interaction? In relation to success-slope, Hypothesis 1 predicts:</a:t>
            </a:r>
          </a:p>
          <a:p>
            <a:pPr marL="582613" lvl="1" indent="-182563"/>
            <a:r>
              <a:rPr lang="en-AU" sz="1800" dirty="0" smtClean="0"/>
              <a:t>Higher illusion of control in the Ascending condition, compared to Descending</a:t>
            </a:r>
          </a:p>
          <a:p>
            <a:pPr marL="582613" lvl="1" indent="-182563"/>
            <a:r>
              <a:rPr lang="en-AU" sz="1800" dirty="0" smtClean="0"/>
              <a:t>Less agreement with the “It was all chance” statement in </a:t>
            </a:r>
            <a:r>
              <a:rPr lang="en-AU" sz="1800" dirty="0" err="1" smtClean="0"/>
              <a:t>Asc</a:t>
            </a:r>
            <a:r>
              <a:rPr lang="en-AU" sz="1800" dirty="0" smtClean="0"/>
              <a:t>. condition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Descriptive statistics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71406" y="714356"/>
            <a:ext cx="7329510" cy="4525963"/>
          </a:xfrm>
        </p:spPr>
        <p:txBody>
          <a:bodyPr>
            <a:normAutofit fontScale="85000" lnSpcReduction="20000"/>
          </a:bodyPr>
          <a:lstStyle/>
          <a:p>
            <a:pPr>
              <a:buNone/>
            </a:pPr>
            <a:r>
              <a:rPr lang="en-AU" sz="2200" b="1" dirty="0" err="1" smtClean="0"/>
              <a:t>PostNaturalIoC</a:t>
            </a:r>
            <a:r>
              <a:rPr lang="en-AU" sz="2200" b="1" dirty="0" smtClean="0"/>
              <a:t> stem-and-leaf plot</a:t>
            </a:r>
            <a:r>
              <a:rPr lang="en-AU" sz="2200" dirty="0" smtClean="0"/>
              <a:t> (</a:t>
            </a:r>
            <a:r>
              <a:rPr lang="en-AU" sz="2200" dirty="0" smtClean="0">
                <a:solidFill>
                  <a:schemeClr val="accent6">
                    <a:lumMod val="75000"/>
                  </a:schemeClr>
                </a:solidFill>
              </a:rPr>
              <a:t>many zeroes visible</a:t>
            </a:r>
            <a:r>
              <a:rPr lang="en-AU" sz="2200" dirty="0" smtClean="0"/>
              <a:t>)</a:t>
            </a:r>
            <a:endParaRPr lang="en-AU" sz="2200" b="1" dirty="0" smtClean="0"/>
          </a:p>
          <a:p>
            <a:pPr>
              <a:buNone/>
            </a:pPr>
            <a:r>
              <a:rPr lang="en-AU" sz="2200" dirty="0" smtClean="0"/>
              <a:t>The decimal point is at the | </a:t>
            </a:r>
          </a:p>
          <a:p>
            <a:pPr>
              <a:buNone/>
            </a:pPr>
            <a:r>
              <a:rPr lang="en-AU" sz="1600" dirty="0" smtClean="0"/>
              <a:t>0 |</a:t>
            </a:r>
            <a:r>
              <a:rPr lang="en-AU" sz="1600" b="1" dirty="0" smtClean="0"/>
              <a:t> </a:t>
            </a:r>
            <a:r>
              <a:rPr lang="en-AU" sz="1600" b="1" dirty="0" smtClean="0">
                <a:solidFill>
                  <a:schemeClr val="accent6">
                    <a:lumMod val="75000"/>
                  </a:schemeClr>
                </a:solidFill>
              </a:rPr>
              <a:t>0000000000000000000000000000000000000000000</a:t>
            </a:r>
            <a:r>
              <a:rPr lang="en-AU" sz="1600" dirty="0" smtClean="0"/>
              <a:t>1111333344444444444 </a:t>
            </a:r>
          </a:p>
          <a:p>
            <a:pPr>
              <a:buNone/>
            </a:pPr>
            <a:r>
              <a:rPr lang="en-AU" sz="1600" dirty="0" smtClean="0"/>
              <a:t>0 | 555666666666666888888899999999 </a:t>
            </a:r>
          </a:p>
          <a:p>
            <a:pPr>
              <a:buNone/>
            </a:pPr>
            <a:r>
              <a:rPr lang="en-AU" sz="1600" dirty="0" smtClean="0"/>
              <a:t>1 | 00000000111113333333333444444444 </a:t>
            </a:r>
          </a:p>
          <a:p>
            <a:pPr>
              <a:buNone/>
            </a:pPr>
            <a:r>
              <a:rPr lang="en-AU" sz="1600" dirty="0" smtClean="0"/>
              <a:t>1 | 555555566666688888889999999 </a:t>
            </a:r>
          </a:p>
          <a:p>
            <a:pPr>
              <a:buNone/>
            </a:pPr>
            <a:r>
              <a:rPr lang="en-AU" sz="1600" dirty="0" smtClean="0"/>
              <a:t>2 | 00000111113333334444444444 </a:t>
            </a:r>
          </a:p>
          <a:p>
            <a:pPr>
              <a:buNone/>
            </a:pPr>
            <a:r>
              <a:rPr lang="en-AU" sz="1600" dirty="0" smtClean="0"/>
              <a:t>2 | 55555555555566666668889999999 </a:t>
            </a:r>
          </a:p>
          <a:p>
            <a:pPr>
              <a:buNone/>
            </a:pPr>
            <a:r>
              <a:rPr lang="en-AU" sz="1600" dirty="0" smtClean="0"/>
              <a:t>3 | 00000111133333334444 </a:t>
            </a:r>
          </a:p>
          <a:p>
            <a:pPr>
              <a:buNone/>
            </a:pPr>
            <a:r>
              <a:rPr lang="en-AU" sz="1600" dirty="0" smtClean="0"/>
              <a:t>3 | 55566666688888889999 </a:t>
            </a:r>
          </a:p>
          <a:p>
            <a:pPr>
              <a:buNone/>
            </a:pPr>
            <a:r>
              <a:rPr lang="en-AU" sz="1600" dirty="0" smtClean="0"/>
              <a:t>4 | 000000001133444444444 </a:t>
            </a:r>
          </a:p>
          <a:p>
            <a:pPr>
              <a:buNone/>
            </a:pPr>
            <a:r>
              <a:rPr lang="en-AU" sz="1600" dirty="0" smtClean="0"/>
              <a:t>4 | 5555566666888999 </a:t>
            </a:r>
          </a:p>
          <a:p>
            <a:pPr>
              <a:buNone/>
            </a:pPr>
            <a:r>
              <a:rPr lang="en-AU" sz="1600" dirty="0" smtClean="0"/>
              <a:t>5 | 000001114444 </a:t>
            </a:r>
          </a:p>
          <a:p>
            <a:pPr>
              <a:buNone/>
            </a:pPr>
            <a:r>
              <a:rPr lang="en-AU" sz="1600" dirty="0" smtClean="0"/>
              <a:t>5 | 555566666888999 </a:t>
            </a:r>
          </a:p>
          <a:p>
            <a:pPr>
              <a:buNone/>
            </a:pPr>
            <a:r>
              <a:rPr lang="en-AU" sz="1600" dirty="0" smtClean="0"/>
              <a:t>6 | 0000344 </a:t>
            </a:r>
          </a:p>
          <a:p>
            <a:pPr>
              <a:buNone/>
            </a:pPr>
            <a:r>
              <a:rPr lang="en-AU" sz="1600" dirty="0" smtClean="0"/>
              <a:t>6 | 555699 </a:t>
            </a:r>
          </a:p>
          <a:p>
            <a:pPr>
              <a:buNone/>
            </a:pPr>
            <a:r>
              <a:rPr lang="en-AU" sz="1600" dirty="0" smtClean="0"/>
              <a:t>7 | 00013344 </a:t>
            </a:r>
          </a:p>
          <a:p>
            <a:pPr>
              <a:buNone/>
            </a:pPr>
            <a:r>
              <a:rPr lang="en-AU" sz="1600" dirty="0" smtClean="0"/>
              <a:t>7 | 9 </a:t>
            </a:r>
          </a:p>
          <a:p>
            <a:pPr>
              <a:buNone/>
            </a:pPr>
            <a:r>
              <a:rPr lang="en-AU" sz="1600" dirty="0" smtClean="0"/>
              <a:t>8 | 33</a:t>
            </a:r>
            <a:endParaRPr lang="en-AU" sz="1600" dirty="0"/>
          </a:p>
        </p:txBody>
      </p:sp>
      <p:pic>
        <p:nvPicPr>
          <p:cNvPr id="11" name="Picture 10" descr="HistCHANCE.png"/>
          <p:cNvPicPr>
            <a:picLocks noChangeAspect="1"/>
          </p:cNvPicPr>
          <p:nvPr/>
        </p:nvPicPr>
        <p:blipFill>
          <a:blip r:embed="rId3" cstate="print"/>
          <a:stretch>
            <a:fillRect/>
          </a:stretch>
        </p:blipFill>
        <p:spPr>
          <a:xfrm>
            <a:off x="2786050" y="2668822"/>
            <a:ext cx="6143639" cy="4117764"/>
          </a:xfrm>
          <a:prstGeom prst="rect">
            <a:avLst/>
          </a:prstGeom>
        </p:spPr>
      </p:pic>
      <p:sp>
        <p:nvSpPr>
          <p:cNvPr id="12" name="Rectangle 11"/>
          <p:cNvSpPr/>
          <p:nvPr/>
        </p:nvSpPr>
        <p:spPr>
          <a:xfrm>
            <a:off x="4214810" y="2357430"/>
            <a:ext cx="3500462" cy="646331"/>
          </a:xfrm>
          <a:prstGeom prst="rect">
            <a:avLst/>
          </a:prstGeom>
        </p:spPr>
        <p:txBody>
          <a:bodyPr wrap="square">
            <a:spAutoFit/>
          </a:bodyPr>
          <a:lstStyle/>
          <a:p>
            <a:pPr algn="ctr"/>
            <a:r>
              <a:rPr lang="en-AU" b="1" dirty="0" err="1" smtClean="0"/>
              <a:t>PostListCHANCE</a:t>
            </a:r>
            <a:r>
              <a:rPr lang="en-AU" b="1" dirty="0" smtClean="0"/>
              <a:t> histogram </a:t>
            </a:r>
            <a:r>
              <a:rPr lang="en-AU" dirty="0" smtClean="0"/>
              <a:t>(</a:t>
            </a:r>
            <a:r>
              <a:rPr lang="en-AU" dirty="0" smtClean="0">
                <a:solidFill>
                  <a:schemeClr val="accent6">
                    <a:lumMod val="75000"/>
                  </a:schemeClr>
                </a:solidFill>
              </a:rPr>
              <a:t>also many zeroes – i.e., 10s</a:t>
            </a:r>
            <a:r>
              <a:rPr lang="en-AU" dirty="0" smtClean="0"/>
              <a:t>)</a:t>
            </a:r>
            <a:endParaRPr lang="en-AU" b="1" i="1" baseline="-25000" dirty="0"/>
          </a:p>
        </p:txBody>
      </p:sp>
      <p:sp>
        <p:nvSpPr>
          <p:cNvPr id="13" name="Oval 12"/>
          <p:cNvSpPr/>
          <p:nvPr/>
        </p:nvSpPr>
        <p:spPr>
          <a:xfrm>
            <a:off x="7858148" y="2928934"/>
            <a:ext cx="785818" cy="3286148"/>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Running the analysis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214282" y="500042"/>
            <a:ext cx="8643998" cy="5929354"/>
          </a:xfrm>
        </p:spPr>
        <p:txBody>
          <a:bodyPr>
            <a:noAutofit/>
          </a:bodyPr>
          <a:lstStyle/>
          <a:p>
            <a:pPr marL="182563" indent="-182563"/>
            <a:r>
              <a:rPr lang="en-AU" sz="2000" dirty="0" err="1" smtClean="0">
                <a:latin typeface="Courier New" pitchFamily="49" charset="0"/>
                <a:cs typeface="Courier New" pitchFamily="49" charset="0"/>
              </a:rPr>
              <a:t>zeroinfl</a:t>
            </a:r>
            <a:r>
              <a:rPr lang="en-AU" sz="2000" dirty="0" smtClean="0"/>
              <a:t> function in the </a:t>
            </a:r>
            <a:r>
              <a:rPr lang="en-AU" sz="2000" dirty="0" err="1" smtClean="0">
                <a:latin typeface="Courier New" pitchFamily="49" charset="0"/>
                <a:cs typeface="Courier New" pitchFamily="49" charset="0"/>
              </a:rPr>
              <a:t>pscl</a:t>
            </a:r>
            <a:r>
              <a:rPr lang="en-AU" sz="2000" dirty="0" smtClean="0"/>
              <a:t> package </a:t>
            </a:r>
          </a:p>
          <a:p>
            <a:pPr marL="182563" indent="-182563"/>
            <a:r>
              <a:rPr lang="en-AU" sz="2000" dirty="0" smtClean="0"/>
              <a:t>Outcome variable must be in integer form, with a clearly defined zero (see script for examples: with “It was all chance”, for example, we reverse and categorise the responses)</a:t>
            </a:r>
          </a:p>
          <a:p>
            <a:pPr marL="182563" indent="-182563"/>
            <a:r>
              <a:rPr lang="en-AU" sz="2000" dirty="0" smtClean="0"/>
              <a:t>Random components in the generalized linear models can be Poisson, negative binomial, etc.</a:t>
            </a:r>
          </a:p>
          <a:p>
            <a:pPr marL="182563" indent="-182563"/>
            <a:r>
              <a:rPr lang="en-AU" sz="2000" dirty="0" smtClean="0"/>
              <a:t>Interpretation:</a:t>
            </a:r>
          </a:p>
          <a:p>
            <a:pPr marL="582613" lvl="1" indent="-182563"/>
            <a:r>
              <a:rPr lang="en-AU" sz="2000" dirty="0" smtClean="0"/>
              <a:t>“Count model coefficients (</a:t>
            </a:r>
            <a:r>
              <a:rPr lang="en-AU" sz="2000" dirty="0" err="1" smtClean="0"/>
              <a:t>negbin</a:t>
            </a:r>
            <a:r>
              <a:rPr lang="en-AU" sz="2000" dirty="0" smtClean="0"/>
              <a:t> with log link):” to be interpreted as with generalized linear models. For </a:t>
            </a:r>
            <a:r>
              <a:rPr lang="en-AU" sz="2000" dirty="0" err="1" smtClean="0"/>
              <a:t>NaturalIoC</a:t>
            </a:r>
            <a:r>
              <a:rPr lang="en-AU" sz="2000" dirty="0" smtClean="0"/>
              <a:t>, we see a significant effect of prior beliefs, but not success-slope.</a:t>
            </a:r>
          </a:p>
          <a:p>
            <a:pPr marL="582613" lvl="1" indent="-182563"/>
            <a:r>
              <a:rPr lang="en-AU" sz="2000" dirty="0" smtClean="0"/>
              <a:t>“Zero-inflation model coefficients (binomial with </a:t>
            </a:r>
            <a:r>
              <a:rPr lang="en-AU" sz="2000" dirty="0" err="1" smtClean="0"/>
              <a:t>logit</a:t>
            </a:r>
            <a:r>
              <a:rPr lang="en-AU" sz="2000" dirty="0" smtClean="0"/>
              <a:t> link):” To be interpreted as with logistic regression. For “It was all chance”, we see a significant effect of prior beliefs on whether a person fully agreed (0) with the statement.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a:t>
            </a:r>
          </a:p>
        </p:txBody>
      </p:sp>
      <p:sp>
        <p:nvSpPr>
          <p:cNvPr id="4" name="Content Placeholder 3"/>
          <p:cNvSpPr>
            <a:spLocks noGrp="1"/>
          </p:cNvSpPr>
          <p:nvPr>
            <p:ph idx="1"/>
          </p:nvPr>
        </p:nvSpPr>
        <p:spPr>
          <a:xfrm>
            <a:off x="357158" y="714356"/>
            <a:ext cx="8286808" cy="5357850"/>
          </a:xfrm>
          <a:noFill/>
        </p:spPr>
        <p:txBody>
          <a:bodyPr>
            <a:normAutofit/>
          </a:bodyPr>
          <a:lstStyle/>
          <a:p>
            <a:pPr marL="176213" indent="-176213">
              <a:defRPr/>
            </a:pPr>
            <a:r>
              <a:rPr lang="en-US" sz="2200" dirty="0" smtClean="0"/>
              <a:t>Table 1:</a:t>
            </a:r>
            <a:r>
              <a:rPr lang="en-US" sz="2200" dirty="0" smtClean="0">
                <a:solidFill>
                  <a:schemeClr val="accent6">
                    <a:lumMod val="75000"/>
                  </a:schemeClr>
                </a:solidFill>
              </a:rPr>
              <a:t> Descriptive statistics </a:t>
            </a:r>
            <a:r>
              <a:rPr lang="en-US" sz="2200" dirty="0" smtClean="0"/>
              <a:t>table showing not only means and standard deviations, but also the frequency of zeroes across levels  of the predictor(s)</a:t>
            </a:r>
          </a:p>
          <a:p>
            <a:pPr marL="176213" indent="-176213">
              <a:defRPr/>
            </a:pPr>
            <a:r>
              <a:rPr lang="en-US" sz="2200" dirty="0" smtClean="0"/>
              <a:t>Table 2: </a:t>
            </a:r>
            <a:r>
              <a:rPr lang="en-US" sz="2200" dirty="0" smtClean="0">
                <a:solidFill>
                  <a:schemeClr val="accent6">
                    <a:lumMod val="75000"/>
                  </a:schemeClr>
                </a:solidFill>
              </a:rPr>
              <a:t>Model fit</a:t>
            </a:r>
            <a:r>
              <a:rPr lang="en-US" sz="2200" dirty="0" smtClean="0"/>
              <a:t> results</a:t>
            </a:r>
          </a:p>
          <a:p>
            <a:pPr marL="176213" indent="-176213">
              <a:defRPr/>
            </a:pPr>
            <a:r>
              <a:rPr lang="en-US" sz="2200" dirty="0" smtClean="0">
                <a:solidFill>
                  <a:schemeClr val="accent6">
                    <a:lumMod val="75000"/>
                  </a:schemeClr>
                </a:solidFill>
              </a:rPr>
              <a:t>Text: </a:t>
            </a:r>
            <a:r>
              <a:rPr lang="en-US" sz="2200" dirty="0" smtClean="0"/>
              <a:t>A zero-inflated mixture model with a Poisson random component for the count model was fitted using the </a:t>
            </a:r>
            <a:r>
              <a:rPr lang="en-AU" sz="2200" dirty="0" err="1" smtClean="0">
                <a:latin typeface="Courier New" pitchFamily="49" charset="0"/>
                <a:cs typeface="Courier New" pitchFamily="49" charset="0"/>
              </a:rPr>
              <a:t>pscl</a:t>
            </a:r>
            <a:r>
              <a:rPr lang="en-AU" sz="2200" dirty="0" smtClean="0"/>
              <a:t> package in R Version 3.1.0. Prior beliefs, success-slope, and their interaction were the predictors for both the count and zero-inflated parts of the model. As the model fit results in Table 2 show, the only observed significant effect was that of prior beliefs on non-zero illusion-of-control scores.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71414"/>
            <a:ext cx="8215370" cy="646331"/>
          </a:xfrm>
          <a:prstGeom prst="rect">
            <a:avLst/>
          </a:prstGeom>
          <a:noFill/>
          <a:ln>
            <a:noFill/>
          </a:ln>
        </p:spPr>
        <p:txBody>
          <a:bodyPr wrap="square">
            <a:spAutoFit/>
          </a:bodyPr>
          <a:lstStyle/>
          <a:p>
            <a:r>
              <a:rPr lang="en-AU" dirty="0" smtClean="0"/>
              <a:t>Table 2. Estimated effects in the count and logistic regression parts of the zero-inflated model. The Descending condition is the reference category for success-slope.</a:t>
            </a:r>
          </a:p>
        </p:txBody>
      </p:sp>
      <p:graphicFrame>
        <p:nvGraphicFramePr>
          <p:cNvPr id="3" name="Table 2"/>
          <p:cNvGraphicFramePr>
            <a:graphicFrameLocks noGrp="1"/>
          </p:cNvGraphicFramePr>
          <p:nvPr/>
        </p:nvGraphicFramePr>
        <p:xfrm>
          <a:off x="571473" y="857232"/>
          <a:ext cx="7000923" cy="5191760"/>
        </p:xfrm>
        <a:graphic>
          <a:graphicData uri="http://schemas.openxmlformats.org/drawingml/2006/table">
            <a:tbl>
              <a:tblPr firstRow="1" bandRow="1">
                <a:tableStyleId>{5940675A-B579-460E-94D1-54222C63F5DA}</a:tableStyleId>
              </a:tblPr>
              <a:tblGrid>
                <a:gridCol w="3786213"/>
                <a:gridCol w="1571635"/>
                <a:gridCol w="1643075"/>
              </a:tblGrid>
              <a:tr h="370840">
                <a:tc>
                  <a:txBody>
                    <a:bodyPr/>
                    <a:lstStyle/>
                    <a:p>
                      <a:endParaRPr lang="en-AU" sz="1600" dirty="0"/>
                    </a:p>
                  </a:txBody>
                  <a:tcPr/>
                </a:tc>
                <a:tc>
                  <a:txBody>
                    <a:bodyPr/>
                    <a:lstStyle/>
                    <a:p>
                      <a:pPr algn="ctr"/>
                      <a:r>
                        <a:rPr lang="en-AU" sz="1600" dirty="0" smtClean="0"/>
                        <a:t>Estimate</a:t>
                      </a:r>
                      <a:endParaRPr lang="en-AU" sz="1600" dirty="0"/>
                    </a:p>
                  </a:txBody>
                  <a:tcPr/>
                </a:tc>
                <a:tc>
                  <a:txBody>
                    <a:bodyPr/>
                    <a:lstStyle/>
                    <a:p>
                      <a:pPr algn="ctr"/>
                      <a:r>
                        <a:rPr lang="en-AU" sz="1600" i="1" dirty="0" smtClean="0"/>
                        <a:t>S.E.</a:t>
                      </a:r>
                      <a:endParaRPr lang="en-AU" sz="1600" i="1" dirty="0"/>
                    </a:p>
                  </a:txBody>
                  <a:tcPr/>
                </a:tc>
              </a:tr>
              <a:tr h="370840">
                <a:tc gridSpan="3">
                  <a:txBody>
                    <a:bodyPr/>
                    <a:lstStyle/>
                    <a:p>
                      <a:r>
                        <a:rPr lang="en-AU" sz="1600" b="1" dirty="0" smtClean="0"/>
                        <a:t>Count model</a:t>
                      </a:r>
                      <a:endParaRPr lang="en-AU" sz="1600" b="1" dirty="0"/>
                    </a:p>
                  </a:txBody>
                  <a:tcPr/>
                </a:tc>
                <a:tc hMerge="1">
                  <a:txBody>
                    <a:bodyPr/>
                    <a:lstStyle/>
                    <a:p>
                      <a:endParaRPr lang="en-AU"/>
                    </a:p>
                  </a:txBody>
                  <a:tcPr/>
                </a:tc>
                <a:tc hMerge="1">
                  <a:txBody>
                    <a:bodyPr/>
                    <a:lstStyle/>
                    <a:p>
                      <a:endParaRPr lang="en-AU" sz="1600" dirty="0"/>
                    </a:p>
                  </a:txBody>
                  <a:tcPr/>
                </a:tc>
              </a:tr>
              <a:tr h="370840">
                <a:tc>
                  <a:txBody>
                    <a:bodyPr/>
                    <a:lstStyle/>
                    <a:p>
                      <a:r>
                        <a:rPr lang="en-AU" sz="1600" dirty="0" smtClean="0"/>
                        <a:t>Intercept</a:t>
                      </a:r>
                      <a:endParaRPr lang="en-AU" sz="1600" dirty="0"/>
                    </a:p>
                  </a:txBody>
                  <a:tcPr/>
                </a:tc>
                <a:tc>
                  <a:txBody>
                    <a:bodyPr/>
                    <a:lstStyle/>
                    <a:p>
                      <a:pPr algn="ctr"/>
                      <a:r>
                        <a:rPr lang="en-AU" sz="1800" b="0" i="0" kern="1200" dirty="0" smtClean="0">
                          <a:solidFill>
                            <a:schemeClr val="tx1"/>
                          </a:solidFill>
                          <a:latin typeface="+mn-lt"/>
                          <a:ea typeface="+mn-ea"/>
                          <a:cs typeface="+mn-cs"/>
                        </a:rPr>
                        <a:t>-0.31</a:t>
                      </a:r>
                      <a:endParaRPr lang="en-AU" sz="1600" dirty="0"/>
                    </a:p>
                  </a:txBody>
                  <a:tcPr/>
                </a:tc>
                <a:tc>
                  <a:txBody>
                    <a:bodyPr/>
                    <a:lstStyle/>
                    <a:p>
                      <a:pPr algn="ctr"/>
                      <a:r>
                        <a:rPr lang="en-AU" sz="1800" b="0" i="0" kern="1200" dirty="0" smtClean="0">
                          <a:solidFill>
                            <a:schemeClr val="tx1"/>
                          </a:solidFill>
                          <a:latin typeface="+mn-lt"/>
                          <a:ea typeface="+mn-ea"/>
                          <a:cs typeface="+mn-cs"/>
                        </a:rPr>
                        <a:t>0.43</a:t>
                      </a:r>
                      <a:endParaRPr lang="en-AU" sz="1600" dirty="0"/>
                    </a:p>
                  </a:txBody>
                  <a:tcPr/>
                </a:tc>
              </a:tr>
              <a:tr h="370840">
                <a:tc>
                  <a:txBody>
                    <a:bodyPr/>
                    <a:lstStyle/>
                    <a:p>
                      <a:r>
                        <a:rPr lang="en-AU" sz="1600" dirty="0" smtClean="0"/>
                        <a:t>U-shaped minus Descending</a:t>
                      </a:r>
                      <a:endParaRPr lang="en-AU" sz="1600" dirty="0"/>
                    </a:p>
                  </a:txBody>
                  <a:tcPr/>
                </a:tc>
                <a:tc>
                  <a:txBody>
                    <a:bodyPr/>
                    <a:lstStyle/>
                    <a:p>
                      <a:pPr algn="ctr"/>
                      <a:r>
                        <a:rPr lang="en-AU" sz="1800" b="0" i="0" kern="1200" dirty="0" smtClean="0">
                          <a:solidFill>
                            <a:schemeClr val="tx1"/>
                          </a:solidFill>
                          <a:latin typeface="+mn-lt"/>
                          <a:ea typeface="+mn-ea"/>
                          <a:cs typeface="+mn-cs"/>
                        </a:rPr>
                        <a:t>0.12</a:t>
                      </a:r>
                      <a:endParaRPr lang="en-AU" sz="1600" dirty="0"/>
                    </a:p>
                  </a:txBody>
                  <a:tcPr/>
                </a:tc>
                <a:tc>
                  <a:txBody>
                    <a:bodyPr/>
                    <a:lstStyle/>
                    <a:p>
                      <a:pPr algn="ctr"/>
                      <a:r>
                        <a:rPr lang="en-AU" sz="1800" b="0" i="0" kern="1200" dirty="0" smtClean="0">
                          <a:solidFill>
                            <a:schemeClr val="tx1"/>
                          </a:solidFill>
                          <a:latin typeface="+mn-lt"/>
                          <a:ea typeface="+mn-ea"/>
                          <a:cs typeface="+mn-cs"/>
                        </a:rPr>
                        <a:t>0.57</a:t>
                      </a:r>
                      <a:endParaRPr lang="en-AU" sz="1600" dirty="0"/>
                    </a:p>
                  </a:txBody>
                  <a:tcPr/>
                </a:tc>
              </a:tr>
              <a:tr h="370840">
                <a:tc>
                  <a:txBody>
                    <a:bodyPr/>
                    <a:lstStyle/>
                    <a:p>
                      <a:r>
                        <a:rPr lang="en-AU" sz="1600" dirty="0" smtClean="0"/>
                        <a:t>Ascending minus Descending</a:t>
                      </a:r>
                      <a:endParaRPr lang="en-AU" sz="1600" dirty="0"/>
                    </a:p>
                  </a:txBody>
                  <a:tcPr/>
                </a:tc>
                <a:tc>
                  <a:txBody>
                    <a:bodyPr/>
                    <a:lstStyle/>
                    <a:p>
                      <a:pPr algn="ctr"/>
                      <a:r>
                        <a:rPr lang="en-AU" sz="1800" b="0" i="0" kern="1200" dirty="0" smtClean="0">
                          <a:solidFill>
                            <a:schemeClr val="tx1"/>
                          </a:solidFill>
                          <a:latin typeface="+mn-lt"/>
                          <a:ea typeface="+mn-ea"/>
                          <a:cs typeface="+mn-cs"/>
                        </a:rPr>
                        <a:t>0.10</a:t>
                      </a:r>
                      <a:endParaRPr lang="en-AU" sz="1600" dirty="0"/>
                    </a:p>
                  </a:txBody>
                  <a:tcPr/>
                </a:tc>
                <a:tc>
                  <a:txBody>
                    <a:bodyPr/>
                    <a:lstStyle/>
                    <a:p>
                      <a:pPr algn="ctr"/>
                      <a:r>
                        <a:rPr lang="en-AU" sz="1800" b="0" i="0" kern="1200" dirty="0" smtClean="0">
                          <a:solidFill>
                            <a:schemeClr val="tx1"/>
                          </a:solidFill>
                          <a:latin typeface="+mn-lt"/>
                          <a:ea typeface="+mn-ea"/>
                          <a:cs typeface="+mn-cs"/>
                        </a:rPr>
                        <a:t>0.60</a:t>
                      </a:r>
                      <a:endParaRPr lang="en-AU" sz="1600" dirty="0"/>
                    </a:p>
                  </a:txBody>
                  <a:tcPr/>
                </a:tc>
              </a:tr>
              <a:tr h="370840">
                <a:tc>
                  <a:txBody>
                    <a:bodyPr/>
                    <a:lstStyle/>
                    <a:p>
                      <a:r>
                        <a:rPr lang="en-AU" sz="1600" dirty="0" smtClean="0"/>
                        <a:t>Flat minus Descending</a:t>
                      </a:r>
                      <a:endParaRPr lang="en-AU" sz="1600" dirty="0"/>
                    </a:p>
                  </a:txBody>
                  <a:tcPr/>
                </a:tc>
                <a:tc>
                  <a:txBody>
                    <a:bodyPr/>
                    <a:lstStyle/>
                    <a:p>
                      <a:pPr algn="ctr"/>
                      <a:r>
                        <a:rPr lang="en-AU" sz="1800" b="0" i="0" kern="1200" dirty="0" smtClean="0">
                          <a:solidFill>
                            <a:schemeClr val="tx1"/>
                          </a:solidFill>
                          <a:latin typeface="+mn-lt"/>
                          <a:ea typeface="+mn-ea"/>
                          <a:cs typeface="+mn-cs"/>
                        </a:rPr>
                        <a:t>0.13</a:t>
                      </a:r>
                      <a:endParaRPr lang="en-AU" sz="1600" dirty="0"/>
                    </a:p>
                  </a:txBody>
                  <a:tcPr/>
                </a:tc>
                <a:tc>
                  <a:txBody>
                    <a:bodyPr/>
                    <a:lstStyle/>
                    <a:p>
                      <a:pPr algn="ctr"/>
                      <a:r>
                        <a:rPr lang="en-AU" sz="1800" b="0" i="0" kern="1200" dirty="0" smtClean="0">
                          <a:solidFill>
                            <a:schemeClr val="tx1"/>
                          </a:solidFill>
                          <a:latin typeface="+mn-lt"/>
                          <a:ea typeface="+mn-ea"/>
                          <a:cs typeface="+mn-cs"/>
                        </a:rPr>
                        <a:t>0.55</a:t>
                      </a:r>
                      <a:endParaRPr lang="en-AU" sz="1600" dirty="0"/>
                    </a:p>
                  </a:txBody>
                  <a:tcPr/>
                </a:tc>
              </a:tr>
              <a:tr h="370840">
                <a:tc>
                  <a:txBody>
                    <a:bodyPr/>
                    <a:lstStyle/>
                    <a:p>
                      <a:r>
                        <a:rPr lang="en-AU" sz="1600" dirty="0" smtClean="0"/>
                        <a:t>Prior beliefs</a:t>
                      </a:r>
                      <a:endParaRPr lang="en-AU" sz="1600" dirty="0"/>
                    </a:p>
                  </a:txBody>
                  <a:tcPr/>
                </a:tc>
                <a:tc>
                  <a:txBody>
                    <a:bodyPr/>
                    <a:lstStyle/>
                    <a:p>
                      <a:pPr algn="ctr"/>
                      <a:r>
                        <a:rPr lang="en-AU" sz="1800" b="0" i="0" kern="1200" dirty="0" smtClean="0">
                          <a:solidFill>
                            <a:schemeClr val="tx1"/>
                          </a:solidFill>
                          <a:latin typeface="+mn-lt"/>
                          <a:ea typeface="+mn-ea"/>
                          <a:cs typeface="+mn-cs"/>
                        </a:rPr>
                        <a:t>0.02*</a:t>
                      </a:r>
                      <a:endParaRPr lang="en-AU" dirty="0"/>
                    </a:p>
                  </a:txBody>
                  <a:tcPr/>
                </a:tc>
                <a:tc>
                  <a:txBody>
                    <a:bodyPr/>
                    <a:lstStyle/>
                    <a:p>
                      <a:pPr algn="ctr"/>
                      <a:r>
                        <a:rPr lang="en-AU" sz="1800" b="0" i="0" kern="1200" dirty="0" smtClean="0">
                          <a:solidFill>
                            <a:schemeClr val="tx1"/>
                          </a:solidFill>
                          <a:latin typeface="+mn-lt"/>
                          <a:ea typeface="+mn-ea"/>
                          <a:cs typeface="+mn-cs"/>
                        </a:rPr>
                        <a:t>0.01</a:t>
                      </a:r>
                      <a:endParaRPr lang="en-AU"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dirty="0" smtClean="0"/>
                        <a:t>Prior beliefs: U-shaped minus Descending</a:t>
                      </a:r>
                    </a:p>
                  </a:txBody>
                  <a:tcPr/>
                </a:tc>
                <a:tc>
                  <a:txBody>
                    <a:bodyPr/>
                    <a:lstStyle/>
                    <a:p>
                      <a:pPr algn="ctr"/>
                      <a:r>
                        <a:rPr lang="en-AU" sz="1800" b="0" i="0" kern="1200" dirty="0" smtClean="0">
                          <a:solidFill>
                            <a:schemeClr val="tx1"/>
                          </a:solidFill>
                          <a:latin typeface="+mn-lt"/>
                          <a:ea typeface="+mn-ea"/>
                          <a:cs typeface="+mn-cs"/>
                        </a:rPr>
                        <a:t>0.004</a:t>
                      </a:r>
                      <a:endParaRPr lang="en-AU" dirty="0"/>
                    </a:p>
                  </a:txBody>
                  <a:tcPr/>
                </a:tc>
                <a:tc>
                  <a:txBody>
                    <a:bodyPr/>
                    <a:lstStyle/>
                    <a:p>
                      <a:pPr algn="ctr"/>
                      <a:r>
                        <a:rPr lang="en-AU" sz="1800" b="0" i="0" kern="1200" dirty="0" smtClean="0">
                          <a:solidFill>
                            <a:schemeClr val="tx1"/>
                          </a:solidFill>
                          <a:latin typeface="+mn-lt"/>
                          <a:ea typeface="+mn-ea"/>
                          <a:cs typeface="+mn-cs"/>
                        </a:rPr>
                        <a:t>0.01</a:t>
                      </a:r>
                      <a:endParaRPr lang="en-AU"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dirty="0" smtClean="0"/>
                        <a:t>Prior beliefs: Ascending minus Descending</a:t>
                      </a:r>
                    </a:p>
                  </a:txBody>
                  <a:tcPr/>
                </a:tc>
                <a:tc>
                  <a:txBody>
                    <a:bodyPr/>
                    <a:lstStyle/>
                    <a:p>
                      <a:pPr algn="ctr"/>
                      <a:r>
                        <a:rPr lang="en-AU" sz="1800" b="0" i="0" kern="1200" dirty="0" smtClean="0">
                          <a:solidFill>
                            <a:schemeClr val="tx1"/>
                          </a:solidFill>
                          <a:latin typeface="+mn-lt"/>
                          <a:ea typeface="+mn-ea"/>
                          <a:cs typeface="+mn-cs"/>
                        </a:rPr>
                        <a:t>0.01</a:t>
                      </a:r>
                      <a:endParaRPr lang="en-AU" dirty="0"/>
                    </a:p>
                  </a:txBody>
                  <a:tcPr/>
                </a:tc>
                <a:tc>
                  <a:txBody>
                    <a:bodyPr/>
                    <a:lstStyle/>
                    <a:p>
                      <a:pPr algn="ctr"/>
                      <a:r>
                        <a:rPr lang="en-AU" sz="1800" b="0" i="0" kern="1200" dirty="0" smtClean="0">
                          <a:solidFill>
                            <a:schemeClr val="tx1"/>
                          </a:solidFill>
                          <a:latin typeface="+mn-lt"/>
                          <a:ea typeface="+mn-ea"/>
                          <a:cs typeface="+mn-cs"/>
                        </a:rPr>
                        <a:t>0.01</a:t>
                      </a:r>
                      <a:endParaRPr lang="en-AU" sz="1600" dirty="0"/>
                    </a:p>
                  </a:txBody>
                  <a:tcPr/>
                </a:tc>
              </a:tr>
              <a:tr h="370840">
                <a:tc>
                  <a:txBody>
                    <a:bodyPr/>
                    <a:lstStyle/>
                    <a:p>
                      <a:r>
                        <a:rPr lang="en-AU" sz="1600" dirty="0" smtClean="0"/>
                        <a:t>Prior beliefs:</a:t>
                      </a:r>
                      <a:r>
                        <a:rPr lang="en-AU" sz="1600" baseline="0" dirty="0" smtClean="0"/>
                        <a:t> </a:t>
                      </a:r>
                      <a:r>
                        <a:rPr lang="en-AU" sz="1600" dirty="0" smtClean="0"/>
                        <a:t>U-shaped minus Descending</a:t>
                      </a:r>
                      <a:endParaRPr lang="en-AU" sz="1600" dirty="0"/>
                    </a:p>
                  </a:txBody>
                  <a:tcPr/>
                </a:tc>
                <a:tc>
                  <a:txBody>
                    <a:bodyPr/>
                    <a:lstStyle/>
                    <a:p>
                      <a:pPr algn="ctr"/>
                      <a:r>
                        <a:rPr lang="en-AU" sz="1800" b="0" i="0" kern="1200" dirty="0" smtClean="0">
                          <a:solidFill>
                            <a:schemeClr val="tx1"/>
                          </a:solidFill>
                          <a:latin typeface="+mn-lt"/>
                          <a:ea typeface="+mn-ea"/>
                          <a:cs typeface="+mn-cs"/>
                        </a:rPr>
                        <a:t>0.001</a:t>
                      </a:r>
                      <a:endParaRPr lang="en-AU" dirty="0"/>
                    </a:p>
                  </a:txBody>
                  <a:tcPr/>
                </a:tc>
                <a:tc>
                  <a:txBody>
                    <a:bodyPr/>
                    <a:lstStyle/>
                    <a:p>
                      <a:pPr algn="ctr"/>
                      <a:r>
                        <a:rPr lang="en-AU" sz="1800" b="0" i="0" kern="1200" dirty="0" smtClean="0">
                          <a:solidFill>
                            <a:schemeClr val="tx1"/>
                          </a:solidFill>
                          <a:latin typeface="+mn-lt"/>
                          <a:ea typeface="+mn-ea"/>
                          <a:cs typeface="+mn-cs"/>
                        </a:rPr>
                        <a:t>0.01</a:t>
                      </a:r>
                      <a:endParaRPr lang="en-AU" sz="1600" dirty="0"/>
                    </a:p>
                  </a:txBody>
                  <a:tcPr/>
                </a:tc>
              </a:tr>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1" dirty="0" smtClean="0"/>
                        <a:t>Logistic</a:t>
                      </a:r>
                      <a:r>
                        <a:rPr lang="en-AU" sz="1600" b="1" baseline="0" dirty="0" smtClean="0"/>
                        <a:t> regression</a:t>
                      </a:r>
                      <a:endParaRPr lang="en-AU" sz="1600" b="1" dirty="0" smtClean="0"/>
                    </a:p>
                  </a:txBody>
                  <a:tcPr/>
                </a:tc>
                <a:tc hMerge="1">
                  <a:txBody>
                    <a:bodyPr/>
                    <a:lstStyle/>
                    <a:p>
                      <a:endParaRPr lang="en-AU"/>
                    </a:p>
                  </a:txBody>
                  <a:tcPr/>
                </a:tc>
                <a:tc hMerge="1">
                  <a:txBody>
                    <a:bodyPr/>
                    <a:lstStyle/>
                    <a:p>
                      <a:pPr algn="ctr"/>
                      <a:endParaRPr lang="en-AU" sz="1600" dirty="0"/>
                    </a:p>
                  </a:txBody>
                  <a:tcPr/>
                </a:tc>
              </a:tr>
              <a:tr h="370840">
                <a:tc>
                  <a:txBody>
                    <a:bodyPr/>
                    <a:lstStyle/>
                    <a:p>
                      <a:r>
                        <a:rPr lang="en-AU" sz="1600" dirty="0" smtClean="0"/>
                        <a:t>Intercept</a:t>
                      </a:r>
                      <a:endParaRPr lang="en-AU" sz="1600" dirty="0"/>
                    </a:p>
                  </a:txBody>
                  <a:tcPr/>
                </a:tc>
                <a:tc>
                  <a:txBody>
                    <a:bodyPr/>
                    <a:lstStyle/>
                    <a:p>
                      <a:pPr algn="ctr"/>
                      <a:r>
                        <a:rPr lang="en-AU" sz="1800" b="0" i="0" kern="1200" dirty="0" smtClean="0">
                          <a:solidFill>
                            <a:schemeClr val="tx1"/>
                          </a:solidFill>
                          <a:latin typeface="+mn-lt"/>
                          <a:ea typeface="+mn-ea"/>
                          <a:cs typeface="+mn-cs"/>
                        </a:rPr>
                        <a:t>0.51</a:t>
                      </a:r>
                      <a:endParaRPr lang="en-AU" dirty="0"/>
                    </a:p>
                  </a:txBody>
                  <a:tcPr/>
                </a:tc>
                <a:tc>
                  <a:txBody>
                    <a:bodyPr/>
                    <a:lstStyle/>
                    <a:p>
                      <a:pPr algn="ctr"/>
                      <a:r>
                        <a:rPr lang="en-AU" sz="1800" b="0" i="0" kern="1200" dirty="0" smtClean="0">
                          <a:solidFill>
                            <a:schemeClr val="tx1"/>
                          </a:solidFill>
                          <a:latin typeface="+mn-lt"/>
                          <a:ea typeface="+mn-ea"/>
                          <a:cs typeface="+mn-cs"/>
                        </a:rPr>
                        <a:t>1.49</a:t>
                      </a:r>
                      <a:endParaRPr lang="en-AU" sz="1600" dirty="0"/>
                    </a:p>
                  </a:txBody>
                  <a:tcPr/>
                </a:tc>
              </a:tr>
              <a:tr h="370840">
                <a:tc>
                  <a:txBody>
                    <a:bodyPr/>
                    <a:lstStyle/>
                    <a:p>
                      <a:r>
                        <a:rPr lang="en-AU" sz="1600" dirty="0" smtClean="0"/>
                        <a:t>U-shaped minus Descending</a:t>
                      </a:r>
                      <a:endParaRPr lang="en-AU" sz="1600" dirty="0"/>
                    </a:p>
                  </a:txBody>
                  <a:tcPr/>
                </a:tc>
                <a:tc>
                  <a:txBody>
                    <a:bodyPr/>
                    <a:lstStyle/>
                    <a:p>
                      <a:pPr algn="ctr"/>
                      <a:r>
                        <a:rPr lang="en-AU" sz="1800" b="0" i="0" kern="1200" dirty="0" smtClean="0">
                          <a:solidFill>
                            <a:schemeClr val="tx1"/>
                          </a:solidFill>
                          <a:latin typeface="+mn-lt"/>
                          <a:ea typeface="+mn-ea"/>
                          <a:cs typeface="+mn-cs"/>
                        </a:rPr>
                        <a:t>1.03</a:t>
                      </a:r>
                      <a:endParaRPr lang="en-AU" dirty="0"/>
                    </a:p>
                  </a:txBody>
                  <a:tcPr/>
                </a:tc>
                <a:tc>
                  <a:txBody>
                    <a:bodyPr/>
                    <a:lstStyle/>
                    <a:p>
                      <a:pPr algn="ctr"/>
                      <a:r>
                        <a:rPr lang="en-AU" sz="1800" b="0" i="0" kern="1200" dirty="0" smtClean="0">
                          <a:solidFill>
                            <a:schemeClr val="tx1"/>
                          </a:solidFill>
                          <a:latin typeface="+mn-lt"/>
                          <a:ea typeface="+mn-ea"/>
                          <a:cs typeface="+mn-cs"/>
                        </a:rPr>
                        <a:t>1.79</a:t>
                      </a:r>
                      <a:endParaRPr lang="en-AU" sz="1600" dirty="0"/>
                    </a:p>
                  </a:txBody>
                  <a:tcPr/>
                </a:tc>
              </a:tr>
              <a:tr h="370840">
                <a:tc>
                  <a:txBody>
                    <a:bodyPr/>
                    <a:lstStyle/>
                    <a:p>
                      <a:r>
                        <a:rPr lang="en-AU" sz="1600" dirty="0" smtClean="0"/>
                        <a:t>etc.</a:t>
                      </a:r>
                      <a:endParaRPr lang="en-AU" sz="1600" dirty="0"/>
                    </a:p>
                  </a:txBody>
                  <a:tcPr/>
                </a:tc>
                <a:tc>
                  <a:txBody>
                    <a:bodyPr/>
                    <a:lstStyle/>
                    <a:p>
                      <a:pPr algn="ctr"/>
                      <a:endParaRPr lang="en-AU" dirty="0"/>
                    </a:p>
                  </a:txBody>
                  <a:tcPr/>
                </a:tc>
                <a:tc>
                  <a:txBody>
                    <a:bodyPr/>
                    <a:lstStyle/>
                    <a:p>
                      <a:pPr algn="ctr"/>
                      <a:endParaRPr lang="en-AU" sz="1600" dirty="0"/>
                    </a:p>
                  </a:txBody>
                  <a:tcPr/>
                </a:tc>
              </a:tr>
            </a:tbl>
          </a:graphicData>
        </a:graphic>
      </p:graphicFrame>
      <p:sp>
        <p:nvSpPr>
          <p:cNvPr id="5" name="Rectangle 4"/>
          <p:cNvSpPr/>
          <p:nvPr/>
        </p:nvSpPr>
        <p:spPr>
          <a:xfrm>
            <a:off x="571472" y="6027003"/>
            <a:ext cx="5929354" cy="338554"/>
          </a:xfrm>
          <a:prstGeom prst="rect">
            <a:avLst/>
          </a:prstGeom>
          <a:noFill/>
          <a:ln>
            <a:noFill/>
          </a:ln>
        </p:spPr>
        <p:txBody>
          <a:bodyPr wrap="square">
            <a:spAutoFit/>
          </a:bodyPr>
          <a:lstStyle/>
          <a:p>
            <a:r>
              <a:rPr lang="en-AU" sz="1600" dirty="0" smtClean="0"/>
              <a:t>* </a:t>
            </a:r>
            <a:r>
              <a:rPr lang="en-AU" sz="1600" i="1" dirty="0" smtClean="0"/>
              <a:t>p </a:t>
            </a:r>
            <a:r>
              <a:rPr lang="en-AU" sz="1600" dirty="0" smtClean="0"/>
              <a:t>= .01 (Wald </a:t>
            </a:r>
            <a:r>
              <a:rPr lang="en-AU" sz="1600" i="1" dirty="0" smtClean="0"/>
              <a:t>z</a:t>
            </a:r>
            <a:r>
              <a:rPr lang="en-AU" sz="1600" dirty="0" smtClean="0"/>
              <a:t>-test)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p:spPr>
        <p:txBody>
          <a:bodyPr/>
          <a:lstStyle/>
          <a:p>
            <a:r>
              <a:rPr lang="en-AU" dirty="0" smtClean="0"/>
              <a:t>Skewed outcome variable</a:t>
            </a:r>
            <a:endParaRPr lang="en-A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tIns="108000" anchor="t" anchorCtr="0"/>
          <a:lstStyle/>
          <a:p>
            <a:r>
              <a:rPr lang="en-AU" b="1" dirty="0" smtClean="0"/>
              <a:t>Multilevel modelling</a:t>
            </a:r>
            <a:endParaRPr lang="en-AU" b="1" dirty="0"/>
          </a:p>
        </p:txBody>
      </p:sp>
      <p:sp>
        <p:nvSpPr>
          <p:cNvPr id="4" name="Content Placeholder 2"/>
          <p:cNvSpPr txBox="1">
            <a:spLocks/>
          </p:cNvSpPr>
          <p:nvPr/>
        </p:nvSpPr>
        <p:spPr>
          <a:xfrm>
            <a:off x="5500694" y="1071546"/>
            <a:ext cx="3214710" cy="428628"/>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Gelman</a:t>
            </a:r>
            <a:r>
              <a:rPr lang="en-AU" dirty="0" smtClean="0"/>
              <a:t> &amp; Hill Ch 11-13</a:t>
            </a:r>
            <a:endParaRPr lang="en-AU" dirty="0">
              <a:latin typeface="+mn-lt"/>
              <a:cs typeface="+mn-cs"/>
            </a:endParaRPr>
          </a:p>
        </p:txBody>
      </p:sp>
      <p:sp>
        <p:nvSpPr>
          <p:cNvPr id="5" name="Content Placeholder 4"/>
          <p:cNvSpPr>
            <a:spLocks noGrp="1"/>
          </p:cNvSpPr>
          <p:nvPr>
            <p:ph idx="1"/>
          </p:nvPr>
        </p:nvSpPr>
        <p:spPr>
          <a:xfrm>
            <a:off x="457200" y="1600200"/>
            <a:ext cx="8229600" cy="4972072"/>
          </a:xfrm>
        </p:spPr>
        <p:txBody>
          <a:bodyPr>
            <a:normAutofit lnSpcReduction="10000"/>
          </a:bodyPr>
          <a:lstStyle/>
          <a:p>
            <a:r>
              <a:rPr lang="en-AU" sz="2000" dirty="0" smtClean="0"/>
              <a:t>Variables manipulated or gathered to represent a theoretically meaningful range in the population (e.g., full range of success-slope conditions) are modelled as “fixed” effects.</a:t>
            </a:r>
          </a:p>
          <a:p>
            <a:r>
              <a:rPr lang="en-AU" sz="2000" dirty="0" smtClean="0"/>
              <a:t>Categorical variables potentially influencing the outcome variable but showing variability just in the sample (e.g., the range of prior beliefs in the sample) are modelled as “random” effects. </a:t>
            </a:r>
          </a:p>
          <a:p>
            <a:r>
              <a:rPr lang="en-AU" sz="2000" dirty="0" smtClean="0"/>
              <a:t>Random variables can affect the intercept, the slope, or both.</a:t>
            </a:r>
          </a:p>
          <a:p>
            <a:r>
              <a:rPr lang="en-AU" sz="2000" dirty="0" smtClean="0"/>
              <a:t>The resultant analysis is a compromise between “complete pooling” (investigation of a manipulated variable only) and “no pooling” (investigation of only sample-specific effects). Regression coefficients for the sample-specific variable(s) are pulled towards their mean (completely pooled) level. This is known as “shrinkage”. If a cluster within the sample is very small (e.g., if a school has only two respondents in a survey where there are evident school clusters), the coefficient for that group is pulled </a:t>
            </a:r>
            <a:r>
              <a:rPr lang="en-AU" sz="2000" i="1" dirty="0" smtClean="0"/>
              <a:t>further</a:t>
            </a:r>
            <a:r>
              <a:rPr lang="en-AU" sz="2000" dirty="0" smtClean="0"/>
              <a:t> towards the mean to adjust for the uncertainty arising from the small number of people in the cluster.</a:t>
            </a:r>
            <a:endParaRPr lang="en-AU"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763" y="1795483"/>
            <a:ext cx="9134475" cy="4562475"/>
          </a:xfrm>
          <a:prstGeom prst="rect">
            <a:avLst/>
          </a:prstGeom>
          <a:noFill/>
          <a:ln w="9525">
            <a:noFill/>
            <a:miter lim="800000"/>
            <a:headEnd/>
            <a:tailEnd/>
          </a:ln>
          <a:effectLst/>
        </p:spPr>
      </p:pic>
      <p:sp>
        <p:nvSpPr>
          <p:cNvPr id="3" name="Rectangle 2"/>
          <p:cNvSpPr/>
          <p:nvPr/>
        </p:nvSpPr>
        <p:spPr>
          <a:xfrm>
            <a:off x="6143636" y="6488668"/>
            <a:ext cx="3071834" cy="369332"/>
          </a:xfrm>
          <a:prstGeom prst="rect">
            <a:avLst/>
          </a:prstGeom>
        </p:spPr>
        <p:txBody>
          <a:bodyPr wrap="square">
            <a:spAutoFit/>
          </a:bodyPr>
          <a:lstStyle/>
          <a:p>
            <a:r>
              <a:rPr lang="en-AU" dirty="0" err="1" smtClean="0"/>
              <a:t>Gelman</a:t>
            </a:r>
            <a:r>
              <a:rPr lang="en-AU" dirty="0" smtClean="0"/>
              <a:t> &amp; Hill Chapter 12 p257</a:t>
            </a:r>
            <a:endParaRPr lang="en-AU" i="1" baseline="-25000" dirty="0"/>
          </a:p>
        </p:txBody>
      </p:sp>
      <p:sp>
        <p:nvSpPr>
          <p:cNvPr id="4" name="Rectangle 3"/>
          <p:cNvSpPr/>
          <p:nvPr/>
        </p:nvSpPr>
        <p:spPr>
          <a:xfrm>
            <a:off x="428596" y="285728"/>
            <a:ext cx="8215370" cy="1477328"/>
          </a:xfrm>
          <a:prstGeom prst="rect">
            <a:avLst/>
          </a:prstGeom>
        </p:spPr>
        <p:txBody>
          <a:bodyPr wrap="square">
            <a:spAutoFit/>
          </a:bodyPr>
          <a:lstStyle/>
          <a:p>
            <a:r>
              <a:rPr lang="en-AU" dirty="0" smtClean="0"/>
              <a:t>Shrinkage towards completely pooled regression slope (dotted line) across clusters (Minnesota counties) with different sample sizes: Counties (the random variable) affects the intercept, but not the slope of the regression line.  </a:t>
            </a:r>
            <a:r>
              <a:rPr lang="en-AU" dirty="0" smtClean="0">
                <a:solidFill>
                  <a:schemeClr val="tx2">
                    <a:lumMod val="60000"/>
                    <a:lumOff val="40000"/>
                  </a:schemeClr>
                </a:solidFill>
              </a:rPr>
              <a:t>More shrinkage is evident with smaller sample size (</a:t>
            </a:r>
            <a:r>
              <a:rPr lang="en-AU" i="1" dirty="0" smtClean="0">
                <a:solidFill>
                  <a:schemeClr val="tx2">
                    <a:lumMod val="60000"/>
                    <a:lumOff val="40000"/>
                  </a:schemeClr>
                </a:solidFill>
              </a:rPr>
              <a:t>N = </a:t>
            </a:r>
            <a:r>
              <a:rPr lang="en-AU" dirty="0" smtClean="0">
                <a:solidFill>
                  <a:schemeClr val="tx2">
                    <a:lumMod val="60000"/>
                    <a:lumOff val="40000"/>
                  </a:schemeClr>
                </a:solidFill>
              </a:rPr>
              <a:t>2)</a:t>
            </a:r>
            <a:r>
              <a:rPr lang="en-AU" dirty="0" smtClean="0"/>
              <a:t>, and the intercepts in counties with larger sample sizes are generally closer to the completely pooled line anyway (</a:t>
            </a:r>
            <a:r>
              <a:rPr lang="en-AU" dirty="0" smtClean="0">
                <a:solidFill>
                  <a:schemeClr val="bg2">
                    <a:lumMod val="50000"/>
                  </a:schemeClr>
                </a:solidFill>
              </a:rPr>
              <a:t>examples</a:t>
            </a:r>
            <a:r>
              <a:rPr lang="en-AU" dirty="0" smtClean="0"/>
              <a:t>).</a:t>
            </a:r>
            <a:endParaRPr lang="en-AU" i="1" baseline="-25000" dirty="0"/>
          </a:p>
        </p:txBody>
      </p:sp>
      <p:sp>
        <p:nvSpPr>
          <p:cNvPr id="5" name="Oval 4"/>
          <p:cNvSpPr/>
          <p:nvPr/>
        </p:nvSpPr>
        <p:spPr>
          <a:xfrm>
            <a:off x="285720" y="1857364"/>
            <a:ext cx="2428892" cy="1571636"/>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6715108" y="1857364"/>
            <a:ext cx="2428892" cy="1571636"/>
          </a:xfrm>
          <a:prstGeom prst="ellipse">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643438" y="3571876"/>
            <a:ext cx="2428892" cy="1571636"/>
          </a:xfrm>
          <a:prstGeom prst="ellipse">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85728"/>
            <a:ext cx="8215370" cy="1938992"/>
          </a:xfrm>
          <a:prstGeom prst="rect">
            <a:avLst/>
          </a:prstGeom>
        </p:spPr>
        <p:txBody>
          <a:bodyPr wrap="square">
            <a:spAutoFit/>
          </a:bodyPr>
          <a:lstStyle/>
          <a:p>
            <a:r>
              <a:rPr lang="en-AU" sz="2000" dirty="0" smtClean="0"/>
              <a:t>Illustration of random effects on:</a:t>
            </a:r>
            <a:endParaRPr lang="en-AU" sz="2000" i="1" baseline="-25000" dirty="0"/>
          </a:p>
          <a:p>
            <a:pPr marL="182563" indent="-182563">
              <a:buFont typeface="Arial" pitchFamily="34" charset="0"/>
              <a:buChar char="•"/>
            </a:pPr>
            <a:r>
              <a:rPr lang="en-AU" sz="2000" dirty="0" smtClean="0"/>
              <a:t>The intercept (example: </a:t>
            </a:r>
            <a:r>
              <a:rPr lang="en-AU" sz="2000" dirty="0" err="1" smtClean="0"/>
              <a:t>Gelman</a:t>
            </a:r>
            <a:r>
              <a:rPr lang="en-AU" sz="2000" dirty="0" smtClean="0"/>
              <a:t> text p. 259)</a:t>
            </a:r>
          </a:p>
          <a:p>
            <a:pPr marL="182563" indent="-182563">
              <a:buFont typeface="Arial" pitchFamily="34" charset="0"/>
              <a:buChar char="•"/>
            </a:pPr>
            <a:r>
              <a:rPr lang="en-AU" sz="2000" dirty="0" smtClean="0"/>
              <a:t>The slope (example: </a:t>
            </a:r>
            <a:r>
              <a:rPr lang="en-AU" sz="2000" dirty="0" err="1" smtClean="0"/>
              <a:t>Gelman</a:t>
            </a:r>
            <a:r>
              <a:rPr lang="en-AU" sz="2000" dirty="0" smtClean="0"/>
              <a:t> text p. 284)</a:t>
            </a:r>
          </a:p>
          <a:p>
            <a:pPr marL="182563" indent="-182563">
              <a:buFont typeface="Arial" pitchFamily="34" charset="0"/>
              <a:buChar char="•"/>
            </a:pPr>
            <a:r>
              <a:rPr lang="en-AU" sz="2000" dirty="0" smtClean="0"/>
              <a:t>Intercept and slope (example: </a:t>
            </a:r>
            <a:r>
              <a:rPr lang="en-AU" sz="2000" dirty="0" err="1" smtClean="0"/>
              <a:t>Gelman</a:t>
            </a:r>
            <a:r>
              <a:rPr lang="en-AU" sz="2000" dirty="0" smtClean="0"/>
              <a:t> text p. 279) </a:t>
            </a:r>
          </a:p>
          <a:p>
            <a:pPr marL="639763" lvl="1" indent="-182563">
              <a:buFont typeface="Calibri" pitchFamily="34" charset="0"/>
              <a:buChar char="−"/>
            </a:pPr>
            <a:r>
              <a:rPr lang="en-AU" sz="2000" dirty="0" smtClean="0"/>
              <a:t>can be thought of as an interaction between the fixed and random variables</a:t>
            </a:r>
          </a:p>
        </p:txBody>
      </p:sp>
      <p:pic>
        <p:nvPicPr>
          <p:cNvPr id="3" name="Picture 2"/>
          <p:cNvPicPr>
            <a:picLocks noChangeAspect="1" noChangeArrowheads="1"/>
          </p:cNvPicPr>
          <p:nvPr/>
        </p:nvPicPr>
        <p:blipFill>
          <a:blip r:embed="rId2" cstate="print"/>
          <a:srcRect/>
          <a:stretch>
            <a:fillRect/>
          </a:stretch>
        </p:blipFill>
        <p:spPr bwMode="auto">
          <a:xfrm>
            <a:off x="500034" y="2285992"/>
            <a:ext cx="8012512" cy="2586049"/>
          </a:xfrm>
          <a:prstGeom prst="rect">
            <a:avLst/>
          </a:prstGeom>
          <a:noFill/>
          <a:ln w="9525">
            <a:noFill/>
            <a:miter lim="800000"/>
            <a:headEnd/>
            <a:tailEnd/>
          </a:ln>
          <a:effectLst/>
        </p:spPr>
      </p:pic>
      <p:sp>
        <p:nvSpPr>
          <p:cNvPr id="4" name="Rectangle 3"/>
          <p:cNvSpPr/>
          <p:nvPr/>
        </p:nvSpPr>
        <p:spPr>
          <a:xfrm>
            <a:off x="785786" y="4791686"/>
            <a:ext cx="5643602" cy="923330"/>
          </a:xfrm>
          <a:prstGeom prst="rect">
            <a:avLst/>
          </a:prstGeom>
        </p:spPr>
        <p:txBody>
          <a:bodyPr wrap="square">
            <a:spAutoFit/>
          </a:bodyPr>
          <a:lstStyle/>
          <a:p>
            <a:r>
              <a:rPr lang="en-AU" dirty="0" smtClean="0"/>
              <a:t>x-axis: fixed variable</a:t>
            </a:r>
          </a:p>
          <a:p>
            <a:r>
              <a:rPr lang="en-AU" dirty="0" smtClean="0"/>
              <a:t>y-axis: outcome variable</a:t>
            </a:r>
          </a:p>
          <a:p>
            <a:r>
              <a:rPr lang="en-AU" dirty="0" smtClean="0"/>
              <a:t>separate lines: random variable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Example based on success-slope H</a:t>
            </a: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ypothesis</a:t>
            </a:r>
            <a:r>
              <a:rPr kumimoji="0" lang="en-AU" sz="2400" b="0" i="0" u="none" strike="noStrike" kern="1200" cap="none" spc="0" normalizeH="0" noProof="0" dirty="0" smtClean="0">
                <a:ln>
                  <a:noFill/>
                </a:ln>
                <a:solidFill>
                  <a:schemeClr val="tx1"/>
                </a:solidFill>
                <a:effectLst/>
                <a:uLnTx/>
                <a:uFillTx/>
                <a:latin typeface="+mn-lt"/>
                <a:ea typeface="+mn-ea"/>
                <a:cs typeface="+mn-cs"/>
              </a:rPr>
              <a:t> 1</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214282" y="571480"/>
            <a:ext cx="8643998" cy="5857916"/>
          </a:xfrm>
        </p:spPr>
        <p:txBody>
          <a:bodyPr>
            <a:noAutofit/>
          </a:bodyPr>
          <a:lstStyle/>
          <a:p>
            <a:pPr marL="182563" indent="-182563"/>
            <a:r>
              <a:rPr lang="en-AU" sz="2000" dirty="0" smtClean="0"/>
              <a:t>In Assignment 2 (see </a:t>
            </a:r>
            <a:r>
              <a:rPr lang="en-AU" sz="2000" i="1" dirty="0" smtClean="0"/>
              <a:t>Assignment 2 answers </a:t>
            </a:r>
            <a:r>
              <a:rPr lang="en-AU" sz="2000" dirty="0" smtClean="0"/>
              <a:t>in Study Materials), we discovered a significant interaction between prior beliefs and success-slope in predicting the illusion of natural control, except that the assumptions for the associated ANOVA were not met. Here, we split prior beliefs into “low” and “high” categories and model them as a random variable (i.e., a variable whose range is not representative of the population the study is investigating). The outcome variable is the illusion of natural control (</a:t>
            </a:r>
            <a:r>
              <a:rPr lang="en-AU" sz="2000" dirty="0" err="1" smtClean="0"/>
              <a:t>PostNaturalIoC</a:t>
            </a:r>
            <a:r>
              <a:rPr lang="en-AU" sz="2000" dirty="0" smtClean="0"/>
              <a:t>), and the fixed predictor is success-slope.</a:t>
            </a:r>
          </a:p>
          <a:p>
            <a:pPr marL="182563" indent="-182563"/>
            <a:r>
              <a:rPr lang="en-AU" sz="2000" dirty="0" smtClean="0"/>
              <a:t>The descriptive statistics obtained through </a:t>
            </a:r>
            <a:r>
              <a:rPr lang="en-AU" sz="2000" dirty="0" err="1" smtClean="0"/>
              <a:t>describeBy</a:t>
            </a:r>
            <a:r>
              <a:rPr lang="en-AU" sz="2000" dirty="0" smtClean="0"/>
              <a:t> suggest that a varying intercept, varying slope model could be appropriate. Indeed, this is also suggested by our finding in Assignment 2 of an interaction between success-slope and prior beliefs. in the terminology of the </a:t>
            </a:r>
            <a:r>
              <a:rPr lang="en-AU" sz="2000" dirty="0" err="1" smtClean="0">
                <a:latin typeface="Courier New" pitchFamily="49" charset="0"/>
                <a:cs typeface="Courier New" pitchFamily="49" charset="0"/>
              </a:rPr>
              <a:t>lmer</a:t>
            </a:r>
            <a:r>
              <a:rPr lang="en-AU" sz="2000" dirty="0" smtClean="0"/>
              <a:t> function in the </a:t>
            </a:r>
            <a:r>
              <a:rPr lang="en-AU" sz="2000" dirty="0" smtClean="0">
                <a:latin typeface="Courier New" pitchFamily="49" charset="0"/>
                <a:cs typeface="Courier New" pitchFamily="49" charset="0"/>
              </a:rPr>
              <a:t>lme4</a:t>
            </a:r>
            <a:r>
              <a:rPr lang="en-AU" sz="2000" dirty="0" smtClean="0"/>
              <a:t> package, the notation for a varying intercept, varying slope model is:</a:t>
            </a:r>
          </a:p>
          <a:p>
            <a:pPr marL="533400" lvl="1" indent="-168275">
              <a:buNone/>
            </a:pPr>
            <a:r>
              <a:rPr lang="en-AU" sz="1400" dirty="0" smtClean="0">
                <a:latin typeface="Courier New" pitchFamily="49" charset="0"/>
                <a:cs typeface="Courier New" pitchFamily="49" charset="0"/>
              </a:rPr>
              <a:t>Hyp1mm &lt;- </a:t>
            </a:r>
            <a:r>
              <a:rPr lang="en-AU" sz="1400" dirty="0" err="1" smtClean="0">
                <a:latin typeface="Courier New" pitchFamily="49" charset="0"/>
                <a:cs typeface="Courier New" pitchFamily="49" charset="0"/>
              </a:rPr>
              <a:t>lmer</a:t>
            </a:r>
            <a:r>
              <a:rPr lang="en-AU" sz="1400" dirty="0" smtClean="0">
                <a:latin typeface="Courier New" pitchFamily="49" charset="0"/>
                <a:cs typeface="Courier New" pitchFamily="49" charset="0"/>
              </a:rPr>
              <a:t>(</a:t>
            </a:r>
            <a:r>
              <a:rPr lang="en-AU" sz="1400" dirty="0" err="1" smtClean="0">
                <a:latin typeface="Courier New" pitchFamily="49" charset="0"/>
                <a:cs typeface="Courier New" pitchFamily="49" charset="0"/>
              </a:rPr>
              <a:t>PostNaturalIoC</a:t>
            </a:r>
            <a:r>
              <a:rPr lang="en-AU" sz="1400" dirty="0" smtClean="0">
                <a:latin typeface="Courier New" pitchFamily="49" charset="0"/>
                <a:cs typeface="Courier New" pitchFamily="49" charset="0"/>
              </a:rPr>
              <a:t> ~ </a:t>
            </a:r>
            <a:r>
              <a:rPr lang="en-AU" sz="1400" dirty="0" err="1" smtClean="0">
                <a:latin typeface="Courier New" pitchFamily="49" charset="0"/>
                <a:cs typeface="Courier New" pitchFamily="49" charset="0"/>
              </a:rPr>
              <a:t>SeqCond</a:t>
            </a:r>
            <a:r>
              <a:rPr lang="en-AU" sz="1400" dirty="0" smtClean="0">
                <a:latin typeface="Courier New" pitchFamily="49" charset="0"/>
                <a:cs typeface="Courier New" pitchFamily="49" charset="0"/>
              </a:rPr>
              <a:t> + (1 + </a:t>
            </a:r>
            <a:r>
              <a:rPr lang="en-AU" sz="1400" dirty="0" err="1" smtClean="0">
                <a:latin typeface="Courier New" pitchFamily="49" charset="0"/>
                <a:cs typeface="Courier New" pitchFamily="49" charset="0"/>
              </a:rPr>
              <a:t>SeqCond|CatPreDBC_IOC</a:t>
            </a:r>
            <a:r>
              <a:rPr lang="en-AU" sz="1400" dirty="0" smtClean="0">
                <a:latin typeface="Courier New" pitchFamily="49" charset="0"/>
                <a:cs typeface="Courier New" pitchFamily="49" charset="0"/>
              </a:rPr>
              <a:t>) </a:t>
            </a:r>
          </a:p>
          <a:p>
            <a:pPr marL="182563" indent="-182563"/>
            <a:r>
              <a:rPr lang="en-AU" sz="2000" dirty="0" smtClean="0"/>
              <a:t>After </a:t>
            </a:r>
            <a:r>
              <a:rPr lang="en-AU" sz="2000" dirty="0" smtClean="0">
                <a:latin typeface="Courier New" pitchFamily="49" charset="0"/>
                <a:cs typeface="Courier New" pitchFamily="49" charset="0"/>
              </a:rPr>
              <a:t>summary(Hyp1mm)</a:t>
            </a:r>
            <a:r>
              <a:rPr lang="en-AU" sz="2000" dirty="0" smtClean="0"/>
              <a:t> reveals a prefect correlation between slopes and intercepts, we switch to a simpler varying intercept model:</a:t>
            </a:r>
          </a:p>
          <a:p>
            <a:pPr marL="182563" indent="182563">
              <a:buNone/>
            </a:pPr>
            <a:r>
              <a:rPr lang="en-AU" sz="1400" dirty="0" smtClean="0">
                <a:latin typeface="Courier New" pitchFamily="49" charset="0"/>
                <a:cs typeface="Courier New" pitchFamily="49" charset="0"/>
              </a:rPr>
              <a:t>Hyp1mm &lt;- </a:t>
            </a:r>
            <a:r>
              <a:rPr lang="en-AU" sz="1400" dirty="0" err="1" smtClean="0">
                <a:latin typeface="Courier New" pitchFamily="49" charset="0"/>
                <a:cs typeface="Courier New" pitchFamily="49" charset="0"/>
              </a:rPr>
              <a:t>lmer</a:t>
            </a:r>
            <a:r>
              <a:rPr lang="en-AU" sz="1400" dirty="0" smtClean="0">
                <a:latin typeface="Courier New" pitchFamily="49" charset="0"/>
                <a:cs typeface="Courier New" pitchFamily="49" charset="0"/>
              </a:rPr>
              <a:t>(</a:t>
            </a:r>
            <a:r>
              <a:rPr lang="en-AU" sz="1400" dirty="0" err="1" smtClean="0">
                <a:latin typeface="Courier New" pitchFamily="49" charset="0"/>
                <a:cs typeface="Courier New" pitchFamily="49" charset="0"/>
              </a:rPr>
              <a:t>PostNaturalIoC</a:t>
            </a:r>
            <a:r>
              <a:rPr lang="en-AU" sz="1400" dirty="0" smtClean="0">
                <a:latin typeface="Courier New" pitchFamily="49" charset="0"/>
                <a:cs typeface="Courier New" pitchFamily="49" charset="0"/>
              </a:rPr>
              <a:t> ~ </a:t>
            </a:r>
            <a:r>
              <a:rPr lang="en-AU" sz="1400" dirty="0" err="1" smtClean="0">
                <a:latin typeface="Courier New" pitchFamily="49" charset="0"/>
                <a:cs typeface="Courier New" pitchFamily="49" charset="0"/>
              </a:rPr>
              <a:t>SeqCond</a:t>
            </a:r>
            <a:r>
              <a:rPr lang="en-AU" sz="1400" dirty="0" smtClean="0">
                <a:latin typeface="Courier New" pitchFamily="49" charset="0"/>
                <a:cs typeface="Courier New" pitchFamily="49" charset="0"/>
              </a:rPr>
              <a:t> + (1|CatPreDBC_IOC)</a:t>
            </a:r>
          </a:p>
          <a:p>
            <a:pPr marL="182563" indent="-182563"/>
            <a:r>
              <a:rPr lang="en-AU" sz="2000" dirty="0" smtClean="0">
                <a:cs typeface="Courier New" pitchFamily="49" charset="0"/>
              </a:rPr>
              <a:t>The effect of success-slope was found to be significant in this model, with the assumptions of normality and homogeneity of variance met.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14282" y="71414"/>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Reporting the analysis </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a:spLocks noGrp="1"/>
          </p:cNvSpPr>
          <p:nvPr>
            <p:ph idx="1"/>
          </p:nvPr>
        </p:nvSpPr>
        <p:spPr>
          <a:xfrm>
            <a:off x="214282" y="500042"/>
            <a:ext cx="8643998" cy="5929354"/>
          </a:xfrm>
        </p:spPr>
        <p:txBody>
          <a:bodyPr>
            <a:noAutofit/>
          </a:bodyPr>
          <a:lstStyle/>
          <a:p>
            <a:pPr marL="182563" indent="-182563"/>
            <a:r>
              <a:rPr lang="en-AU" sz="2000" dirty="0" smtClean="0"/>
              <a:t>References to articles using </a:t>
            </a:r>
            <a:r>
              <a:rPr lang="en-AU" sz="2000" dirty="0" smtClean="0">
                <a:latin typeface="Courier New" pitchFamily="49" charset="0"/>
                <a:cs typeface="Courier New" pitchFamily="49" charset="0"/>
              </a:rPr>
              <a:t>lme4</a:t>
            </a:r>
            <a:r>
              <a:rPr lang="en-AU" sz="2000" dirty="0" smtClean="0"/>
              <a:t>: </a:t>
            </a:r>
            <a:r>
              <a:rPr lang="en-AU" sz="1600" dirty="0" smtClean="0">
                <a:hlinkClick r:id="rId3"/>
              </a:rPr>
              <a:t>http://lme4.r-forge.r-project.org/bib/lme4bib.html</a:t>
            </a:r>
            <a:endParaRPr lang="en-AU" sz="1600" dirty="0" smtClean="0"/>
          </a:p>
          <a:p>
            <a:pPr marL="182563" indent="-182563"/>
            <a:r>
              <a:rPr lang="en-AU" sz="2000" dirty="0" smtClean="0">
                <a:solidFill>
                  <a:schemeClr val="accent6">
                    <a:lumMod val="75000"/>
                  </a:schemeClr>
                </a:solidFill>
              </a:rPr>
              <a:t>Description of category boundaries </a:t>
            </a:r>
            <a:r>
              <a:rPr lang="en-AU" sz="2000" dirty="0" smtClean="0"/>
              <a:t>for the newly-created prior belief categories; obtainable through:</a:t>
            </a:r>
          </a:p>
          <a:p>
            <a:pPr marL="582613" lvl="1" indent="-182563">
              <a:buNone/>
            </a:pPr>
            <a:r>
              <a:rPr lang="en-AU" sz="1600" dirty="0" err="1" smtClean="0">
                <a:latin typeface="Courier New" pitchFamily="49" charset="0"/>
                <a:cs typeface="Courier New" pitchFamily="49" charset="0"/>
              </a:rPr>
              <a:t>describeBy</a:t>
            </a:r>
            <a:r>
              <a:rPr lang="en-AU" sz="1600" dirty="0" smtClean="0">
                <a:latin typeface="Courier New" pitchFamily="49" charset="0"/>
                <a:cs typeface="Courier New" pitchFamily="49" charset="0"/>
              </a:rPr>
              <a:t>(x = </a:t>
            </a:r>
            <a:r>
              <a:rPr lang="en-AU" sz="1600" dirty="0" err="1" smtClean="0">
                <a:latin typeface="Courier New" pitchFamily="49" charset="0"/>
                <a:cs typeface="Courier New" pitchFamily="49" charset="0"/>
              </a:rPr>
              <a:t>SS$PreDBC_IOC</a:t>
            </a:r>
            <a:r>
              <a:rPr lang="en-AU" sz="1600" dirty="0" smtClean="0">
                <a:latin typeface="Courier New" pitchFamily="49" charset="0"/>
                <a:cs typeface="Courier New" pitchFamily="49" charset="0"/>
              </a:rPr>
              <a:t>, group = </a:t>
            </a:r>
            <a:r>
              <a:rPr lang="en-AU" sz="1600" dirty="0" err="1" smtClean="0">
                <a:latin typeface="Courier New" pitchFamily="49" charset="0"/>
                <a:cs typeface="Courier New" pitchFamily="49" charset="0"/>
              </a:rPr>
              <a:t>SS$CatPreDBC_IOC</a:t>
            </a:r>
            <a:r>
              <a:rPr lang="en-AU" sz="1600" dirty="0" smtClean="0">
                <a:latin typeface="Courier New" pitchFamily="49" charset="0"/>
                <a:cs typeface="Courier New" pitchFamily="49" charset="0"/>
              </a:rPr>
              <a:t>)</a:t>
            </a:r>
          </a:p>
          <a:p>
            <a:pPr marL="182563" indent="-182563"/>
            <a:r>
              <a:rPr lang="en-AU" sz="2000" dirty="0" smtClean="0"/>
              <a:t>Table 1: </a:t>
            </a:r>
            <a:r>
              <a:rPr lang="en-AU" sz="2000" dirty="0" smtClean="0">
                <a:solidFill>
                  <a:schemeClr val="accent6">
                    <a:lumMod val="75000"/>
                  </a:schemeClr>
                </a:solidFill>
              </a:rPr>
              <a:t>Table of descriptive statistics </a:t>
            </a:r>
            <a:r>
              <a:rPr lang="en-AU" sz="2000" dirty="0" smtClean="0"/>
              <a:t>based  on </a:t>
            </a:r>
            <a:r>
              <a:rPr lang="en-AU" sz="2000" dirty="0" err="1" smtClean="0">
                <a:latin typeface="Courier New" pitchFamily="49" charset="0"/>
                <a:cs typeface="Courier New" pitchFamily="49" charset="0"/>
              </a:rPr>
              <a:t>describeBy</a:t>
            </a:r>
            <a:endParaRPr lang="en-AU" sz="2000" dirty="0" smtClean="0">
              <a:latin typeface="Courier New" pitchFamily="49" charset="0"/>
              <a:cs typeface="Courier New" pitchFamily="49" charset="0"/>
            </a:endParaRPr>
          </a:p>
          <a:p>
            <a:pPr marL="182563" indent="-182563"/>
            <a:r>
              <a:rPr lang="en-AU" sz="2000" dirty="0" smtClean="0"/>
              <a:t>The fitting algorithm (ML, REML, FML) needs to be mentioned. The default (used here) is REML.</a:t>
            </a:r>
          </a:p>
          <a:p>
            <a:pPr marL="182563" indent="-182563"/>
            <a:r>
              <a:rPr lang="en-AU" sz="2000" dirty="0" smtClean="0"/>
              <a:t>Table 2: </a:t>
            </a:r>
            <a:r>
              <a:rPr lang="en-AU" sz="2000" dirty="0" smtClean="0">
                <a:solidFill>
                  <a:schemeClr val="accent6">
                    <a:lumMod val="75000"/>
                  </a:schemeClr>
                </a:solidFill>
              </a:rPr>
              <a:t>Table showing coefficients and random effects as on next slide.</a:t>
            </a:r>
          </a:p>
          <a:p>
            <a:pPr marL="182563" indent="-182563"/>
            <a:r>
              <a:rPr lang="en-AU" sz="2000" dirty="0" smtClean="0">
                <a:solidFill>
                  <a:schemeClr val="accent6">
                    <a:lumMod val="75000"/>
                  </a:schemeClr>
                </a:solidFill>
              </a:rPr>
              <a:t>Text:</a:t>
            </a:r>
            <a:r>
              <a:rPr lang="en-AU" sz="2000" dirty="0" smtClean="0"/>
              <a:t> A multilevel varying intercept model was fitted using REML in the </a:t>
            </a:r>
            <a:r>
              <a:rPr lang="en-AU" sz="2000" dirty="0" smtClean="0">
                <a:latin typeface="Courier New" pitchFamily="49" charset="0"/>
                <a:cs typeface="Courier New" pitchFamily="49" charset="0"/>
              </a:rPr>
              <a:t>lme4</a:t>
            </a:r>
            <a:r>
              <a:rPr lang="en-AU" sz="2000" dirty="0" smtClean="0"/>
              <a:t> package in R Version 3.1.0. Prior belief category (low vs. high) was the random variable, while success-slope was a fixed predictor. Model coefficients are shown in Table 2. A Wald Chi-square test showed the effect of success-slope to be significant (Wald </a:t>
            </a:r>
            <a:r>
              <a:rPr lang="en-AU" sz="2000" i="1" dirty="0" smtClean="0">
                <a:latin typeface="Garamond"/>
              </a:rPr>
              <a:t>χ</a:t>
            </a:r>
            <a:r>
              <a:rPr lang="en-AU" sz="2000" baseline="30000" dirty="0" smtClean="0"/>
              <a:t>2</a:t>
            </a:r>
            <a:r>
              <a:rPr lang="en-AU" sz="2000" dirty="0" smtClean="0"/>
              <a:t> (3) = 9.79,  </a:t>
            </a:r>
            <a:r>
              <a:rPr lang="en-AU" sz="2000" i="1" dirty="0" smtClean="0"/>
              <a:t>p</a:t>
            </a:r>
            <a:r>
              <a:rPr lang="en-AU" sz="2000" dirty="0" smtClean="0"/>
              <a:t>=.02).</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710967"/>
            <a:ext cx="8215370" cy="1015663"/>
          </a:xfrm>
          <a:prstGeom prst="rect">
            <a:avLst/>
          </a:prstGeom>
          <a:noFill/>
          <a:ln>
            <a:noFill/>
          </a:ln>
        </p:spPr>
        <p:txBody>
          <a:bodyPr wrap="square">
            <a:spAutoFit/>
          </a:bodyPr>
          <a:lstStyle/>
          <a:p>
            <a:r>
              <a:rPr lang="en-AU" sz="2000" dirty="0" smtClean="0"/>
              <a:t>Table 2. Estimated fixed and random effects in the multilevel model. The Descending success-slope condition serves as the reference category in fixed effects.</a:t>
            </a:r>
          </a:p>
        </p:txBody>
      </p:sp>
      <p:graphicFrame>
        <p:nvGraphicFramePr>
          <p:cNvPr id="3" name="Table 2"/>
          <p:cNvGraphicFramePr>
            <a:graphicFrameLocks noGrp="1"/>
          </p:cNvGraphicFramePr>
          <p:nvPr/>
        </p:nvGraphicFramePr>
        <p:xfrm>
          <a:off x="571473" y="2022802"/>
          <a:ext cx="8001055" cy="2987040"/>
        </p:xfrm>
        <a:graphic>
          <a:graphicData uri="http://schemas.openxmlformats.org/drawingml/2006/table">
            <a:tbl>
              <a:tblPr firstRow="1" bandRow="1">
                <a:tableStyleId>{5940675A-B579-460E-94D1-54222C63F5DA}</a:tableStyleId>
              </a:tblPr>
              <a:tblGrid>
                <a:gridCol w="3306559"/>
                <a:gridCol w="2816696"/>
                <a:gridCol w="1877800"/>
              </a:tblGrid>
              <a:tr h="370840">
                <a:tc>
                  <a:txBody>
                    <a:bodyPr/>
                    <a:lstStyle/>
                    <a:p>
                      <a:endParaRPr lang="en-AU" sz="2000" dirty="0"/>
                    </a:p>
                  </a:txBody>
                  <a:tcPr/>
                </a:tc>
                <a:tc>
                  <a:txBody>
                    <a:bodyPr/>
                    <a:lstStyle/>
                    <a:p>
                      <a:pPr algn="ctr"/>
                      <a:r>
                        <a:rPr lang="en-AU" sz="2000" dirty="0" smtClean="0"/>
                        <a:t>Coefficient:</a:t>
                      </a:r>
                      <a:r>
                        <a:rPr lang="en-AU" sz="2000" baseline="0" dirty="0" smtClean="0"/>
                        <a:t> </a:t>
                      </a:r>
                      <a:r>
                        <a:rPr lang="en-AU" sz="2000" dirty="0" smtClean="0"/>
                        <a:t>estimated group difference</a:t>
                      </a:r>
                      <a:endParaRPr lang="en-AU" sz="2000" dirty="0"/>
                    </a:p>
                  </a:txBody>
                  <a:tcPr/>
                </a:tc>
                <a:tc>
                  <a:txBody>
                    <a:bodyPr/>
                    <a:lstStyle/>
                    <a:p>
                      <a:pPr algn="ctr"/>
                      <a:r>
                        <a:rPr lang="en-AU" sz="2000" dirty="0" smtClean="0"/>
                        <a:t>Wald CI (95%)</a:t>
                      </a:r>
                      <a:endParaRPr lang="en-AU" sz="2000" dirty="0"/>
                    </a:p>
                  </a:txBody>
                  <a:tcPr/>
                </a:tc>
              </a:tr>
              <a:tr h="370840">
                <a:tc>
                  <a:txBody>
                    <a:bodyPr/>
                    <a:lstStyle/>
                    <a:p>
                      <a:r>
                        <a:rPr lang="en-AU" sz="2000" dirty="0" smtClean="0"/>
                        <a:t>Intercept</a:t>
                      </a:r>
                      <a:endParaRPr lang="en-AU" sz="2000" dirty="0"/>
                    </a:p>
                  </a:txBody>
                  <a:tcPr/>
                </a:tc>
                <a:tc>
                  <a:txBody>
                    <a:bodyPr/>
                    <a:lstStyle/>
                    <a:p>
                      <a:pPr algn="ctr"/>
                      <a:r>
                        <a:rPr lang="en-AU" sz="2000" b="0" i="0" kern="1200" dirty="0" smtClean="0">
                          <a:solidFill>
                            <a:schemeClr val="tx1"/>
                          </a:solidFill>
                          <a:latin typeface="+mn-lt"/>
                          <a:ea typeface="+mn-ea"/>
                          <a:cs typeface="+mn-cs"/>
                        </a:rPr>
                        <a:t>1.47</a:t>
                      </a:r>
                      <a:r>
                        <a:rPr lang="en-AU" sz="2000" b="0" i="0" kern="1200" baseline="0" dirty="0" smtClean="0">
                          <a:solidFill>
                            <a:schemeClr val="tx1"/>
                          </a:solidFill>
                          <a:latin typeface="+mn-lt"/>
                          <a:ea typeface="+mn-ea"/>
                          <a:cs typeface="+mn-cs"/>
                        </a:rPr>
                        <a:t> (low prior illusion); </a:t>
                      </a:r>
                      <a:r>
                        <a:rPr lang="en-AU" sz="2000" b="0" i="0" kern="1200" dirty="0" smtClean="0">
                          <a:solidFill>
                            <a:schemeClr val="tx1"/>
                          </a:solidFill>
                          <a:latin typeface="+mn-lt"/>
                          <a:ea typeface="+mn-ea"/>
                          <a:cs typeface="+mn-cs"/>
                        </a:rPr>
                        <a:t>3.26 (high prior illusion)</a:t>
                      </a:r>
                      <a:endParaRPr lang="en-AU" sz="2000" dirty="0"/>
                    </a:p>
                  </a:txBody>
                  <a:tcPr/>
                </a:tc>
                <a:tc>
                  <a:txBody>
                    <a:bodyPr/>
                    <a:lstStyle/>
                    <a:p>
                      <a:endParaRPr lang="en-AU" sz="2000" dirty="0"/>
                    </a:p>
                  </a:txBody>
                  <a:tcPr/>
                </a:tc>
              </a:tr>
              <a:tr h="370840">
                <a:tc>
                  <a:txBody>
                    <a:bodyPr/>
                    <a:lstStyle/>
                    <a:p>
                      <a:r>
                        <a:rPr lang="en-AU" sz="2000" dirty="0" smtClean="0"/>
                        <a:t>U-shaped minus Descending</a:t>
                      </a:r>
                      <a:endParaRPr lang="en-AU" sz="2000" dirty="0"/>
                    </a:p>
                  </a:txBody>
                  <a:tcPr/>
                </a:tc>
                <a:tc>
                  <a:txBody>
                    <a:bodyPr/>
                    <a:lstStyle/>
                    <a:p>
                      <a:pPr algn="ctr"/>
                      <a:r>
                        <a:rPr lang="en-AU" sz="2000" b="0" i="0" kern="1200" dirty="0" smtClean="0">
                          <a:solidFill>
                            <a:schemeClr val="tx1"/>
                          </a:solidFill>
                          <a:latin typeface="+mn-lt"/>
                          <a:ea typeface="+mn-ea"/>
                          <a:cs typeface="+mn-cs"/>
                        </a:rPr>
                        <a:t>0.49</a:t>
                      </a:r>
                      <a:endParaRPr lang="en-AU" sz="2000" dirty="0"/>
                    </a:p>
                  </a:txBody>
                  <a:tcPr/>
                </a:tc>
                <a:tc>
                  <a:txBody>
                    <a:bodyPr/>
                    <a:lstStyle/>
                    <a:p>
                      <a:pPr algn="ctr"/>
                      <a:r>
                        <a:rPr lang="en-AU" sz="2000" b="0" i="0" kern="1200" dirty="0" smtClean="0">
                          <a:solidFill>
                            <a:schemeClr val="tx1"/>
                          </a:solidFill>
                          <a:latin typeface="+mn-lt"/>
                          <a:ea typeface="+mn-ea"/>
                          <a:cs typeface="+mn-cs"/>
                        </a:rPr>
                        <a:t>-0.07-1.04</a:t>
                      </a:r>
                      <a:endParaRPr lang="en-AU" sz="2000" dirty="0"/>
                    </a:p>
                  </a:txBody>
                  <a:tcPr/>
                </a:tc>
              </a:tr>
              <a:tr h="370840">
                <a:tc>
                  <a:txBody>
                    <a:bodyPr/>
                    <a:lstStyle/>
                    <a:p>
                      <a:r>
                        <a:rPr lang="en-AU" sz="2000" dirty="0" smtClean="0"/>
                        <a:t>Ascending minus Descending</a:t>
                      </a:r>
                      <a:endParaRPr lang="en-AU" sz="2000" dirty="0"/>
                    </a:p>
                  </a:txBody>
                  <a:tcPr/>
                </a:tc>
                <a:tc>
                  <a:txBody>
                    <a:bodyPr/>
                    <a:lstStyle/>
                    <a:p>
                      <a:pPr algn="ctr"/>
                      <a:r>
                        <a:rPr lang="en-AU" sz="2000" b="0" i="0" kern="1200" dirty="0" smtClean="0">
                          <a:solidFill>
                            <a:schemeClr val="tx1"/>
                          </a:solidFill>
                          <a:latin typeface="+mn-lt"/>
                          <a:ea typeface="+mn-ea"/>
                          <a:cs typeface="+mn-cs"/>
                        </a:rPr>
                        <a:t>0.90</a:t>
                      </a:r>
                      <a:endParaRPr lang="en-AU" sz="2000" dirty="0"/>
                    </a:p>
                  </a:txBody>
                  <a:tcPr/>
                </a:tc>
                <a:tc>
                  <a:txBody>
                    <a:bodyPr/>
                    <a:lstStyle/>
                    <a:p>
                      <a:pPr algn="ctr"/>
                      <a:r>
                        <a:rPr lang="en-AU" sz="2000" b="0" i="0" kern="1200" dirty="0" smtClean="0">
                          <a:solidFill>
                            <a:schemeClr val="tx1"/>
                          </a:solidFill>
                          <a:latin typeface="+mn-lt"/>
                          <a:ea typeface="+mn-ea"/>
                          <a:cs typeface="+mn-cs"/>
                        </a:rPr>
                        <a:t>0.34-1.47</a:t>
                      </a:r>
                      <a:endParaRPr lang="en-AU" sz="2000" dirty="0"/>
                    </a:p>
                  </a:txBody>
                  <a:tcPr/>
                </a:tc>
              </a:tr>
              <a:tr h="370840">
                <a:tc>
                  <a:txBody>
                    <a:bodyPr/>
                    <a:lstStyle/>
                    <a:p>
                      <a:r>
                        <a:rPr lang="en-AU" sz="2000" dirty="0" smtClean="0"/>
                        <a:t>Flat minus Descending</a:t>
                      </a:r>
                      <a:endParaRPr lang="en-AU" sz="2000" dirty="0"/>
                    </a:p>
                  </a:txBody>
                  <a:tcPr/>
                </a:tc>
                <a:tc>
                  <a:txBody>
                    <a:bodyPr/>
                    <a:lstStyle/>
                    <a:p>
                      <a:pPr algn="ctr"/>
                      <a:r>
                        <a:rPr lang="en-AU" sz="2000" b="0" i="0" kern="1200" dirty="0" smtClean="0">
                          <a:solidFill>
                            <a:schemeClr val="tx1"/>
                          </a:solidFill>
                          <a:latin typeface="+mn-lt"/>
                          <a:ea typeface="+mn-ea"/>
                          <a:cs typeface="+mn-cs"/>
                        </a:rPr>
                        <a:t>0.43</a:t>
                      </a:r>
                      <a:endParaRPr lang="en-AU" sz="2000" dirty="0"/>
                    </a:p>
                  </a:txBody>
                  <a:tcPr/>
                </a:tc>
                <a:tc>
                  <a:txBody>
                    <a:bodyPr/>
                    <a:lstStyle/>
                    <a:p>
                      <a:pPr algn="ctr"/>
                      <a:r>
                        <a:rPr lang="en-AU" sz="2000" b="0" i="0" kern="1200" dirty="0" smtClean="0">
                          <a:solidFill>
                            <a:schemeClr val="tx1"/>
                          </a:solidFill>
                          <a:latin typeface="+mn-lt"/>
                          <a:ea typeface="+mn-ea"/>
                          <a:cs typeface="+mn-cs"/>
                        </a:rPr>
                        <a:t>-0.13-1.0</a:t>
                      </a:r>
                      <a:endParaRPr lang="en-AU" sz="2000" dirty="0"/>
                    </a:p>
                  </a:txBody>
                  <a:tcPr/>
                </a:tc>
              </a:tr>
              <a:tr h="370840">
                <a:tc gridSpan="3">
                  <a:txBody>
                    <a:bodyPr/>
                    <a:lstStyle/>
                    <a:p>
                      <a:pPr marL="533400" indent="0"/>
                      <a:r>
                        <a:rPr lang="en-AU" sz="2000" dirty="0" smtClean="0"/>
                        <a:t>Random effect variance estimate: 0.89</a:t>
                      </a:r>
                      <a:endParaRPr lang="en-AU" sz="2000" dirty="0"/>
                    </a:p>
                  </a:txBody>
                  <a:tcPr/>
                </a:tc>
                <a:tc hMerge="1">
                  <a:txBody>
                    <a:bodyPr/>
                    <a:lstStyle/>
                    <a:p>
                      <a:pPr algn="ctr"/>
                      <a:endParaRPr lang="en-AU" sz="1600" dirty="0"/>
                    </a:p>
                  </a:txBody>
                  <a:tcPr/>
                </a:tc>
                <a:tc hMerge="1">
                  <a:txBody>
                    <a:bodyPr/>
                    <a:lstStyle/>
                    <a:p>
                      <a:endParaRPr lang="en-AU"/>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Reading</a:t>
            </a:r>
            <a:endParaRPr lang="en-AU" b="1" dirty="0"/>
          </a:p>
        </p:txBody>
      </p:sp>
      <p:sp>
        <p:nvSpPr>
          <p:cNvPr id="3" name="Content Placeholder 2"/>
          <p:cNvSpPr>
            <a:spLocks noGrp="1"/>
          </p:cNvSpPr>
          <p:nvPr>
            <p:ph idx="1"/>
          </p:nvPr>
        </p:nvSpPr>
        <p:spPr/>
        <p:txBody>
          <a:bodyPr>
            <a:normAutofit fontScale="77500" lnSpcReduction="20000"/>
          </a:bodyPr>
          <a:lstStyle/>
          <a:p>
            <a:pPr marL="0" indent="0">
              <a:buNone/>
            </a:pPr>
            <a:r>
              <a:rPr lang="en-AU" dirty="0" smtClean="0"/>
              <a:t>Navarro, D. J. (2014). </a:t>
            </a:r>
            <a:r>
              <a:rPr lang="en-AU" i="1" dirty="0" smtClean="0"/>
              <a:t>Learning statistics with R: A tutorial for psychology students and other beginners</a:t>
            </a:r>
            <a:r>
              <a:rPr lang="en-AU" dirty="0" smtClean="0"/>
              <a:t>. Available online: </a:t>
            </a:r>
            <a:r>
              <a:rPr lang="en-AU" u="sng" dirty="0" smtClean="0">
                <a:hlinkClick r:id="rId2"/>
              </a:rPr>
              <a:t>http://health.adelaide.edu.au/psychology/ccs/teaching/lsr/</a:t>
            </a:r>
            <a:r>
              <a:rPr lang="en-AU" dirty="0" smtClean="0"/>
              <a:t>. Chapter 12.</a:t>
            </a:r>
          </a:p>
          <a:p>
            <a:pPr>
              <a:buNone/>
            </a:pPr>
            <a:r>
              <a:rPr lang="en-AU" dirty="0" smtClean="0"/>
              <a:t> </a:t>
            </a:r>
          </a:p>
          <a:p>
            <a:pPr marL="0" indent="0">
              <a:buNone/>
            </a:pPr>
            <a:r>
              <a:rPr lang="en-AU" dirty="0" err="1" smtClean="0"/>
              <a:t>Baguley</a:t>
            </a:r>
            <a:r>
              <a:rPr lang="en-AU" dirty="0" smtClean="0"/>
              <a:t>, T. </a:t>
            </a:r>
            <a:r>
              <a:rPr lang="en-AU" i="1" dirty="0" smtClean="0"/>
              <a:t>Serious Stats: A Guide to Advanced Statistics for the Behavioural Sciences.</a:t>
            </a:r>
            <a:r>
              <a:rPr lang="en-AU" dirty="0" smtClean="0"/>
              <a:t> Palgrave Macmillan: UK. Chapter 17 “Modelling discrete outcomes” (</a:t>
            </a:r>
            <a:r>
              <a:rPr lang="en-AU" dirty="0" err="1" smtClean="0"/>
              <a:t>pdf</a:t>
            </a:r>
            <a:r>
              <a:rPr lang="en-AU" dirty="0" smtClean="0"/>
              <a:t> in Study Materials/Readings).</a:t>
            </a:r>
          </a:p>
          <a:p>
            <a:pPr marL="0" indent="0">
              <a:buNone/>
            </a:pPr>
            <a:endParaRPr lang="en-AU" dirty="0" smtClean="0"/>
          </a:p>
          <a:p>
            <a:pPr marL="0" indent="0">
              <a:buNone/>
            </a:pPr>
            <a:r>
              <a:rPr lang="en-AU" dirty="0" err="1" smtClean="0"/>
              <a:t>Gelman</a:t>
            </a:r>
            <a:r>
              <a:rPr lang="en-AU" dirty="0" smtClean="0"/>
              <a:t>, A., </a:t>
            </a:r>
            <a:r>
              <a:rPr lang="en-AU" smtClean="0"/>
              <a:t>&amp; Hill, J</a:t>
            </a:r>
            <a:r>
              <a:rPr lang="en-AU" smtClean="0"/>
              <a:t>. </a:t>
            </a:r>
            <a:r>
              <a:rPr lang="en-AU" i="1" dirty="0" smtClean="0"/>
              <a:t>Data Analysis Using Regression and Multilevel/Hierarchical Models.</a:t>
            </a:r>
            <a:r>
              <a:rPr lang="en-AU" dirty="0" smtClean="0"/>
              <a:t> Cambridge University Press: New York. Chapters 11-13 (</a:t>
            </a:r>
            <a:r>
              <a:rPr lang="en-AU" dirty="0" err="1" smtClean="0"/>
              <a:t>pdf</a:t>
            </a:r>
            <a:r>
              <a:rPr lang="en-AU" dirty="0" smtClean="0"/>
              <a:t> in Study Materials/Readings).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tIns="180000" anchor="t" anchorCtr="0">
            <a:normAutofit/>
          </a:bodyPr>
          <a:lstStyle/>
          <a:p>
            <a:r>
              <a:rPr lang="en-AU" sz="4000" b="1" dirty="0" smtClean="0"/>
              <a:t>Generalized linear models</a:t>
            </a:r>
            <a:endParaRPr lang="en-AU" sz="4000" b="1" dirty="0"/>
          </a:p>
        </p:txBody>
      </p:sp>
      <p:sp>
        <p:nvSpPr>
          <p:cNvPr id="3" name="Content Placeholder 2"/>
          <p:cNvSpPr>
            <a:spLocks noGrp="1"/>
          </p:cNvSpPr>
          <p:nvPr>
            <p:ph idx="1"/>
          </p:nvPr>
        </p:nvSpPr>
        <p:spPr>
          <a:xfrm>
            <a:off x="285720" y="1500174"/>
            <a:ext cx="8501122" cy="4929222"/>
          </a:xfrm>
          <a:noFill/>
        </p:spPr>
        <p:txBody>
          <a:bodyPr>
            <a:noAutofit/>
          </a:bodyPr>
          <a:lstStyle/>
          <a:p>
            <a:pPr marL="273050" indent="-273050"/>
            <a:r>
              <a:rPr lang="en-AU" sz="2000" dirty="0" smtClean="0"/>
              <a:t>A principled alternative to transformation when the outcome variable is constrained – e.g., when the outcome variable is:</a:t>
            </a:r>
          </a:p>
          <a:p>
            <a:pPr marL="722313" lvl="1" indent="-322263"/>
            <a:r>
              <a:rPr lang="en-AU" sz="2000" dirty="0" smtClean="0"/>
              <a:t>a count of members in a category (this is where chi-squared tests and logistic regression come in, and these will be covered later in the lecture)</a:t>
            </a:r>
          </a:p>
          <a:p>
            <a:pPr marL="722313" lvl="1" indent="-322263"/>
            <a:r>
              <a:rPr lang="en-AU" sz="2000" dirty="0" smtClean="0"/>
              <a:t>a count of occurrences in a calendar year or some other period of time (this is where Poisson regression is useful)</a:t>
            </a:r>
          </a:p>
          <a:p>
            <a:pPr marL="722313" lvl="1" indent="-322263"/>
            <a:r>
              <a:rPr lang="en-AU" sz="2000" dirty="0" smtClean="0"/>
              <a:t>highly skewed, and therefore better represented by a Poisson or </a:t>
            </a:r>
            <a:r>
              <a:rPr lang="en-AU" sz="2000" dirty="0" smtClean="0">
                <a:hlinkClick r:id="rId3"/>
              </a:rPr>
              <a:t>negative binomial</a:t>
            </a:r>
            <a:r>
              <a:rPr lang="en-AU" sz="2000" dirty="0" smtClean="0"/>
              <a:t> distribution (this is the case we will focus on in </a:t>
            </a:r>
            <a:r>
              <a:rPr lang="en-AU" sz="2000" smtClean="0"/>
              <a:t>this section</a:t>
            </a:r>
            <a:r>
              <a:rPr lang="en-AU" sz="2000" dirty="0" smtClean="0"/>
              <a:t>)</a:t>
            </a:r>
          </a:p>
          <a:p>
            <a:pPr marL="322263" indent="-322263"/>
            <a:r>
              <a:rPr lang="en-AU" sz="2000" dirty="0" smtClean="0"/>
              <a:t>If your outcome variable has a highly skewed distribution (e.g., life satisfaction scores or people’s estimates of a count, as in our SS data), these models are worth fitting after the initial ANOVA or regression to see if they fit the data better.</a:t>
            </a:r>
          </a:p>
          <a:p>
            <a:pPr marL="322263" indent="-322263"/>
            <a:r>
              <a:rPr lang="en-AU" sz="2000" dirty="0" smtClean="0"/>
              <a:t>Terminology: the ANOVA and regression techniques we have discussed so far are instances of general linear modelling, a special case of </a:t>
            </a:r>
            <a:r>
              <a:rPr lang="en-AU" sz="2000" i="1" dirty="0" smtClean="0"/>
              <a:t>generalized</a:t>
            </a:r>
            <a:r>
              <a:rPr lang="en-AU" sz="2000" dirty="0" smtClean="0"/>
              <a:t> linear modelling</a:t>
            </a:r>
          </a:p>
        </p:txBody>
      </p:sp>
      <p:sp>
        <p:nvSpPr>
          <p:cNvPr id="4" name="Content Placeholder 2"/>
          <p:cNvSpPr txBox="1">
            <a:spLocks/>
          </p:cNvSpPr>
          <p:nvPr/>
        </p:nvSpPr>
        <p:spPr>
          <a:xfrm>
            <a:off x="5072066" y="1071546"/>
            <a:ext cx="3857652" cy="357190"/>
          </a:xfrm>
          <a:prstGeom prst="rect">
            <a:avLst/>
          </a:prstGeom>
          <a:ln>
            <a:noFill/>
          </a:ln>
        </p:spPr>
        <p:txBody>
          <a:bodyPr/>
          <a:lstStyle/>
          <a:p>
            <a:pPr>
              <a:spcBef>
                <a:spcPts val="700"/>
              </a:spcBef>
              <a:buClr>
                <a:schemeClr val="accent2"/>
              </a:buClr>
              <a:buSzPct val="60000"/>
              <a:defRPr/>
            </a:pPr>
            <a:r>
              <a:rPr lang="en-AU" dirty="0" smtClean="0"/>
              <a:t>Reading: </a:t>
            </a:r>
            <a:r>
              <a:rPr lang="en-AU" dirty="0" err="1" smtClean="0"/>
              <a:t>Baguley</a:t>
            </a:r>
            <a:r>
              <a:rPr lang="en-AU" dirty="0" smtClean="0"/>
              <a:t> Ch 17, </a:t>
            </a:r>
            <a:r>
              <a:rPr lang="en-AU" dirty="0" err="1" smtClean="0"/>
              <a:t>Gelman</a:t>
            </a:r>
            <a:r>
              <a:rPr lang="en-AU" dirty="0" smtClean="0"/>
              <a:t> Ch 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p:cNvGrpSpPr/>
          <p:nvPr/>
        </p:nvGrpSpPr>
        <p:grpSpPr>
          <a:xfrm>
            <a:off x="0" y="556692"/>
            <a:ext cx="5143504" cy="4372506"/>
            <a:chOff x="-71438" y="699568"/>
            <a:chExt cx="5143504" cy="4372506"/>
          </a:xfrm>
        </p:grpSpPr>
        <p:pic>
          <p:nvPicPr>
            <p:cNvPr id="66563" name="Picture 3"/>
            <p:cNvPicPr>
              <a:picLocks noChangeAspect="1" noChangeArrowheads="1"/>
            </p:cNvPicPr>
            <p:nvPr/>
          </p:nvPicPr>
          <p:blipFill>
            <a:blip r:embed="rId3" cstate="print"/>
            <a:srcRect/>
            <a:stretch>
              <a:fillRect/>
            </a:stretch>
          </p:blipFill>
          <p:spPr bwMode="auto">
            <a:xfrm>
              <a:off x="-71438" y="699568"/>
              <a:ext cx="5143504" cy="4372506"/>
            </a:xfrm>
            <a:prstGeom prst="rect">
              <a:avLst/>
            </a:prstGeom>
            <a:noFill/>
            <a:ln w="9525">
              <a:noFill/>
              <a:miter lim="800000"/>
              <a:headEnd/>
              <a:tailEnd/>
            </a:ln>
            <a:effectLst/>
          </p:spPr>
        </p:pic>
        <p:sp>
          <p:nvSpPr>
            <p:cNvPr id="17" name="TextBox 16"/>
            <p:cNvSpPr txBox="1"/>
            <p:nvPr/>
          </p:nvSpPr>
          <p:spPr>
            <a:xfrm>
              <a:off x="2428860" y="714356"/>
              <a:ext cx="214314" cy="400110"/>
            </a:xfrm>
            <a:prstGeom prst="rect">
              <a:avLst/>
            </a:prstGeom>
            <a:noFill/>
          </p:spPr>
          <p:txBody>
            <a:bodyPr wrap="square" rtlCol="0">
              <a:spAutoFit/>
            </a:bodyPr>
            <a:lstStyle/>
            <a:p>
              <a:r>
                <a:rPr lang="en-AU" sz="2000" i="1" dirty="0" smtClean="0"/>
                <a:t>Y</a:t>
              </a:r>
              <a:endParaRPr lang="en-AU" sz="2000" i="1" dirty="0"/>
            </a:p>
          </p:txBody>
        </p:sp>
        <p:sp>
          <p:nvSpPr>
            <p:cNvPr id="18" name="TextBox 17"/>
            <p:cNvSpPr txBox="1"/>
            <p:nvPr/>
          </p:nvSpPr>
          <p:spPr>
            <a:xfrm>
              <a:off x="142844" y="3714752"/>
              <a:ext cx="571504" cy="400110"/>
            </a:xfrm>
            <a:prstGeom prst="rect">
              <a:avLst/>
            </a:prstGeom>
            <a:noFill/>
          </p:spPr>
          <p:txBody>
            <a:bodyPr wrap="square" rtlCol="0">
              <a:spAutoFit/>
            </a:bodyPr>
            <a:lstStyle/>
            <a:p>
              <a:pPr algn="ctr"/>
              <a:r>
                <a:rPr lang="en-AU" sz="2000" i="1" dirty="0" smtClean="0"/>
                <a:t>X</a:t>
              </a:r>
              <a:r>
                <a:rPr lang="en-AU" sz="2000" baseline="-25000" dirty="0" smtClean="0"/>
                <a:t>2</a:t>
              </a:r>
              <a:endParaRPr lang="en-AU" sz="2000" baseline="-25000" dirty="0"/>
            </a:p>
          </p:txBody>
        </p:sp>
        <p:sp>
          <p:nvSpPr>
            <p:cNvPr id="19" name="TextBox 18"/>
            <p:cNvSpPr txBox="1"/>
            <p:nvPr/>
          </p:nvSpPr>
          <p:spPr>
            <a:xfrm>
              <a:off x="4143372" y="4071942"/>
              <a:ext cx="571504" cy="400110"/>
            </a:xfrm>
            <a:prstGeom prst="rect">
              <a:avLst/>
            </a:prstGeom>
            <a:noFill/>
          </p:spPr>
          <p:txBody>
            <a:bodyPr wrap="square" rtlCol="0">
              <a:spAutoFit/>
            </a:bodyPr>
            <a:lstStyle/>
            <a:p>
              <a:pPr algn="ctr"/>
              <a:r>
                <a:rPr lang="en-AU" sz="2000" i="1" dirty="0" smtClean="0"/>
                <a:t>X</a:t>
              </a:r>
              <a:r>
                <a:rPr lang="en-AU" sz="2000" baseline="-25000" dirty="0" smtClean="0"/>
                <a:t>1</a:t>
              </a:r>
              <a:endParaRPr lang="en-AU" sz="2000" baseline="-25000" dirty="0"/>
            </a:p>
          </p:txBody>
        </p:sp>
      </p:grpSp>
      <p:pic>
        <p:nvPicPr>
          <p:cNvPr id="16" name="Picture 19"/>
          <p:cNvPicPr>
            <a:picLocks noChangeAspect="1" noChangeArrowheads="1"/>
          </p:cNvPicPr>
          <p:nvPr/>
        </p:nvPicPr>
        <p:blipFill>
          <a:blip r:embed="rId4" cstate="print"/>
          <a:srcRect/>
          <a:stretch>
            <a:fillRect/>
          </a:stretch>
        </p:blipFill>
        <p:spPr bwMode="auto">
          <a:xfrm>
            <a:off x="142844" y="4461243"/>
            <a:ext cx="3857652" cy="396517"/>
          </a:xfrm>
          <a:prstGeom prst="rect">
            <a:avLst/>
          </a:prstGeom>
          <a:noFill/>
          <a:ln w="9525">
            <a:noFill/>
            <a:miter lim="800000"/>
            <a:headEnd/>
            <a:tailEnd/>
          </a:ln>
          <a:effectLst/>
        </p:spPr>
      </p:pic>
      <p:sp>
        <p:nvSpPr>
          <p:cNvPr id="6" name="TextBox 5"/>
          <p:cNvSpPr txBox="1"/>
          <p:nvPr/>
        </p:nvSpPr>
        <p:spPr>
          <a:xfrm>
            <a:off x="4643438" y="214290"/>
            <a:ext cx="4286280" cy="4093428"/>
          </a:xfrm>
          <a:prstGeom prst="rect">
            <a:avLst/>
          </a:prstGeom>
          <a:noFill/>
        </p:spPr>
        <p:txBody>
          <a:bodyPr wrap="square" rtlCol="0">
            <a:spAutoFit/>
          </a:bodyPr>
          <a:lstStyle/>
          <a:p>
            <a:pPr marL="182563" indent="-182563"/>
            <a:r>
              <a:rPr lang="en-AU" sz="2000" dirty="0" smtClean="0"/>
              <a:t>Three components:</a:t>
            </a:r>
          </a:p>
          <a:p>
            <a:pPr marL="342900" indent="-342900">
              <a:buFont typeface="+mj-lt"/>
              <a:buAutoNum type="arabicPeriod"/>
            </a:pPr>
            <a:r>
              <a:rPr lang="en-AU" sz="2000" dirty="0" smtClean="0"/>
              <a:t>Additive combination of predictors</a:t>
            </a:r>
          </a:p>
          <a:p>
            <a:pPr marL="342900" indent="-342900">
              <a:buFont typeface="+mj-lt"/>
              <a:buAutoNum type="arabicPeriod"/>
            </a:pPr>
            <a:r>
              <a:rPr lang="en-AU" sz="2000" dirty="0" smtClean="0"/>
              <a:t>Random component/ family of distribution for </a:t>
            </a:r>
            <a:r>
              <a:rPr lang="en-AU" sz="2000" i="1" dirty="0" smtClean="0"/>
              <a:t>Y</a:t>
            </a:r>
            <a:r>
              <a:rPr lang="en-AU" sz="2000" dirty="0" smtClean="0"/>
              <a:t> (e.g., Poisson, negative binomial, binomial)</a:t>
            </a:r>
          </a:p>
          <a:p>
            <a:pPr marL="342900" indent="-342900">
              <a:buFont typeface="+mj-lt"/>
              <a:buAutoNum type="arabicPeriod"/>
            </a:pPr>
            <a:r>
              <a:rPr lang="en-AU" sz="2000" dirty="0" smtClean="0"/>
              <a:t>The link function (e.g., logarithm, logistic). Analysts typically use canonical (default) link functions as listed in the R help file. Logarithmic function is canonical for Poisson and negative binomial random components. Logistic function is canonical for binomial distributions.</a:t>
            </a:r>
          </a:p>
        </p:txBody>
      </p:sp>
      <p:sp>
        <p:nvSpPr>
          <p:cNvPr id="21" name="TextBox 20"/>
          <p:cNvSpPr txBox="1"/>
          <p:nvPr/>
        </p:nvSpPr>
        <p:spPr>
          <a:xfrm>
            <a:off x="4429156" y="5214950"/>
            <a:ext cx="4357686" cy="1477328"/>
          </a:xfrm>
          <a:prstGeom prst="rect">
            <a:avLst/>
          </a:prstGeom>
          <a:noFill/>
        </p:spPr>
        <p:txBody>
          <a:bodyPr wrap="square" rtlCol="0">
            <a:spAutoFit/>
          </a:bodyPr>
          <a:lstStyle/>
          <a:p>
            <a:pPr marL="342900" indent="-342900"/>
            <a:r>
              <a:rPr lang="en-AU" b="1" dirty="0" smtClean="0"/>
              <a:t>General linear model</a:t>
            </a:r>
          </a:p>
          <a:p>
            <a:pPr marL="342900" indent="-342900">
              <a:buFont typeface="+mj-lt"/>
              <a:buAutoNum type="arabicPeriod" startAt="2"/>
            </a:pPr>
            <a:r>
              <a:rPr lang="en-AU" dirty="0" smtClean="0"/>
              <a:t>Normally distributed </a:t>
            </a:r>
            <a:r>
              <a:rPr lang="en-AU" i="1" dirty="0" smtClean="0"/>
              <a:t>Y (</a:t>
            </a:r>
            <a:r>
              <a:rPr lang="en-AU" i="1" baseline="-25000" dirty="0" smtClean="0"/>
              <a:t>~</a:t>
            </a:r>
            <a:r>
              <a:rPr lang="en-AU" i="1" dirty="0" smtClean="0"/>
              <a:t> </a:t>
            </a:r>
            <a:r>
              <a:rPr lang="en-AU" dirty="0" smtClean="0"/>
              <a:t>means “distributed as”)</a:t>
            </a:r>
            <a:endParaRPr lang="en-AU" i="1" dirty="0" smtClean="0"/>
          </a:p>
          <a:p>
            <a:pPr marL="342900" indent="-342900">
              <a:buFont typeface="+mj-lt"/>
              <a:buAutoNum type="arabicPeriod" startAt="2"/>
            </a:pPr>
            <a:r>
              <a:rPr lang="en-AU" dirty="0" smtClean="0"/>
              <a:t>Identity link function (Y </a:t>
            </a:r>
            <a:r>
              <a:rPr lang="en-AU" i="1" dirty="0" smtClean="0"/>
              <a:t>is</a:t>
            </a:r>
            <a:r>
              <a:rPr lang="en-AU" dirty="0" smtClean="0"/>
              <a:t> the additive comb.)</a:t>
            </a:r>
          </a:p>
        </p:txBody>
      </p:sp>
      <p:sp>
        <p:nvSpPr>
          <p:cNvPr id="31" name="Freeform 30"/>
          <p:cNvSpPr/>
          <p:nvPr/>
        </p:nvSpPr>
        <p:spPr>
          <a:xfrm>
            <a:off x="2245895" y="1122408"/>
            <a:ext cx="102258" cy="140974"/>
          </a:xfrm>
          <a:custGeom>
            <a:avLst/>
            <a:gdLst>
              <a:gd name="connsiteX0" fmla="*/ 0 w 102258"/>
              <a:gd name="connsiteY0" fmla="*/ 48666 h 140974"/>
              <a:gd name="connsiteX1" fmla="*/ 80210 w 102258"/>
              <a:gd name="connsiteY1" fmla="*/ 64708 h 140974"/>
              <a:gd name="connsiteX2" fmla="*/ 16042 w 102258"/>
              <a:gd name="connsiteY2" fmla="*/ 48666 h 140974"/>
              <a:gd name="connsiteX3" fmla="*/ 64168 w 102258"/>
              <a:gd name="connsiteY3" fmla="*/ 32624 h 140974"/>
              <a:gd name="connsiteX4" fmla="*/ 16042 w 102258"/>
              <a:gd name="connsiteY4" fmla="*/ 16581 h 140974"/>
              <a:gd name="connsiteX5" fmla="*/ 48126 w 102258"/>
              <a:gd name="connsiteY5" fmla="*/ 112834 h 140974"/>
              <a:gd name="connsiteX6" fmla="*/ 0 w 102258"/>
              <a:gd name="connsiteY6" fmla="*/ 48666 h 140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258" h="140974">
                <a:moveTo>
                  <a:pt x="0" y="48666"/>
                </a:moveTo>
                <a:cubicBezTo>
                  <a:pt x="26737" y="54013"/>
                  <a:pt x="52944" y="64708"/>
                  <a:pt x="80210" y="64708"/>
                </a:cubicBezTo>
                <a:cubicBezTo>
                  <a:pt x="102258" y="64708"/>
                  <a:pt x="25902" y="68386"/>
                  <a:pt x="16042" y="48666"/>
                </a:cubicBezTo>
                <a:cubicBezTo>
                  <a:pt x="8480" y="33541"/>
                  <a:pt x="48126" y="37971"/>
                  <a:pt x="64168" y="32624"/>
                </a:cubicBezTo>
                <a:cubicBezTo>
                  <a:pt x="48126" y="27276"/>
                  <a:pt x="19358" y="0"/>
                  <a:pt x="16042" y="16581"/>
                </a:cubicBezTo>
                <a:cubicBezTo>
                  <a:pt x="9409" y="49744"/>
                  <a:pt x="66886" y="140974"/>
                  <a:pt x="48126" y="112834"/>
                </a:cubicBezTo>
                <a:lnTo>
                  <a:pt x="0" y="4866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0" name="Rectangle 39"/>
          <p:cNvSpPr/>
          <p:nvPr/>
        </p:nvSpPr>
        <p:spPr>
          <a:xfrm>
            <a:off x="214282" y="4929198"/>
            <a:ext cx="4071966" cy="1877437"/>
          </a:xfrm>
          <a:prstGeom prst="rect">
            <a:avLst/>
          </a:prstGeom>
        </p:spPr>
        <p:txBody>
          <a:bodyPr wrap="square">
            <a:spAutoFit/>
          </a:bodyPr>
          <a:lstStyle/>
          <a:p>
            <a:r>
              <a:rPr lang="en-AU" sz="2000" dirty="0" smtClean="0"/>
              <a:t>implies...</a:t>
            </a:r>
          </a:p>
          <a:p>
            <a:endParaRPr lang="en-AU" sz="1400" dirty="0" smtClean="0"/>
          </a:p>
          <a:p>
            <a:r>
              <a:rPr lang="en-AU" sz="2000" i="1" dirty="0" smtClean="0"/>
              <a:t>Y</a:t>
            </a:r>
            <a:r>
              <a:rPr lang="en-AU" sz="2000" i="1" baseline="-25000" dirty="0" smtClean="0"/>
              <a:t>i</a:t>
            </a:r>
            <a:r>
              <a:rPr lang="en-AU" sz="2000" dirty="0" smtClean="0"/>
              <a:t> </a:t>
            </a:r>
            <a:r>
              <a:rPr lang="en-AU" sz="2000" baseline="-25000" dirty="0" smtClean="0"/>
              <a:t>~</a:t>
            </a:r>
            <a:r>
              <a:rPr lang="en-AU" sz="2000" dirty="0" smtClean="0"/>
              <a:t> Normal(mean = </a:t>
            </a:r>
            <a:r>
              <a:rPr lang="en-AU" sz="2000" i="1" dirty="0" smtClean="0"/>
              <a:t>b</a:t>
            </a:r>
            <a:r>
              <a:rPr lang="en-AU" sz="2000" baseline="-25000" dirty="0" smtClean="0"/>
              <a:t>2</a:t>
            </a:r>
            <a:r>
              <a:rPr lang="en-AU" sz="2000" i="1" dirty="0" smtClean="0"/>
              <a:t>X</a:t>
            </a:r>
            <a:r>
              <a:rPr lang="en-AU" sz="2000" baseline="-25000" dirty="0" smtClean="0"/>
              <a:t>i2</a:t>
            </a:r>
            <a:r>
              <a:rPr lang="en-AU" sz="2000" dirty="0" smtClean="0"/>
              <a:t> + </a:t>
            </a:r>
            <a:r>
              <a:rPr lang="en-AU" sz="2000" i="1" dirty="0" smtClean="0"/>
              <a:t>b</a:t>
            </a:r>
            <a:r>
              <a:rPr lang="en-AU" sz="2000" baseline="-25000" dirty="0" smtClean="0"/>
              <a:t>1</a:t>
            </a:r>
            <a:r>
              <a:rPr lang="en-AU" sz="2000" i="1" dirty="0" smtClean="0"/>
              <a:t>X</a:t>
            </a:r>
            <a:r>
              <a:rPr lang="en-AU" sz="2000" i="1" baseline="-25000" dirty="0" smtClean="0"/>
              <a:t>i</a:t>
            </a:r>
            <a:r>
              <a:rPr lang="en-AU" sz="2000" baseline="-25000" dirty="0" smtClean="0"/>
              <a:t>1</a:t>
            </a:r>
            <a:r>
              <a:rPr lang="en-AU" sz="2000" dirty="0" smtClean="0"/>
              <a:t> + </a:t>
            </a:r>
            <a:r>
              <a:rPr lang="en-AU" sz="2000" i="1" dirty="0" smtClean="0"/>
              <a:t>b</a:t>
            </a:r>
            <a:r>
              <a:rPr lang="en-AU" sz="2000" baseline="-25000" dirty="0" smtClean="0"/>
              <a:t>0</a:t>
            </a:r>
            <a:r>
              <a:rPr lang="en-AU" sz="2000" dirty="0" smtClean="0"/>
              <a:t>, variance = </a:t>
            </a:r>
            <a:r>
              <a:rPr lang="el-GR" sz="2000" dirty="0" smtClean="0">
                <a:latin typeface="Calibri"/>
              </a:rPr>
              <a:t>σ</a:t>
            </a:r>
            <a:r>
              <a:rPr lang="en-AU" sz="2000" baseline="30000" dirty="0" smtClean="0">
                <a:latin typeface="Calibri"/>
              </a:rPr>
              <a:t>2 </a:t>
            </a:r>
            <a:r>
              <a:rPr lang="en-AU" sz="2000" dirty="0" smtClean="0"/>
              <a:t>which does not depend on </a:t>
            </a:r>
            <a:r>
              <a:rPr lang="en-AU" sz="2000" i="1" dirty="0" smtClean="0"/>
              <a:t>X</a:t>
            </a:r>
            <a:r>
              <a:rPr lang="en-AU" sz="2000" baseline="-25000" dirty="0" smtClean="0"/>
              <a:t>1</a:t>
            </a:r>
            <a:r>
              <a:rPr lang="en-AU" sz="2000" dirty="0" smtClean="0"/>
              <a:t> or </a:t>
            </a:r>
            <a:r>
              <a:rPr lang="en-AU" sz="2000" i="1" dirty="0" smtClean="0"/>
              <a:t>X</a:t>
            </a:r>
            <a:r>
              <a:rPr lang="en-AU" sz="2000" i="1" baseline="-25000" dirty="0" smtClean="0"/>
              <a:t>2</a:t>
            </a:r>
            <a:r>
              <a:rPr lang="en-AU" sz="2000" dirty="0" smtClean="0"/>
              <a:t>) </a:t>
            </a:r>
          </a:p>
          <a:p>
            <a:endParaRPr lang="en-AU" sz="2200" dirty="0" smtClean="0"/>
          </a:p>
        </p:txBody>
      </p:sp>
      <p:sp>
        <p:nvSpPr>
          <p:cNvPr id="20" name="Rectangle 19"/>
          <p:cNvSpPr/>
          <p:nvPr/>
        </p:nvSpPr>
        <p:spPr>
          <a:xfrm>
            <a:off x="500034" y="214290"/>
            <a:ext cx="1785950" cy="830997"/>
          </a:xfrm>
          <a:prstGeom prst="rect">
            <a:avLst/>
          </a:prstGeom>
          <a:solidFill>
            <a:schemeClr val="bg1"/>
          </a:solidFill>
        </p:spPr>
        <p:txBody>
          <a:bodyPr wrap="square">
            <a:spAutoFit/>
          </a:bodyPr>
          <a:lstStyle/>
          <a:p>
            <a:pPr algn="ctr"/>
            <a:r>
              <a:rPr lang="en-AU" sz="1600" dirty="0" smtClean="0"/>
              <a:t>Additive combination of predictors</a:t>
            </a:r>
            <a:endParaRPr lang="en-AU"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p:cNvGrpSpPr/>
          <p:nvPr/>
        </p:nvGrpSpPr>
        <p:grpSpPr>
          <a:xfrm>
            <a:off x="0" y="556692"/>
            <a:ext cx="5143504" cy="4372506"/>
            <a:chOff x="-71438" y="699568"/>
            <a:chExt cx="5143504" cy="4372506"/>
          </a:xfrm>
        </p:grpSpPr>
        <p:pic>
          <p:nvPicPr>
            <p:cNvPr id="66563" name="Picture 3"/>
            <p:cNvPicPr>
              <a:picLocks noChangeAspect="1" noChangeArrowheads="1"/>
            </p:cNvPicPr>
            <p:nvPr/>
          </p:nvPicPr>
          <p:blipFill>
            <a:blip r:embed="rId3" cstate="print"/>
            <a:srcRect/>
            <a:stretch>
              <a:fillRect/>
            </a:stretch>
          </p:blipFill>
          <p:spPr bwMode="auto">
            <a:xfrm>
              <a:off x="-71438" y="699568"/>
              <a:ext cx="5143504" cy="4372506"/>
            </a:xfrm>
            <a:prstGeom prst="rect">
              <a:avLst/>
            </a:prstGeom>
            <a:noFill/>
            <a:ln w="9525">
              <a:noFill/>
              <a:miter lim="800000"/>
              <a:headEnd/>
              <a:tailEnd/>
            </a:ln>
            <a:effectLst/>
          </p:spPr>
        </p:pic>
        <p:sp>
          <p:nvSpPr>
            <p:cNvPr id="17" name="TextBox 16"/>
            <p:cNvSpPr txBox="1"/>
            <p:nvPr/>
          </p:nvSpPr>
          <p:spPr>
            <a:xfrm>
              <a:off x="2428860" y="714356"/>
              <a:ext cx="214314" cy="400110"/>
            </a:xfrm>
            <a:prstGeom prst="rect">
              <a:avLst/>
            </a:prstGeom>
            <a:noFill/>
          </p:spPr>
          <p:txBody>
            <a:bodyPr wrap="square" rtlCol="0">
              <a:spAutoFit/>
            </a:bodyPr>
            <a:lstStyle/>
            <a:p>
              <a:r>
                <a:rPr lang="en-AU" sz="2000" i="1" dirty="0" smtClean="0"/>
                <a:t>Y</a:t>
              </a:r>
              <a:endParaRPr lang="en-AU" sz="2000" i="1" dirty="0"/>
            </a:p>
          </p:txBody>
        </p:sp>
        <p:sp>
          <p:nvSpPr>
            <p:cNvPr id="18" name="TextBox 17"/>
            <p:cNvSpPr txBox="1"/>
            <p:nvPr/>
          </p:nvSpPr>
          <p:spPr>
            <a:xfrm>
              <a:off x="142844" y="3714752"/>
              <a:ext cx="571504" cy="400110"/>
            </a:xfrm>
            <a:prstGeom prst="rect">
              <a:avLst/>
            </a:prstGeom>
            <a:noFill/>
          </p:spPr>
          <p:txBody>
            <a:bodyPr wrap="square" rtlCol="0">
              <a:spAutoFit/>
            </a:bodyPr>
            <a:lstStyle/>
            <a:p>
              <a:pPr algn="ctr"/>
              <a:r>
                <a:rPr lang="en-AU" sz="2000" i="1" dirty="0" smtClean="0"/>
                <a:t>X</a:t>
              </a:r>
              <a:r>
                <a:rPr lang="en-AU" sz="2000" baseline="-25000" dirty="0" smtClean="0"/>
                <a:t>2</a:t>
              </a:r>
              <a:endParaRPr lang="en-AU" sz="2000" baseline="-25000" dirty="0"/>
            </a:p>
          </p:txBody>
        </p:sp>
        <p:sp>
          <p:nvSpPr>
            <p:cNvPr id="19" name="TextBox 18"/>
            <p:cNvSpPr txBox="1"/>
            <p:nvPr/>
          </p:nvSpPr>
          <p:spPr>
            <a:xfrm>
              <a:off x="4143372" y="4071942"/>
              <a:ext cx="571504" cy="400110"/>
            </a:xfrm>
            <a:prstGeom prst="rect">
              <a:avLst/>
            </a:prstGeom>
            <a:noFill/>
          </p:spPr>
          <p:txBody>
            <a:bodyPr wrap="square" rtlCol="0">
              <a:spAutoFit/>
            </a:bodyPr>
            <a:lstStyle/>
            <a:p>
              <a:pPr algn="ctr"/>
              <a:r>
                <a:rPr lang="en-AU" sz="2000" i="1" dirty="0" smtClean="0"/>
                <a:t>X</a:t>
              </a:r>
              <a:r>
                <a:rPr lang="en-AU" sz="2000" baseline="-25000" dirty="0" smtClean="0"/>
                <a:t>1</a:t>
              </a:r>
              <a:endParaRPr lang="en-AU" sz="2000" baseline="-25000" dirty="0"/>
            </a:p>
          </p:txBody>
        </p:sp>
      </p:grpSp>
      <p:sp>
        <p:nvSpPr>
          <p:cNvPr id="6" name="TextBox 5"/>
          <p:cNvSpPr txBox="1"/>
          <p:nvPr/>
        </p:nvSpPr>
        <p:spPr>
          <a:xfrm>
            <a:off x="4643438" y="214290"/>
            <a:ext cx="4286280" cy="4093428"/>
          </a:xfrm>
          <a:prstGeom prst="rect">
            <a:avLst/>
          </a:prstGeom>
          <a:noFill/>
        </p:spPr>
        <p:txBody>
          <a:bodyPr wrap="square" rtlCol="0">
            <a:spAutoFit/>
          </a:bodyPr>
          <a:lstStyle/>
          <a:p>
            <a:pPr marL="182563" indent="-182563"/>
            <a:r>
              <a:rPr lang="en-AU" sz="2000" dirty="0" smtClean="0"/>
              <a:t>Three components:</a:t>
            </a:r>
          </a:p>
          <a:p>
            <a:pPr marL="342900" indent="-342900">
              <a:buFont typeface="+mj-lt"/>
              <a:buAutoNum type="arabicPeriod"/>
            </a:pPr>
            <a:r>
              <a:rPr lang="en-AU" sz="2000" dirty="0" smtClean="0"/>
              <a:t>Additive combination of predictors</a:t>
            </a:r>
          </a:p>
          <a:p>
            <a:pPr marL="342900" indent="-342900">
              <a:buFont typeface="+mj-lt"/>
              <a:buAutoNum type="arabicPeriod"/>
            </a:pPr>
            <a:r>
              <a:rPr lang="en-AU" sz="2000" dirty="0" smtClean="0"/>
              <a:t>Random component/ family of distribution for </a:t>
            </a:r>
            <a:r>
              <a:rPr lang="en-AU" sz="2000" i="1" dirty="0" smtClean="0"/>
              <a:t>Y</a:t>
            </a:r>
            <a:r>
              <a:rPr lang="en-AU" sz="2000" dirty="0" smtClean="0"/>
              <a:t> (e.g., Poisson, negative binomial, binomial)</a:t>
            </a:r>
          </a:p>
          <a:p>
            <a:pPr marL="342900" indent="-342900">
              <a:buFont typeface="+mj-lt"/>
              <a:buAutoNum type="arabicPeriod"/>
            </a:pPr>
            <a:r>
              <a:rPr lang="en-AU" sz="2000" dirty="0" smtClean="0"/>
              <a:t>The link function (e.g., logarithm, logistic). Analysts typically use canonical (default) link functions as listed in the R help file. Logarithmic function is canonical for Poisson and negative binomial random components. Logistic function is canonical for binomial distributions.</a:t>
            </a:r>
          </a:p>
        </p:txBody>
      </p:sp>
      <p:sp>
        <p:nvSpPr>
          <p:cNvPr id="21" name="TextBox 20"/>
          <p:cNvSpPr txBox="1"/>
          <p:nvPr/>
        </p:nvSpPr>
        <p:spPr>
          <a:xfrm>
            <a:off x="4071934" y="4500570"/>
            <a:ext cx="5072066" cy="646331"/>
          </a:xfrm>
          <a:prstGeom prst="rect">
            <a:avLst/>
          </a:prstGeom>
          <a:noFill/>
        </p:spPr>
        <p:txBody>
          <a:bodyPr wrap="square" rtlCol="0">
            <a:spAutoFit/>
          </a:bodyPr>
          <a:lstStyle/>
          <a:p>
            <a:pPr marL="342900" indent="-342900">
              <a:buFont typeface="+mj-lt"/>
              <a:buAutoNum type="arabicPeriod" startAt="2"/>
            </a:pPr>
            <a:r>
              <a:rPr lang="en-AU" dirty="0" smtClean="0"/>
              <a:t>Normally distributed </a:t>
            </a:r>
            <a:r>
              <a:rPr lang="en-AU" i="1" dirty="0" smtClean="0"/>
              <a:t>Y</a:t>
            </a:r>
          </a:p>
          <a:p>
            <a:pPr marL="342900" indent="-342900">
              <a:buFont typeface="+mj-lt"/>
              <a:buAutoNum type="arabicPeriod" startAt="2"/>
            </a:pPr>
            <a:r>
              <a:rPr lang="en-AU" dirty="0" smtClean="0"/>
              <a:t>Identity link function (Y </a:t>
            </a:r>
            <a:r>
              <a:rPr lang="en-AU" i="1" dirty="0" smtClean="0"/>
              <a:t>is</a:t>
            </a:r>
            <a:r>
              <a:rPr lang="en-AU" dirty="0" smtClean="0"/>
              <a:t> the additive comb.)</a:t>
            </a:r>
          </a:p>
        </p:txBody>
      </p:sp>
      <p:sp>
        <p:nvSpPr>
          <p:cNvPr id="24" name="Rectangle 23"/>
          <p:cNvSpPr/>
          <p:nvPr/>
        </p:nvSpPr>
        <p:spPr>
          <a:xfrm>
            <a:off x="214282" y="5097204"/>
            <a:ext cx="3786214" cy="1046440"/>
          </a:xfrm>
          <a:prstGeom prst="rect">
            <a:avLst/>
          </a:prstGeom>
        </p:spPr>
        <p:txBody>
          <a:bodyPr wrap="square">
            <a:spAutoFit/>
          </a:bodyPr>
          <a:lstStyle/>
          <a:p>
            <a:r>
              <a:rPr lang="en-AU" sz="2000" i="1" dirty="0" smtClean="0">
                <a:solidFill>
                  <a:schemeClr val="accent6">
                    <a:lumMod val="75000"/>
                  </a:schemeClr>
                </a:solidFill>
              </a:rPr>
              <a:t>Y</a:t>
            </a:r>
            <a:r>
              <a:rPr lang="en-AU" sz="2000" i="1" baseline="-25000" dirty="0" smtClean="0">
                <a:solidFill>
                  <a:schemeClr val="accent6">
                    <a:lumMod val="75000"/>
                  </a:schemeClr>
                </a:solidFill>
              </a:rPr>
              <a:t>i</a:t>
            </a:r>
            <a:r>
              <a:rPr lang="en-AU" sz="2000" dirty="0" smtClean="0">
                <a:solidFill>
                  <a:schemeClr val="accent6">
                    <a:lumMod val="75000"/>
                  </a:schemeClr>
                </a:solidFill>
              </a:rPr>
              <a:t> </a:t>
            </a:r>
            <a:r>
              <a:rPr lang="en-AU" sz="2000" baseline="-25000" dirty="0" smtClean="0">
                <a:solidFill>
                  <a:schemeClr val="accent6">
                    <a:lumMod val="75000"/>
                  </a:schemeClr>
                </a:solidFill>
              </a:rPr>
              <a:t>~</a:t>
            </a:r>
            <a:r>
              <a:rPr lang="en-AU" sz="2000" dirty="0" smtClean="0">
                <a:solidFill>
                  <a:schemeClr val="accent6">
                    <a:lumMod val="75000"/>
                  </a:schemeClr>
                </a:solidFill>
              </a:rPr>
              <a:t> Poisson(mean = variance = exp(</a:t>
            </a:r>
            <a:r>
              <a:rPr lang="en-AU" sz="2000" i="1" dirty="0" smtClean="0">
                <a:solidFill>
                  <a:schemeClr val="accent6">
                    <a:lumMod val="75000"/>
                  </a:schemeClr>
                </a:solidFill>
              </a:rPr>
              <a:t>b</a:t>
            </a:r>
            <a:r>
              <a:rPr lang="en-AU" sz="2000" baseline="-25000" dirty="0" smtClean="0">
                <a:solidFill>
                  <a:schemeClr val="accent6">
                    <a:lumMod val="75000"/>
                  </a:schemeClr>
                </a:solidFill>
              </a:rPr>
              <a:t>2</a:t>
            </a:r>
            <a:r>
              <a:rPr lang="en-AU" sz="2000" i="1" dirty="0" smtClean="0">
                <a:solidFill>
                  <a:schemeClr val="accent6">
                    <a:lumMod val="75000"/>
                  </a:schemeClr>
                </a:solidFill>
              </a:rPr>
              <a:t>X</a:t>
            </a:r>
            <a:r>
              <a:rPr lang="en-AU" sz="2000" baseline="-25000" dirty="0" smtClean="0">
                <a:solidFill>
                  <a:schemeClr val="accent6">
                    <a:lumMod val="75000"/>
                  </a:schemeClr>
                </a:solidFill>
              </a:rPr>
              <a:t>i2</a:t>
            </a:r>
            <a:r>
              <a:rPr lang="en-AU" sz="2000" dirty="0" smtClean="0">
                <a:solidFill>
                  <a:schemeClr val="accent6">
                    <a:lumMod val="75000"/>
                  </a:schemeClr>
                </a:solidFill>
              </a:rPr>
              <a:t> + </a:t>
            </a:r>
            <a:r>
              <a:rPr lang="en-AU" sz="2000" i="1" dirty="0" smtClean="0">
                <a:solidFill>
                  <a:schemeClr val="accent6">
                    <a:lumMod val="75000"/>
                  </a:schemeClr>
                </a:solidFill>
              </a:rPr>
              <a:t>b</a:t>
            </a:r>
            <a:r>
              <a:rPr lang="en-AU" sz="2000" baseline="-25000" dirty="0" smtClean="0">
                <a:solidFill>
                  <a:schemeClr val="accent6">
                    <a:lumMod val="75000"/>
                  </a:schemeClr>
                </a:solidFill>
              </a:rPr>
              <a:t>1</a:t>
            </a:r>
            <a:r>
              <a:rPr lang="en-AU" sz="2000" i="1" dirty="0" smtClean="0">
                <a:solidFill>
                  <a:schemeClr val="accent6">
                    <a:lumMod val="75000"/>
                  </a:schemeClr>
                </a:solidFill>
              </a:rPr>
              <a:t>X</a:t>
            </a:r>
            <a:r>
              <a:rPr lang="en-AU" sz="2000" i="1" baseline="-25000" dirty="0" smtClean="0">
                <a:solidFill>
                  <a:schemeClr val="accent6">
                    <a:lumMod val="75000"/>
                  </a:schemeClr>
                </a:solidFill>
              </a:rPr>
              <a:t>i</a:t>
            </a:r>
            <a:r>
              <a:rPr lang="en-AU" sz="2000" baseline="-25000" dirty="0" smtClean="0">
                <a:solidFill>
                  <a:schemeClr val="accent6">
                    <a:lumMod val="75000"/>
                  </a:schemeClr>
                </a:solidFill>
              </a:rPr>
              <a:t>1</a:t>
            </a:r>
            <a:r>
              <a:rPr lang="en-AU" sz="2000" dirty="0" smtClean="0">
                <a:solidFill>
                  <a:schemeClr val="accent6">
                    <a:lumMod val="75000"/>
                  </a:schemeClr>
                </a:solidFill>
              </a:rPr>
              <a:t> + </a:t>
            </a:r>
            <a:r>
              <a:rPr lang="en-AU" sz="2000" i="1" dirty="0" smtClean="0">
                <a:solidFill>
                  <a:schemeClr val="accent6">
                    <a:lumMod val="75000"/>
                  </a:schemeClr>
                </a:solidFill>
              </a:rPr>
              <a:t>b</a:t>
            </a:r>
            <a:r>
              <a:rPr lang="en-AU" sz="2000" baseline="-25000" dirty="0" smtClean="0">
                <a:solidFill>
                  <a:schemeClr val="accent6">
                    <a:lumMod val="75000"/>
                  </a:schemeClr>
                </a:solidFill>
              </a:rPr>
              <a:t>0</a:t>
            </a:r>
            <a:r>
              <a:rPr lang="en-AU" sz="2000" dirty="0" smtClean="0">
                <a:solidFill>
                  <a:schemeClr val="accent6">
                    <a:lumMod val="75000"/>
                  </a:schemeClr>
                </a:solidFill>
              </a:rPr>
              <a:t>)) </a:t>
            </a:r>
          </a:p>
          <a:p>
            <a:endParaRPr lang="en-AU" sz="2200" dirty="0" smtClean="0">
              <a:solidFill>
                <a:schemeClr val="accent6">
                  <a:lumMod val="75000"/>
                </a:schemeClr>
              </a:solidFill>
            </a:endParaRPr>
          </a:p>
        </p:txBody>
      </p:sp>
      <p:sp>
        <p:nvSpPr>
          <p:cNvPr id="27" name="TextBox 26"/>
          <p:cNvSpPr txBox="1"/>
          <p:nvPr/>
        </p:nvSpPr>
        <p:spPr>
          <a:xfrm>
            <a:off x="4071934" y="5211561"/>
            <a:ext cx="5072066" cy="646331"/>
          </a:xfrm>
          <a:prstGeom prst="rect">
            <a:avLst/>
          </a:prstGeom>
          <a:noFill/>
        </p:spPr>
        <p:txBody>
          <a:bodyPr wrap="square" rtlCol="0">
            <a:spAutoFit/>
          </a:bodyPr>
          <a:lstStyle/>
          <a:p>
            <a:pPr marL="342900" indent="-342900">
              <a:buFont typeface="+mj-lt"/>
              <a:buAutoNum type="arabicPeriod" startAt="2"/>
            </a:pPr>
            <a:r>
              <a:rPr lang="en-AU" dirty="0" smtClean="0">
                <a:solidFill>
                  <a:schemeClr val="accent6">
                    <a:lumMod val="75000"/>
                  </a:schemeClr>
                </a:solidFill>
              </a:rPr>
              <a:t>Poisson-distributed </a:t>
            </a:r>
            <a:r>
              <a:rPr lang="en-AU" i="1" dirty="0" smtClean="0">
                <a:solidFill>
                  <a:schemeClr val="accent6">
                    <a:lumMod val="75000"/>
                  </a:schemeClr>
                </a:solidFill>
              </a:rPr>
              <a:t>Y</a:t>
            </a:r>
          </a:p>
          <a:p>
            <a:pPr marL="342900" indent="-342900">
              <a:buFont typeface="+mj-lt"/>
              <a:buAutoNum type="arabicPeriod" startAt="2"/>
            </a:pPr>
            <a:r>
              <a:rPr lang="en-AU" dirty="0" smtClean="0">
                <a:solidFill>
                  <a:schemeClr val="accent6">
                    <a:lumMod val="75000"/>
                  </a:schemeClr>
                </a:solidFill>
              </a:rPr>
              <a:t>Logarithmic link: hence the exponentiation</a:t>
            </a:r>
          </a:p>
        </p:txBody>
      </p:sp>
      <p:sp>
        <p:nvSpPr>
          <p:cNvPr id="29" name="Rectangle 28"/>
          <p:cNvSpPr/>
          <p:nvPr/>
        </p:nvSpPr>
        <p:spPr>
          <a:xfrm>
            <a:off x="1785918" y="21977"/>
            <a:ext cx="1785950" cy="830997"/>
          </a:xfrm>
          <a:prstGeom prst="rect">
            <a:avLst/>
          </a:prstGeom>
          <a:solidFill>
            <a:schemeClr val="bg1"/>
          </a:solidFill>
        </p:spPr>
        <p:txBody>
          <a:bodyPr wrap="square">
            <a:spAutoFit/>
          </a:bodyPr>
          <a:lstStyle/>
          <a:p>
            <a:pPr algn="ctr"/>
            <a:r>
              <a:rPr lang="en-AU" sz="1600" dirty="0" smtClean="0"/>
              <a:t>Additive combination of predictors</a:t>
            </a:r>
            <a:endParaRPr lang="en-AU" sz="1600" dirty="0"/>
          </a:p>
        </p:txBody>
      </p:sp>
      <p:sp>
        <p:nvSpPr>
          <p:cNvPr id="31" name="Freeform 30"/>
          <p:cNvSpPr/>
          <p:nvPr/>
        </p:nvSpPr>
        <p:spPr>
          <a:xfrm>
            <a:off x="2245895" y="1122408"/>
            <a:ext cx="102258" cy="140974"/>
          </a:xfrm>
          <a:custGeom>
            <a:avLst/>
            <a:gdLst>
              <a:gd name="connsiteX0" fmla="*/ 0 w 102258"/>
              <a:gd name="connsiteY0" fmla="*/ 48666 h 140974"/>
              <a:gd name="connsiteX1" fmla="*/ 80210 w 102258"/>
              <a:gd name="connsiteY1" fmla="*/ 64708 h 140974"/>
              <a:gd name="connsiteX2" fmla="*/ 16042 w 102258"/>
              <a:gd name="connsiteY2" fmla="*/ 48666 h 140974"/>
              <a:gd name="connsiteX3" fmla="*/ 64168 w 102258"/>
              <a:gd name="connsiteY3" fmla="*/ 32624 h 140974"/>
              <a:gd name="connsiteX4" fmla="*/ 16042 w 102258"/>
              <a:gd name="connsiteY4" fmla="*/ 16581 h 140974"/>
              <a:gd name="connsiteX5" fmla="*/ 48126 w 102258"/>
              <a:gd name="connsiteY5" fmla="*/ 112834 h 140974"/>
              <a:gd name="connsiteX6" fmla="*/ 0 w 102258"/>
              <a:gd name="connsiteY6" fmla="*/ 48666 h 140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258" h="140974">
                <a:moveTo>
                  <a:pt x="0" y="48666"/>
                </a:moveTo>
                <a:cubicBezTo>
                  <a:pt x="26737" y="54013"/>
                  <a:pt x="52944" y="64708"/>
                  <a:pt x="80210" y="64708"/>
                </a:cubicBezTo>
                <a:cubicBezTo>
                  <a:pt x="102258" y="64708"/>
                  <a:pt x="25902" y="68386"/>
                  <a:pt x="16042" y="48666"/>
                </a:cubicBezTo>
                <a:cubicBezTo>
                  <a:pt x="8480" y="33541"/>
                  <a:pt x="48126" y="37971"/>
                  <a:pt x="64168" y="32624"/>
                </a:cubicBezTo>
                <a:cubicBezTo>
                  <a:pt x="48126" y="27276"/>
                  <a:pt x="19358" y="0"/>
                  <a:pt x="16042" y="16581"/>
                </a:cubicBezTo>
                <a:cubicBezTo>
                  <a:pt x="9409" y="49744"/>
                  <a:pt x="66886" y="140974"/>
                  <a:pt x="48126" y="112834"/>
                </a:cubicBezTo>
                <a:lnTo>
                  <a:pt x="0" y="4866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Rectangle 38"/>
          <p:cNvSpPr/>
          <p:nvPr/>
        </p:nvSpPr>
        <p:spPr>
          <a:xfrm>
            <a:off x="214282" y="5786454"/>
            <a:ext cx="3786214" cy="1015663"/>
          </a:xfrm>
          <a:prstGeom prst="rect">
            <a:avLst/>
          </a:prstGeom>
        </p:spPr>
        <p:txBody>
          <a:bodyPr wrap="square">
            <a:spAutoFit/>
          </a:bodyPr>
          <a:lstStyle/>
          <a:p>
            <a:r>
              <a:rPr lang="en-AU" sz="2000" i="1" dirty="0" smtClean="0">
                <a:solidFill>
                  <a:schemeClr val="accent2">
                    <a:lumMod val="75000"/>
                  </a:schemeClr>
                </a:solidFill>
              </a:rPr>
              <a:t>Y</a:t>
            </a:r>
            <a:r>
              <a:rPr lang="en-AU" sz="2000" i="1" baseline="-25000" dirty="0" smtClean="0">
                <a:solidFill>
                  <a:schemeClr val="accent2">
                    <a:lumMod val="75000"/>
                  </a:schemeClr>
                </a:solidFill>
              </a:rPr>
              <a:t>i</a:t>
            </a:r>
            <a:r>
              <a:rPr lang="en-AU" sz="2000" dirty="0" smtClean="0">
                <a:solidFill>
                  <a:schemeClr val="accent2">
                    <a:lumMod val="75000"/>
                  </a:schemeClr>
                </a:solidFill>
              </a:rPr>
              <a:t> </a:t>
            </a:r>
            <a:r>
              <a:rPr lang="en-AU" sz="2000" baseline="-25000" dirty="0" smtClean="0">
                <a:solidFill>
                  <a:schemeClr val="accent2">
                    <a:lumMod val="75000"/>
                  </a:schemeClr>
                </a:solidFill>
              </a:rPr>
              <a:t>~</a:t>
            </a:r>
            <a:r>
              <a:rPr lang="en-AU" sz="2000" dirty="0" smtClean="0">
                <a:solidFill>
                  <a:schemeClr val="accent2">
                    <a:lumMod val="75000"/>
                  </a:schemeClr>
                </a:solidFill>
              </a:rPr>
              <a:t> </a:t>
            </a:r>
            <a:r>
              <a:rPr lang="en-AU" sz="2000" dirty="0" err="1" smtClean="0">
                <a:solidFill>
                  <a:schemeClr val="accent2">
                    <a:lumMod val="75000"/>
                  </a:schemeClr>
                </a:solidFill>
              </a:rPr>
              <a:t>NegBin</a:t>
            </a:r>
            <a:r>
              <a:rPr lang="en-AU" sz="2000" dirty="0" smtClean="0">
                <a:solidFill>
                  <a:schemeClr val="accent2">
                    <a:lumMod val="75000"/>
                  </a:schemeClr>
                </a:solidFill>
              </a:rPr>
              <a:t>(mean = log(exposure parameter) </a:t>
            </a:r>
            <a:r>
              <a:rPr lang="en-AU" sz="2000" baseline="30000" dirty="0" smtClean="0">
                <a:solidFill>
                  <a:schemeClr val="accent2">
                    <a:lumMod val="75000"/>
                  </a:schemeClr>
                </a:solidFill>
              </a:rPr>
              <a:t>. </a:t>
            </a:r>
            <a:r>
              <a:rPr lang="en-AU" sz="2000" dirty="0" smtClean="0">
                <a:solidFill>
                  <a:schemeClr val="accent2">
                    <a:lumMod val="75000"/>
                  </a:schemeClr>
                </a:solidFill>
              </a:rPr>
              <a:t>exp(</a:t>
            </a:r>
            <a:r>
              <a:rPr lang="en-AU" sz="2000" i="1" dirty="0" smtClean="0">
                <a:solidFill>
                  <a:schemeClr val="accent2">
                    <a:lumMod val="75000"/>
                  </a:schemeClr>
                </a:solidFill>
              </a:rPr>
              <a:t>b</a:t>
            </a:r>
            <a:r>
              <a:rPr lang="en-AU" sz="2000" baseline="-25000" dirty="0" smtClean="0">
                <a:solidFill>
                  <a:schemeClr val="accent2">
                    <a:lumMod val="75000"/>
                  </a:schemeClr>
                </a:solidFill>
              </a:rPr>
              <a:t>2</a:t>
            </a:r>
            <a:r>
              <a:rPr lang="en-AU" sz="2000" i="1" dirty="0" smtClean="0">
                <a:solidFill>
                  <a:schemeClr val="accent2">
                    <a:lumMod val="75000"/>
                  </a:schemeClr>
                </a:solidFill>
              </a:rPr>
              <a:t>X</a:t>
            </a:r>
            <a:r>
              <a:rPr lang="en-AU" sz="2000" baseline="-25000" dirty="0" smtClean="0">
                <a:solidFill>
                  <a:schemeClr val="accent2">
                    <a:lumMod val="75000"/>
                  </a:schemeClr>
                </a:solidFill>
              </a:rPr>
              <a:t>i2</a:t>
            </a:r>
            <a:r>
              <a:rPr lang="en-AU" sz="2000" dirty="0" smtClean="0">
                <a:solidFill>
                  <a:schemeClr val="accent2">
                    <a:lumMod val="75000"/>
                  </a:schemeClr>
                </a:solidFill>
              </a:rPr>
              <a:t> + </a:t>
            </a:r>
            <a:r>
              <a:rPr lang="en-AU" sz="2000" i="1" dirty="0" smtClean="0">
                <a:solidFill>
                  <a:schemeClr val="accent2">
                    <a:lumMod val="75000"/>
                  </a:schemeClr>
                </a:solidFill>
              </a:rPr>
              <a:t>b</a:t>
            </a:r>
            <a:r>
              <a:rPr lang="en-AU" sz="2000" baseline="-25000" dirty="0" smtClean="0">
                <a:solidFill>
                  <a:schemeClr val="accent2">
                    <a:lumMod val="75000"/>
                  </a:schemeClr>
                </a:solidFill>
              </a:rPr>
              <a:t>1</a:t>
            </a:r>
            <a:r>
              <a:rPr lang="en-AU" sz="2000" i="1" dirty="0" smtClean="0">
                <a:solidFill>
                  <a:schemeClr val="accent2">
                    <a:lumMod val="75000"/>
                  </a:schemeClr>
                </a:solidFill>
              </a:rPr>
              <a:t>X</a:t>
            </a:r>
            <a:r>
              <a:rPr lang="en-AU" sz="2000" i="1" baseline="-25000" dirty="0" smtClean="0">
                <a:solidFill>
                  <a:schemeClr val="accent2">
                    <a:lumMod val="75000"/>
                  </a:schemeClr>
                </a:solidFill>
              </a:rPr>
              <a:t>i</a:t>
            </a:r>
            <a:r>
              <a:rPr lang="en-AU" sz="2000" baseline="-25000" dirty="0" smtClean="0">
                <a:solidFill>
                  <a:schemeClr val="accent2">
                    <a:lumMod val="75000"/>
                  </a:schemeClr>
                </a:solidFill>
              </a:rPr>
              <a:t>1</a:t>
            </a:r>
            <a:r>
              <a:rPr lang="en-AU" sz="2000" dirty="0" smtClean="0">
                <a:solidFill>
                  <a:schemeClr val="accent2">
                    <a:lumMod val="75000"/>
                  </a:schemeClr>
                </a:solidFill>
              </a:rPr>
              <a:t> + </a:t>
            </a:r>
            <a:r>
              <a:rPr lang="en-AU" sz="2000" i="1" dirty="0" smtClean="0">
                <a:solidFill>
                  <a:schemeClr val="accent2">
                    <a:lumMod val="75000"/>
                  </a:schemeClr>
                </a:solidFill>
              </a:rPr>
              <a:t>b</a:t>
            </a:r>
            <a:r>
              <a:rPr lang="en-AU" sz="2000" baseline="-25000" dirty="0" smtClean="0">
                <a:solidFill>
                  <a:schemeClr val="accent2">
                    <a:lumMod val="75000"/>
                  </a:schemeClr>
                </a:solidFill>
              </a:rPr>
              <a:t>0</a:t>
            </a:r>
            <a:r>
              <a:rPr lang="en-AU" sz="2000" dirty="0" smtClean="0">
                <a:solidFill>
                  <a:schemeClr val="accent2">
                    <a:lumMod val="75000"/>
                  </a:schemeClr>
                </a:solidFill>
              </a:rPr>
              <a:t>), </a:t>
            </a:r>
            <a:r>
              <a:rPr lang="en-AU" sz="2000" dirty="0" err="1" smtClean="0">
                <a:solidFill>
                  <a:schemeClr val="accent2">
                    <a:lumMod val="75000"/>
                  </a:schemeClr>
                </a:solidFill>
              </a:rPr>
              <a:t>overdispersion</a:t>
            </a:r>
            <a:r>
              <a:rPr lang="en-AU" sz="2000" dirty="0" smtClean="0">
                <a:solidFill>
                  <a:schemeClr val="accent2">
                    <a:lumMod val="75000"/>
                  </a:schemeClr>
                </a:solidFill>
              </a:rPr>
              <a:t> = </a:t>
            </a:r>
            <a:r>
              <a:rPr lang="en-AU" sz="2000" i="1" dirty="0" smtClean="0">
                <a:solidFill>
                  <a:schemeClr val="accent2">
                    <a:lumMod val="75000"/>
                  </a:schemeClr>
                </a:solidFill>
              </a:rPr>
              <a:t>w</a:t>
            </a:r>
            <a:r>
              <a:rPr lang="en-AU" sz="2000" dirty="0" smtClean="0">
                <a:solidFill>
                  <a:schemeClr val="accent2">
                    <a:lumMod val="75000"/>
                  </a:schemeClr>
                </a:solidFill>
              </a:rPr>
              <a:t>)</a:t>
            </a:r>
          </a:p>
        </p:txBody>
      </p:sp>
      <p:sp>
        <p:nvSpPr>
          <p:cNvPr id="42" name="Rectangle 41"/>
          <p:cNvSpPr/>
          <p:nvPr/>
        </p:nvSpPr>
        <p:spPr>
          <a:xfrm>
            <a:off x="214282" y="4429132"/>
            <a:ext cx="4071966" cy="1046440"/>
          </a:xfrm>
          <a:prstGeom prst="rect">
            <a:avLst/>
          </a:prstGeom>
        </p:spPr>
        <p:txBody>
          <a:bodyPr wrap="square">
            <a:spAutoFit/>
          </a:bodyPr>
          <a:lstStyle/>
          <a:p>
            <a:r>
              <a:rPr lang="en-AU" sz="2000" i="1" dirty="0" smtClean="0"/>
              <a:t>Y</a:t>
            </a:r>
            <a:r>
              <a:rPr lang="en-AU" sz="2000" i="1" baseline="-25000" dirty="0" smtClean="0"/>
              <a:t>i</a:t>
            </a:r>
            <a:r>
              <a:rPr lang="en-AU" sz="2000" dirty="0" smtClean="0"/>
              <a:t> </a:t>
            </a:r>
            <a:r>
              <a:rPr lang="en-AU" sz="2000" baseline="-25000" dirty="0" smtClean="0"/>
              <a:t>~</a:t>
            </a:r>
            <a:r>
              <a:rPr lang="en-AU" sz="2000" dirty="0" smtClean="0"/>
              <a:t> Norm(mean = </a:t>
            </a:r>
            <a:r>
              <a:rPr lang="en-AU" sz="2000" i="1" dirty="0" smtClean="0"/>
              <a:t>b</a:t>
            </a:r>
            <a:r>
              <a:rPr lang="en-AU" sz="2000" baseline="-25000" dirty="0" smtClean="0"/>
              <a:t>2</a:t>
            </a:r>
            <a:r>
              <a:rPr lang="en-AU" sz="2000" i="1" dirty="0" smtClean="0"/>
              <a:t>X</a:t>
            </a:r>
            <a:r>
              <a:rPr lang="en-AU" sz="2000" baseline="-25000" dirty="0" smtClean="0"/>
              <a:t>i2</a:t>
            </a:r>
            <a:r>
              <a:rPr lang="en-AU" sz="2000" dirty="0" smtClean="0"/>
              <a:t> + </a:t>
            </a:r>
            <a:r>
              <a:rPr lang="en-AU" sz="2000" i="1" dirty="0" smtClean="0"/>
              <a:t>b</a:t>
            </a:r>
            <a:r>
              <a:rPr lang="en-AU" sz="2000" baseline="-25000" dirty="0" smtClean="0"/>
              <a:t>1</a:t>
            </a:r>
            <a:r>
              <a:rPr lang="en-AU" sz="2000" i="1" dirty="0" smtClean="0"/>
              <a:t>X</a:t>
            </a:r>
            <a:r>
              <a:rPr lang="en-AU" sz="2000" i="1" baseline="-25000" dirty="0" smtClean="0"/>
              <a:t>i</a:t>
            </a:r>
            <a:r>
              <a:rPr lang="en-AU" sz="2000" baseline="-25000" dirty="0" smtClean="0"/>
              <a:t>1</a:t>
            </a:r>
            <a:r>
              <a:rPr lang="en-AU" sz="2000" dirty="0" smtClean="0"/>
              <a:t> + </a:t>
            </a:r>
            <a:r>
              <a:rPr lang="en-AU" sz="2000" i="1" dirty="0" smtClean="0"/>
              <a:t>b</a:t>
            </a:r>
            <a:r>
              <a:rPr lang="en-AU" sz="2000" baseline="-25000" dirty="0" smtClean="0"/>
              <a:t>0</a:t>
            </a:r>
            <a:r>
              <a:rPr lang="en-AU" sz="2000" dirty="0" smtClean="0"/>
              <a:t>, variance = </a:t>
            </a:r>
            <a:r>
              <a:rPr lang="el-GR" sz="2000" dirty="0" smtClean="0">
                <a:latin typeface="Calibri"/>
              </a:rPr>
              <a:t>σ</a:t>
            </a:r>
            <a:r>
              <a:rPr lang="en-AU" sz="2000" baseline="30000" dirty="0" smtClean="0">
                <a:latin typeface="Calibri"/>
              </a:rPr>
              <a:t>2</a:t>
            </a:r>
            <a:r>
              <a:rPr lang="en-AU" sz="2000" dirty="0" smtClean="0"/>
              <a:t>) </a:t>
            </a:r>
          </a:p>
          <a:p>
            <a:endParaRPr lang="en-AU" sz="2200" dirty="0" smtClean="0"/>
          </a:p>
        </p:txBody>
      </p:sp>
      <p:sp>
        <p:nvSpPr>
          <p:cNvPr id="43" name="TextBox 42"/>
          <p:cNvSpPr txBox="1"/>
          <p:nvPr/>
        </p:nvSpPr>
        <p:spPr>
          <a:xfrm>
            <a:off x="4071934" y="5929330"/>
            <a:ext cx="5072066" cy="646331"/>
          </a:xfrm>
          <a:prstGeom prst="rect">
            <a:avLst/>
          </a:prstGeom>
          <a:noFill/>
        </p:spPr>
        <p:txBody>
          <a:bodyPr wrap="square" rtlCol="0">
            <a:spAutoFit/>
          </a:bodyPr>
          <a:lstStyle/>
          <a:p>
            <a:pPr marL="342900" indent="-342900">
              <a:buFont typeface="+mj-lt"/>
              <a:buAutoNum type="arabicPeriod" startAt="2"/>
            </a:pPr>
            <a:r>
              <a:rPr lang="en-AU" dirty="0" smtClean="0">
                <a:solidFill>
                  <a:schemeClr val="accent2">
                    <a:lumMod val="75000"/>
                  </a:schemeClr>
                </a:solidFill>
              </a:rPr>
              <a:t>Negative-binomial-distributed </a:t>
            </a:r>
            <a:r>
              <a:rPr lang="en-AU" i="1" dirty="0" smtClean="0">
                <a:solidFill>
                  <a:schemeClr val="accent2">
                    <a:lumMod val="75000"/>
                  </a:schemeClr>
                </a:solidFill>
              </a:rPr>
              <a:t>Y</a:t>
            </a:r>
          </a:p>
          <a:p>
            <a:pPr marL="342900" indent="-342900">
              <a:buFont typeface="+mj-lt"/>
              <a:buAutoNum type="arabicPeriod" startAt="2"/>
            </a:pPr>
            <a:r>
              <a:rPr lang="en-AU" dirty="0" smtClean="0">
                <a:solidFill>
                  <a:schemeClr val="accent2">
                    <a:lumMod val="75000"/>
                  </a:schemeClr>
                </a:solidFill>
              </a:rPr>
              <a:t>Logarithmic link: hence the exponentiation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572560" cy="5857916"/>
          </a:xfrm>
        </p:spPr>
        <p:txBody>
          <a:bodyPr>
            <a:normAutofit fontScale="85000" lnSpcReduction="20000"/>
          </a:bodyPr>
          <a:lstStyle/>
          <a:p>
            <a:pPr marL="0" indent="0">
              <a:buNone/>
              <a:defRPr/>
            </a:pPr>
            <a:r>
              <a:rPr lang="en-US" sz="2400" b="1" dirty="0" smtClean="0"/>
              <a:t>Hypothesis</a:t>
            </a:r>
          </a:p>
          <a:p>
            <a:pPr marL="0" indent="0">
              <a:buNone/>
            </a:pPr>
            <a:r>
              <a:rPr lang="en-US" sz="2400" dirty="0" smtClean="0"/>
              <a:t>In the literature on short-term memory, the first few words in word lists are consistently found to be remembered better than the other words. Thus, more wins should be remembered in the </a:t>
            </a:r>
            <a:r>
              <a:rPr lang="en-US" sz="2400" i="1" dirty="0" smtClean="0"/>
              <a:t>descending condition </a:t>
            </a:r>
            <a:r>
              <a:rPr lang="en-US" sz="2400" dirty="0" smtClean="0"/>
              <a:t>relative to the others. </a:t>
            </a:r>
          </a:p>
          <a:p>
            <a:pPr marL="0" indent="0" eaLnBrk="1" hangingPunct="1">
              <a:buNone/>
              <a:defRPr/>
            </a:pPr>
            <a:endParaRPr lang="en-US" sz="1300" b="1" dirty="0" smtClean="0"/>
          </a:p>
          <a:p>
            <a:pPr marL="0" indent="0" eaLnBrk="1" hangingPunct="1">
              <a:buNone/>
              <a:defRPr/>
            </a:pPr>
            <a:r>
              <a:rPr lang="en-US" sz="2400" b="1" dirty="0" smtClean="0"/>
              <a:t>Descriptive statistics</a:t>
            </a:r>
          </a:p>
          <a:p>
            <a:pPr marL="0" indent="0" eaLnBrk="1" hangingPunct="1">
              <a:buNone/>
              <a:defRPr/>
            </a:pPr>
            <a:r>
              <a:rPr lang="en-US" sz="2400" dirty="0" smtClean="0"/>
              <a:t>Same as for ANCOVA performed in Lecture/Seminar 2</a:t>
            </a:r>
          </a:p>
          <a:p>
            <a:pPr marL="0" indent="0" eaLnBrk="1" hangingPunct="1">
              <a:buNone/>
              <a:defRPr/>
            </a:pPr>
            <a:endParaRPr lang="en-US" sz="1300" dirty="0" smtClean="0"/>
          </a:p>
          <a:p>
            <a:pPr marL="0" indent="0" eaLnBrk="1" hangingPunct="1">
              <a:buNone/>
              <a:defRPr/>
            </a:pPr>
            <a:r>
              <a:rPr lang="en-US" sz="2400" b="1" dirty="0" smtClean="0"/>
              <a:t>Running the analysis</a:t>
            </a:r>
          </a:p>
          <a:p>
            <a:pPr marL="0" indent="0">
              <a:buNone/>
              <a:defRPr/>
            </a:pPr>
            <a:r>
              <a:rPr lang="en-US" sz="2400" dirty="0" err="1" smtClean="0">
                <a:latin typeface="Courier New" pitchFamily="49" charset="0"/>
                <a:cs typeface="Courier New" pitchFamily="49" charset="0"/>
              </a:rPr>
              <a:t>glm</a:t>
            </a:r>
            <a:r>
              <a:rPr lang="en-US" sz="2400" dirty="0" smtClean="0"/>
              <a:t> in </a:t>
            </a:r>
            <a:r>
              <a:rPr lang="en-US" sz="2400" dirty="0" smtClean="0">
                <a:latin typeface="Courier New" pitchFamily="49" charset="0"/>
                <a:cs typeface="Courier New" pitchFamily="49" charset="0"/>
              </a:rPr>
              <a:t>base</a:t>
            </a:r>
            <a:r>
              <a:rPr lang="en-US" sz="2400" dirty="0" smtClean="0"/>
              <a:t> package and, for negative binomial random components, </a:t>
            </a:r>
            <a:r>
              <a:rPr lang="en-US" sz="2400" dirty="0" err="1" smtClean="0">
                <a:latin typeface="Courier New" pitchFamily="49" charset="0"/>
                <a:cs typeface="Courier New" pitchFamily="49" charset="0"/>
              </a:rPr>
              <a:t>glm.nb</a:t>
            </a:r>
            <a:r>
              <a:rPr lang="en-US" sz="2400" dirty="0" smtClean="0"/>
              <a:t> in </a:t>
            </a:r>
            <a:r>
              <a:rPr lang="en-US" sz="2400" dirty="0" smtClean="0">
                <a:latin typeface="Courier New" pitchFamily="49" charset="0"/>
                <a:cs typeface="Courier New" pitchFamily="49" charset="0"/>
              </a:rPr>
              <a:t>MASS</a:t>
            </a:r>
            <a:r>
              <a:rPr lang="en-US" sz="2400" dirty="0" smtClean="0"/>
              <a:t> package. By default, non-sequential sums of squares. Can use</a:t>
            </a:r>
            <a:r>
              <a:rPr lang="en-US" sz="2400" dirty="0" smtClean="0">
                <a:latin typeface="Courier New" pitchFamily="49" charset="0"/>
                <a:cs typeface="Courier New" pitchFamily="49" charset="0"/>
              </a:rPr>
              <a:t> anova.glm </a:t>
            </a:r>
            <a:r>
              <a:rPr lang="en-US" sz="2400" dirty="0" smtClean="0"/>
              <a:t>function to obtain sequential sums of squares.</a:t>
            </a:r>
          </a:p>
          <a:p>
            <a:pPr marL="0" indent="0" eaLnBrk="1" hangingPunct="1">
              <a:buNone/>
              <a:defRPr/>
            </a:pPr>
            <a:endParaRPr lang="en-US" sz="1300" dirty="0" smtClean="0"/>
          </a:p>
          <a:p>
            <a:pPr marL="0" indent="0" eaLnBrk="1" hangingPunct="1">
              <a:buNone/>
              <a:defRPr/>
            </a:pPr>
            <a:r>
              <a:rPr lang="en-US" sz="2400" b="1" dirty="0" smtClean="0"/>
              <a:t>Diagnostics: Does the model fit well? Does it fit better than the original ANOVA/regression?</a:t>
            </a:r>
          </a:p>
          <a:p>
            <a:pPr marL="404813" indent="-347663" eaLnBrk="1" hangingPunct="1">
              <a:defRPr/>
            </a:pPr>
            <a:r>
              <a:rPr lang="en-US" sz="2400" dirty="0" smtClean="0"/>
              <a:t>Residual deviance: looking for lower deviance values</a:t>
            </a:r>
          </a:p>
          <a:p>
            <a:pPr marL="404813" indent="-347663" eaLnBrk="1" hangingPunct="1">
              <a:defRPr/>
            </a:pPr>
            <a:r>
              <a:rPr lang="en-US" sz="2400" dirty="0" smtClean="0"/>
              <a:t>AIC: the smaller this is, the better the model</a:t>
            </a:r>
          </a:p>
          <a:p>
            <a:pPr marL="404813" indent="-347663" eaLnBrk="1" hangingPunct="1">
              <a:defRPr/>
            </a:pPr>
            <a:r>
              <a:rPr lang="en-US" sz="2400" dirty="0" smtClean="0"/>
              <a:t>Cook’s distances: view plot to make sure there are not a few stand-out influential points. Cook’s distances three times greater than the mean of the Cook’s distances are a cause of concern, especially if there are only one or two (easily </a:t>
            </a:r>
            <a:r>
              <a:rPr lang="en-US" sz="2400" dirty="0" err="1" smtClean="0"/>
              <a:t>deletable</a:t>
            </a:r>
            <a:r>
              <a:rPr lang="en-US" sz="2400" dirty="0" smtClean="0"/>
              <a:t>) associated cases.</a:t>
            </a:r>
          </a:p>
        </p:txBody>
      </p:sp>
      <p:sp>
        <p:nvSpPr>
          <p:cNvPr id="5" name="Content Placeholder 2"/>
          <p:cNvSpPr txBox="1">
            <a:spLocks/>
          </p:cNvSpPr>
          <p:nvPr/>
        </p:nvSpPr>
        <p:spPr>
          <a:xfrm>
            <a:off x="357158" y="214290"/>
            <a:ext cx="850112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Generalized linear modelling to test</a:t>
            </a:r>
            <a:r>
              <a:rPr kumimoji="0" lang="en-AU" sz="2400" b="0" i="0" u="none" strike="noStrike" kern="1200" cap="none" spc="0" normalizeH="0" noProof="0" dirty="0" smtClean="0">
                <a:ln>
                  <a:noFill/>
                </a:ln>
                <a:solidFill>
                  <a:schemeClr val="tx1"/>
                </a:solidFill>
                <a:effectLst/>
                <a:uLnTx/>
                <a:uFillTx/>
                <a:latin typeface="+mn-lt"/>
                <a:ea typeface="+mn-ea"/>
                <a:cs typeface="+mn-cs"/>
              </a:rPr>
              <a:t> </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Hypothesis </a:t>
            </a:r>
            <a:r>
              <a:rPr lang="en-AU" sz="2400" dirty="0" smtClean="0"/>
              <a:t>2 from our dataset</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Rectangle 3"/>
          <p:cNvSpPr/>
          <p:nvPr/>
        </p:nvSpPr>
        <p:spPr>
          <a:xfrm>
            <a:off x="7500958" y="6286520"/>
            <a:ext cx="1428760" cy="369332"/>
          </a:xfrm>
          <a:prstGeom prst="rect">
            <a:avLst/>
          </a:prstGeom>
        </p:spPr>
        <p:txBody>
          <a:bodyPr wrap="square">
            <a:spAutoFit/>
          </a:bodyPr>
          <a:lstStyle/>
          <a:p>
            <a:r>
              <a:rPr lang="en-AU" dirty="0" smtClean="0"/>
              <a:t>Go to script</a:t>
            </a:r>
            <a:endParaRPr lang="en-AU" i="1" baseline="-25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Results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6143644"/>
          </a:xfrm>
          <a:noFill/>
        </p:spPr>
        <p:txBody>
          <a:bodyPr>
            <a:normAutofit/>
          </a:bodyPr>
          <a:lstStyle/>
          <a:p>
            <a:r>
              <a:rPr lang="en-AU" sz="2200" dirty="0" smtClean="0"/>
              <a:t>Table 1 (or very clear graph) showing means and SDs of outcome variable across levels of the categorical predictors.</a:t>
            </a:r>
          </a:p>
          <a:p>
            <a:r>
              <a:rPr lang="en-AU" sz="2200" dirty="0" smtClean="0"/>
              <a:t>In text: To test Hypothesis 2, a generalized linear model was fitted using the </a:t>
            </a:r>
            <a:r>
              <a:rPr lang="en-AU" sz="2200" dirty="0" err="1" smtClean="0"/>
              <a:t>glm.nb</a:t>
            </a:r>
            <a:r>
              <a:rPr lang="en-AU" sz="2200" dirty="0" smtClean="0"/>
              <a:t> package in </a:t>
            </a:r>
            <a:r>
              <a:rPr lang="en-AU" sz="2200" i="1" dirty="0" smtClean="0"/>
              <a:t>R </a:t>
            </a:r>
            <a:r>
              <a:rPr lang="en-AU" sz="2200" dirty="0" smtClean="0"/>
              <a:t>Version 3.1.0 with percentage of remembered wins as the outcome variable, success-slope and question wording as the predictors, and background beliefs (</a:t>
            </a:r>
            <a:r>
              <a:rPr lang="en-AU" sz="2200" i="1" dirty="0" smtClean="0"/>
              <a:t>Drake Beliefs About Chance </a:t>
            </a:r>
            <a:r>
              <a:rPr lang="en-AU" sz="2200" dirty="0" smtClean="0"/>
              <a:t>total score) as a covariate. The analysis  (with Type II sums of squares) revealed significant effects of success-slope (LR </a:t>
            </a:r>
            <a:r>
              <a:rPr lang="en-AU" sz="2200" i="1" dirty="0" smtClean="0">
                <a:latin typeface="Garamond"/>
              </a:rPr>
              <a:t>χ</a:t>
            </a:r>
            <a:r>
              <a:rPr lang="en-AU" sz="2200" baseline="30000" dirty="0" smtClean="0"/>
              <a:t>2</a:t>
            </a:r>
            <a:r>
              <a:rPr lang="en-AU" sz="2200" dirty="0" smtClean="0"/>
              <a:t> (3) = 11.56,  </a:t>
            </a:r>
            <a:r>
              <a:rPr lang="en-AU" sz="2200" i="1" dirty="0" smtClean="0"/>
              <a:t>p</a:t>
            </a:r>
            <a:r>
              <a:rPr lang="en-AU" sz="2200" dirty="0" smtClean="0"/>
              <a:t>=.01) and question wording (LR </a:t>
            </a:r>
            <a:r>
              <a:rPr lang="en-AU" sz="2200" i="1" dirty="0" smtClean="0">
                <a:latin typeface="Garamond"/>
              </a:rPr>
              <a:t>χ</a:t>
            </a:r>
            <a:r>
              <a:rPr lang="en-AU" sz="2200" baseline="30000" dirty="0" smtClean="0"/>
              <a:t>2</a:t>
            </a:r>
            <a:r>
              <a:rPr lang="en-AU" sz="2200" dirty="0" smtClean="0"/>
              <a:t> (1) = 48.95,  </a:t>
            </a:r>
            <a:r>
              <a:rPr lang="en-AU" sz="2200" i="1" dirty="0" smtClean="0"/>
              <a:t>p</a:t>
            </a:r>
            <a:r>
              <a:rPr lang="en-AU" sz="2200" dirty="0" smtClean="0"/>
              <a:t>&lt;.001).  There was also a significant interaction (LR </a:t>
            </a:r>
            <a:r>
              <a:rPr lang="en-AU" sz="2200" i="1" dirty="0" smtClean="0">
                <a:latin typeface="Garamond"/>
              </a:rPr>
              <a:t>χ</a:t>
            </a:r>
            <a:r>
              <a:rPr lang="en-AU" sz="2200" baseline="30000" dirty="0" smtClean="0"/>
              <a:t>2</a:t>
            </a:r>
            <a:r>
              <a:rPr lang="en-AU" sz="2200" dirty="0" smtClean="0"/>
              <a:t> (3) = 15.90,  </a:t>
            </a:r>
            <a:r>
              <a:rPr lang="en-AU" sz="2200" i="1" dirty="0" smtClean="0"/>
              <a:t>p</a:t>
            </a:r>
            <a:r>
              <a:rPr lang="en-AU" sz="2200" dirty="0" smtClean="0"/>
              <a:t>=.001), together with a significant effect of the covariate (LR </a:t>
            </a:r>
            <a:r>
              <a:rPr lang="en-AU" sz="2200" i="1" dirty="0" smtClean="0">
                <a:latin typeface="Garamond"/>
              </a:rPr>
              <a:t>χ</a:t>
            </a:r>
            <a:r>
              <a:rPr lang="en-AU" sz="2200" baseline="30000" dirty="0" smtClean="0"/>
              <a:t>2</a:t>
            </a:r>
            <a:r>
              <a:rPr lang="en-AU" sz="2200" dirty="0" smtClean="0"/>
              <a:t> (1) = 14.81,  </a:t>
            </a:r>
            <a:r>
              <a:rPr lang="en-AU" sz="2200" i="1" dirty="0" smtClean="0"/>
              <a:t>p</a:t>
            </a:r>
            <a:r>
              <a:rPr lang="en-AU" sz="2200" dirty="0" smtClean="0"/>
              <a:t>&lt;.001). Planned comparisons of the Descending condition’s mean to those of other groups revealed a significant difference between the U-shaped and Descending groups (</a:t>
            </a:r>
            <a:r>
              <a:rPr lang="en-AU" sz="2200" i="1" dirty="0" smtClean="0"/>
              <a:t>p</a:t>
            </a:r>
            <a:r>
              <a:rPr lang="en-AU" sz="2200" dirty="0" smtClean="0"/>
              <a:t> = .01), and the Flat and Descending groups (</a:t>
            </a:r>
            <a:r>
              <a:rPr lang="en-AU" sz="2200" i="1" dirty="0" smtClean="0"/>
              <a:t>p</a:t>
            </a:r>
            <a:r>
              <a:rPr lang="en-AU" sz="2200" dirty="0" smtClean="0"/>
              <a:t> = .02).</a:t>
            </a:r>
            <a:endParaRPr lang="en-AU" sz="2200" dirty="0" smtClean="0">
              <a:solidFill>
                <a:schemeClr val="accent2">
                  <a:lumMod val="75000"/>
                </a:schemeClr>
              </a:solidFill>
            </a:endParaRPr>
          </a:p>
          <a:p>
            <a:endParaRPr lang="en-AU" sz="22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p:spPr>
        <p:txBody>
          <a:bodyPr/>
          <a:lstStyle/>
          <a:p>
            <a:r>
              <a:rPr lang="en-AU" dirty="0" smtClean="0"/>
              <a:t>Categorical outcome variable</a:t>
            </a:r>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21049</TotalTime>
  <Words>5076</Words>
  <Application>Microsoft Office PowerPoint</Application>
  <PresentationFormat>On-screen Show (4:3)</PresentationFormat>
  <Paragraphs>406</Paragraphs>
  <Slides>36</Slides>
  <Notes>22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Lecture 4</vt:lpstr>
      <vt:lpstr>Programme (lecture and seminar)</vt:lpstr>
      <vt:lpstr>Skewed outcome variable</vt:lpstr>
      <vt:lpstr>Generalized linear models</vt:lpstr>
      <vt:lpstr>Slide 5</vt:lpstr>
      <vt:lpstr>Slide 6</vt:lpstr>
      <vt:lpstr>Slide 7</vt:lpstr>
      <vt:lpstr>Slide 8</vt:lpstr>
      <vt:lpstr>Categorical outcome variable</vt:lpstr>
      <vt:lpstr>Chi-square tests</vt:lpstr>
      <vt:lpstr>Slide 11</vt:lpstr>
      <vt:lpstr>Slide 12</vt:lpstr>
      <vt:lpstr>Logistic regression</vt:lpstr>
      <vt:lpstr>Slide 14</vt:lpstr>
      <vt:lpstr>Slide 15</vt:lpstr>
      <vt:lpstr>Slide 16</vt:lpstr>
      <vt:lpstr>Slide 17</vt:lpstr>
      <vt:lpstr>Slide 18</vt:lpstr>
      <vt:lpstr>Slide 19</vt:lpstr>
      <vt:lpstr>Slide 20</vt:lpstr>
      <vt:lpstr>Slide 21</vt:lpstr>
      <vt:lpstr>Slide 22</vt:lpstr>
      <vt:lpstr>Clustered outcome variable</vt:lpstr>
      <vt:lpstr>Zero-inflated (mixture) modelling</vt:lpstr>
      <vt:lpstr>Slide 25</vt:lpstr>
      <vt:lpstr>Slide 26</vt:lpstr>
      <vt:lpstr>Slide 27</vt:lpstr>
      <vt:lpstr>Slide 28</vt:lpstr>
      <vt:lpstr>Slide 29</vt:lpstr>
      <vt:lpstr>Multilevel modelling</vt:lpstr>
      <vt:lpstr>Slide 31</vt:lpstr>
      <vt:lpstr>Slide 32</vt:lpstr>
      <vt:lpstr>Slide 33</vt:lpstr>
      <vt:lpstr>Slide 34</vt:lpstr>
      <vt:lpstr>Slide 35</vt:lpstr>
      <vt:lpstr>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Anastasia Ejova</dc:creator>
  <cp:lastModifiedBy>Anastasia Ejova</cp:lastModifiedBy>
  <cp:revision>236</cp:revision>
  <dcterms:created xsi:type="dcterms:W3CDTF">2014-09-04T14:14:54Z</dcterms:created>
  <dcterms:modified xsi:type="dcterms:W3CDTF">2015-01-09T13:08:10Z</dcterms:modified>
</cp:coreProperties>
</file>