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2" r:id="rId3"/>
    <p:sldId id="377" r:id="rId4"/>
    <p:sldId id="338" r:id="rId5"/>
    <p:sldId id="378" r:id="rId6"/>
    <p:sldId id="379" r:id="rId7"/>
    <p:sldId id="375" r:id="rId8"/>
    <p:sldId id="383" r:id="rId9"/>
    <p:sldId id="382" r:id="rId10"/>
    <p:sldId id="384" r:id="rId11"/>
    <p:sldId id="385" r:id="rId12"/>
    <p:sldId id="376" r:id="rId13"/>
    <p:sldId id="33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C000"/>
    <a:srgbClr val="008080"/>
    <a:srgbClr val="F418AB"/>
    <a:srgbClr val="008000"/>
    <a:srgbClr val="0033CC"/>
    <a:srgbClr val="339966"/>
    <a:srgbClr val="95B3D7"/>
    <a:srgbClr val="FF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2294" autoAdjust="0"/>
  </p:normalViewPr>
  <p:slideViewPr>
    <p:cSldViewPr>
      <p:cViewPr varScale="1">
        <p:scale>
          <a:sx n="63" d="100"/>
          <a:sy n="63" d="100"/>
        </p:scale>
        <p:origin x="-17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notesViewPr>
    <p:cSldViewPr>
      <p:cViewPr varScale="1">
        <p:scale>
          <a:sx n="62" d="100"/>
          <a:sy n="62" d="100"/>
        </p:scale>
        <p:origin x="-258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D8CF0A-36E7-4C96-8CF7-8707438869C2}" type="datetimeFigureOut">
              <a:rPr lang="en-US" smtClean="0"/>
              <a:pPr/>
              <a:t>11/13/2014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5F620E-B7AA-4CFB-BF81-256C89E7C2A2}"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Logistic</a:t>
            </a:r>
            <a:r>
              <a:rPr lang="en-AU" baseline="0" dirty="0" smtClean="0"/>
              <a:t> regression and multilevel modelling demonstrations will make use of a different data set</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Cough</a:t>
            </a:r>
            <a:r>
              <a:rPr lang="en-AU" baseline="0" dirty="0" smtClean="0"/>
              <a:t> and cancer example; alternatives: lung cancer and stomach flu</a:t>
            </a:r>
          </a:p>
          <a:p>
            <a:r>
              <a:rPr lang="en-AU" baseline="0" dirty="0" smtClean="0"/>
              <a:t>Dash refers to the fact that we are evaluating this expression </a:t>
            </a:r>
            <a:r>
              <a:rPr lang="en-AU" i="1" baseline="0" dirty="0" smtClean="0"/>
              <a:t>after</a:t>
            </a:r>
            <a:r>
              <a:rPr lang="en-AU" i="0" baseline="0" dirty="0" smtClean="0"/>
              <a:t> having seen the data</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Use lecture:</a:t>
            </a:r>
            <a:r>
              <a:rPr lang="en-AU" baseline="0" dirty="0" smtClean="0"/>
              <a:t> constrained Y – counts, binary</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4</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7</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Possible parameters: phi – </a:t>
            </a:r>
            <a:r>
              <a:rPr lang="en-AU" dirty="0" err="1" smtClean="0"/>
              <a:t>prob</a:t>
            </a:r>
            <a:r>
              <a:rPr lang="en-AU" dirty="0" smtClean="0"/>
              <a:t> of being human, theta-one –</a:t>
            </a:r>
            <a:r>
              <a:rPr lang="en-AU" baseline="0" dirty="0" smtClean="0"/>
              <a:t> number of agreed-to survey statements by humans, theta-two – number of agreed-to survey statements by robots</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8</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Possible parameters: phi – </a:t>
            </a:r>
            <a:r>
              <a:rPr lang="en-AU" dirty="0" err="1" smtClean="0"/>
              <a:t>prob</a:t>
            </a:r>
            <a:r>
              <a:rPr lang="en-AU" dirty="0" smtClean="0"/>
              <a:t> of being human, theta-one –</a:t>
            </a:r>
            <a:r>
              <a:rPr lang="en-AU" baseline="0" dirty="0" smtClean="0"/>
              <a:t> number of agreed-to survey statements by humans, theta-two – number of agreed-to survey statements by robots</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9</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Possible parameters: phi – </a:t>
            </a:r>
            <a:r>
              <a:rPr lang="en-AU" dirty="0" err="1" smtClean="0"/>
              <a:t>prob</a:t>
            </a:r>
            <a:r>
              <a:rPr lang="en-AU" dirty="0" smtClean="0"/>
              <a:t> of being human, theta-one –</a:t>
            </a:r>
            <a:r>
              <a:rPr lang="en-AU" baseline="0" dirty="0" smtClean="0"/>
              <a:t> number of agreed-to survey statements by humans, theta-two – number of agreed-to survey statements by robots</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10</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11</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12</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11/13/2014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11/13/2014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11/13/2014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11/13/2014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5B161F-9032-4849-A2D6-0706F01606B3}" type="datetimeFigureOut">
              <a:rPr lang="en-US" smtClean="0"/>
              <a:pPr/>
              <a:t>11/13/2014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A5B161F-9032-4849-A2D6-0706F01606B3}" type="datetimeFigureOut">
              <a:rPr lang="en-US" smtClean="0"/>
              <a:pPr/>
              <a:t>11/13/2014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DA5B161F-9032-4849-A2D6-0706F01606B3}" type="datetimeFigureOut">
              <a:rPr lang="en-US" smtClean="0"/>
              <a:pPr/>
              <a:t>11/13/2014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A5B161F-9032-4849-A2D6-0706F01606B3}" type="datetimeFigureOut">
              <a:rPr lang="en-US" smtClean="0"/>
              <a:pPr/>
              <a:t>11/13/2014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5B161F-9032-4849-A2D6-0706F01606B3}" type="datetimeFigureOut">
              <a:rPr lang="en-US" smtClean="0"/>
              <a:pPr/>
              <a:t>11/13/2014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B161F-9032-4849-A2D6-0706F01606B3}" type="datetimeFigureOut">
              <a:rPr lang="en-US" smtClean="0"/>
              <a:pPr/>
              <a:t>11/13/2014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B161F-9032-4849-A2D6-0706F01606B3}" type="datetimeFigureOut">
              <a:rPr lang="en-US" smtClean="0"/>
              <a:pPr/>
              <a:t>11/13/2014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B161F-9032-4849-A2D6-0706F01606B3}" type="datetimeFigureOut">
              <a:rPr lang="en-US" smtClean="0"/>
              <a:pPr/>
              <a:t>11/13/2014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7FF5FA-FE5A-44D0-A45F-5ECF269E4833}"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stat.columbia.edu/~gelman/research/published/priors1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health.adelaide.edu.au/psychology/ccs/docs/ccs-class/previou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health.adelaide.edu.au/psychology/ccs/docs/ccs-class/lecture04.pdf"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4"/>
            <a:ext cx="7772400" cy="1470025"/>
          </a:xfrm>
        </p:spPr>
        <p:txBody>
          <a:bodyPr/>
          <a:lstStyle/>
          <a:p>
            <a:r>
              <a:rPr lang="en-AU" dirty="0" smtClean="0"/>
              <a:t>Lecture 5</a:t>
            </a:r>
            <a:endParaRPr lang="en-AU" dirty="0"/>
          </a:p>
        </p:txBody>
      </p:sp>
      <p:sp>
        <p:nvSpPr>
          <p:cNvPr id="3" name="Subtitle 2"/>
          <p:cNvSpPr>
            <a:spLocks noGrp="1"/>
          </p:cNvSpPr>
          <p:nvPr>
            <p:ph type="subTitle" idx="1"/>
          </p:nvPr>
        </p:nvSpPr>
        <p:spPr>
          <a:xfrm>
            <a:off x="1371600" y="1962152"/>
            <a:ext cx="6400800" cy="1752600"/>
          </a:xfrm>
        </p:spPr>
        <p:txBody>
          <a:bodyPr/>
          <a:lstStyle/>
          <a:p>
            <a:r>
              <a:rPr lang="en-AU" dirty="0" smtClean="0"/>
              <a:t>Bayesian data analysis</a:t>
            </a:r>
            <a:endParaRPr lang="en-AU" dirty="0"/>
          </a:p>
        </p:txBody>
      </p:sp>
      <p:sp>
        <p:nvSpPr>
          <p:cNvPr id="4" name="TextBox 3"/>
          <p:cNvSpPr txBox="1"/>
          <p:nvPr/>
        </p:nvSpPr>
        <p:spPr>
          <a:xfrm>
            <a:off x="571472" y="428604"/>
            <a:ext cx="7786742" cy="369332"/>
          </a:xfrm>
          <a:prstGeom prst="rect">
            <a:avLst/>
          </a:prstGeom>
          <a:noFill/>
        </p:spPr>
        <p:txBody>
          <a:bodyPr wrap="square" rtlCol="0">
            <a:spAutoFit/>
          </a:bodyPr>
          <a:lstStyle/>
          <a:p>
            <a:pPr algn="ctr"/>
            <a:r>
              <a:rPr lang="en-AU" dirty="0" smtClean="0"/>
              <a:t>R101: A practical guide to making R your everyday statistical tool (PSY532) </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Bayesian data analysis : Advantages over the standard “</a:t>
            </a:r>
            <a:r>
              <a:rPr kumimoji="0" lang="en-AU" sz="2400" b="0" i="0" u="none" strike="noStrike" kern="1200" cap="none" spc="0" normalizeH="0" baseline="0" noProof="0" dirty="0" err="1" smtClean="0">
                <a:ln>
                  <a:noFill/>
                </a:ln>
                <a:solidFill>
                  <a:schemeClr val="tx1"/>
                </a:solidFill>
                <a:effectLst/>
                <a:uLnTx/>
                <a:uFillTx/>
                <a:latin typeface="+mn-lt"/>
                <a:ea typeface="+mn-ea"/>
                <a:cs typeface="+mn-cs"/>
              </a:rPr>
              <a:t>Frequentist</a:t>
            </a:r>
            <a:r>
              <a:rPr kumimoji="0" lang="en-AU" sz="2400" b="0" i="0" u="none" strike="noStrike" kern="1200" cap="none" spc="0" normalizeH="0" baseline="0" noProof="0" dirty="0" smtClean="0">
                <a:ln>
                  <a:noFill/>
                </a:ln>
                <a:solidFill>
                  <a:schemeClr val="tx1"/>
                </a:solidFill>
                <a:effectLst/>
                <a:uLnTx/>
                <a:uFillTx/>
                <a:latin typeface="+mn-lt"/>
                <a:ea typeface="+mn-ea"/>
                <a:cs typeface="+mn-cs"/>
              </a:rPr>
              <a:t>” approach</a:t>
            </a:r>
          </a:p>
        </p:txBody>
      </p:sp>
      <p:sp>
        <p:nvSpPr>
          <p:cNvPr id="7" name="Content Placeholder 2"/>
          <p:cNvSpPr>
            <a:spLocks noGrp="1"/>
          </p:cNvSpPr>
          <p:nvPr>
            <p:ph idx="1"/>
          </p:nvPr>
        </p:nvSpPr>
        <p:spPr>
          <a:xfrm>
            <a:off x="285720" y="1071546"/>
            <a:ext cx="8501122" cy="3000396"/>
          </a:xfrm>
          <a:noFill/>
        </p:spPr>
        <p:txBody>
          <a:bodyPr>
            <a:noAutofit/>
          </a:bodyPr>
          <a:lstStyle/>
          <a:p>
            <a:pPr marL="457200" indent="-457200">
              <a:buFont typeface="+mj-lt"/>
              <a:buAutoNum type="arabicPeriod"/>
            </a:pPr>
            <a:r>
              <a:rPr lang="en-AU" sz="2000" dirty="0" smtClean="0"/>
              <a:t>The use of priors allows us to incorporate findings from previous studies into the data analysis. This is particularly useful if there is a large number of preceding studies while the current study’s data set is small.</a:t>
            </a:r>
          </a:p>
          <a:p>
            <a:pPr marL="457200" indent="-457200">
              <a:buFont typeface="+mj-lt"/>
              <a:buAutoNum type="arabicPeriod"/>
            </a:pPr>
            <a:r>
              <a:rPr lang="en-AU" sz="2000" dirty="0" smtClean="0"/>
              <a:t>HDI more interpretable than </a:t>
            </a:r>
            <a:r>
              <a:rPr lang="en-AU" sz="2000" dirty="0" err="1" smtClean="0"/>
              <a:t>frequentist</a:t>
            </a:r>
            <a:r>
              <a:rPr lang="en-AU" sz="2000" dirty="0" smtClean="0"/>
              <a:t> “confidence intervals”: If a parameter value falls within the 95% HDI, it is among the most believable  parameter values. </a:t>
            </a:r>
            <a:r>
              <a:rPr lang="en-AU" sz="2000" dirty="0" err="1" smtClean="0"/>
              <a:t>Frequentist</a:t>
            </a:r>
            <a:r>
              <a:rPr lang="en-AU" sz="2000" dirty="0" smtClean="0"/>
              <a:t> confidence intervals indicate that it is 95% likely that the parameter value could not be in the interval range if the null hypothesis were true.</a:t>
            </a:r>
          </a:p>
          <a:p>
            <a:pPr marL="457200" indent="-457200">
              <a:buFont typeface="+mj-lt"/>
              <a:buAutoNum type="arabicPeriod"/>
            </a:pPr>
            <a:r>
              <a:rPr lang="en-AU" sz="2000" dirty="0" smtClean="0"/>
              <a:t>Subtle but philosophically important point discussed at length by </a:t>
            </a:r>
            <a:r>
              <a:rPr lang="en-AU" sz="2000" dirty="0" err="1" smtClean="0"/>
              <a:t>Kruschke</a:t>
            </a:r>
            <a:r>
              <a:rPr lang="en-AU" sz="2000" dirty="0" smtClean="0"/>
              <a:t>: The Bayesian analyst’s model assumptions are transparent and not dependent on sample size (degrees of freedom).</a:t>
            </a:r>
          </a:p>
          <a:p>
            <a:pPr marL="273050" indent="-273050">
              <a:buNone/>
            </a:pPr>
            <a:endParaRPr lang="en-AU" sz="2000" dirty="0" smtClean="0"/>
          </a:p>
          <a:p>
            <a:pPr marL="273050" indent="-273050"/>
            <a:endParaRPr lang="en-AU" sz="2000" dirty="0" smtClean="0"/>
          </a:p>
        </p:txBody>
      </p:sp>
      <p:sp>
        <p:nvSpPr>
          <p:cNvPr id="76806" name="AutoShape 6" descr="data:image/jpeg;base64,/9j/4AAQSkZJRgABAQAAAQABAAD/2wCEAAkGBxAQEBAUERMQFQ8WFBQWFRQUFxYWFBgWFRgWGBQYGBUYKCgiGB8lHBQZIj0hJSkrLy4uFyAzODMsQygwLisBCgoKDg0OGxAQGiwkHyQvLS8vLCwsLywsLC8sNDQsLCwsLCwsLCwsLCwsLCwsLCwsLCwsLCwsLCwsLCwsLCwsLP/AABEIAKABOgMBIgACEQEDEQH/xAAbAAEAAwEBAQEAAAAAAAAAAAAABAUGBwMBAv/EAEYQAAIBAwIDAwUKDAYDAQAAAAECAwAEEQUSEyExBiJBBxRRYXEWIzIzNFSUsbLRF0JSZHJzgYORk6HBFSRDRGKCU3TCJf/EABgBAQEBAQEAAAAAAAAAAAAAAAACAQME/8QAJREBAAIBAgUEAwAAAAAAAAAAAAECEUGBEhMhkbEDUXHBMUKh/9oADAMBAAIRAxEAPwDuFKUoFKUoFKUoFKUoFKUoFK5/5Ww7f4TEss8SzahFE7QuY32OGDAMP71ESxm0fU9Ojiu7ue0vGlikiuZOKVdF3K6NgY8P6/sDpdK4zr2s3L6QxtQYlbUnhkJuJuJylVVCuclVYg5AIwOma9IY71dZhgnIW2tbNbgol5dMqqJcvIWIDTNnI2vyKgc/Cg7FSua6T5U1lltS62i29zKIo1juVku4y2eG08AHdDEDoe7uGasNK7bXE0moM0EKWVlPcxzzGRt5WHcQY4wME90ZyQO9yzQbqlc60DymCee0SVbMR3ZxEIbpZp4mI3ItxFgbc9OXQ8jXjJ5Rb3za7ulsoWtrW4khlJmKuwRwuY12noCCckdeQNB0ulZDUe1Vy90LWwt4pZRbrcSPPIYo1WQ+9oNoYsx5nwA+qJrfbuW2FnFJDbwXs6O7pd3KRwQqnI7pgDvLHkAB6fRQbqlZ7sV2nTUrd5FCq8crwyKjiSPemDlJBydSGBB9fqqsvO1l5JPeJY2kU0VphZXlmMZeTbuaOJQrcwMc2wMn+IbSlcj7V67c6k2iG0wLS6MjbPOJYHaRFbfHI8Iyqrt6gnJzyHWtJ5XZZIdFnMTyI6mBQ6Owce+ID3xz6fxoNxSuK6rq902kx2QmlF7HcXUUsoZhLwrJHmDbs5G5TCM/8vXV3p/bhrWx0iENbm5ms1laW8uODEqgAZaQglmYnkPUTQdPpWJ0/ttNeWIntLeJ5hO0EwedVgiK/CkMwHfTBUgqOYaqxvKZIun6hcGGAzWc8cTCKXiQyB2VdySYB/GPL1fwDpNKxtl2uuhfxWt3axxieB5oWjlMjYj5lHXaO9j0ZHQc+tQOy3b+4vpYdkNmYpHZWjS6HncCjOGlgdVz06KSefjig6DSlKBSlKBSlKBSlKBSlKBSlKBSlKBSlKBSlKBSlKDK9vuzVxfrZm2liimt7lLhWkUsuUB2jA9ZFRNK7JXj3sN3qV1HO8AcQRQx8ONWcYZ28WOOWPUK2tKDn7dgZjYNbcWLeb/zvdhtu3icTb7fCrmbssX1Sa7d1MElibQx4O7m+4nPTGCRWnpQYbs12OurMwxGSwks4SdrNa/5plzlFaTdtBH5QGeXSpmhdjuFFqsUzq8d7c3Mp25BVJxjac+IFa2lBiuy/ZS8tGt0kk097aBQqstqVuXCjCFpN2FYYHMA5/qI47CTf4ZqNnxY991cTSq+G2qJGRgCOpI2mt7Sgxt12Vu4rlLqxngSc2yW8yTxtJE4j+A67SrKw5j0H6/HU+xt1I1nP5zBLfwI8btcQAwTJIc4MaEFNp6EH663FKCr7PWEsEIWY25lJJYwRcGP1d3Jzj01nrrspexT3j2F1BFFdkNKk0TSGOTbtaSJlZeZGOTZGRW1pQYyDsKITo6wOBDYNKWDDvSGRSGPLkCWYt+2rLt52ffUbGW2R1RnaM7mBKjY6ueQ/RrQ0oMHP5PidQv7oSJtuLR4VjIPckkREaQ+0Rjp6a/B7BTRppzwyWxu7W282YTxGW3lTkfgghlIIyCPTW/pQYXV+xl1PFYkS2QubeZpSnm5W0kLDaN8QbJKjo2fE9Krr3yc3UtrqsL3EDPeywSiQRsgVoypcbAThe7gcz666XSgzWo9m5JdSsrsSKqQQzRlcEsTIMBh4cvXVA/YC6mubeS5msm4E6zCeG24V5LtJZUkcNtC88HA54rolKBSlKBSlKBSlKBSlKBSlKBSlKBSlKBSlKBSlKBSlKBSlKBSlKDHN5Q4ApkNvdi2SZ4prjYvCiZJDHljnJBIByoOAwzjpU/TO1sc1wIHguoC0bywvOqqssaEb2XBJXAZThgDg9KoLjRLk6HeQCJvOHmuWWPluIe7eRT1xzQg1da/pUk97ZEK3BFvexySDHcMqxKn7Tg/woPKLt3CSrm3vFsnYKl40Y4B3EKrcjvVCTycqBzHPnUvVu1BhleOKzvblowDI0KJsXIyFDSMu9seC5xy9NYvTuzsogis5tNupHVUieVr6UWLRphTJsEmeajPDCcjy5Yqd2g068ku7oS219cxsV81EN15vaqmxQVmCsrA7wSThsgjHooLyft7bBbFoormfzyOV4FiQFjwtm5WBI2nv9TyG05Iqx0DtHHdrPmOWCWF9k0U4VXQkBlJKkggqQQQaxPZDS5of8GSSMq9tbajFMOR2uzxbOfjuCMR7KmdnbWRbjVXZSEdYdjHo21VBx7DVxTKJvhul1KA5xLDyOD315H0da94plcZVlYekEEfxFc/uNNnaJmBsNpmON9qzP8AB8X4gz/AVf6Jc+a20SyCMsS595j4aY3H8Us3P15rZ9OdEx6saq/VNRvxqumo2yKzee4QIrbpJQlvKweQjkq5AITmeQJPgNXqV0IYZZTzEcbvj9FSf7VSa/Yyy32kSIhMcUtw0jcsKHt5EUn2swFWOoEzNLbGKURSW75n7vDy3c4fXduwd3TGB1rlo66sUvn9vaWmoyXtw8kjWz3Fswj82EdwyKyRoF3IU4gwdxzs59avdZ0W6keeaXUZ7aFOcK2/DWNEVclpjIp4hzk4yAByqkjg1K4tbTT5bOSPhtbrPdNJEYWitmRi0YB3MX4Y7pUY3H0V6a9cXlxdyJcWF7Lp0TDhRQ8DZOw5l5i7gsoPRMYPU55AaNT2Nv5rmwtJrhds8kSM4xjmR1x4ZGDj11c1F0u6aWJHaKSFjnMUm3euCRz2EjwzyPjUqhBSlKBSlKBSlKBSlKBSlKBSlKBSlKBSlKBSlKBSlKBSlKBUK/1SGF4kdwJJXCIvViT449A9NTaou0cCBrZ9q7zc26lsDcQCxAz6OZ5euptOCV5mq2DXbd0uHVwY4GZZHHNcqoZtpHwsBvDx5VNZ43LxkozbRuTIJ2tkAlfQcEevBqh0mzjkfVYSBwjOqFV5YU2tuMDHTlSc6MlYR65CY3fEilGVGjZcSb327F2+JbeuPbVmKxN3EYWkdJGZYpY+JPNtPvzhIy7BAq7YojjoBlsnmprSdnr154A77Sd8ih1GFkVHZUkUc+TKobrjnyrK2yRKwkkVRliAMgZJA5nkBzqPqOoJAqltxLMFREUs7McnCgeoE+gAEmq2OxkjlDyp5z3u7LkB4wTy96bugAfjJgn0GoParUDDdWbMVWJHJZm6LvV1yx8B4ZPpqozLLWxD5pt2stxIyhhhpQysNrKwByCPTzH8a+WbARzkkACPmTyA5jxqNoUiyXl5IhDRPI+xgcqwEQBKnxGfH1VFWzfMzsonQLkITtKcx8FT3H/bg+uvTFp4ezy690+5uFjtC7HCibr16oAMAdSSeg9NR59SjMCbt6FEdmDqQdpY4I9I5EcvHlTV1U2DbiwAnVsgZKlQrKdviAQCfUDVFqErSxs2+OZRblCY1IiBebJxgksyqNx73o6eOWvMWZps6Hp2sxSsY++koVTskGxirfBIHjnHt9Nfq81eOKTZtldwoZxGhfYpzgtj04PIZJx0rG6ZMg1DcLnziMRoWuGMeE247paMKgHMnpkbeZq61S8SG5d1uY4uLFGWEibhIF3hTbtuGX59MN1XlzrzWnERL01tnK0uNegRkGWYMqNvRSyKsp2xszDoGPSpsN2rySIuSY9u4/i5YZ259OMH/sKyq6QsVlbPLxhMILeNoAVxM6kGGJ8gnk7filfHPKv1pl9LBcrAXjZjNtkj2++vviMslznOdu/ujlgDAzmsi056qy2FKUq1FKUoFKUoFKUoFKUoFKUoFKUoFKUoFKUoFKUoFKUoFKUoFRLPm8+ZhLiQdzCe89xe53ef/Lvc+/7Kl1Fs0YPPujiQGTKshy0g2KN7jAw2QV6nko51gk4/jQCvtK0fMCvoFKUFbrF+8OzaFOd2c58Mej21Xasd00RPisf9Sa9u03+l/wB//mo+pfGw/oR/Wa9FIjET8vN6kzmY+H2Ef5mT2y/U1R7H4E/6v+4qRF8qk9sv1NUex+BP+r/uKvTsjXuf7b98fsCvlyMQweyT7dff9t++P2BS6+Jg9kn2q3XeUz+Nkh1HnYGBjKfZWvWwcm6YEkgNJgE5AwTjArzk+WL7Y/srX2wYC6kJ6Ay/Wa5zHTZ0ieu7Q4pgdfGvOC5R87GBx1x669a871FKUoFKUoFKUoFKUoFKUoFKUoFKUoFKUoFKUoFKUoFKUoFKUoFV+mSRl7rY0xYTYkEnE2q4ROUYfkFxg93lkmrCvC2WQNLvZGXf72FUqVXavdY5O45yc8uRFYPelKVoVX66feT7V+upV3KUjdhjIBPPpWR7VdoJI9OupdqF04QQcwu532jd6gSD7Kukfto53n9dUi6PvMH737QqRqXxsP6Ef1msjLLeWhsBc3KXEdxJLFt4SxGJ8FhsK/CQ7SO9k8xzqnn7Qvc3Tf8A6vm4M7RQxC3hdUWN+Gu6VlIBYgthjnvCu3F9uPD9OjRfKpPbL9TVHsfgT/q/7is12i1ieK8vjHKE82hEqRbUPHaQygoSwLYOwKNmDlvHkKtdLuHlmuQhIhii2vyHflYqduTzGxcHl1L48K3OY7Mx9rD/AG374/YFLv4mD2Sfaofk374/YFZ3RO0MMlhZtPc2/H2y7wzxqwPEbGVGMcseFbnrvKcdNoauT5YvtT7K1+Ifj5v3396w6axd3C2rR3OyWbUZYBOscT4iV5xHhSNp7sa8/HHWpN3cX+myNNNci7tw5ScNDHFIqyNs4iGPAOGYEgjoTioz4dMeW57Nf6v/AE/+qvK59oeqTrdalGH97jjsygwvIycbfzxk52jr6K2WjXDyRkucncRnAHLA9FR6lczNl+lbERVPpSlcnYpSlApSlApSlApSlApSlApSlApSlApSlApSlApSlApSq3tHqos7S4uGBYRRs+0dWIHdX9pwP20FlUHT4gr3BEHCLSgl+5793EHE7pyOm3vYPdz41nLbVNTt57QX3mjw3L8P3hXVoZSjOiksSJFO0rnAOccquodSiTz1xLLNwn78arvaMhEPDjVFBbPXHPmxGayWLelZjsnr1zeSagssXAMMqJHG2C6q8SSAyFSQW7+cDp054zVDq2r6xDLDCt1YSXMsojSMWsqjA5yOW4vJVXJ6czgeNbEZMtjc6hHJHMq5yEY8x6OX96zWqIWsL0CJZiVX3ljtEnwu7u8M1Osv9fPXhP8AWtfIPiJv0o/rNeqKxEY+Hlm8zMT8sDZ6ZHNJp7QxagohkkkkkvDKQgCkLDDxSfxmBOzl3BknlU3X7x5beSzGnyw3MkTRCOOPNtukLASicALtOd2eTdeWa2Nz8TB+9+0Kkal8bD+hH9ZrOH7bxfSmvIBEQTCtxdRApCWTceKV2K27BKDPMt4DJrNX2n8JZUYXMg8zYW7xCUt547sXkcx8kYkoQ74Ud7mK30XyqT2y/U1R7H4E/wCr/uK2YzHZlZx/XnAG8zTfjfvG7H5XDG7+tZjs72ctDp9k01nb8YrKXMkCcQniNjcWGScemtX/ALb98fsCl38TB7JPtVuMzvLM4jswdtC1qlkTBMFi1SZzHHC7MsXEudhWJRnbhlxgYwRU/WL19TaS2t4LpUkfM0s0TQrHEjiRvh4LMdoAAHjz6VtpPli+1PsrX4h+Pm9k396jHhfF5ZvSIWF5qjFWCNHYhWIO0leNkA9DjI/jWr0++EMAJBOXYdceAqFB8RN7Y/raj/J1/WN9kVc1z0n3RFpjrHs1FvJvRW6bgDj216Vktf7UNY28YjgkmmMO5AvJBtXmZHPJVH8T4A1d9mr17iztZpNvEkhidtowu51BOBzwMn015ZjD1RbKypWU1jVb175rW0a1h4cCTNJcK7797OoVEUryGzm2fxgMVCi7XXdxb2CwRwpeXTzpucs0CLb7hLKuMGRTtG0cs7hz5Vim4pWc0DVrjzme0u+C1xHHHMskIZUkikLKMoxJRlZCCMkcwfHFaOgUpSgUpSgUpSgUpSgUpSgUpSgUpSgUpSgVRdubGSfTruOJd0pjLIv5TIQ6r+0rj9tXtfG6HHWgwU/aGHVJ9OitVmYx3Cz3G6KSMQrEj91y4A3FyFwM+NanStUWV7sbotsU5iyu9TlY4yQ+8AFsnquRjHPrj3kedkbCqj8tveDZ58+o9FVEdlLIsw2SiXj5cyN3H97UBouZAXGByA5g8qqKxnrLnNvaFRo2oNFqOsbQpDXMByc/NoRyxXhpi8XW7yVukTx20fqG1ZZSPRlnUf8AQVX+U7tc2kGyBg4peNv9TZgxkZ8Dn4YrHHy3HjcTzEfC3Y4/99ldImkdkzF5datOtx+rf6xX5g+Im9sf1tXJIfLWV4n+RHfVl+P6ZIOfgc+lfE8tJCOvmQ7xU54/Tbn/AIeur5lfCOXby65c/EQfvftCpGpfGw/oR/Wa43J5aSyRr5kO7u58fruIP5Hqr0ufLcXdG8xA2hRjj9dp/QrOOvk5dvDsEXyqT2y/U1R7H4E/6v8AuK5OvluIlaTzEc93Lj/lAjrs9decHlpKhx5kDuXb8f05g/keqnHXHY5ds93XP9t++P2BS6+Jg9kn2q5J+Go8PZ5kPh7s8f1YxjZXyXy0lkjXzId0Nz4/Xcc/kVvMrndnKt/HZpPli+2P7K15w/Hz+yb+9ciby3kzCTzEcipxx/QAOvD9VflPLaRI7+Yjvb+XH6b8+Oz11PHGNlcu2d3WYPiJvbH9Zo/ydf1jfZFcjj8tRCOvmQ7xU54/Tbnw2euvp8tJ4YTzIcmLZ4/pAGMbPVVcyud08q2NnUe0/wAnP/qH7L187OdoFtrCx42EhW3tlLYYkbkQDkuT1IHSuXXPlqL7P8kBtRU+P64zz+B66s9G8sguL+ANZsoklRO5LvYF8IMLtG7memRUTasx1VFLxPRre00mnnUJjqymS24UQtMpJLAM7uNgRg4kLY688BceNRzGF060e6W/iijupjbXKbvObW3O8QNIpBYqUwhDA8mXcK22m2E0RkPIEoQvMHveFS7Q3AVuIAzZGACo5eNc5rEfiXWLTP5hkOwlmsl9dXcT3MsBgihFxcBledwzO7KrBQqAFFG1QCQ3Xma31fmIkjmMH0Zz/Wv1UrKUpQKUpQKUpQKUpQKUpQYTyiNK95o1uk9zDFPNOJTbyNE7BIwV768+pPKpvuDT5/rX06arzUtEguJ7SaQMZLZ3eIhiBl12tuHj4H9ntzYK4OcEHBwceB9FBk/cGnz/AFr6dNT3Bp8/1r6dNWupQZH3Bp8/1r6dNT3Bp8/1r6dNWupQZH3Bp8/1r6dNT3Bp8/1r6dNWupQZH3Bp8/1r6dNWZ7J9n3ubnVI5L/V9lvc8KPF5MDt2g8znmc11SqjRdNtYJbx4GBkmm4kw37sPtC4x+L0zj1n1ABndS8l1ncqFuLnU5kByFlunkUHGMgNnBwTz9dV34ENH/Ov5o+6ulUoOa/gQ0f8AOv5o+6n4ENH/ADr+aPurpVKDmv4ENH/Ov5o+6n4ENH/Ov5o+6ulUoOa/gQ0f86/mj7qpO2vkk0u00+7ni844sUTOu6TIyOmRjnXZaha1pkd3bzQS7uFKhRtpw2D4g+mgwKeRHRyB8q6f+UfdX38CGj/nX80fdXSIyCAQQVwMEcwR4c6/VBzX8CGj/nX80fdT8CGj/nX80fdXSqUHNfwIaP8AnX80fdT8CGj/AJ1/NH3V0qlBzX8CGj/nX80fdXraeRrS4XV4mvY5FOVdJirqfSGAyK6LSg5tc9lyup21sL/WODJbXErf52bdujeFVwfRiRv6Vd+4NPn+tfTpqvJ7S3N5DKzAXSxSRou4AlJCjN3Op5xjmPXVlQZH3Bp8/wBa+nTU9wafP9a+nTVrqUGR9wafP9a+nTU9wafP9a+nTVrqUGR9wafP9a+nTU9wafP9a+nTVrqUGR9wafP9a+nTV6+Th3NnIJJJpSl3dxh5naSQrHO6IC7czgAVqartEtLeGN1tyChllkYht/vkjl5OfhzY8vCgsaUpQK8rlnCMY1VpMHarsUUnwBcBio9e0+yvWlBU2rXsu9biKCFChAeC5eWQMeQwHhQDkSc5PMDlUTsTbLFDcIm7at3cgbmLN8M5JZskk9ck1oa84YETOxVXLFjtAGWbmzHHUn00HpSlKBSlKBSlKCNqZcQzFM8Thvtx13bTt/rWT0KCBJdJNusQ32Uu8oAC0e2EgsR1756nxJra1CsdHtoGkeGCCJ5DmRo40RnOScsVGW5knn6aCbSlKBSlKBSlKBVfrtms1vIjNIF2knYxQsAD3Sw54PiARmrCvjKCCDzB6ikiq7JfILL/ANaH7C1bV+IYVRVVFVUUBVVQAoA5AADoAK/dJClKUClKUClKUGT1bS7eeWSKFFNwZ4Jp5z3jCYzGygOeauVjUKinlu3EYPe1dVNx2X0+SQyvZ2bTE7jI0MZct6SxGc+uregUpSgUpSgUpSgias8IgmNwQLcRvxSc4EeDvzjnjGaoNEtxDqNwu2FRJbRNGIO7GI43kC70x8M8T4QOCFxgbcnUkZ5HpUTTtKt7YMLeGGEMdzCJFQM3pIUDJ9dBMpSlB//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
        <p:nvSpPr>
          <p:cNvPr id="76808" name="AutoShape 8" descr="data:image/jpeg;base64,/9j/4AAQSkZJRgABAQAAAQABAAD/2wCEAAkGBxAQEBAUERMQFQ8WFBQWFRQUFxYWFBgWFRgWGBQYGBUYKCgiGB8lHBQZIj0hJSkrLy4uFyAzODMsQygwLisBCgoKDg0OGxAQGiwkHyQvLS8vLCwsLywsLC8sNDQsLCwsLCwsLCwsLCwsLCwsLCwsLCwsLCwsLCwsLCwsLCwsLP/AABEIAKABOgMBIgACEQEDEQH/xAAbAAEAAwEBAQEAAAAAAAAAAAAABAUGBwMBAv/EAEYQAAIBAwIDAwUKDAYDAQAAAAECAwAEEQUSEyExBiJBBxRRYXEWIzIzNFSUsbLRF0JSZHJzgYORk6HBFSRDRGKCU3TCJf/EABgBAQEBAQEAAAAAAAAAAAAAAAACAQME/8QAJREBAAIBAgUEAwAAAAAAAAAAAAECEUGBEhMhkbEDUXHBMUKh/9oADAMBAAIRAxEAPwDuFKUoFKUoFKUoFKUoFKUoFK5/5Ww7f4TEss8SzahFE7QuY32OGDAMP71ESxm0fU9Ojiu7ue0vGlikiuZOKVdF3K6NgY8P6/sDpdK4zr2s3L6QxtQYlbUnhkJuJuJylVVCuclVYg5AIwOma9IY71dZhgnIW2tbNbgol5dMqqJcvIWIDTNnI2vyKgc/Cg7FSua6T5U1lltS62i29zKIo1juVku4y2eG08AHdDEDoe7uGasNK7bXE0moM0EKWVlPcxzzGRt5WHcQY4wME90ZyQO9yzQbqlc60DymCee0SVbMR3ZxEIbpZp4mI3ItxFgbc9OXQ8jXjJ5Rb3za7ulsoWtrW4khlJmKuwRwuY12noCCckdeQNB0ulZDUe1Vy90LWwt4pZRbrcSPPIYo1WQ+9oNoYsx5nwA+qJrfbuW2FnFJDbwXs6O7pd3KRwQqnI7pgDvLHkAB6fRQbqlZ7sV2nTUrd5FCq8crwyKjiSPemDlJBydSGBB9fqqsvO1l5JPeJY2kU0VphZXlmMZeTbuaOJQrcwMc2wMn+IbSlcj7V67c6k2iG0wLS6MjbPOJYHaRFbfHI8Iyqrt6gnJzyHWtJ5XZZIdFnMTyI6mBQ6Owce+ID3xz6fxoNxSuK6rq902kx2QmlF7HcXUUsoZhLwrJHmDbs5G5TCM/8vXV3p/bhrWx0iENbm5ms1laW8uODEqgAZaQglmYnkPUTQdPpWJ0/ttNeWIntLeJ5hO0EwedVgiK/CkMwHfTBUgqOYaqxvKZIun6hcGGAzWc8cTCKXiQyB2VdySYB/GPL1fwDpNKxtl2uuhfxWt3axxieB5oWjlMjYj5lHXaO9j0ZHQc+tQOy3b+4vpYdkNmYpHZWjS6HncCjOGlgdVz06KSefjig6DSlKBSlKBSlKBSlKBSlKBSlKBSlKBSlKBSlKBSlKDK9vuzVxfrZm2liimt7lLhWkUsuUB2jA9ZFRNK7JXj3sN3qV1HO8AcQRQx8ONWcYZ28WOOWPUK2tKDn7dgZjYNbcWLeb/zvdhtu3icTb7fCrmbssX1Sa7d1MElibQx4O7m+4nPTGCRWnpQYbs12OurMwxGSwks4SdrNa/5plzlFaTdtBH5QGeXSpmhdjuFFqsUzq8d7c3Mp25BVJxjac+IFa2lBiuy/ZS8tGt0kk097aBQqstqVuXCjCFpN2FYYHMA5/qI47CTf4ZqNnxY991cTSq+G2qJGRgCOpI2mt7Sgxt12Vu4rlLqxngSc2yW8yTxtJE4j+A67SrKw5j0H6/HU+xt1I1nP5zBLfwI8btcQAwTJIc4MaEFNp6EH663FKCr7PWEsEIWY25lJJYwRcGP1d3Jzj01nrrspexT3j2F1BFFdkNKk0TSGOTbtaSJlZeZGOTZGRW1pQYyDsKITo6wOBDYNKWDDvSGRSGPLkCWYt+2rLt52ffUbGW2R1RnaM7mBKjY6ueQ/RrQ0oMHP5PidQv7oSJtuLR4VjIPckkREaQ+0Rjp6a/B7BTRppzwyWxu7W282YTxGW3lTkfgghlIIyCPTW/pQYXV+xl1PFYkS2QubeZpSnm5W0kLDaN8QbJKjo2fE9Krr3yc3UtrqsL3EDPeywSiQRsgVoypcbAThe7gcz666XSgzWo9m5JdSsrsSKqQQzRlcEsTIMBh4cvXVA/YC6mubeS5msm4E6zCeG24V5LtJZUkcNtC88HA54rolKBSlKBSlKBSlKBSlKBSlKBSlKBSlKBSlKBSlKBSlKBSlKBSlKDHN5Q4ApkNvdi2SZ4prjYvCiZJDHljnJBIByoOAwzjpU/TO1sc1wIHguoC0bywvOqqssaEb2XBJXAZThgDg9KoLjRLk6HeQCJvOHmuWWPluIe7eRT1xzQg1da/pUk97ZEK3BFvexySDHcMqxKn7Tg/woPKLt3CSrm3vFsnYKl40Y4B3EKrcjvVCTycqBzHPnUvVu1BhleOKzvblowDI0KJsXIyFDSMu9seC5xy9NYvTuzsogis5tNupHVUieVr6UWLRphTJsEmeajPDCcjy5Yqd2g068ku7oS219cxsV81EN15vaqmxQVmCsrA7wSThsgjHooLyft7bBbFoormfzyOV4FiQFjwtm5WBI2nv9TyG05Iqx0DtHHdrPmOWCWF9k0U4VXQkBlJKkggqQQQaxPZDS5of8GSSMq9tbajFMOR2uzxbOfjuCMR7KmdnbWRbjVXZSEdYdjHo21VBx7DVxTKJvhul1KA5xLDyOD315H0da94plcZVlYekEEfxFc/uNNnaJmBsNpmON9qzP8AB8X4gz/AVf6Jc+a20SyCMsS595j4aY3H8Us3P15rZ9OdEx6saq/VNRvxqumo2yKzee4QIrbpJQlvKweQjkq5AITmeQJPgNXqV0IYZZTzEcbvj9FSf7VSa/Yyy32kSIhMcUtw0jcsKHt5EUn2swFWOoEzNLbGKURSW75n7vDy3c4fXduwd3TGB1rlo66sUvn9vaWmoyXtw8kjWz3Fswj82EdwyKyRoF3IU4gwdxzs59avdZ0W6keeaXUZ7aFOcK2/DWNEVclpjIp4hzk4yAByqkjg1K4tbTT5bOSPhtbrPdNJEYWitmRi0YB3MX4Y7pUY3H0V6a9cXlxdyJcWF7Lp0TDhRQ8DZOw5l5i7gsoPRMYPU55AaNT2Nv5rmwtJrhds8kSM4xjmR1x4ZGDj11c1F0u6aWJHaKSFjnMUm3euCRz2EjwzyPjUqhBSlKBSlKBSlKBSlKBSlKBSlKBSlKBSlKBSlKBSlKBSlKBUK/1SGF4kdwJJXCIvViT449A9NTaou0cCBrZ9q7zc26lsDcQCxAz6OZ5euptOCV5mq2DXbd0uHVwY4GZZHHNcqoZtpHwsBvDx5VNZ43LxkozbRuTIJ2tkAlfQcEevBqh0mzjkfVYSBwjOqFV5YU2tuMDHTlSc6MlYR65CY3fEilGVGjZcSb327F2+JbeuPbVmKxN3EYWkdJGZYpY+JPNtPvzhIy7BAq7YojjoBlsnmprSdnr154A77Sd8ih1GFkVHZUkUc+TKobrjnyrK2yRKwkkVRliAMgZJA5nkBzqPqOoJAqltxLMFREUs7McnCgeoE+gAEmq2OxkjlDyp5z3u7LkB4wTy96bugAfjJgn0GoParUDDdWbMVWJHJZm6LvV1yx8B4ZPpqozLLWxD5pt2stxIyhhhpQysNrKwByCPTzH8a+WbARzkkACPmTyA5jxqNoUiyXl5IhDRPI+xgcqwEQBKnxGfH1VFWzfMzsonQLkITtKcx8FT3H/bg+uvTFp4ezy690+5uFjtC7HCibr16oAMAdSSeg9NR59SjMCbt6FEdmDqQdpY4I9I5EcvHlTV1U2DbiwAnVsgZKlQrKdviAQCfUDVFqErSxs2+OZRblCY1IiBebJxgksyqNx73o6eOWvMWZps6Hp2sxSsY++koVTskGxirfBIHjnHt9Nfq81eOKTZtldwoZxGhfYpzgtj04PIZJx0rG6ZMg1DcLnziMRoWuGMeE247paMKgHMnpkbeZq61S8SG5d1uY4uLFGWEibhIF3hTbtuGX59MN1XlzrzWnERL01tnK0uNegRkGWYMqNvRSyKsp2xszDoGPSpsN2rySIuSY9u4/i5YZ259OMH/sKyq6QsVlbPLxhMILeNoAVxM6kGGJ8gnk7filfHPKv1pl9LBcrAXjZjNtkj2++vviMslznOdu/ujlgDAzmsi056qy2FKUq1FKUoFKUoFKUoFKUoFKUoFKUoFKUoFKUoFKUoFKUoFKUoFRLPm8+ZhLiQdzCe89xe53ef/Lvc+/7Kl1Fs0YPPujiQGTKshy0g2KN7jAw2QV6nko51gk4/jQCvtK0fMCvoFKUFbrF+8OzaFOd2c58Mej21Xasd00RPisf9Sa9u03+l/wB//mo+pfGw/oR/Wa9FIjET8vN6kzmY+H2Ef5mT2y/U1R7H4E/6v+4qRF8qk9sv1NUex+BP+r/uKvTsjXuf7b98fsCvlyMQweyT7dff9t++P2BS6+Jg9kn2q3XeUz+Nkh1HnYGBjKfZWvWwcm6YEkgNJgE5AwTjArzk+WL7Y/srX2wYC6kJ6Ay/Wa5zHTZ0ieu7Q4pgdfGvOC5R87GBx1x669a871FKUoFKUoFKUoFKUoFKUoFKUoFKUoFKUoFKUoFKUoFKUoFKUoFV+mSRl7rY0xYTYkEnE2q4ROUYfkFxg93lkmrCvC2WQNLvZGXf72FUqVXavdY5O45yc8uRFYPelKVoVX66feT7V+upV3KUjdhjIBPPpWR7VdoJI9OupdqF04QQcwu532jd6gSD7Kukfto53n9dUi6PvMH737QqRqXxsP6Ef1msjLLeWhsBc3KXEdxJLFt4SxGJ8FhsK/CQ7SO9k8xzqnn7Qvc3Tf8A6vm4M7RQxC3hdUWN+Gu6VlIBYgthjnvCu3F9uPD9OjRfKpPbL9TVHsfgT/q/7is12i1ieK8vjHKE82hEqRbUPHaQygoSwLYOwKNmDlvHkKtdLuHlmuQhIhii2vyHflYqduTzGxcHl1L48K3OY7Mx9rD/AG374/YFLv4mD2Sfaofk374/YFZ3RO0MMlhZtPc2/H2y7wzxqwPEbGVGMcseFbnrvKcdNoauT5YvtT7K1+Ifj5v3396w6axd3C2rR3OyWbUZYBOscT4iV5xHhSNp7sa8/HHWpN3cX+myNNNci7tw5ScNDHFIqyNs4iGPAOGYEgjoTioz4dMeW57Nf6v/AE/+qvK59oeqTrdalGH97jjsygwvIycbfzxk52jr6K2WjXDyRkucncRnAHLA9FR6lczNl+lbERVPpSlcnYpSlApSlApSlApSlApSlApSlApSlApSlApSlApSlApSq3tHqos7S4uGBYRRs+0dWIHdX9pwP20FlUHT4gr3BEHCLSgl+5793EHE7pyOm3vYPdz41nLbVNTt57QX3mjw3L8P3hXVoZSjOiksSJFO0rnAOccquodSiTz1xLLNwn78arvaMhEPDjVFBbPXHPmxGayWLelZjsnr1zeSagssXAMMqJHG2C6q8SSAyFSQW7+cDp054zVDq2r6xDLDCt1YSXMsojSMWsqjA5yOW4vJVXJ6czgeNbEZMtjc6hHJHMq5yEY8x6OX96zWqIWsL0CJZiVX3ljtEnwu7u8M1Osv9fPXhP8AWtfIPiJv0o/rNeqKxEY+Hlm8zMT8sDZ6ZHNJp7QxagohkkkkkvDKQgCkLDDxSfxmBOzl3BknlU3X7x5beSzGnyw3MkTRCOOPNtukLASicALtOd2eTdeWa2Nz8TB+9+0Kkal8bD+hH9ZrOH7bxfSmvIBEQTCtxdRApCWTceKV2K27BKDPMt4DJrNX2n8JZUYXMg8zYW7xCUt547sXkcx8kYkoQ74Ud7mK30XyqT2y/U1R7H4E/wCr/uK2YzHZlZx/XnAG8zTfjfvG7H5XDG7+tZjs72ctDp9k01nb8YrKXMkCcQniNjcWGScemtX/ALb98fsCl38TB7JPtVuMzvLM4jswdtC1qlkTBMFi1SZzHHC7MsXEudhWJRnbhlxgYwRU/WL19TaS2t4LpUkfM0s0TQrHEjiRvh4LMdoAAHjz6VtpPli+1PsrX4h+Pm9k396jHhfF5ZvSIWF5qjFWCNHYhWIO0leNkA9DjI/jWr0++EMAJBOXYdceAqFB8RN7Y/raj/J1/WN9kVc1z0n3RFpjrHs1FvJvRW6bgDj216Vktf7UNY28YjgkmmMO5AvJBtXmZHPJVH8T4A1d9mr17iztZpNvEkhidtowu51BOBzwMn015ZjD1RbKypWU1jVb175rW0a1h4cCTNJcK7797OoVEUryGzm2fxgMVCi7XXdxb2CwRwpeXTzpucs0CLb7hLKuMGRTtG0cs7hz5Vim4pWc0DVrjzme0u+C1xHHHMskIZUkikLKMoxJRlZCCMkcwfHFaOgUpSgUpSgUpSgUpSgUpSgUpSgUpSgUpSgVRdubGSfTruOJd0pjLIv5TIQ6r+0rj9tXtfG6HHWgwU/aGHVJ9OitVmYx3Cz3G6KSMQrEj91y4A3FyFwM+NanStUWV7sbotsU5iyu9TlY4yQ+8AFsnquRjHPrj3kedkbCqj8tveDZ58+o9FVEdlLIsw2SiXj5cyN3H97UBouZAXGByA5g8qqKxnrLnNvaFRo2oNFqOsbQpDXMByc/NoRyxXhpi8XW7yVukTx20fqG1ZZSPRlnUf8AQVX+U7tc2kGyBg4peNv9TZgxkZ8Dn4YrHHy3HjcTzEfC3Y4/99ldImkdkzF5datOtx+rf6xX5g+Im9sf1tXJIfLWV4n+RHfVl+P6ZIOfgc+lfE8tJCOvmQ7xU54/Tbn/AIeur5lfCOXby65c/EQfvftCpGpfGw/oR/Wa43J5aSyRr5kO7u58fruIP5Hqr0ufLcXdG8xA2hRjj9dp/QrOOvk5dvDsEXyqT2y/U1R7H4E/6v8AuK5OvluIlaTzEc93Lj/lAjrs9decHlpKhx5kDuXb8f05g/keqnHXHY5ds93XP9t++P2BS6+Jg9kn2q5J+Go8PZ5kPh7s8f1YxjZXyXy0lkjXzId0Nz4/Xcc/kVvMrndnKt/HZpPli+2P7K15w/Hz+yb+9ciby3kzCTzEcipxx/QAOvD9VflPLaRI7+Yjvb+XH6b8+Oz11PHGNlcu2d3WYPiJvbH9Zo/ydf1jfZFcjj8tRCOvmQ7xU54/Tbnw2euvp8tJ4YTzIcmLZ4/pAGMbPVVcyud08q2NnUe0/wAnP/qH7L187OdoFtrCx42EhW3tlLYYkbkQDkuT1IHSuXXPlqL7P8kBtRU+P64zz+B66s9G8sguL+ANZsoklRO5LvYF8IMLtG7memRUTasx1VFLxPRre00mnnUJjqymS24UQtMpJLAM7uNgRg4kLY688BceNRzGF060e6W/iijupjbXKbvObW3O8QNIpBYqUwhDA8mXcK22m2E0RkPIEoQvMHveFS7Q3AVuIAzZGACo5eNc5rEfiXWLTP5hkOwlmsl9dXcT3MsBgihFxcBledwzO7KrBQqAFFG1QCQ3Xma31fmIkjmMH0Zz/Wv1UrKUpQKUpQKUpQKUpQKUpQYTyiNK95o1uk9zDFPNOJTbyNE7BIwV768+pPKpvuDT5/rX06arzUtEguJ7SaQMZLZ3eIhiBl12tuHj4H9ntzYK4OcEHBwceB9FBk/cGnz/AFr6dNT3Bp8/1r6dNWupQZH3Bp8/1r6dNT3Bp8/1r6dNWupQZH3Bp8/1r6dNT3Bp8/1r6dNWupQZH3Bp8/1r6dNWZ7J9n3ubnVI5L/V9lvc8KPF5MDt2g8znmc11SqjRdNtYJbx4GBkmm4kw37sPtC4x+L0zj1n1ABndS8l1ncqFuLnU5kByFlunkUHGMgNnBwTz9dV34ENH/Ov5o+6ulUoOa/gQ0f8AOv5o+6n4ENH/ADr+aPurpVKDmv4ENH/Ov5o+6n4ENH/Ov5o+6ulUoOa/gQ0f86/mj7qpO2vkk0u00+7ni844sUTOu6TIyOmRjnXZaha1pkd3bzQS7uFKhRtpw2D4g+mgwKeRHRyB8q6f+UfdX38CGj/nX80fdXSIyCAQQVwMEcwR4c6/VBzX8CGj/nX80fdT8CGj/nX80fdXSqUHNfwIaP8AnX80fdT8CGj/AJ1/NH3V0qlBzX8CGj/nX80fdXraeRrS4XV4mvY5FOVdJirqfSGAyK6LSg5tc9lyup21sL/WODJbXErf52bdujeFVwfRiRv6Vd+4NPn+tfTpqvJ7S3N5DKzAXSxSRou4AlJCjN3Op5xjmPXVlQZH3Bp8/wBa+nTU9wafP9a+nTVrqUGR9wafP9a+nTU9wafP9a+nTVrqUGR9wafP9a+nTU9wafP9a+nTVrqUGR9wafP9a+nTV6+Th3NnIJJJpSl3dxh5naSQrHO6IC7czgAVqartEtLeGN1tyChllkYht/vkjl5OfhzY8vCgsaUpQK8rlnCMY1VpMHarsUUnwBcBio9e0+yvWlBU2rXsu9biKCFChAeC5eWQMeQwHhQDkSc5PMDlUTsTbLFDcIm7at3cgbmLN8M5JZskk9ck1oa84YETOxVXLFjtAGWbmzHHUn00HpSlKBSlKBSlKCNqZcQzFM8Thvtx13bTt/rWT0KCBJdJNusQ32Uu8oAC0e2EgsR1756nxJra1CsdHtoGkeGCCJ5DmRo40RnOScsVGW5knn6aCbSlKBSlKBSlKBVfrtms1vIjNIF2knYxQsAD3Sw54PiARmrCvjKCCDzB6ikiq7JfILL/ANaH7C1bV+IYVRVVFVUUBVVQAoA5AADoAK/dJClKUClKUClKUGT1bS7eeWSKFFNwZ4Jp5z3jCYzGygOeauVjUKinlu3EYPe1dVNx2X0+SQyvZ2bTE7jI0MZct6SxGc+uregUpSgUpSgUpSgias8IgmNwQLcRvxSc4EeDvzjnjGaoNEtxDqNwu2FRJbRNGIO7GI43kC70x8M8T4QOCFxgbcnUkZ5HpUTTtKt7YMLeGGEMdzCJFQM3pIUDJ9dBMpSlB//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
        <p:nvSpPr>
          <p:cNvPr id="76810" name="AutoShape 10" descr="data:image/jpeg;base64,/9j/4AAQSkZJRgABAQAAAQABAAD/2wCEAAkGBxAQEBAUERMQFQ8WFBQWFRQUFxYWFBgWFRgWGBQYGBUYKCgiGB8lHBQZIj0hJSkrLy4uFyAzODMsQygwLisBCgoKDg0OGxAQGiwkHyQvLS8vLCwsLywsLC8sNDQsLCwsLCwsLCwsLCwsLCwsLCwsLCwsLCwsLCwsLCwsLCwsLP/AABEIAKABOgMBIgACEQEDEQH/xAAbAAEAAwEBAQEAAAAAAAAAAAAABAUGBwMBAv/EAEYQAAIBAwIDAwUKDAYDAQAAAAECAwAEEQUSEyExBiJBBxRRYXEWIzIzNFSUsbLRF0JSZHJzgYORk6HBFSRDRGKCU3TCJf/EABgBAQEBAQEAAAAAAAAAAAAAAAACAQME/8QAJREBAAIBAgUEAwAAAAAAAAAAAAECEUGBEhMhkbEDUXHBMUKh/9oADAMBAAIRAxEAPwDuFKUoFKUoFKUoFKUoFKUoFK5/5Ww7f4TEss8SzahFE7QuY32OGDAMP71ESxm0fU9Ojiu7ue0vGlikiuZOKVdF3K6NgY8P6/sDpdK4zr2s3L6QxtQYlbUnhkJuJuJylVVCuclVYg5AIwOma9IY71dZhgnIW2tbNbgol5dMqqJcvIWIDTNnI2vyKgc/Cg7FSua6T5U1lltS62i29zKIo1juVku4y2eG08AHdDEDoe7uGasNK7bXE0moM0EKWVlPcxzzGRt5WHcQY4wME90ZyQO9yzQbqlc60DymCee0SVbMR3ZxEIbpZp4mI3ItxFgbc9OXQ8jXjJ5Rb3za7ulsoWtrW4khlJmKuwRwuY12noCCckdeQNB0ulZDUe1Vy90LWwt4pZRbrcSPPIYo1WQ+9oNoYsx5nwA+qJrfbuW2FnFJDbwXs6O7pd3KRwQqnI7pgDvLHkAB6fRQbqlZ7sV2nTUrd5FCq8crwyKjiSPemDlJBydSGBB9fqqsvO1l5JPeJY2kU0VphZXlmMZeTbuaOJQrcwMc2wMn+IbSlcj7V67c6k2iG0wLS6MjbPOJYHaRFbfHI8Iyqrt6gnJzyHWtJ5XZZIdFnMTyI6mBQ6Owce+ID3xz6fxoNxSuK6rq902kx2QmlF7HcXUUsoZhLwrJHmDbs5G5TCM/8vXV3p/bhrWx0iENbm5ms1laW8uODEqgAZaQglmYnkPUTQdPpWJ0/ttNeWIntLeJ5hO0EwedVgiK/CkMwHfTBUgqOYaqxvKZIun6hcGGAzWc8cTCKXiQyB2VdySYB/GPL1fwDpNKxtl2uuhfxWt3axxieB5oWjlMjYj5lHXaO9j0ZHQc+tQOy3b+4vpYdkNmYpHZWjS6HncCjOGlgdVz06KSefjig6DSlKBSlKBSlKBSlKBSlKBSlKBSlKBSlKBSlKBSlKDK9vuzVxfrZm2liimt7lLhWkUsuUB2jA9ZFRNK7JXj3sN3qV1HO8AcQRQx8ONWcYZ28WOOWPUK2tKDn7dgZjYNbcWLeb/zvdhtu3icTb7fCrmbssX1Sa7d1MElibQx4O7m+4nPTGCRWnpQYbs12OurMwxGSwks4SdrNa/5plzlFaTdtBH5QGeXSpmhdjuFFqsUzq8d7c3Mp25BVJxjac+IFa2lBiuy/ZS8tGt0kk097aBQqstqVuXCjCFpN2FYYHMA5/qI47CTf4ZqNnxY991cTSq+G2qJGRgCOpI2mt7Sgxt12Vu4rlLqxngSc2yW8yTxtJE4j+A67SrKw5j0H6/HU+xt1I1nP5zBLfwI8btcQAwTJIc4MaEFNp6EH663FKCr7PWEsEIWY25lJJYwRcGP1d3Jzj01nrrspexT3j2F1BFFdkNKk0TSGOTbtaSJlZeZGOTZGRW1pQYyDsKITo6wOBDYNKWDDvSGRSGPLkCWYt+2rLt52ffUbGW2R1RnaM7mBKjY6ueQ/RrQ0oMHP5PidQv7oSJtuLR4VjIPckkREaQ+0Rjp6a/B7BTRppzwyWxu7W282YTxGW3lTkfgghlIIyCPTW/pQYXV+xl1PFYkS2QubeZpSnm5W0kLDaN8QbJKjo2fE9Krr3yc3UtrqsL3EDPeywSiQRsgVoypcbAThe7gcz666XSgzWo9m5JdSsrsSKqQQzRlcEsTIMBh4cvXVA/YC6mubeS5msm4E6zCeG24V5LtJZUkcNtC88HA54rolKBSlKBSlKBSlKBSlKBSlKBSlKBSlKBSlKBSlKBSlKBSlKBSlKDHN5Q4ApkNvdi2SZ4prjYvCiZJDHljnJBIByoOAwzjpU/TO1sc1wIHguoC0bywvOqqssaEb2XBJXAZThgDg9KoLjRLk6HeQCJvOHmuWWPluIe7eRT1xzQg1da/pUk97ZEK3BFvexySDHcMqxKn7Tg/woPKLt3CSrm3vFsnYKl40Y4B3EKrcjvVCTycqBzHPnUvVu1BhleOKzvblowDI0KJsXIyFDSMu9seC5xy9NYvTuzsogis5tNupHVUieVr6UWLRphTJsEmeajPDCcjy5Yqd2g068ku7oS219cxsV81EN15vaqmxQVmCsrA7wSThsgjHooLyft7bBbFoormfzyOV4FiQFjwtm5WBI2nv9TyG05Iqx0DtHHdrPmOWCWF9k0U4VXQkBlJKkggqQQQaxPZDS5of8GSSMq9tbajFMOR2uzxbOfjuCMR7KmdnbWRbjVXZSEdYdjHo21VBx7DVxTKJvhul1KA5xLDyOD315H0da94plcZVlYekEEfxFc/uNNnaJmBsNpmON9qzP8AB8X4gz/AVf6Jc+a20SyCMsS595j4aY3H8Us3P15rZ9OdEx6saq/VNRvxqumo2yKzee4QIrbpJQlvKweQjkq5AITmeQJPgNXqV0IYZZTzEcbvj9FSf7VSa/Yyy32kSIhMcUtw0jcsKHt5EUn2swFWOoEzNLbGKURSW75n7vDy3c4fXduwd3TGB1rlo66sUvn9vaWmoyXtw8kjWz3Fswj82EdwyKyRoF3IU4gwdxzs59avdZ0W6keeaXUZ7aFOcK2/DWNEVclpjIp4hzk4yAByqkjg1K4tbTT5bOSPhtbrPdNJEYWitmRi0YB3MX4Y7pUY3H0V6a9cXlxdyJcWF7Lp0TDhRQ8DZOw5l5i7gsoPRMYPU55AaNT2Nv5rmwtJrhds8kSM4xjmR1x4ZGDj11c1F0u6aWJHaKSFjnMUm3euCRz2EjwzyPjUqhBSlKBSlKBSlKBSlKBSlKBSlKBSlKBSlKBSlKBSlKBSlKBUK/1SGF4kdwJJXCIvViT449A9NTaou0cCBrZ9q7zc26lsDcQCxAz6OZ5euptOCV5mq2DXbd0uHVwY4GZZHHNcqoZtpHwsBvDx5VNZ43LxkozbRuTIJ2tkAlfQcEevBqh0mzjkfVYSBwjOqFV5YU2tuMDHTlSc6MlYR65CY3fEilGVGjZcSb327F2+JbeuPbVmKxN3EYWkdJGZYpY+JPNtPvzhIy7BAq7YojjoBlsnmprSdnr154A77Sd8ih1GFkVHZUkUc+TKobrjnyrK2yRKwkkVRliAMgZJA5nkBzqPqOoJAqltxLMFREUs7McnCgeoE+gAEmq2OxkjlDyp5z3u7LkB4wTy96bugAfjJgn0GoParUDDdWbMVWJHJZm6LvV1yx8B4ZPpqozLLWxD5pt2stxIyhhhpQysNrKwByCPTzH8a+WbARzkkACPmTyA5jxqNoUiyXl5IhDRPI+xgcqwEQBKnxGfH1VFWzfMzsonQLkITtKcx8FT3H/bg+uvTFp4ezy690+5uFjtC7HCibr16oAMAdSSeg9NR59SjMCbt6FEdmDqQdpY4I9I5EcvHlTV1U2DbiwAnVsgZKlQrKdviAQCfUDVFqErSxs2+OZRblCY1IiBebJxgksyqNx73o6eOWvMWZps6Hp2sxSsY++koVTskGxirfBIHjnHt9Nfq81eOKTZtldwoZxGhfYpzgtj04PIZJx0rG6ZMg1DcLnziMRoWuGMeE247paMKgHMnpkbeZq61S8SG5d1uY4uLFGWEibhIF3hTbtuGX59MN1XlzrzWnERL01tnK0uNegRkGWYMqNvRSyKsp2xszDoGPSpsN2rySIuSY9u4/i5YZ259OMH/sKyq6QsVlbPLxhMILeNoAVxM6kGGJ8gnk7filfHPKv1pl9LBcrAXjZjNtkj2++vviMslznOdu/ujlgDAzmsi056qy2FKUq1FKUoFKUoFKUoFKUoFKUoFKUoFKUoFKUoFKUoFKUoFKUoFRLPm8+ZhLiQdzCe89xe53ef/Lvc+/7Kl1Fs0YPPujiQGTKshy0g2KN7jAw2QV6nko51gk4/jQCvtK0fMCvoFKUFbrF+8OzaFOd2c58Mej21Xasd00RPisf9Sa9u03+l/wB//mo+pfGw/oR/Wa9FIjET8vN6kzmY+H2Ef5mT2y/U1R7H4E/6v+4qRF8qk9sv1NUex+BP+r/uKvTsjXuf7b98fsCvlyMQweyT7dff9t++P2BS6+Jg9kn2q3XeUz+Nkh1HnYGBjKfZWvWwcm6YEkgNJgE5AwTjArzk+WL7Y/srX2wYC6kJ6Ay/Wa5zHTZ0ieu7Q4pgdfGvOC5R87GBx1x669a871FKUoFKUoFKUoFKUoFKUoFKUoFKUoFKUoFKUoFKUoFKUoFKUoFV+mSRl7rY0xYTYkEnE2q4ROUYfkFxg93lkmrCvC2WQNLvZGXf72FUqVXavdY5O45yc8uRFYPelKVoVX66feT7V+upV3KUjdhjIBPPpWR7VdoJI9OupdqF04QQcwu532jd6gSD7Kukfto53n9dUi6PvMH737QqRqXxsP6Ef1msjLLeWhsBc3KXEdxJLFt4SxGJ8FhsK/CQ7SO9k8xzqnn7Qvc3Tf8A6vm4M7RQxC3hdUWN+Gu6VlIBYgthjnvCu3F9uPD9OjRfKpPbL9TVHsfgT/q/7is12i1ieK8vjHKE82hEqRbUPHaQygoSwLYOwKNmDlvHkKtdLuHlmuQhIhii2vyHflYqduTzGxcHl1L48K3OY7Mx9rD/AG374/YFLv4mD2Sfaofk374/YFZ3RO0MMlhZtPc2/H2y7wzxqwPEbGVGMcseFbnrvKcdNoauT5YvtT7K1+Ifj5v3396w6axd3C2rR3OyWbUZYBOscT4iV5xHhSNp7sa8/HHWpN3cX+myNNNci7tw5ScNDHFIqyNs4iGPAOGYEgjoTioz4dMeW57Nf6v/AE/+qvK59oeqTrdalGH97jjsygwvIycbfzxk52jr6K2WjXDyRkucncRnAHLA9FR6lczNl+lbERVPpSlcnYpSlApSlApSlApSlApSlApSlApSlApSlApSlApSlApSq3tHqos7S4uGBYRRs+0dWIHdX9pwP20FlUHT4gr3BEHCLSgl+5793EHE7pyOm3vYPdz41nLbVNTt57QX3mjw3L8P3hXVoZSjOiksSJFO0rnAOccquodSiTz1xLLNwn78arvaMhEPDjVFBbPXHPmxGayWLelZjsnr1zeSagssXAMMqJHG2C6q8SSAyFSQW7+cDp054zVDq2r6xDLDCt1YSXMsojSMWsqjA5yOW4vJVXJ6czgeNbEZMtjc6hHJHMq5yEY8x6OX96zWqIWsL0CJZiVX3ljtEnwu7u8M1Osv9fPXhP8AWtfIPiJv0o/rNeqKxEY+Hlm8zMT8sDZ6ZHNJp7QxagohkkkkkvDKQgCkLDDxSfxmBOzl3BknlU3X7x5beSzGnyw3MkTRCOOPNtukLASicALtOd2eTdeWa2Nz8TB+9+0Kkal8bD+hH9ZrOH7bxfSmvIBEQTCtxdRApCWTceKV2K27BKDPMt4DJrNX2n8JZUYXMg8zYW7xCUt547sXkcx8kYkoQ74Ud7mK30XyqT2y/U1R7H4E/wCr/uK2YzHZlZx/XnAG8zTfjfvG7H5XDG7+tZjs72ctDp9k01nb8YrKXMkCcQniNjcWGScemtX/ALb98fsCl38TB7JPtVuMzvLM4jswdtC1qlkTBMFi1SZzHHC7MsXEudhWJRnbhlxgYwRU/WL19TaS2t4LpUkfM0s0TQrHEjiRvh4LMdoAAHjz6VtpPli+1PsrX4h+Pm9k396jHhfF5ZvSIWF5qjFWCNHYhWIO0leNkA9DjI/jWr0++EMAJBOXYdceAqFB8RN7Y/raj/J1/WN9kVc1z0n3RFpjrHs1FvJvRW6bgDj216Vktf7UNY28YjgkmmMO5AvJBtXmZHPJVH8T4A1d9mr17iztZpNvEkhidtowu51BOBzwMn015ZjD1RbKypWU1jVb175rW0a1h4cCTNJcK7797OoVEUryGzm2fxgMVCi7XXdxb2CwRwpeXTzpucs0CLb7hLKuMGRTtG0cs7hz5Vim4pWc0DVrjzme0u+C1xHHHMskIZUkikLKMoxJRlZCCMkcwfHFaOgUpSgUpSgUpSgUpSgUpSgUpSgUpSgUpSgVRdubGSfTruOJd0pjLIv5TIQ6r+0rj9tXtfG6HHWgwU/aGHVJ9OitVmYx3Cz3G6KSMQrEj91y4A3FyFwM+NanStUWV7sbotsU5iyu9TlY4yQ+8AFsnquRjHPrj3kedkbCqj8tveDZ58+o9FVEdlLIsw2SiXj5cyN3H97UBouZAXGByA5g8qqKxnrLnNvaFRo2oNFqOsbQpDXMByc/NoRyxXhpi8XW7yVukTx20fqG1ZZSPRlnUf8AQVX+U7tc2kGyBg4peNv9TZgxkZ8Dn4YrHHy3HjcTzEfC3Y4/99ldImkdkzF5datOtx+rf6xX5g+Im9sf1tXJIfLWV4n+RHfVl+P6ZIOfgc+lfE8tJCOvmQ7xU54/Tbn/AIeur5lfCOXby65c/EQfvftCpGpfGw/oR/Wa43J5aSyRr5kO7u58fruIP5Hqr0ufLcXdG8xA2hRjj9dp/QrOOvk5dvDsEXyqT2y/U1R7H4E/6v8AuK5OvluIlaTzEc93Lj/lAjrs9decHlpKhx5kDuXb8f05g/keqnHXHY5ds93XP9t++P2BS6+Jg9kn2q5J+Go8PZ5kPh7s8f1YxjZXyXy0lkjXzId0Nz4/Xcc/kVvMrndnKt/HZpPli+2P7K15w/Hz+yb+9ciby3kzCTzEcipxx/QAOvD9VflPLaRI7+Yjvb+XH6b8+Oz11PHGNlcu2d3WYPiJvbH9Zo/ydf1jfZFcjj8tRCOvmQ7xU54/Tbnw2euvp8tJ4YTzIcmLZ4/pAGMbPVVcyud08q2NnUe0/wAnP/qH7L187OdoFtrCx42EhW3tlLYYkbkQDkuT1IHSuXXPlqL7P8kBtRU+P64zz+B66s9G8sguL+ANZsoklRO5LvYF8IMLtG7memRUTasx1VFLxPRre00mnnUJjqymS24UQtMpJLAM7uNgRg4kLY688BceNRzGF060e6W/iijupjbXKbvObW3O8QNIpBYqUwhDA8mXcK22m2E0RkPIEoQvMHveFS7Q3AVuIAzZGACo5eNc5rEfiXWLTP5hkOwlmsl9dXcT3MsBgihFxcBledwzO7KrBQqAFFG1QCQ3Xma31fmIkjmMH0Zz/Wv1UrKUpQKUpQKUpQKUpQKUpQYTyiNK95o1uk9zDFPNOJTbyNE7BIwV768+pPKpvuDT5/rX06arzUtEguJ7SaQMZLZ3eIhiBl12tuHj4H9ntzYK4OcEHBwceB9FBk/cGnz/AFr6dNT3Bp8/1r6dNWupQZH3Bp8/1r6dNT3Bp8/1r6dNWupQZH3Bp8/1r6dNT3Bp8/1r6dNWupQZH3Bp8/1r6dNWZ7J9n3ubnVI5L/V9lvc8KPF5MDt2g8znmc11SqjRdNtYJbx4GBkmm4kw37sPtC4x+L0zj1n1ABndS8l1ncqFuLnU5kByFlunkUHGMgNnBwTz9dV34ENH/Ov5o+6ulUoOa/gQ0f8AOv5o+6n4ENH/ADr+aPurpVKDmv4ENH/Ov5o+6n4ENH/Ov5o+6ulUoOa/gQ0f86/mj7qpO2vkk0u00+7ni844sUTOu6TIyOmRjnXZaha1pkd3bzQS7uFKhRtpw2D4g+mgwKeRHRyB8q6f+UfdX38CGj/nX80fdXSIyCAQQVwMEcwR4c6/VBzX8CGj/nX80fdT8CGj/nX80fdXSqUHNfwIaP8AnX80fdT8CGj/AJ1/NH3V0qlBzX8CGj/nX80fdXraeRrS4XV4mvY5FOVdJirqfSGAyK6LSg5tc9lyup21sL/WODJbXErf52bdujeFVwfRiRv6Vd+4NPn+tfTpqvJ7S3N5DKzAXSxSRou4AlJCjN3Op5xjmPXVlQZH3Bp8/wBa+nTU9wafP9a+nTVrqUGR9wafP9a+nTU9wafP9a+nTVrqUGR9wafP9a+nTU9wafP9a+nTVrqUGR9wafP9a+nTV6+Th3NnIJJJpSl3dxh5naSQrHO6IC7czgAVqartEtLeGN1tyChllkYht/vkjl5OfhzY8vCgsaUpQK8rlnCMY1VpMHarsUUnwBcBio9e0+yvWlBU2rXsu9biKCFChAeC5eWQMeQwHhQDkSc5PMDlUTsTbLFDcIm7at3cgbmLN8M5JZskk9ck1oa84YETOxVXLFjtAGWbmzHHUn00HpSlKBSlKBSlKCNqZcQzFM8Thvtx13bTt/rWT0KCBJdJNusQ32Uu8oAC0e2EgsR1756nxJra1CsdHtoGkeGCCJ5DmRo40RnOScsVGW5knn6aCbSlKBSlKBSlKBVfrtms1vIjNIF2knYxQsAD3Sw54PiARmrCvjKCCDzB6ikiq7JfILL/ANaH7C1bV+IYVRVVFVUUBVVQAoA5AADoAK/dJClKUClKUClKUGT1bS7eeWSKFFNwZ4Jp5z3jCYzGygOeauVjUKinlu3EYPe1dVNx2X0+SQyvZ2bTE7jI0MZct6SxGc+uregUpSgUpSgUpSgias8IgmNwQLcRvxSc4EeDvzjnjGaoNEtxDqNwu2FRJbRNGIO7GI43kC70x8M8T4QOCFxgbcnUkZ5HpUTTtKt7YMLeGGEMdzCJFQM3pIUDJ9dBMpSlB//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54098"/>
          </a:xfrm>
          <a:solidFill>
            <a:schemeClr val="bg1">
              <a:lumMod val="75000"/>
            </a:schemeClr>
          </a:solidFill>
        </p:spPr>
        <p:txBody>
          <a:bodyPr tIns="36000" anchor="t" anchorCtr="0"/>
          <a:lstStyle/>
          <a:p>
            <a:r>
              <a:rPr lang="en-AU" b="1" dirty="0" smtClean="0"/>
              <a:t>Bayesian ANOVA example</a:t>
            </a:r>
            <a:endParaRPr lang="en-AU" b="1" dirty="0"/>
          </a:p>
        </p:txBody>
      </p:sp>
      <p:sp>
        <p:nvSpPr>
          <p:cNvPr id="4" name="Content Placeholder 2"/>
          <p:cNvSpPr txBox="1">
            <a:spLocks/>
          </p:cNvSpPr>
          <p:nvPr/>
        </p:nvSpPr>
        <p:spPr>
          <a:xfrm>
            <a:off x="5929322" y="1071546"/>
            <a:ext cx="2857520" cy="357190"/>
          </a:xfrm>
          <a:prstGeom prst="rect">
            <a:avLst/>
          </a:prstGeom>
          <a:noFill/>
          <a:ln>
            <a:noFill/>
          </a:ln>
        </p:spPr>
        <p:txBody>
          <a:bodyPr/>
          <a:lstStyle/>
          <a:p>
            <a:pPr>
              <a:spcBef>
                <a:spcPts val="700"/>
              </a:spcBef>
              <a:buClr>
                <a:schemeClr val="accent2"/>
              </a:buClr>
              <a:buSzPct val="60000"/>
              <a:defRPr/>
            </a:pPr>
            <a:r>
              <a:rPr lang="en-AU" dirty="0" smtClean="0"/>
              <a:t>Reading: </a:t>
            </a:r>
            <a:r>
              <a:rPr lang="en-AU" dirty="0" err="1" smtClean="0"/>
              <a:t>Kruschke</a:t>
            </a:r>
            <a:r>
              <a:rPr lang="en-AU" dirty="0" smtClean="0"/>
              <a:t> Ch 18, 19</a:t>
            </a:r>
            <a:endParaRPr lang="en-AU" dirty="0">
              <a:latin typeface="+mn-lt"/>
              <a:cs typeface="+mn-cs"/>
            </a:endParaRPr>
          </a:p>
        </p:txBody>
      </p:sp>
      <p:graphicFrame>
        <p:nvGraphicFramePr>
          <p:cNvPr id="8" name="Table 7"/>
          <p:cNvGraphicFramePr>
            <a:graphicFrameLocks noGrp="1"/>
          </p:cNvGraphicFramePr>
          <p:nvPr/>
        </p:nvGraphicFramePr>
        <p:xfrm>
          <a:off x="1071538" y="2285992"/>
          <a:ext cx="7286676" cy="1752600"/>
        </p:xfrm>
        <a:graphic>
          <a:graphicData uri="http://schemas.openxmlformats.org/drawingml/2006/table">
            <a:tbl>
              <a:tblPr firstRow="1" bandRow="1">
                <a:tableStyleId>{5940675A-B579-460E-94D1-54222C63F5DA}</a:tableStyleId>
              </a:tblPr>
              <a:tblGrid>
                <a:gridCol w="3643338"/>
                <a:gridCol w="3643338"/>
              </a:tblGrid>
              <a:tr h="370840">
                <a:tc>
                  <a:txBody>
                    <a:bodyPr/>
                    <a:lstStyle/>
                    <a:p>
                      <a:r>
                        <a:rPr lang="en-AU" dirty="0" smtClean="0"/>
                        <a:t>Likelihood function</a:t>
                      </a:r>
                      <a:endParaRPr lang="en-AU" dirty="0"/>
                    </a:p>
                  </a:txBody>
                  <a:tcPr/>
                </a:tc>
                <a:tc>
                  <a:txBody>
                    <a:bodyPr/>
                    <a:lstStyle/>
                    <a:p>
                      <a:pPr algn="l"/>
                      <a:r>
                        <a:rPr lang="en-AU" dirty="0" smtClean="0"/>
                        <a:t>Normal</a:t>
                      </a:r>
                      <a:endParaRPr lang="en-AU" dirty="0"/>
                    </a:p>
                  </a:txBody>
                  <a:tcPr/>
                </a:tc>
              </a:tr>
              <a:tr h="370840">
                <a:tc>
                  <a:txBody>
                    <a:bodyPr/>
                    <a:lstStyle/>
                    <a:p>
                      <a:r>
                        <a:rPr lang="en-AU" dirty="0" smtClean="0"/>
                        <a:t>Prior over slope</a:t>
                      </a:r>
                      <a:r>
                        <a:rPr lang="en-AU" baseline="0" dirty="0" smtClean="0"/>
                        <a:t> parameters</a:t>
                      </a:r>
                      <a:endParaRPr lang="en-AU" dirty="0"/>
                    </a:p>
                  </a:txBody>
                  <a:tcPr>
                    <a:solidFill>
                      <a:schemeClr val="bg1"/>
                    </a:solidFill>
                  </a:tcPr>
                </a:tc>
                <a:tc>
                  <a:txBody>
                    <a:bodyPr/>
                    <a:lstStyle/>
                    <a:p>
                      <a:pPr algn="l"/>
                      <a:r>
                        <a:rPr lang="en-AU" i="0" dirty="0" smtClean="0"/>
                        <a:t>Normal</a:t>
                      </a:r>
                      <a:endParaRPr lang="en-AU" i="0" dirty="0"/>
                    </a:p>
                  </a:txBody>
                  <a:tcPr>
                    <a:solidFill>
                      <a:schemeClr val="bg1"/>
                    </a:solidFill>
                  </a:tcPr>
                </a:tc>
              </a:tr>
              <a:tr h="370840">
                <a:tc>
                  <a:txBody>
                    <a:bodyPr/>
                    <a:lstStyle/>
                    <a:p>
                      <a:r>
                        <a:rPr lang="en-AU" dirty="0" smtClean="0"/>
                        <a:t>(Hyper)prior </a:t>
                      </a:r>
                      <a:r>
                        <a:rPr lang="en-AU" dirty="0" smtClean="0"/>
                        <a:t>over </a:t>
                      </a:r>
                      <a:r>
                        <a:rPr lang="en-AU" dirty="0" smtClean="0"/>
                        <a:t>prior precisions</a:t>
                      </a:r>
                      <a:endParaRPr lang="en-AU" dirty="0"/>
                    </a:p>
                  </a:txBody>
                  <a:tcPr/>
                </a:tc>
                <a:tc>
                  <a:txBody>
                    <a:bodyPr/>
                    <a:lstStyle/>
                    <a:p>
                      <a:pPr algn="l"/>
                      <a:r>
                        <a:rPr lang="en-AU" dirty="0" smtClean="0"/>
                        <a:t>Folded-</a:t>
                      </a:r>
                      <a:r>
                        <a:rPr lang="en-AU" i="1" dirty="0" smtClean="0"/>
                        <a:t>t</a:t>
                      </a:r>
                      <a:endParaRPr lang="en-AU" i="1" dirty="0"/>
                    </a:p>
                  </a:txBody>
                  <a:tcPr/>
                </a:tc>
              </a:tr>
              <a:tr h="370840">
                <a:tc>
                  <a:txBody>
                    <a:bodyPr/>
                    <a:lstStyle/>
                    <a:p>
                      <a:r>
                        <a:rPr lang="en-AU" dirty="0" smtClean="0"/>
                        <a:t>Prior over </a:t>
                      </a:r>
                      <a:r>
                        <a:rPr lang="en-AU" dirty="0" smtClean="0"/>
                        <a:t>error (likelihood</a:t>
                      </a:r>
                      <a:r>
                        <a:rPr lang="en-AU" baseline="0" dirty="0" smtClean="0"/>
                        <a:t> function precision)</a:t>
                      </a:r>
                      <a:endParaRPr lang="en-AU" dirty="0"/>
                    </a:p>
                  </a:txBody>
                  <a:tcPr/>
                </a:tc>
                <a:tc>
                  <a:txBody>
                    <a:bodyPr/>
                    <a:lstStyle/>
                    <a:p>
                      <a:pPr algn="l"/>
                      <a:r>
                        <a:rPr lang="en-AU" dirty="0" smtClean="0"/>
                        <a:t>Uniform</a:t>
                      </a:r>
                      <a:endParaRPr lang="en-AU"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96974"/>
          </a:xfrm>
          <a:solidFill>
            <a:schemeClr val="bg1">
              <a:lumMod val="75000"/>
            </a:schemeClr>
          </a:solidFill>
        </p:spPr>
        <p:txBody>
          <a:bodyPr tIns="144000" anchor="t" anchorCtr="0">
            <a:normAutofit fontScale="90000"/>
          </a:bodyPr>
          <a:lstStyle/>
          <a:p>
            <a:r>
              <a:rPr lang="en-AU" sz="4000" b="1" dirty="0" smtClean="0"/>
              <a:t>A Bayesian approach to our most recent analyses</a:t>
            </a:r>
            <a:endParaRPr lang="en-AU" sz="4000" b="1" dirty="0"/>
          </a:p>
        </p:txBody>
      </p:sp>
      <p:sp>
        <p:nvSpPr>
          <p:cNvPr id="6" name="Content Placeholder 3"/>
          <p:cNvSpPr>
            <a:spLocks noGrp="1"/>
          </p:cNvSpPr>
          <p:nvPr>
            <p:ph idx="1"/>
          </p:nvPr>
        </p:nvSpPr>
        <p:spPr>
          <a:xfrm>
            <a:off x="357158" y="1785926"/>
            <a:ext cx="8286808" cy="4286280"/>
          </a:xfrm>
          <a:noFill/>
        </p:spPr>
        <p:txBody>
          <a:bodyPr>
            <a:normAutofit fontScale="92500" lnSpcReduction="10000"/>
          </a:bodyPr>
          <a:lstStyle/>
          <a:p>
            <a:pPr marL="0" indent="0">
              <a:buNone/>
              <a:defRPr/>
            </a:pPr>
            <a:r>
              <a:rPr lang="en-AU" sz="2200" dirty="0" smtClean="0"/>
              <a:t>Demonstration – </a:t>
            </a:r>
            <a:r>
              <a:rPr lang="en-AU" sz="2200" dirty="0" err="1" smtClean="0">
                <a:latin typeface="Courier New" pitchFamily="49" charset="0"/>
                <a:cs typeface="Courier New" pitchFamily="49" charset="0"/>
              </a:rPr>
              <a:t>bayesglm</a:t>
            </a:r>
            <a:r>
              <a:rPr lang="en-AU" sz="2200" dirty="0" smtClean="0"/>
              <a:t> function in </a:t>
            </a:r>
            <a:r>
              <a:rPr lang="en-AU" sz="2200" dirty="0" smtClean="0">
                <a:latin typeface="Courier New" pitchFamily="49" charset="0"/>
                <a:cs typeface="Courier New" pitchFamily="49" charset="0"/>
              </a:rPr>
              <a:t>arm</a:t>
            </a:r>
            <a:r>
              <a:rPr lang="en-AU" sz="2200" dirty="0" smtClean="0"/>
              <a:t> package. </a:t>
            </a:r>
            <a:r>
              <a:rPr lang="en-AU" sz="2200" dirty="0" smtClean="0"/>
              <a:t>For generalized linear modelling using the Bayesian approach.</a:t>
            </a:r>
            <a:endParaRPr lang="en-AU" sz="2200" dirty="0" smtClean="0"/>
          </a:p>
          <a:p>
            <a:pPr marL="176213" indent="-176213">
              <a:buNone/>
              <a:defRPr/>
            </a:pPr>
            <a:endParaRPr lang="en-AU" sz="2200" dirty="0" smtClean="0"/>
          </a:p>
          <a:p>
            <a:pPr marL="176213" indent="-176213">
              <a:buNone/>
              <a:defRPr/>
            </a:pPr>
            <a:endParaRPr lang="en-AU" sz="2200" dirty="0" smtClean="0"/>
          </a:p>
          <a:p>
            <a:pPr marL="176213" indent="-176213">
              <a:buNone/>
              <a:defRPr/>
            </a:pPr>
            <a:endParaRPr lang="en-AU" sz="2200" dirty="0" smtClean="0"/>
          </a:p>
          <a:p>
            <a:pPr marL="176213" indent="-176213">
              <a:buNone/>
              <a:defRPr/>
            </a:pPr>
            <a:endParaRPr lang="en-AU" sz="2200" dirty="0" smtClean="0"/>
          </a:p>
          <a:p>
            <a:pPr marL="176213" indent="-176213">
              <a:buNone/>
              <a:defRPr/>
            </a:pPr>
            <a:endParaRPr lang="en-AU" sz="2200" dirty="0" smtClean="0"/>
          </a:p>
          <a:p>
            <a:pPr marL="176213" indent="-176213">
              <a:buNone/>
              <a:defRPr/>
            </a:pPr>
            <a:endParaRPr lang="en-AU" sz="2200" dirty="0" smtClean="0"/>
          </a:p>
          <a:p>
            <a:pPr marL="176213" indent="-176213">
              <a:buNone/>
              <a:defRPr/>
            </a:pPr>
            <a:endParaRPr lang="en-AU" sz="2200" dirty="0" smtClean="0"/>
          </a:p>
          <a:p>
            <a:pPr marL="176213" indent="-176213">
              <a:buNone/>
              <a:defRPr/>
            </a:pPr>
            <a:endParaRPr lang="en-AU" sz="2200" dirty="0" smtClean="0"/>
          </a:p>
          <a:p>
            <a:pPr marL="0" indent="0">
              <a:buNone/>
              <a:defRPr/>
            </a:pPr>
            <a:r>
              <a:rPr lang="en-AU" sz="2200" dirty="0" smtClean="0"/>
              <a:t>For mixture models (discussed in Lecture 4), you could explore the package </a:t>
            </a:r>
            <a:r>
              <a:rPr lang="en-AU" sz="2200" dirty="0" err="1" smtClean="0">
                <a:latin typeface="Courier New" pitchFamily="49" charset="0"/>
                <a:cs typeface="Courier New" pitchFamily="49" charset="0"/>
              </a:rPr>
              <a:t>MCMCglmm</a:t>
            </a:r>
            <a:r>
              <a:rPr lang="en-AU" sz="2200" dirty="0" smtClean="0"/>
              <a:t> </a:t>
            </a:r>
            <a:r>
              <a:rPr lang="en-AU" sz="2200" dirty="0" smtClean="0"/>
              <a:t>and the function of the same name within it.</a:t>
            </a:r>
            <a:endParaRPr lang="en-AU" sz="2200" dirty="0" smtClean="0"/>
          </a:p>
        </p:txBody>
      </p:sp>
      <p:graphicFrame>
        <p:nvGraphicFramePr>
          <p:cNvPr id="7" name="Table 6"/>
          <p:cNvGraphicFramePr>
            <a:graphicFrameLocks noGrp="1"/>
          </p:cNvGraphicFramePr>
          <p:nvPr/>
        </p:nvGraphicFramePr>
        <p:xfrm>
          <a:off x="1071538" y="2462218"/>
          <a:ext cx="7286676" cy="2296160"/>
        </p:xfrm>
        <a:graphic>
          <a:graphicData uri="http://schemas.openxmlformats.org/drawingml/2006/table">
            <a:tbl>
              <a:tblPr firstRow="1" bandRow="1">
                <a:tableStyleId>{5940675A-B579-460E-94D1-54222C63F5DA}</a:tableStyleId>
              </a:tblPr>
              <a:tblGrid>
                <a:gridCol w="3643338"/>
                <a:gridCol w="3643338"/>
              </a:tblGrid>
              <a:tr h="370840">
                <a:tc>
                  <a:txBody>
                    <a:bodyPr/>
                    <a:lstStyle/>
                    <a:p>
                      <a:r>
                        <a:rPr lang="en-AU" dirty="0" smtClean="0"/>
                        <a:t>Likelihood function</a:t>
                      </a:r>
                      <a:endParaRPr lang="en-AU" dirty="0"/>
                    </a:p>
                  </a:txBody>
                  <a:tcPr/>
                </a:tc>
                <a:tc>
                  <a:txBody>
                    <a:bodyPr/>
                    <a:lstStyle/>
                    <a:p>
                      <a:pPr algn="l"/>
                      <a:r>
                        <a:rPr lang="en-AU" dirty="0" smtClean="0"/>
                        <a:t>Normal</a:t>
                      </a:r>
                      <a:endParaRPr lang="en-AU" dirty="0"/>
                    </a:p>
                  </a:txBody>
                  <a:tcPr/>
                </a:tc>
              </a:tr>
              <a:tr h="370840">
                <a:tc>
                  <a:txBody>
                    <a:bodyPr/>
                    <a:lstStyle/>
                    <a:p>
                      <a:r>
                        <a:rPr lang="en-AU" dirty="0" smtClean="0"/>
                        <a:t>Prior over slope</a:t>
                      </a:r>
                      <a:r>
                        <a:rPr lang="en-AU" baseline="0" dirty="0" smtClean="0"/>
                        <a:t> parameters</a:t>
                      </a:r>
                      <a:endParaRPr lang="en-AU" dirty="0"/>
                    </a:p>
                  </a:txBody>
                  <a:tcPr>
                    <a:solidFill>
                      <a:schemeClr val="accent4">
                        <a:lumMod val="60000"/>
                        <a:lumOff val="40000"/>
                      </a:schemeClr>
                    </a:solidFill>
                  </a:tcPr>
                </a:tc>
                <a:tc>
                  <a:txBody>
                    <a:bodyPr/>
                    <a:lstStyle/>
                    <a:p>
                      <a:pPr algn="l"/>
                      <a:r>
                        <a:rPr lang="en-AU" i="0" smtClean="0"/>
                        <a:t>Cauchy, </a:t>
                      </a:r>
                      <a:r>
                        <a:rPr lang="en-AU" i="1" smtClean="0"/>
                        <a:t>t</a:t>
                      </a:r>
                      <a:endParaRPr lang="en-AU" i="0" dirty="0"/>
                    </a:p>
                  </a:txBody>
                  <a:tcPr>
                    <a:solidFill>
                      <a:schemeClr val="accent4">
                        <a:lumMod val="60000"/>
                        <a:lumOff val="40000"/>
                      </a:schemeClr>
                    </a:solidFill>
                  </a:tcPr>
                </a:tc>
              </a:tr>
              <a:tr h="370840">
                <a:tc>
                  <a:txBody>
                    <a:bodyPr/>
                    <a:lstStyle/>
                    <a:p>
                      <a:r>
                        <a:rPr lang="en-AU" dirty="0" smtClean="0"/>
                        <a:t>(Hyper)prior over prior precisions</a:t>
                      </a:r>
                      <a:endParaRPr lang="en-AU" dirty="0"/>
                    </a:p>
                  </a:txBody>
                  <a:tcPr/>
                </a:tc>
                <a:tc>
                  <a:txBody>
                    <a:bodyPr/>
                    <a:lstStyle/>
                    <a:p>
                      <a:pPr algn="l"/>
                      <a:r>
                        <a:rPr lang="en-AU" dirty="0" smtClean="0"/>
                        <a:t>- (standardization of predictors</a:t>
                      </a:r>
                      <a:r>
                        <a:rPr lang="en-AU" baseline="0" dirty="0" smtClean="0"/>
                        <a:t> and fixing of SD, which is related to the precision, to 0.5 or 1)</a:t>
                      </a:r>
                      <a:endParaRPr lang="en-AU" i="1" dirty="0"/>
                    </a:p>
                  </a:txBody>
                  <a:tcPr/>
                </a:tc>
              </a:tr>
              <a:tr h="370840">
                <a:tc>
                  <a:txBody>
                    <a:bodyPr/>
                    <a:lstStyle/>
                    <a:p>
                      <a:r>
                        <a:rPr lang="en-AU" dirty="0" smtClean="0"/>
                        <a:t>Prior over error (likelihood</a:t>
                      </a:r>
                      <a:r>
                        <a:rPr lang="en-AU" baseline="0" dirty="0" smtClean="0"/>
                        <a:t> function precision)</a:t>
                      </a:r>
                      <a:endParaRPr lang="en-AU" dirty="0"/>
                    </a:p>
                  </a:txBody>
                  <a:tcPr/>
                </a:tc>
                <a:tc>
                  <a:txBody>
                    <a:bodyPr/>
                    <a:lstStyle/>
                    <a:p>
                      <a:pPr algn="l"/>
                      <a:r>
                        <a:rPr lang="en-AU" dirty="0" smtClean="0"/>
                        <a:t>Uniform</a:t>
                      </a:r>
                      <a:endParaRPr lang="en-AU" dirty="0"/>
                    </a:p>
                  </a:txBody>
                  <a:tcPr/>
                </a:tc>
              </a:tr>
            </a:tbl>
          </a:graphicData>
        </a:graphic>
      </p:graphicFrame>
      <p:sp>
        <p:nvSpPr>
          <p:cNvPr id="8" name="Content Placeholder 2"/>
          <p:cNvSpPr txBox="1">
            <a:spLocks/>
          </p:cNvSpPr>
          <p:nvPr/>
        </p:nvSpPr>
        <p:spPr>
          <a:xfrm>
            <a:off x="6000760" y="1214422"/>
            <a:ext cx="4143404" cy="428628"/>
          </a:xfrm>
          <a:prstGeom prst="rect">
            <a:avLst/>
          </a:prstGeom>
          <a:noFill/>
          <a:ln>
            <a:noFill/>
          </a:ln>
        </p:spPr>
        <p:txBody>
          <a:bodyPr/>
          <a:lstStyle/>
          <a:p>
            <a:pPr>
              <a:spcBef>
                <a:spcPts val="700"/>
              </a:spcBef>
              <a:buClr>
                <a:schemeClr val="accent2"/>
              </a:buClr>
              <a:buSzPct val="60000"/>
              <a:defRPr/>
            </a:pPr>
            <a:r>
              <a:rPr lang="en-AU" dirty="0" smtClean="0"/>
              <a:t>Reading: </a:t>
            </a:r>
            <a:r>
              <a:rPr lang="en-AU" dirty="0" err="1" smtClean="0"/>
              <a:t>Gelman</a:t>
            </a:r>
            <a:r>
              <a:rPr lang="en-AU" dirty="0" smtClean="0"/>
              <a:t> et al 2009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normAutofit/>
          </a:bodyPr>
          <a:lstStyle/>
          <a:p>
            <a:r>
              <a:rPr lang="en-AU" b="1" dirty="0" smtClean="0"/>
              <a:t>Reading</a:t>
            </a:r>
            <a:endParaRPr lang="en-AU" b="1" dirty="0"/>
          </a:p>
        </p:txBody>
      </p:sp>
      <p:sp>
        <p:nvSpPr>
          <p:cNvPr id="3" name="Content Placeholder 2"/>
          <p:cNvSpPr>
            <a:spLocks noGrp="1"/>
          </p:cNvSpPr>
          <p:nvPr>
            <p:ph idx="1"/>
          </p:nvPr>
        </p:nvSpPr>
        <p:spPr>
          <a:xfrm>
            <a:off x="457200" y="1600200"/>
            <a:ext cx="8229600" cy="4900634"/>
          </a:xfrm>
        </p:spPr>
        <p:txBody>
          <a:bodyPr>
            <a:normAutofit fontScale="85000" lnSpcReduction="10000"/>
          </a:bodyPr>
          <a:lstStyle/>
          <a:p>
            <a:pPr marL="0" indent="0">
              <a:buNone/>
            </a:pPr>
            <a:r>
              <a:rPr lang="en-AU" dirty="0" err="1" smtClean="0"/>
              <a:t>Gelman</a:t>
            </a:r>
            <a:r>
              <a:rPr lang="en-AU" dirty="0" smtClean="0"/>
              <a:t>, A., </a:t>
            </a:r>
            <a:r>
              <a:rPr lang="en-AU" dirty="0" err="1" smtClean="0"/>
              <a:t>Jakulin</a:t>
            </a:r>
            <a:r>
              <a:rPr lang="en-AU" dirty="0" smtClean="0"/>
              <a:t>, A., </a:t>
            </a:r>
            <a:r>
              <a:rPr lang="en-AU" dirty="0" err="1" smtClean="0"/>
              <a:t>Pittau</a:t>
            </a:r>
            <a:r>
              <a:rPr lang="en-AU" dirty="0" smtClean="0"/>
              <a:t>, M. G., &amp; Su, Y. (2009). A weakly informative default prior distribution for logistic and other regression models. </a:t>
            </a:r>
            <a:r>
              <a:rPr lang="en-AU" i="1" dirty="0" smtClean="0"/>
              <a:t>The Annals of Applied Statistics, 2</a:t>
            </a:r>
            <a:r>
              <a:rPr lang="en-AU" dirty="0" smtClean="0"/>
              <a:t>, 1360-1383. Available online: </a:t>
            </a:r>
            <a:r>
              <a:rPr lang="en-AU" u="sng" dirty="0" smtClean="0">
                <a:hlinkClick r:id="rId2"/>
              </a:rPr>
              <a:t>http://www.stat.columbia.edu/~gelman/research/published/priors11.pdf</a:t>
            </a:r>
            <a:endParaRPr lang="en-AU" dirty="0" smtClean="0"/>
          </a:p>
          <a:p>
            <a:pPr marL="0" indent="0">
              <a:buNone/>
            </a:pPr>
            <a:endParaRPr lang="en-AU" dirty="0" smtClean="0"/>
          </a:p>
          <a:p>
            <a:pPr marL="0" indent="0">
              <a:buNone/>
            </a:pPr>
            <a:r>
              <a:rPr lang="en-AU" dirty="0" err="1" smtClean="0"/>
              <a:t>Kruschke</a:t>
            </a:r>
            <a:r>
              <a:rPr lang="en-AU" dirty="0" smtClean="0"/>
              <a:t>, J. K. (2011). </a:t>
            </a:r>
            <a:r>
              <a:rPr lang="en-AU" i="1" dirty="0" smtClean="0"/>
              <a:t>Doing Bayesian Data Analysis</a:t>
            </a:r>
            <a:r>
              <a:rPr lang="en-AU" dirty="0" smtClean="0"/>
              <a:t>. Elsevier: Oxford. Chapter 4 “</a:t>
            </a:r>
            <a:r>
              <a:rPr lang="en-AU" dirty="0" err="1" smtClean="0"/>
              <a:t>Bayes</a:t>
            </a:r>
            <a:r>
              <a:rPr lang="en-AU" dirty="0" smtClean="0"/>
              <a:t>’ Rule”, Chapter 18 “Bayesian </a:t>
            </a:r>
            <a:r>
              <a:rPr lang="en-AU" dirty="0" err="1" smtClean="0"/>
              <a:t>Oneway</a:t>
            </a:r>
            <a:r>
              <a:rPr lang="en-AU" dirty="0" smtClean="0"/>
              <a:t> ANOVA”, and Chapter 19 “Metric predicted variable with multiple nominal predictors” will be provided online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a:noFill/>
        </p:spPr>
        <p:txBody>
          <a:bodyPr>
            <a:normAutofit/>
          </a:bodyPr>
          <a:lstStyle/>
          <a:p>
            <a:r>
              <a:rPr lang="en-AU" sz="4000" b="1" dirty="0" smtClean="0"/>
              <a:t>Programme</a:t>
            </a:r>
            <a:endParaRPr lang="en-AU" sz="4000" b="1" dirty="0">
              <a:solidFill>
                <a:schemeClr val="accent6">
                  <a:lumMod val="75000"/>
                </a:schemeClr>
              </a:solidFill>
            </a:endParaRPr>
          </a:p>
        </p:txBody>
      </p:sp>
      <p:sp>
        <p:nvSpPr>
          <p:cNvPr id="4" name="Content Placeholder 2"/>
          <p:cNvSpPr txBox="1">
            <a:spLocks/>
          </p:cNvSpPr>
          <p:nvPr/>
        </p:nvSpPr>
        <p:spPr>
          <a:xfrm>
            <a:off x="500034" y="1285860"/>
            <a:ext cx="8143932" cy="3929090"/>
          </a:xfrm>
          <a:prstGeom prst="rect">
            <a:avLst/>
          </a:prstGeom>
          <a:noFill/>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err="1" smtClean="0">
                <a:ln>
                  <a:noFill/>
                </a:ln>
                <a:solidFill>
                  <a:schemeClr val="tx1"/>
                </a:solidFill>
                <a:effectLst/>
                <a:uLnTx/>
                <a:uFillTx/>
                <a:latin typeface="+mn-lt"/>
                <a:ea typeface="+mn-ea"/>
                <a:cs typeface="+mn-cs"/>
              </a:rPr>
              <a:t>Bayes</a:t>
            </a:r>
            <a:r>
              <a:rPr kumimoji="0" lang="en-AU" sz="2400" b="0" i="0" u="none" strike="noStrike" kern="1200" cap="none" spc="0" normalizeH="0" baseline="0" noProof="0" dirty="0" smtClean="0">
                <a:ln>
                  <a:noFill/>
                </a:ln>
                <a:solidFill>
                  <a:schemeClr val="tx1"/>
                </a:solidFill>
                <a:effectLst/>
                <a:uLnTx/>
                <a:uFillTx/>
                <a:latin typeface="+mn-lt"/>
                <a:ea typeface="+mn-ea"/>
                <a:cs typeface="+mn-cs"/>
              </a:rPr>
              <a:t>’ Rule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400" dirty="0" smtClean="0"/>
              <a:t>Simple “real-world” Bayesian problems: a demonstration of the rule’s rationality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400" dirty="0" smtClean="0"/>
              <a:t>Bayesian data analysis and its rationality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Bayesian ANOVA</a:t>
            </a:r>
            <a:r>
              <a:rPr kumimoji="0" lang="en-AU" sz="2400" b="0" i="0" u="none" strike="noStrike" kern="1200" cap="none" spc="0" normalizeH="0" noProof="0" dirty="0" smtClean="0">
                <a:ln>
                  <a:noFill/>
                </a:ln>
                <a:solidFill>
                  <a:schemeClr val="tx1"/>
                </a:solidFill>
                <a:effectLst/>
                <a:uLnTx/>
                <a:uFillTx/>
                <a:latin typeface="+mn-lt"/>
                <a:ea typeface="+mn-ea"/>
                <a:cs typeface="+mn-cs"/>
              </a:rPr>
              <a:t> example: Described in detail in readings from </a:t>
            </a:r>
            <a:r>
              <a:rPr kumimoji="0" lang="en-AU" sz="2400" b="0" i="0" u="none" strike="noStrike" kern="1200" cap="none" spc="0" normalizeH="0" noProof="0" dirty="0" err="1" smtClean="0">
                <a:ln>
                  <a:noFill/>
                </a:ln>
                <a:solidFill>
                  <a:schemeClr val="tx1"/>
                </a:solidFill>
                <a:effectLst/>
                <a:uLnTx/>
                <a:uFillTx/>
                <a:latin typeface="+mn-lt"/>
                <a:ea typeface="+mn-ea"/>
                <a:cs typeface="+mn-cs"/>
              </a:rPr>
              <a:t>Kruschke</a:t>
            </a:r>
            <a:r>
              <a:rPr kumimoji="0" lang="en-AU" sz="2400" b="0" i="0" u="none" strike="noStrike" kern="1200" cap="none" spc="0" normalizeH="0" noProof="0" dirty="0" smtClean="0">
                <a:ln>
                  <a:noFill/>
                </a:ln>
                <a:solidFill>
                  <a:schemeClr val="tx1"/>
                </a:solidFill>
                <a:effectLst/>
                <a:uLnTx/>
                <a:uFillTx/>
                <a:latin typeface="+mn-lt"/>
                <a:ea typeface="+mn-ea"/>
                <a:cs typeface="+mn-cs"/>
              </a:rPr>
              <a:t> textbook</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Demonstration: A Bayesian approach to our most recent analyses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AU"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500034" y="4143380"/>
            <a:ext cx="8143932" cy="2357430"/>
          </a:xfrm>
          <a:prstGeom prst="rect">
            <a:avLst/>
          </a:prstGeom>
          <a:noFill/>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lang="en-AU" sz="2400"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15436" cy="1143000"/>
          </a:xfrm>
          <a:solidFill>
            <a:schemeClr val="bg1">
              <a:lumMod val="75000"/>
            </a:schemeClr>
          </a:solidFill>
        </p:spPr>
        <p:txBody>
          <a:bodyPr tIns="180000" anchor="t" anchorCtr="0">
            <a:noAutofit/>
          </a:bodyPr>
          <a:lstStyle/>
          <a:p>
            <a:r>
              <a:rPr lang="en-AU" sz="3600" b="1" dirty="0" err="1" smtClean="0"/>
              <a:t>Bayes</a:t>
            </a:r>
            <a:r>
              <a:rPr lang="en-AU" sz="3600" b="1" dirty="0" smtClean="0"/>
              <a:t>’ Rule</a:t>
            </a:r>
            <a:endParaRPr lang="en-AU" sz="3600" b="1" dirty="0"/>
          </a:p>
        </p:txBody>
      </p:sp>
      <p:sp>
        <p:nvSpPr>
          <p:cNvPr id="3" name="Content Placeholder 2"/>
          <p:cNvSpPr>
            <a:spLocks noGrp="1"/>
          </p:cNvSpPr>
          <p:nvPr>
            <p:ph idx="1"/>
          </p:nvPr>
        </p:nvSpPr>
        <p:spPr>
          <a:xfrm>
            <a:off x="214282" y="1500174"/>
            <a:ext cx="8715436" cy="4500594"/>
          </a:xfrm>
          <a:noFill/>
        </p:spPr>
        <p:txBody>
          <a:bodyPr>
            <a:noAutofit/>
          </a:bodyPr>
          <a:lstStyle/>
          <a:p>
            <a:pPr marL="273050" indent="-273050"/>
            <a:r>
              <a:rPr lang="en-AU" sz="2000" dirty="0" smtClean="0"/>
              <a:t>Derivable from the laws of probability</a:t>
            </a:r>
          </a:p>
          <a:p>
            <a:pPr marL="273050" indent="-273050"/>
            <a:r>
              <a:rPr lang="en-AU" sz="2000" dirty="0" smtClean="0"/>
              <a:t>Premised on the idea that probability is a degree of belief inside a learner’s head</a:t>
            </a:r>
          </a:p>
          <a:p>
            <a:pPr marL="273050" indent="-273050">
              <a:buNone/>
            </a:pPr>
            <a:endParaRPr lang="en-AU" sz="2000" dirty="0" smtClean="0"/>
          </a:p>
          <a:p>
            <a:pPr marL="273050" indent="-273050">
              <a:buNone/>
            </a:pPr>
            <a:endParaRPr lang="en-AU" sz="2000" dirty="0" smtClean="0"/>
          </a:p>
          <a:p>
            <a:pPr marL="273050" indent="-273050">
              <a:buNone/>
            </a:pPr>
            <a:endParaRPr lang="en-AU" sz="2000" dirty="0" smtClean="0"/>
          </a:p>
          <a:p>
            <a:pPr marL="273050" indent="-273050">
              <a:buNone/>
            </a:pPr>
            <a:endParaRPr lang="en-AU" sz="2000" dirty="0" smtClean="0"/>
          </a:p>
          <a:p>
            <a:pPr marL="273050" indent="-273050">
              <a:buNone/>
            </a:pPr>
            <a:endParaRPr lang="en-AU" sz="2000" dirty="0" smtClean="0"/>
          </a:p>
          <a:p>
            <a:pPr marL="273050" indent="-273050">
              <a:buNone/>
            </a:pPr>
            <a:endParaRPr lang="en-AU" sz="2000" dirty="0" smtClean="0"/>
          </a:p>
          <a:p>
            <a:pPr marL="273050" indent="-273050">
              <a:buNone/>
            </a:pPr>
            <a:endParaRPr lang="en-AU" sz="2000" dirty="0" smtClean="0"/>
          </a:p>
          <a:p>
            <a:pPr marL="273050" indent="-273050">
              <a:buNone/>
            </a:pPr>
            <a:endParaRPr lang="en-AU" sz="2000" dirty="0" smtClean="0"/>
          </a:p>
          <a:p>
            <a:pPr marL="273050" indent="-273050">
              <a:buNone/>
            </a:pPr>
            <a:endParaRPr lang="en-AU" sz="2000" dirty="0" smtClean="0"/>
          </a:p>
          <a:p>
            <a:pPr marL="273050" indent="-273050">
              <a:buNone/>
            </a:pPr>
            <a:endParaRPr lang="en-AU" sz="2000" dirty="0" smtClean="0"/>
          </a:p>
        </p:txBody>
      </p:sp>
      <p:pic>
        <p:nvPicPr>
          <p:cNvPr id="75779" name="Picture 3"/>
          <p:cNvPicPr>
            <a:picLocks noChangeAspect="1" noChangeArrowheads="1"/>
          </p:cNvPicPr>
          <p:nvPr/>
        </p:nvPicPr>
        <p:blipFill>
          <a:blip r:embed="rId3" cstate="print"/>
          <a:srcRect/>
          <a:stretch>
            <a:fillRect/>
          </a:stretch>
        </p:blipFill>
        <p:spPr bwMode="auto">
          <a:xfrm>
            <a:off x="2643174" y="3786190"/>
            <a:ext cx="3946950" cy="928694"/>
          </a:xfrm>
          <a:prstGeom prst="rect">
            <a:avLst/>
          </a:prstGeom>
          <a:noFill/>
          <a:ln w="9525">
            <a:noFill/>
            <a:miter lim="800000"/>
            <a:headEnd/>
            <a:tailEnd/>
          </a:ln>
          <a:effectLst/>
        </p:spPr>
      </p:pic>
      <p:sp>
        <p:nvSpPr>
          <p:cNvPr id="7" name="TextBox 6"/>
          <p:cNvSpPr txBox="1"/>
          <p:nvPr/>
        </p:nvSpPr>
        <p:spPr>
          <a:xfrm>
            <a:off x="500034" y="4429132"/>
            <a:ext cx="3643338" cy="1477328"/>
          </a:xfrm>
          <a:prstGeom prst="rect">
            <a:avLst/>
          </a:prstGeom>
          <a:noFill/>
        </p:spPr>
        <p:txBody>
          <a:bodyPr wrap="square" rtlCol="0">
            <a:spAutoFit/>
          </a:bodyPr>
          <a:lstStyle/>
          <a:p>
            <a:r>
              <a:rPr lang="en-AU" dirty="0" smtClean="0">
                <a:solidFill>
                  <a:schemeClr val="accent1">
                    <a:lumMod val="75000"/>
                  </a:schemeClr>
                </a:solidFill>
              </a:rPr>
              <a:t>The probability that hypothesis </a:t>
            </a:r>
            <a:r>
              <a:rPr lang="en-AU" i="1" dirty="0" smtClean="0">
                <a:solidFill>
                  <a:schemeClr val="accent1">
                    <a:lumMod val="75000"/>
                  </a:schemeClr>
                </a:solidFill>
              </a:rPr>
              <a:t>h</a:t>
            </a:r>
            <a:r>
              <a:rPr lang="en-AU" dirty="0" smtClean="0">
                <a:solidFill>
                  <a:schemeClr val="accent1">
                    <a:lumMod val="75000"/>
                  </a:schemeClr>
                </a:solidFill>
              </a:rPr>
              <a:t> is true, given that we (the learners) have observed data </a:t>
            </a:r>
            <a:r>
              <a:rPr lang="en-AU" i="1" dirty="0" smtClean="0">
                <a:solidFill>
                  <a:schemeClr val="accent1">
                    <a:lumMod val="75000"/>
                  </a:schemeClr>
                </a:solidFill>
              </a:rPr>
              <a:t>d</a:t>
            </a:r>
            <a:r>
              <a:rPr lang="en-AU" dirty="0" smtClean="0">
                <a:solidFill>
                  <a:schemeClr val="accent1">
                    <a:lumMod val="75000"/>
                  </a:schemeClr>
                </a:solidFill>
              </a:rPr>
              <a:t>; i.e., our degree of belief in </a:t>
            </a:r>
            <a:r>
              <a:rPr lang="en-AU" i="1" dirty="0" smtClean="0">
                <a:solidFill>
                  <a:schemeClr val="accent1">
                    <a:lumMod val="75000"/>
                  </a:schemeClr>
                </a:solidFill>
              </a:rPr>
              <a:t>h</a:t>
            </a:r>
            <a:r>
              <a:rPr lang="en-AU" dirty="0" smtClean="0">
                <a:solidFill>
                  <a:schemeClr val="accent1">
                    <a:lumMod val="75000"/>
                  </a:schemeClr>
                </a:solidFill>
              </a:rPr>
              <a:t> after seeing the data</a:t>
            </a:r>
          </a:p>
        </p:txBody>
      </p:sp>
      <p:sp>
        <p:nvSpPr>
          <p:cNvPr id="8" name="TextBox 7"/>
          <p:cNvSpPr txBox="1"/>
          <p:nvPr/>
        </p:nvSpPr>
        <p:spPr>
          <a:xfrm>
            <a:off x="5643570" y="2786058"/>
            <a:ext cx="2928958" cy="923330"/>
          </a:xfrm>
          <a:prstGeom prst="rect">
            <a:avLst/>
          </a:prstGeom>
          <a:noFill/>
        </p:spPr>
        <p:txBody>
          <a:bodyPr wrap="square" rtlCol="0">
            <a:spAutoFit/>
          </a:bodyPr>
          <a:lstStyle/>
          <a:p>
            <a:r>
              <a:rPr lang="en-AU" dirty="0" smtClean="0">
                <a:solidFill>
                  <a:schemeClr val="accent3">
                    <a:lumMod val="75000"/>
                  </a:schemeClr>
                </a:solidFill>
              </a:rPr>
              <a:t>The prior: Our degree of belief in </a:t>
            </a:r>
            <a:r>
              <a:rPr lang="en-AU" i="1" dirty="0" smtClean="0">
                <a:solidFill>
                  <a:schemeClr val="accent3">
                    <a:lumMod val="75000"/>
                  </a:schemeClr>
                </a:solidFill>
              </a:rPr>
              <a:t>h</a:t>
            </a:r>
            <a:r>
              <a:rPr lang="en-AU" dirty="0" smtClean="0">
                <a:solidFill>
                  <a:schemeClr val="accent3">
                    <a:lumMod val="75000"/>
                  </a:schemeClr>
                </a:solidFill>
              </a:rPr>
              <a:t> before seeing the data</a:t>
            </a:r>
          </a:p>
        </p:txBody>
      </p:sp>
      <p:sp>
        <p:nvSpPr>
          <p:cNvPr id="9" name="TextBox 8"/>
          <p:cNvSpPr txBox="1"/>
          <p:nvPr/>
        </p:nvSpPr>
        <p:spPr>
          <a:xfrm>
            <a:off x="1000100" y="2500306"/>
            <a:ext cx="4357718" cy="1200329"/>
          </a:xfrm>
          <a:prstGeom prst="rect">
            <a:avLst/>
          </a:prstGeom>
          <a:noFill/>
        </p:spPr>
        <p:txBody>
          <a:bodyPr wrap="square" rtlCol="0">
            <a:spAutoFit/>
          </a:bodyPr>
          <a:lstStyle/>
          <a:p>
            <a:r>
              <a:rPr lang="en-AU" dirty="0" smtClean="0">
                <a:solidFill>
                  <a:schemeClr val="accent6">
                    <a:lumMod val="75000"/>
                  </a:schemeClr>
                </a:solidFill>
              </a:rPr>
              <a:t>The likelihood: Our degree of belief in seeing the data if </a:t>
            </a:r>
            <a:r>
              <a:rPr lang="en-AU" i="1" dirty="0" smtClean="0">
                <a:solidFill>
                  <a:schemeClr val="accent6">
                    <a:lumMod val="75000"/>
                  </a:schemeClr>
                </a:solidFill>
              </a:rPr>
              <a:t>h </a:t>
            </a:r>
            <a:r>
              <a:rPr lang="en-AU" dirty="0" smtClean="0">
                <a:solidFill>
                  <a:schemeClr val="accent6">
                    <a:lumMod val="75000"/>
                  </a:schemeClr>
                </a:solidFill>
              </a:rPr>
              <a:t>is true (given our assumptions about the generating mechanism behind all possible datasets – i.e., the sample space)</a:t>
            </a:r>
          </a:p>
        </p:txBody>
      </p:sp>
      <p:sp>
        <p:nvSpPr>
          <p:cNvPr id="10" name="TextBox 9"/>
          <p:cNvSpPr txBox="1"/>
          <p:nvPr/>
        </p:nvSpPr>
        <p:spPr>
          <a:xfrm>
            <a:off x="4643438" y="4643446"/>
            <a:ext cx="4071966" cy="1754326"/>
          </a:xfrm>
          <a:prstGeom prst="rect">
            <a:avLst/>
          </a:prstGeom>
          <a:noFill/>
        </p:spPr>
        <p:txBody>
          <a:bodyPr wrap="square" rtlCol="0">
            <a:spAutoFit/>
          </a:bodyPr>
          <a:lstStyle/>
          <a:p>
            <a:r>
              <a:rPr lang="en-AU" dirty="0" smtClean="0"/>
              <a:t>The marginal likelihood: The likelihood of the data under hypothesis </a:t>
            </a:r>
            <a:r>
              <a:rPr lang="en-AU" i="1" dirty="0" smtClean="0"/>
              <a:t>h</a:t>
            </a:r>
            <a:r>
              <a:rPr lang="en-AU" dirty="0" smtClean="0"/>
              <a:t> and all other possible hypotheses in the hypothesis space </a:t>
            </a:r>
            <a:r>
              <a:rPr lang="en-AU" i="1" dirty="0" smtClean="0"/>
              <a:t>H</a:t>
            </a:r>
            <a:r>
              <a:rPr lang="en-AU" dirty="0" smtClean="0"/>
              <a:t>; can also be expressed as: </a:t>
            </a:r>
          </a:p>
          <a:p>
            <a:pPr algn="ctr"/>
            <a:endParaRPr lang="en-AU" dirty="0" smtClean="0"/>
          </a:p>
          <a:p>
            <a:pPr algn="ctr"/>
            <a:r>
              <a:rPr lang="en-AU" dirty="0" smtClean="0"/>
              <a:t>or</a:t>
            </a:r>
          </a:p>
        </p:txBody>
      </p:sp>
      <p:cxnSp>
        <p:nvCxnSpPr>
          <p:cNvPr id="12" name="Straight Connector 11"/>
          <p:cNvCxnSpPr/>
          <p:nvPr/>
        </p:nvCxnSpPr>
        <p:spPr>
          <a:xfrm flipV="1">
            <a:off x="2643174" y="4357694"/>
            <a:ext cx="500066" cy="14287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4179091" y="3679033"/>
            <a:ext cx="214314" cy="142876"/>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flipH="1" flipV="1">
            <a:off x="5464975" y="3536157"/>
            <a:ext cx="214314" cy="142876"/>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pic>
        <p:nvPicPr>
          <p:cNvPr id="75780" name="Picture 4"/>
          <p:cNvPicPr>
            <a:picLocks noChangeAspect="1" noChangeArrowheads="1"/>
          </p:cNvPicPr>
          <p:nvPr/>
        </p:nvPicPr>
        <p:blipFill>
          <a:blip r:embed="rId4" cstate="print"/>
          <a:srcRect/>
          <a:stretch>
            <a:fillRect/>
          </a:stretch>
        </p:blipFill>
        <p:spPr bwMode="auto">
          <a:xfrm>
            <a:off x="4643438" y="5786455"/>
            <a:ext cx="1576563" cy="714380"/>
          </a:xfrm>
          <a:prstGeom prst="rect">
            <a:avLst/>
          </a:prstGeom>
          <a:noFill/>
          <a:ln w="9525">
            <a:noFill/>
            <a:miter lim="800000"/>
            <a:headEnd/>
            <a:tailEnd/>
          </a:ln>
          <a:effectLst/>
        </p:spPr>
      </p:pic>
      <p:cxnSp>
        <p:nvCxnSpPr>
          <p:cNvPr id="27" name="Straight Connector 26"/>
          <p:cNvCxnSpPr/>
          <p:nvPr/>
        </p:nvCxnSpPr>
        <p:spPr>
          <a:xfrm>
            <a:off x="5643570" y="4500570"/>
            <a:ext cx="428628" cy="21431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75782" name="Picture 6"/>
          <p:cNvPicPr>
            <a:picLocks noChangeAspect="1" noChangeArrowheads="1"/>
          </p:cNvPicPr>
          <p:nvPr/>
        </p:nvPicPr>
        <p:blipFill>
          <a:blip r:embed="rId5" cstate="print"/>
          <a:srcRect/>
          <a:stretch>
            <a:fillRect/>
          </a:stretch>
        </p:blipFill>
        <p:spPr bwMode="auto">
          <a:xfrm>
            <a:off x="6638925" y="6343673"/>
            <a:ext cx="2505075" cy="371475"/>
          </a:xfrm>
          <a:prstGeom prst="rect">
            <a:avLst/>
          </a:prstGeom>
          <a:noFill/>
          <a:ln w="9525">
            <a:noFill/>
            <a:miter lim="800000"/>
            <a:headEnd/>
            <a:tailEnd/>
          </a:ln>
          <a:effectLst/>
        </p:spPr>
      </p:pic>
      <p:sp>
        <p:nvSpPr>
          <p:cNvPr id="37" name="Content Placeholder 2"/>
          <p:cNvSpPr txBox="1">
            <a:spLocks/>
          </p:cNvSpPr>
          <p:nvPr/>
        </p:nvSpPr>
        <p:spPr>
          <a:xfrm>
            <a:off x="4857752" y="1000108"/>
            <a:ext cx="4143404" cy="357190"/>
          </a:xfrm>
          <a:prstGeom prst="rect">
            <a:avLst/>
          </a:prstGeom>
          <a:noFill/>
          <a:ln>
            <a:noFill/>
          </a:ln>
        </p:spPr>
        <p:txBody>
          <a:bodyPr/>
          <a:lstStyle/>
          <a:p>
            <a:pPr>
              <a:spcBef>
                <a:spcPts val="700"/>
              </a:spcBef>
              <a:buClr>
                <a:schemeClr val="accent2"/>
              </a:buClr>
              <a:buSzPct val="60000"/>
              <a:defRPr/>
            </a:pPr>
            <a:r>
              <a:rPr lang="en-AU" dirty="0" smtClean="0"/>
              <a:t>Reading: Navarro lecture 4; </a:t>
            </a:r>
            <a:r>
              <a:rPr lang="en-AU" dirty="0" err="1" smtClean="0"/>
              <a:t>Kruschke</a:t>
            </a:r>
            <a:r>
              <a:rPr lang="en-AU" dirty="0" smtClean="0"/>
              <a:t> Ch 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15436" cy="1143000"/>
          </a:xfrm>
          <a:solidFill>
            <a:schemeClr val="bg1">
              <a:lumMod val="75000"/>
            </a:schemeClr>
          </a:solidFill>
        </p:spPr>
        <p:txBody>
          <a:bodyPr tIns="180000" anchor="t" anchorCtr="0">
            <a:noAutofit/>
          </a:bodyPr>
          <a:lstStyle/>
          <a:p>
            <a:r>
              <a:rPr lang="en-AU" sz="3600" b="1" dirty="0" smtClean="0"/>
              <a:t>Bayesian inference: rational in the real world</a:t>
            </a:r>
            <a:endParaRPr lang="en-AU" sz="3600" b="1" dirty="0"/>
          </a:p>
        </p:txBody>
      </p:sp>
      <p:sp>
        <p:nvSpPr>
          <p:cNvPr id="3" name="Content Placeholder 2"/>
          <p:cNvSpPr>
            <a:spLocks noGrp="1"/>
          </p:cNvSpPr>
          <p:nvPr>
            <p:ph idx="1"/>
          </p:nvPr>
        </p:nvSpPr>
        <p:spPr>
          <a:xfrm>
            <a:off x="214282" y="1500174"/>
            <a:ext cx="8715436" cy="4929222"/>
          </a:xfrm>
          <a:noFill/>
        </p:spPr>
        <p:txBody>
          <a:bodyPr>
            <a:noAutofit/>
          </a:bodyPr>
          <a:lstStyle/>
          <a:p>
            <a:pPr marL="273050" indent="-273050"/>
            <a:r>
              <a:rPr lang="en-AU" sz="2000" dirty="0" smtClean="0"/>
              <a:t>The taxicab problem illustrates that, in the real world, the </a:t>
            </a:r>
            <a:r>
              <a:rPr lang="en-AU" sz="2000" b="1" dirty="0" smtClean="0"/>
              <a:t>prior</a:t>
            </a:r>
            <a:r>
              <a:rPr lang="en-AU" sz="2000" dirty="0" smtClean="0"/>
              <a:t> matters!</a:t>
            </a:r>
          </a:p>
          <a:p>
            <a:pPr marL="273050" indent="-273050"/>
            <a:r>
              <a:rPr lang="en-AU" sz="2000" dirty="0" smtClean="0"/>
              <a:t>The game show problem illustrates that, in the real world, the </a:t>
            </a:r>
            <a:r>
              <a:rPr lang="en-AU" sz="2000" b="1" dirty="0" smtClean="0"/>
              <a:t>likelihood</a:t>
            </a:r>
            <a:r>
              <a:rPr lang="en-AU" sz="2000" dirty="0" smtClean="0"/>
              <a:t> matters!</a:t>
            </a:r>
          </a:p>
          <a:p>
            <a:pPr marL="273050" indent="-273050"/>
            <a:r>
              <a:rPr lang="en-AU" sz="2000" dirty="0" smtClean="0"/>
              <a:t>(The following slides describing the problems and their solutions are from Daniel Navarro’s  2011 lectures on Computational Cognitive Science at </a:t>
            </a:r>
            <a:r>
              <a:rPr lang="en-AU" sz="2000" i="1" dirty="0" smtClean="0"/>
              <a:t>The University of Adelaide</a:t>
            </a:r>
            <a:r>
              <a:rPr lang="en-AU" sz="2000" dirty="0" smtClean="0"/>
              <a:t>. </a:t>
            </a:r>
            <a:r>
              <a:rPr lang="en-AU" sz="2000" dirty="0" smtClean="0">
                <a:hlinkClick r:id="rId3"/>
              </a:rPr>
              <a:t>This </a:t>
            </a:r>
            <a:r>
              <a:rPr lang="en-AU" sz="2000" dirty="0" smtClean="0"/>
              <a:t>is the link to the full course, and </a:t>
            </a:r>
            <a:r>
              <a:rPr lang="en-AU" sz="2000" dirty="0" smtClean="0">
                <a:hlinkClick r:id="rId4"/>
              </a:rPr>
              <a:t>this </a:t>
            </a:r>
            <a:r>
              <a:rPr lang="en-AU" sz="2000" dirty="0" smtClean="0"/>
              <a:t>is the link to the specific lecture used – Lecture 4.)</a:t>
            </a:r>
          </a:p>
        </p:txBody>
      </p:sp>
      <p:sp>
        <p:nvSpPr>
          <p:cNvPr id="5" name="Content Placeholder 2"/>
          <p:cNvSpPr txBox="1">
            <a:spLocks/>
          </p:cNvSpPr>
          <p:nvPr/>
        </p:nvSpPr>
        <p:spPr>
          <a:xfrm>
            <a:off x="6357950" y="1000108"/>
            <a:ext cx="2786082" cy="357190"/>
          </a:xfrm>
          <a:prstGeom prst="rect">
            <a:avLst/>
          </a:prstGeom>
          <a:noFill/>
          <a:ln>
            <a:noFill/>
          </a:ln>
        </p:spPr>
        <p:txBody>
          <a:bodyPr/>
          <a:lstStyle/>
          <a:p>
            <a:pPr>
              <a:spcBef>
                <a:spcPts val="700"/>
              </a:spcBef>
              <a:buClr>
                <a:schemeClr val="accent2"/>
              </a:buClr>
              <a:buSzPct val="60000"/>
              <a:defRPr/>
            </a:pPr>
            <a:r>
              <a:rPr lang="en-AU" dirty="0" smtClean="0"/>
              <a:t>Reading: Navarro lecture 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57158" y="214290"/>
            <a:ext cx="8143932" cy="571504"/>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The taxicab problem</a:t>
            </a:r>
          </a:p>
        </p:txBody>
      </p:sp>
      <p:pic>
        <p:nvPicPr>
          <p:cNvPr id="83969" name="Picture 1"/>
          <p:cNvPicPr>
            <a:picLocks noChangeAspect="1" noChangeArrowheads="1"/>
          </p:cNvPicPr>
          <p:nvPr/>
        </p:nvPicPr>
        <p:blipFill>
          <a:blip r:embed="rId2" cstate="print"/>
          <a:srcRect/>
          <a:stretch>
            <a:fillRect/>
          </a:stretch>
        </p:blipFill>
        <p:spPr bwMode="auto">
          <a:xfrm>
            <a:off x="1500166" y="1428736"/>
            <a:ext cx="6203940" cy="4091004"/>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57158" y="214290"/>
            <a:ext cx="8143932" cy="571504"/>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The game</a:t>
            </a:r>
            <a:r>
              <a:rPr kumimoji="0" lang="en-AU" sz="2400" b="0" i="0" u="none" strike="noStrike" kern="1200" cap="none" spc="0" normalizeH="0" noProof="0" dirty="0" smtClean="0">
                <a:ln>
                  <a:noFill/>
                </a:ln>
                <a:solidFill>
                  <a:schemeClr val="tx1"/>
                </a:solidFill>
                <a:effectLst/>
                <a:uLnTx/>
                <a:uFillTx/>
                <a:latin typeface="+mn-lt"/>
                <a:ea typeface="+mn-ea"/>
                <a:cs typeface="+mn-cs"/>
              </a:rPr>
              <a:t> show</a:t>
            </a:r>
            <a:r>
              <a:rPr kumimoji="0" lang="en-AU" sz="2400" b="0" i="0" u="none" strike="noStrike" kern="1200" cap="none" spc="0" normalizeH="0" baseline="0" noProof="0" dirty="0" smtClean="0">
                <a:ln>
                  <a:noFill/>
                </a:ln>
                <a:solidFill>
                  <a:schemeClr val="tx1"/>
                </a:solidFill>
                <a:effectLst/>
                <a:uLnTx/>
                <a:uFillTx/>
                <a:latin typeface="+mn-lt"/>
                <a:ea typeface="+mn-ea"/>
                <a:cs typeface="+mn-cs"/>
              </a:rPr>
              <a:t> problem</a:t>
            </a:r>
          </a:p>
        </p:txBody>
      </p:sp>
      <p:pic>
        <p:nvPicPr>
          <p:cNvPr id="82945" name="Picture 1"/>
          <p:cNvPicPr>
            <a:picLocks noChangeAspect="1" noChangeArrowheads="1"/>
          </p:cNvPicPr>
          <p:nvPr/>
        </p:nvPicPr>
        <p:blipFill>
          <a:blip r:embed="rId2" cstate="print"/>
          <a:srcRect/>
          <a:stretch>
            <a:fillRect/>
          </a:stretch>
        </p:blipFill>
        <p:spPr bwMode="auto">
          <a:xfrm>
            <a:off x="1285852" y="1428736"/>
            <a:ext cx="6801647" cy="4138629"/>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90"/>
            <a:ext cx="8715436" cy="1357322"/>
          </a:xfrm>
          <a:solidFill>
            <a:schemeClr val="bg1">
              <a:lumMod val="75000"/>
            </a:schemeClr>
          </a:solidFill>
        </p:spPr>
        <p:txBody>
          <a:bodyPr tIns="36000" anchor="t" anchorCtr="0">
            <a:noAutofit/>
          </a:bodyPr>
          <a:lstStyle/>
          <a:p>
            <a:r>
              <a:rPr lang="en-AU" sz="3600" b="1" dirty="0" smtClean="0"/>
              <a:t>Argued to also be more rational in data analysis</a:t>
            </a:r>
            <a:endParaRPr lang="en-AU" sz="3600" b="1" dirty="0"/>
          </a:p>
        </p:txBody>
      </p:sp>
      <p:sp>
        <p:nvSpPr>
          <p:cNvPr id="3" name="Content Placeholder 2"/>
          <p:cNvSpPr>
            <a:spLocks noGrp="1"/>
          </p:cNvSpPr>
          <p:nvPr>
            <p:ph idx="1"/>
          </p:nvPr>
        </p:nvSpPr>
        <p:spPr>
          <a:xfrm>
            <a:off x="285720" y="1714488"/>
            <a:ext cx="5000660" cy="4714908"/>
          </a:xfrm>
          <a:noFill/>
        </p:spPr>
        <p:txBody>
          <a:bodyPr>
            <a:noAutofit/>
          </a:bodyPr>
          <a:lstStyle/>
          <a:p>
            <a:pPr marL="273050" indent="-273050"/>
            <a:r>
              <a:rPr lang="en-AU" sz="2000" dirty="0" smtClean="0"/>
              <a:t>In the Bayesian version of the analyses we’ve been doing, the linear model and its assumptions are expressed in the </a:t>
            </a:r>
            <a:r>
              <a:rPr lang="en-AU" sz="2000" b="1" dirty="0" smtClean="0"/>
              <a:t>likelihood</a:t>
            </a:r>
            <a:r>
              <a:rPr lang="en-AU" sz="2000" dirty="0" smtClean="0"/>
              <a:t> function, which takes the form of a normal distribution (or a </a:t>
            </a:r>
            <a:r>
              <a:rPr lang="en-AU" sz="2000" i="1" dirty="0" smtClean="0"/>
              <a:t>t</a:t>
            </a:r>
            <a:r>
              <a:rPr lang="en-AU" sz="2000" dirty="0" smtClean="0"/>
              <a:t>-distribution in some cases).</a:t>
            </a:r>
          </a:p>
          <a:p>
            <a:pPr marL="273050" indent="-273050"/>
            <a:r>
              <a:rPr lang="en-AU" sz="2000" dirty="0" smtClean="0"/>
              <a:t>For each predictor, there is a </a:t>
            </a:r>
            <a:r>
              <a:rPr lang="en-AU" sz="2000" b="1" dirty="0" smtClean="0"/>
              <a:t>prior</a:t>
            </a:r>
            <a:r>
              <a:rPr lang="en-AU" sz="2000" dirty="0" smtClean="0"/>
              <a:t> distribution (usually of gamma form), expressing the learner’s beliefs about the strength of the relationship between the predictor and the outcome variable.</a:t>
            </a:r>
          </a:p>
          <a:p>
            <a:pPr marL="273050" indent="-273050"/>
            <a:r>
              <a:rPr lang="en-AU" sz="2000" dirty="0" smtClean="0"/>
              <a:t>The</a:t>
            </a:r>
            <a:r>
              <a:rPr lang="en-AU" sz="2000" b="1" dirty="0" smtClean="0"/>
              <a:t> marginal likelihood</a:t>
            </a:r>
            <a:r>
              <a:rPr lang="en-AU" sz="2000" dirty="0" smtClean="0"/>
              <a:t> is usually not computed.</a:t>
            </a:r>
          </a:p>
        </p:txBody>
      </p:sp>
      <p:sp>
        <p:nvSpPr>
          <p:cNvPr id="5" name="Content Placeholder 2"/>
          <p:cNvSpPr txBox="1">
            <a:spLocks/>
          </p:cNvSpPr>
          <p:nvPr/>
        </p:nvSpPr>
        <p:spPr>
          <a:xfrm>
            <a:off x="5429256" y="1714488"/>
            <a:ext cx="3471858" cy="4929222"/>
          </a:xfrm>
          <a:prstGeom prst="rect">
            <a:avLst/>
          </a:prstGeom>
          <a:solidFill>
            <a:schemeClr val="accent2">
              <a:lumMod val="60000"/>
              <a:lumOff val="40000"/>
            </a:schemeClr>
          </a:solidFill>
        </p:spPr>
        <p:txBody>
          <a:bodyPr vert="horz" lIns="91440" tIns="45720" rIns="91440" bIns="45720" rtlCol="0">
            <a:noAutofit/>
          </a:bodyPr>
          <a:lstStyle/>
          <a:p>
            <a:pPr>
              <a:buNone/>
            </a:pPr>
            <a:r>
              <a:rPr lang="en-AU" sz="2000" dirty="0" smtClean="0"/>
              <a:t>All four components of </a:t>
            </a:r>
            <a:r>
              <a:rPr lang="en-AU" sz="2000" dirty="0" err="1" smtClean="0"/>
              <a:t>Bayes</a:t>
            </a:r>
            <a:r>
              <a:rPr lang="en-AU" sz="2000" dirty="0" smtClean="0"/>
              <a:t>’ Rule are probability distributions; that is:</a:t>
            </a:r>
          </a:p>
          <a:p>
            <a:pPr marL="182563" indent="-182563">
              <a:buFont typeface="Arial" pitchFamily="34" charset="0"/>
              <a:buChar char="•"/>
            </a:pPr>
            <a:r>
              <a:rPr lang="en-AU" sz="2000" dirty="0" smtClean="0"/>
              <a:t>They have a certain shape, expressed in a function (i.e., formula).</a:t>
            </a:r>
          </a:p>
          <a:p>
            <a:pPr marL="182563" indent="-182563">
              <a:buFont typeface="Arial" pitchFamily="34" charset="0"/>
              <a:buChar char="•"/>
            </a:pPr>
            <a:r>
              <a:rPr lang="en-AU" sz="2000" dirty="0" smtClean="0"/>
              <a:t>For probability density functions (continuous variables), the area under the shape (i.e., the integral of the function) equals 1. For probability mass functions (categorical variables) the sum of the categories’ probabilities is 1.</a:t>
            </a:r>
          </a:p>
        </p:txBody>
      </p:sp>
      <p:sp>
        <p:nvSpPr>
          <p:cNvPr id="6" name="Content Placeholder 2"/>
          <p:cNvSpPr txBox="1">
            <a:spLocks/>
          </p:cNvSpPr>
          <p:nvPr/>
        </p:nvSpPr>
        <p:spPr>
          <a:xfrm>
            <a:off x="5143504" y="1214422"/>
            <a:ext cx="4143404" cy="428628"/>
          </a:xfrm>
          <a:prstGeom prst="rect">
            <a:avLst/>
          </a:prstGeom>
          <a:noFill/>
          <a:ln>
            <a:noFill/>
          </a:ln>
        </p:spPr>
        <p:txBody>
          <a:bodyPr/>
          <a:lstStyle/>
          <a:p>
            <a:pPr>
              <a:spcBef>
                <a:spcPts val="700"/>
              </a:spcBef>
              <a:buClr>
                <a:schemeClr val="accent2"/>
              </a:buClr>
              <a:buSzPct val="60000"/>
              <a:defRPr/>
            </a:pPr>
            <a:r>
              <a:rPr lang="en-AU" dirty="0" smtClean="0"/>
              <a:t>Reading: </a:t>
            </a:r>
            <a:r>
              <a:rPr lang="en-AU" dirty="0" err="1" smtClean="0"/>
              <a:t>Kruschke</a:t>
            </a:r>
            <a:r>
              <a:rPr lang="en-AU" dirty="0" smtClean="0"/>
              <a:t> Ch 11 (not provided)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Bayesian data analysis logic continued</a:t>
            </a:r>
          </a:p>
        </p:txBody>
      </p:sp>
      <p:sp>
        <p:nvSpPr>
          <p:cNvPr id="7" name="Content Placeholder 2"/>
          <p:cNvSpPr>
            <a:spLocks noGrp="1"/>
          </p:cNvSpPr>
          <p:nvPr>
            <p:ph idx="1"/>
          </p:nvPr>
        </p:nvSpPr>
        <p:spPr>
          <a:xfrm>
            <a:off x="285720" y="714356"/>
            <a:ext cx="8501122" cy="4857784"/>
          </a:xfrm>
          <a:noFill/>
        </p:spPr>
        <p:txBody>
          <a:bodyPr>
            <a:noAutofit/>
          </a:bodyPr>
          <a:lstStyle/>
          <a:p>
            <a:pPr marL="273050" indent="-273050"/>
            <a:r>
              <a:rPr lang="en-AU" sz="2000" dirty="0" smtClean="0"/>
              <a:t>The</a:t>
            </a:r>
            <a:r>
              <a:rPr lang="en-AU" sz="2000" b="1" dirty="0" smtClean="0"/>
              <a:t> </a:t>
            </a:r>
            <a:r>
              <a:rPr lang="en-AU" sz="2000" dirty="0" smtClean="0"/>
              <a:t>marginal likelihood is the conjoint (summed) probability of the data points given the model. The reason we usually need specialised techniques to estimate this value is that it takes the form of a complex integral. For example, for a model with three parameters:</a:t>
            </a:r>
          </a:p>
          <a:p>
            <a:pPr marL="273050" indent="-273050">
              <a:buNone/>
            </a:pPr>
            <a:endParaRPr lang="en-AU" sz="2000" dirty="0" smtClean="0"/>
          </a:p>
          <a:p>
            <a:pPr marL="273050" indent="-273050">
              <a:buNone/>
            </a:pPr>
            <a:endParaRPr lang="en-AU" sz="2000" dirty="0" smtClean="0"/>
          </a:p>
          <a:p>
            <a:pPr marL="273050" indent="-273050"/>
            <a:r>
              <a:rPr lang="en-AU" sz="2000" dirty="0" smtClean="0"/>
              <a:t>It follows from </a:t>
            </a:r>
            <a:r>
              <a:rPr lang="en-AU" sz="2000" dirty="0" err="1" smtClean="0"/>
              <a:t>Bayes</a:t>
            </a:r>
            <a:r>
              <a:rPr lang="en-AU" sz="2000" dirty="0" smtClean="0"/>
              <a:t>’ Rule that the posterior is a weighted average of the prior mean and the data, with weighting corresponding to the relative precisions of the prior and likelihood. Precisions are related to standard deviations and reflect the learner’s (i.e., the analyst’s) uncertainty in prior beliefs, or, alternatively, model predictions. </a:t>
            </a:r>
            <a:r>
              <a:rPr lang="en-AU" sz="2000" dirty="0" smtClean="0"/>
              <a:t>The precisions are estimated from the data through the use of </a:t>
            </a:r>
            <a:r>
              <a:rPr lang="en-AU" sz="2000" dirty="0" err="1" smtClean="0"/>
              <a:t>hyperpriors</a:t>
            </a:r>
            <a:r>
              <a:rPr lang="en-AU" sz="2000" dirty="0" smtClean="0"/>
              <a:t>.  That is,</a:t>
            </a:r>
            <a:endParaRPr lang="en-AU" sz="2000" dirty="0" smtClean="0"/>
          </a:p>
          <a:p>
            <a:pPr marL="673100" lvl="1" indent="-273050"/>
            <a:r>
              <a:rPr lang="en-AU" sz="2000" dirty="0" smtClean="0"/>
              <a:t>i</a:t>
            </a:r>
            <a:r>
              <a:rPr lang="en-AU" sz="2000" dirty="0" smtClean="0"/>
              <a:t>f </a:t>
            </a:r>
            <a:r>
              <a:rPr lang="en-AU" sz="2000" dirty="0" smtClean="0"/>
              <a:t>the prior is fairly vague, and the data are numerous, the posterior will be near the parameter values that maximise the likelihood of the data.</a:t>
            </a:r>
          </a:p>
          <a:p>
            <a:pPr marL="673100" lvl="1" indent="-273050"/>
            <a:r>
              <a:rPr lang="en-AU" sz="2000" dirty="0" smtClean="0"/>
              <a:t>“natural </a:t>
            </a:r>
            <a:r>
              <a:rPr lang="en-AU" sz="2000" dirty="0" smtClean="0"/>
              <a:t>shrinkage” occurs, similar to the shrinkage in multilevel modelling.</a:t>
            </a:r>
          </a:p>
        </p:txBody>
      </p:sp>
      <p:pic>
        <p:nvPicPr>
          <p:cNvPr id="76804" name="Picture 4"/>
          <p:cNvPicPr>
            <a:picLocks noChangeAspect="1" noChangeArrowheads="1"/>
          </p:cNvPicPr>
          <p:nvPr/>
        </p:nvPicPr>
        <p:blipFill>
          <a:blip r:embed="rId3" cstate="print"/>
          <a:srcRect/>
          <a:stretch>
            <a:fillRect/>
          </a:stretch>
        </p:blipFill>
        <p:spPr bwMode="auto">
          <a:xfrm>
            <a:off x="2000232" y="2071678"/>
            <a:ext cx="5210175" cy="704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Bayesian data analysis : Typical steps</a:t>
            </a:r>
          </a:p>
        </p:txBody>
      </p:sp>
      <p:sp>
        <p:nvSpPr>
          <p:cNvPr id="7" name="Content Placeholder 2"/>
          <p:cNvSpPr>
            <a:spLocks noGrp="1"/>
          </p:cNvSpPr>
          <p:nvPr>
            <p:ph idx="1"/>
          </p:nvPr>
        </p:nvSpPr>
        <p:spPr>
          <a:xfrm>
            <a:off x="285720" y="714356"/>
            <a:ext cx="8501122" cy="3000396"/>
          </a:xfrm>
          <a:noFill/>
        </p:spPr>
        <p:txBody>
          <a:bodyPr>
            <a:noAutofit/>
          </a:bodyPr>
          <a:lstStyle/>
          <a:p>
            <a:pPr marL="457200" indent="-457200">
              <a:buFont typeface="+mj-lt"/>
              <a:buAutoNum type="arabicPeriod"/>
            </a:pPr>
            <a:r>
              <a:rPr lang="en-AU" sz="2000" dirty="0" smtClean="0"/>
              <a:t>Determine priors, likelihood, and </a:t>
            </a:r>
            <a:r>
              <a:rPr lang="en-AU" sz="2000" dirty="0" err="1" smtClean="0"/>
              <a:t>hyperpriors</a:t>
            </a:r>
            <a:r>
              <a:rPr lang="en-AU" sz="2000" dirty="0" smtClean="0"/>
              <a:t> (or get </a:t>
            </a:r>
            <a:r>
              <a:rPr lang="en-AU" sz="2000" i="1" dirty="0" smtClean="0"/>
              <a:t>R </a:t>
            </a:r>
            <a:r>
              <a:rPr lang="en-AU" sz="2000" dirty="0" smtClean="0"/>
              <a:t>to do this for you)</a:t>
            </a:r>
          </a:p>
          <a:p>
            <a:pPr marL="457200" indent="-457200">
              <a:buFont typeface="+mj-lt"/>
              <a:buAutoNum type="arabicPeriod"/>
            </a:pPr>
            <a:r>
              <a:rPr lang="en-AU" sz="2000" dirty="0" smtClean="0"/>
              <a:t>Estimate the posterior (and possibly the marginal likelihood) through a Markov Chain Monte Carlo process (Metropolis-Hastings, Gibbs’ sampling)</a:t>
            </a:r>
          </a:p>
          <a:p>
            <a:pPr marL="898525" lvl="1" indent="-365125"/>
            <a:r>
              <a:rPr lang="en-AU" sz="2000" dirty="0" smtClean="0"/>
              <a:t>Since there is a prior for each predictor, there is a posterior for each parameter. </a:t>
            </a:r>
          </a:p>
          <a:p>
            <a:pPr marL="457200" indent="-457200">
              <a:buFont typeface="+mj-lt"/>
              <a:buAutoNum type="arabicPeriod"/>
            </a:pPr>
            <a:r>
              <a:rPr lang="en-AU" sz="2000" dirty="0" smtClean="0"/>
              <a:t>Determine whether the parameter value predicted by the null hypothesis (e.g., a slope value of zero) falls within the 95% Highest Density Interval (HDI) of the posterior for the parameter. It does in the case below!</a:t>
            </a:r>
          </a:p>
          <a:p>
            <a:pPr marL="457200" indent="-457200">
              <a:buFont typeface="+mj-lt"/>
              <a:buAutoNum type="arabicPeriod"/>
            </a:pPr>
            <a:endParaRPr lang="en-AU" sz="2000" dirty="0" smtClean="0"/>
          </a:p>
          <a:p>
            <a:pPr marL="273050" indent="-273050">
              <a:buNone/>
            </a:pPr>
            <a:endParaRPr lang="en-AU" sz="2000" dirty="0" smtClean="0"/>
          </a:p>
          <a:p>
            <a:pPr marL="273050" indent="-273050"/>
            <a:endParaRPr lang="en-AU" sz="2000" dirty="0" smtClean="0"/>
          </a:p>
        </p:txBody>
      </p:sp>
      <p:sp>
        <p:nvSpPr>
          <p:cNvPr id="76806" name="AutoShape 6" descr="data:image/jpeg;base64,/9j/4AAQSkZJRgABAQAAAQABAAD/2wCEAAkGBxAQEBAUERMQFQ8WFBQWFRQUFxYWFBgWFRgWGBQYGBUYKCgiGB8lHBQZIj0hJSkrLy4uFyAzODMsQygwLisBCgoKDg0OGxAQGiwkHyQvLS8vLCwsLywsLC8sNDQsLCwsLCwsLCwsLCwsLCwsLCwsLCwsLCwsLCwsLCwsLCwsLP/AABEIAKABOgMBIgACEQEDEQH/xAAbAAEAAwEBAQEAAAAAAAAAAAAABAUGBwMBAv/EAEYQAAIBAwIDAwUKDAYDAQAAAAECAwAEEQUSEyExBiJBBxRRYXEWIzIzNFSUsbLRF0JSZHJzgYORk6HBFSRDRGKCU3TCJf/EABgBAQEBAQEAAAAAAAAAAAAAAAACAQME/8QAJREBAAIBAgUEAwAAAAAAAAAAAAECEUGBEhMhkbEDUXHBMUKh/9oADAMBAAIRAxEAPwDuFKUoFKUoFKUoFKUoFKUoFK5/5Ww7f4TEss8SzahFE7QuY32OGDAMP71ESxm0fU9Ojiu7ue0vGlikiuZOKVdF3K6NgY8P6/sDpdK4zr2s3L6QxtQYlbUnhkJuJuJylVVCuclVYg5AIwOma9IY71dZhgnIW2tbNbgol5dMqqJcvIWIDTNnI2vyKgc/Cg7FSua6T5U1lltS62i29zKIo1juVku4y2eG08AHdDEDoe7uGasNK7bXE0moM0EKWVlPcxzzGRt5WHcQY4wME90ZyQO9yzQbqlc60DymCee0SVbMR3ZxEIbpZp4mI3ItxFgbc9OXQ8jXjJ5Rb3za7ulsoWtrW4khlJmKuwRwuY12noCCckdeQNB0ulZDUe1Vy90LWwt4pZRbrcSPPIYo1WQ+9oNoYsx5nwA+qJrfbuW2FnFJDbwXs6O7pd3KRwQqnI7pgDvLHkAB6fRQbqlZ7sV2nTUrd5FCq8crwyKjiSPemDlJBydSGBB9fqqsvO1l5JPeJY2kU0VphZXlmMZeTbuaOJQrcwMc2wMn+IbSlcj7V67c6k2iG0wLS6MjbPOJYHaRFbfHI8Iyqrt6gnJzyHWtJ5XZZIdFnMTyI6mBQ6Owce+ID3xz6fxoNxSuK6rq902kx2QmlF7HcXUUsoZhLwrJHmDbs5G5TCM/8vXV3p/bhrWx0iENbm5ms1laW8uODEqgAZaQglmYnkPUTQdPpWJ0/ttNeWIntLeJ5hO0EwedVgiK/CkMwHfTBUgqOYaqxvKZIun6hcGGAzWc8cTCKXiQyB2VdySYB/GPL1fwDpNKxtl2uuhfxWt3axxieB5oWjlMjYj5lHXaO9j0ZHQc+tQOy3b+4vpYdkNmYpHZWjS6HncCjOGlgdVz06KSefjig6DSlKBSlKBSlKBSlKBSlKBSlKBSlKBSlKBSlKBSlKDK9vuzVxfrZm2liimt7lLhWkUsuUB2jA9ZFRNK7JXj3sN3qV1HO8AcQRQx8ONWcYZ28WOOWPUK2tKDn7dgZjYNbcWLeb/zvdhtu3icTb7fCrmbssX1Sa7d1MElibQx4O7m+4nPTGCRWnpQYbs12OurMwxGSwks4SdrNa/5plzlFaTdtBH5QGeXSpmhdjuFFqsUzq8d7c3Mp25BVJxjac+IFa2lBiuy/ZS8tGt0kk097aBQqstqVuXCjCFpN2FYYHMA5/qI47CTf4ZqNnxY991cTSq+G2qJGRgCOpI2mt7Sgxt12Vu4rlLqxngSc2yW8yTxtJE4j+A67SrKw5j0H6/HU+xt1I1nP5zBLfwI8btcQAwTJIc4MaEFNp6EH663FKCr7PWEsEIWY25lJJYwRcGP1d3Jzj01nrrspexT3j2F1BFFdkNKk0TSGOTbtaSJlZeZGOTZGRW1pQYyDsKITo6wOBDYNKWDDvSGRSGPLkCWYt+2rLt52ffUbGW2R1RnaM7mBKjY6ueQ/RrQ0oMHP5PidQv7oSJtuLR4VjIPckkREaQ+0Rjp6a/B7BTRppzwyWxu7W282YTxGW3lTkfgghlIIyCPTW/pQYXV+xl1PFYkS2QubeZpSnm5W0kLDaN8QbJKjo2fE9Krr3yc3UtrqsL3EDPeywSiQRsgVoypcbAThe7gcz666XSgzWo9m5JdSsrsSKqQQzRlcEsTIMBh4cvXVA/YC6mubeS5msm4E6zCeG24V5LtJZUkcNtC88HA54rolKBSlKBSlKBSlKBSlKBSlKBSlKBSlKBSlKBSlKBSlKBSlKBSlKDHN5Q4ApkNvdi2SZ4prjYvCiZJDHljnJBIByoOAwzjpU/TO1sc1wIHguoC0bywvOqqssaEb2XBJXAZThgDg9KoLjRLk6HeQCJvOHmuWWPluIe7eRT1xzQg1da/pUk97ZEK3BFvexySDHcMqxKn7Tg/woPKLt3CSrm3vFsnYKl40Y4B3EKrcjvVCTycqBzHPnUvVu1BhleOKzvblowDI0KJsXIyFDSMu9seC5xy9NYvTuzsogis5tNupHVUieVr6UWLRphTJsEmeajPDCcjy5Yqd2g068ku7oS219cxsV81EN15vaqmxQVmCsrA7wSThsgjHooLyft7bBbFoormfzyOV4FiQFjwtm5WBI2nv9TyG05Iqx0DtHHdrPmOWCWF9k0U4VXQkBlJKkggqQQQaxPZDS5of8GSSMq9tbajFMOR2uzxbOfjuCMR7KmdnbWRbjVXZSEdYdjHo21VBx7DVxTKJvhul1KA5xLDyOD315H0da94plcZVlYekEEfxFc/uNNnaJmBsNpmON9qzP8AB8X4gz/AVf6Jc+a20SyCMsS595j4aY3H8Us3P15rZ9OdEx6saq/VNRvxqumo2yKzee4QIrbpJQlvKweQjkq5AITmeQJPgNXqV0IYZZTzEcbvj9FSf7VSa/Yyy32kSIhMcUtw0jcsKHt5EUn2swFWOoEzNLbGKURSW75n7vDy3c4fXduwd3TGB1rlo66sUvn9vaWmoyXtw8kjWz3Fswj82EdwyKyRoF3IU4gwdxzs59avdZ0W6keeaXUZ7aFOcK2/DWNEVclpjIp4hzk4yAByqkjg1K4tbTT5bOSPhtbrPdNJEYWitmRi0YB3MX4Y7pUY3H0V6a9cXlxdyJcWF7Lp0TDhRQ8DZOw5l5i7gsoPRMYPU55AaNT2Nv5rmwtJrhds8kSM4xjmR1x4ZGDj11c1F0u6aWJHaKSFjnMUm3euCRz2EjwzyPjUqhBSlKBSlKBSlKBSlKBSlKBSlKBSlKBSlKBSlKBSlKBSlKBUK/1SGF4kdwJJXCIvViT449A9NTaou0cCBrZ9q7zc26lsDcQCxAz6OZ5euptOCV5mq2DXbd0uHVwY4GZZHHNcqoZtpHwsBvDx5VNZ43LxkozbRuTIJ2tkAlfQcEevBqh0mzjkfVYSBwjOqFV5YU2tuMDHTlSc6MlYR65CY3fEilGVGjZcSb327F2+JbeuPbVmKxN3EYWkdJGZYpY+JPNtPvzhIy7BAq7YojjoBlsnmprSdnr154A77Sd8ih1GFkVHZUkUc+TKobrjnyrK2yRKwkkVRliAMgZJA5nkBzqPqOoJAqltxLMFREUs7McnCgeoE+gAEmq2OxkjlDyp5z3u7LkB4wTy96bugAfjJgn0GoParUDDdWbMVWJHJZm6LvV1yx8B4ZPpqozLLWxD5pt2stxIyhhhpQysNrKwByCPTzH8a+WbARzkkACPmTyA5jxqNoUiyXl5IhDRPI+xgcqwEQBKnxGfH1VFWzfMzsonQLkITtKcx8FT3H/bg+uvTFp4ezy690+5uFjtC7HCibr16oAMAdSSeg9NR59SjMCbt6FEdmDqQdpY4I9I5EcvHlTV1U2DbiwAnVsgZKlQrKdviAQCfUDVFqErSxs2+OZRblCY1IiBebJxgksyqNx73o6eOWvMWZps6Hp2sxSsY++koVTskGxirfBIHjnHt9Nfq81eOKTZtldwoZxGhfYpzgtj04PIZJx0rG6ZMg1DcLnziMRoWuGMeE247paMKgHMnpkbeZq61S8SG5d1uY4uLFGWEibhIF3hTbtuGX59MN1XlzrzWnERL01tnK0uNegRkGWYMqNvRSyKsp2xszDoGPSpsN2rySIuSY9u4/i5YZ259OMH/sKyq6QsVlbPLxhMILeNoAVxM6kGGJ8gnk7filfHPKv1pl9LBcrAXjZjNtkj2++vviMslznOdu/ujlgDAzmsi056qy2FKUq1FKUoFKUoFKUoFKUoFKUoFKUoFKUoFKUoFKUoFKUoFKUoFRLPm8+ZhLiQdzCe89xe53ef/Lvc+/7Kl1Fs0YPPujiQGTKshy0g2KN7jAw2QV6nko51gk4/jQCvtK0fMCvoFKUFbrF+8OzaFOd2c58Mej21Xasd00RPisf9Sa9u03+l/wB//mo+pfGw/oR/Wa9FIjET8vN6kzmY+H2Ef5mT2y/U1R7H4E/6v+4qRF8qk9sv1NUex+BP+r/uKvTsjXuf7b98fsCvlyMQweyT7dff9t++P2BS6+Jg9kn2q3XeUz+Nkh1HnYGBjKfZWvWwcm6YEkgNJgE5AwTjArzk+WL7Y/srX2wYC6kJ6Ay/Wa5zHTZ0ieu7Q4pgdfGvOC5R87GBx1x669a871FKUoFKUoFKUoFKUoFKUoFKUoFKUoFKUoFKUoFKUoFKUoFKUoFV+mSRl7rY0xYTYkEnE2q4ROUYfkFxg93lkmrCvC2WQNLvZGXf72FUqVXavdY5O45yc8uRFYPelKVoVX66feT7V+upV3KUjdhjIBPPpWR7VdoJI9OupdqF04QQcwu532jd6gSD7Kukfto53n9dUi6PvMH737QqRqXxsP6Ef1msjLLeWhsBc3KXEdxJLFt4SxGJ8FhsK/CQ7SO9k8xzqnn7Qvc3Tf8A6vm4M7RQxC3hdUWN+Gu6VlIBYgthjnvCu3F9uPD9OjRfKpPbL9TVHsfgT/q/7is12i1ieK8vjHKE82hEqRbUPHaQygoSwLYOwKNmDlvHkKtdLuHlmuQhIhii2vyHflYqduTzGxcHl1L48K3OY7Mx9rD/AG374/YFLv4mD2Sfaofk374/YFZ3RO0MMlhZtPc2/H2y7wzxqwPEbGVGMcseFbnrvKcdNoauT5YvtT7K1+Ifj5v3396w6axd3C2rR3OyWbUZYBOscT4iV5xHhSNp7sa8/HHWpN3cX+myNNNci7tw5ScNDHFIqyNs4iGPAOGYEgjoTioz4dMeW57Nf6v/AE/+qvK59oeqTrdalGH97jjsygwvIycbfzxk52jr6K2WjXDyRkucncRnAHLA9FR6lczNl+lbERVPpSlcnYpSlApSlApSlApSlApSlApSlApSlApSlApSlApSlApSq3tHqos7S4uGBYRRs+0dWIHdX9pwP20FlUHT4gr3BEHCLSgl+5793EHE7pyOm3vYPdz41nLbVNTt57QX3mjw3L8P3hXVoZSjOiksSJFO0rnAOccquodSiTz1xLLNwn78arvaMhEPDjVFBbPXHPmxGayWLelZjsnr1zeSagssXAMMqJHG2C6q8SSAyFSQW7+cDp054zVDq2r6xDLDCt1YSXMsojSMWsqjA5yOW4vJVXJ6czgeNbEZMtjc6hHJHMq5yEY8x6OX96zWqIWsL0CJZiVX3ljtEnwu7u8M1Osv9fPXhP8AWtfIPiJv0o/rNeqKxEY+Hlm8zMT8sDZ6ZHNJp7QxagohkkkkkvDKQgCkLDDxSfxmBOzl3BknlU3X7x5beSzGnyw3MkTRCOOPNtukLASicALtOd2eTdeWa2Nz8TB+9+0Kkal8bD+hH9ZrOH7bxfSmvIBEQTCtxdRApCWTceKV2K27BKDPMt4DJrNX2n8JZUYXMg8zYW7xCUt547sXkcx8kYkoQ74Ud7mK30XyqT2y/U1R7H4E/wCr/uK2YzHZlZx/XnAG8zTfjfvG7H5XDG7+tZjs72ctDp9k01nb8YrKXMkCcQniNjcWGScemtX/ALb98fsCl38TB7JPtVuMzvLM4jswdtC1qlkTBMFi1SZzHHC7MsXEudhWJRnbhlxgYwRU/WL19TaS2t4LpUkfM0s0TQrHEjiRvh4LMdoAAHjz6VtpPli+1PsrX4h+Pm9k396jHhfF5ZvSIWF5qjFWCNHYhWIO0leNkA9DjI/jWr0++EMAJBOXYdceAqFB8RN7Y/raj/J1/WN9kVc1z0n3RFpjrHs1FvJvRW6bgDj216Vktf7UNY28YjgkmmMO5AvJBtXmZHPJVH8T4A1d9mr17iztZpNvEkhidtowu51BOBzwMn015ZjD1RbKypWU1jVb175rW0a1h4cCTNJcK7797OoVEUryGzm2fxgMVCi7XXdxb2CwRwpeXTzpucs0CLb7hLKuMGRTtG0cs7hz5Vim4pWc0DVrjzme0u+C1xHHHMskIZUkikLKMoxJRlZCCMkcwfHFaOgUpSgUpSgUpSgUpSgUpSgUpSgUpSgUpSgVRdubGSfTruOJd0pjLIv5TIQ6r+0rj9tXtfG6HHWgwU/aGHVJ9OitVmYx3Cz3G6KSMQrEj91y4A3FyFwM+NanStUWV7sbotsU5iyu9TlY4yQ+8AFsnquRjHPrj3kedkbCqj8tveDZ58+o9FVEdlLIsw2SiXj5cyN3H97UBouZAXGByA5g8qqKxnrLnNvaFRo2oNFqOsbQpDXMByc/NoRyxXhpi8XW7yVukTx20fqG1ZZSPRlnUf8AQVX+U7tc2kGyBg4peNv9TZgxkZ8Dn4YrHHy3HjcTzEfC3Y4/99ldImkdkzF5datOtx+rf6xX5g+Im9sf1tXJIfLWV4n+RHfVl+P6ZIOfgc+lfE8tJCOvmQ7xU54/Tbn/AIeur5lfCOXby65c/EQfvftCpGpfGw/oR/Wa43J5aSyRr5kO7u58fruIP5Hqr0ufLcXdG8xA2hRjj9dp/QrOOvk5dvDsEXyqT2y/U1R7H4E/6v8AuK5OvluIlaTzEc93Lj/lAjrs9decHlpKhx5kDuXb8f05g/keqnHXHY5ds93XP9t++P2BS6+Jg9kn2q5J+Go8PZ5kPh7s8f1YxjZXyXy0lkjXzId0Nz4/Xcc/kVvMrndnKt/HZpPli+2P7K15w/Hz+yb+9ciby3kzCTzEcipxx/QAOvD9VflPLaRI7+Yjvb+XH6b8+Oz11PHGNlcu2d3WYPiJvbH9Zo/ydf1jfZFcjj8tRCOvmQ7xU54/Tbnw2euvp8tJ4YTzIcmLZ4/pAGMbPVVcyud08q2NnUe0/wAnP/qH7L187OdoFtrCx42EhW3tlLYYkbkQDkuT1IHSuXXPlqL7P8kBtRU+P64zz+B66s9G8sguL+ANZsoklRO5LvYF8IMLtG7memRUTasx1VFLxPRre00mnnUJjqymS24UQtMpJLAM7uNgRg4kLY688BceNRzGF060e6W/iijupjbXKbvObW3O8QNIpBYqUwhDA8mXcK22m2E0RkPIEoQvMHveFS7Q3AVuIAzZGACo5eNc5rEfiXWLTP5hkOwlmsl9dXcT3MsBgihFxcBledwzO7KrBQqAFFG1QCQ3Xma31fmIkjmMH0Zz/Wv1UrKUpQKUpQKUpQKUpQKUpQYTyiNK95o1uk9zDFPNOJTbyNE7BIwV768+pPKpvuDT5/rX06arzUtEguJ7SaQMZLZ3eIhiBl12tuHj4H9ntzYK4OcEHBwceB9FBk/cGnz/AFr6dNT3Bp8/1r6dNWupQZH3Bp8/1r6dNT3Bp8/1r6dNWupQZH3Bp8/1r6dNT3Bp8/1r6dNWupQZH3Bp8/1r6dNWZ7J9n3ubnVI5L/V9lvc8KPF5MDt2g8znmc11SqjRdNtYJbx4GBkmm4kw37sPtC4x+L0zj1n1ABndS8l1ncqFuLnU5kByFlunkUHGMgNnBwTz9dV34ENH/Ov5o+6ulUoOa/gQ0f8AOv5o+6n4ENH/ADr+aPurpVKDmv4ENH/Ov5o+6n4ENH/Ov5o+6ulUoOa/gQ0f86/mj7qpO2vkk0u00+7ni844sUTOu6TIyOmRjnXZaha1pkd3bzQS7uFKhRtpw2D4g+mgwKeRHRyB8q6f+UfdX38CGj/nX80fdXSIyCAQQVwMEcwR4c6/VBzX8CGj/nX80fdT8CGj/nX80fdXSqUHNfwIaP8AnX80fdT8CGj/AJ1/NH3V0qlBzX8CGj/nX80fdXraeRrS4XV4mvY5FOVdJirqfSGAyK6LSg5tc9lyup21sL/WODJbXErf52bdujeFVwfRiRv6Vd+4NPn+tfTpqvJ7S3N5DKzAXSxSRou4AlJCjN3Op5xjmPXVlQZH3Bp8/wBa+nTU9wafP9a+nTVrqUGR9wafP9a+nTU9wafP9a+nTVrqUGR9wafP9a+nTU9wafP9a+nTVrqUGR9wafP9a+nTV6+Th3NnIJJJpSl3dxh5naSQrHO6IC7czgAVqartEtLeGN1tyChllkYht/vkjl5OfhzY8vCgsaUpQK8rlnCMY1VpMHarsUUnwBcBio9e0+yvWlBU2rXsu9biKCFChAeC5eWQMeQwHhQDkSc5PMDlUTsTbLFDcIm7at3cgbmLN8M5JZskk9ck1oa84YETOxVXLFjtAGWbmzHHUn00HpSlKBSlKBSlKCNqZcQzFM8Thvtx13bTt/rWT0KCBJdJNusQ32Uu8oAC0e2EgsR1756nxJra1CsdHtoGkeGCCJ5DmRo40RnOScsVGW5knn6aCbSlKBSlKBSlKBVfrtms1vIjNIF2knYxQsAD3Sw54PiARmrCvjKCCDzB6ikiq7JfILL/ANaH7C1bV+IYVRVVFVUUBVVQAoA5AADoAK/dJClKUClKUClKUGT1bS7eeWSKFFNwZ4Jp5z3jCYzGygOeauVjUKinlu3EYPe1dVNx2X0+SQyvZ2bTE7jI0MZct6SxGc+uregUpSgUpSgUpSgias8IgmNwQLcRvxSc4EeDvzjnjGaoNEtxDqNwu2FRJbRNGIO7GI43kC70x8M8T4QOCFxgbcnUkZ5HpUTTtKt7YMLeGGEMdzCJFQM3pIUDJ9dBMpSlB//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
        <p:nvSpPr>
          <p:cNvPr id="76808" name="AutoShape 8" descr="data:image/jpeg;base64,/9j/4AAQSkZJRgABAQAAAQABAAD/2wCEAAkGBxAQEBAUERMQFQ8WFBQWFRQUFxYWFBgWFRgWGBQYGBUYKCgiGB8lHBQZIj0hJSkrLy4uFyAzODMsQygwLisBCgoKDg0OGxAQGiwkHyQvLS8vLCwsLywsLC8sNDQsLCwsLCwsLCwsLCwsLCwsLCwsLCwsLCwsLCwsLCwsLCwsLP/AABEIAKABOgMBIgACEQEDEQH/xAAbAAEAAwEBAQEAAAAAAAAAAAAABAUGBwMBAv/EAEYQAAIBAwIDAwUKDAYDAQAAAAECAwAEEQUSEyExBiJBBxRRYXEWIzIzNFSUsbLRF0JSZHJzgYORk6HBFSRDRGKCU3TCJf/EABgBAQEBAQEAAAAAAAAAAAAAAAACAQME/8QAJREBAAIBAgUEAwAAAAAAAAAAAAECEUGBEhMhkbEDUXHBMUKh/9oADAMBAAIRAxEAPwDuFKUoFKUoFKUoFKUoFKUoFK5/5Ww7f4TEss8SzahFE7QuY32OGDAMP71ESxm0fU9Ojiu7ue0vGlikiuZOKVdF3K6NgY8P6/sDpdK4zr2s3L6QxtQYlbUnhkJuJuJylVVCuclVYg5AIwOma9IY71dZhgnIW2tbNbgol5dMqqJcvIWIDTNnI2vyKgc/Cg7FSua6T5U1lltS62i29zKIo1juVku4y2eG08AHdDEDoe7uGasNK7bXE0moM0EKWVlPcxzzGRt5WHcQY4wME90ZyQO9yzQbqlc60DymCee0SVbMR3ZxEIbpZp4mI3ItxFgbc9OXQ8jXjJ5Rb3za7ulsoWtrW4khlJmKuwRwuY12noCCckdeQNB0ulZDUe1Vy90LWwt4pZRbrcSPPIYo1WQ+9oNoYsx5nwA+qJrfbuW2FnFJDbwXs6O7pd3KRwQqnI7pgDvLHkAB6fRQbqlZ7sV2nTUrd5FCq8crwyKjiSPemDlJBydSGBB9fqqsvO1l5JPeJY2kU0VphZXlmMZeTbuaOJQrcwMc2wMn+IbSlcj7V67c6k2iG0wLS6MjbPOJYHaRFbfHI8Iyqrt6gnJzyHWtJ5XZZIdFnMTyI6mBQ6Owce+ID3xz6fxoNxSuK6rq902kx2QmlF7HcXUUsoZhLwrJHmDbs5G5TCM/8vXV3p/bhrWx0iENbm5ms1laW8uODEqgAZaQglmYnkPUTQdPpWJ0/ttNeWIntLeJ5hO0EwedVgiK/CkMwHfTBUgqOYaqxvKZIun6hcGGAzWc8cTCKXiQyB2VdySYB/GPL1fwDpNKxtl2uuhfxWt3axxieB5oWjlMjYj5lHXaO9j0ZHQc+tQOy3b+4vpYdkNmYpHZWjS6HncCjOGlgdVz06KSefjig6DSlKBSlKBSlKBSlKBSlKBSlKBSlKBSlKBSlKBSlKDK9vuzVxfrZm2liimt7lLhWkUsuUB2jA9ZFRNK7JXj3sN3qV1HO8AcQRQx8ONWcYZ28WOOWPUK2tKDn7dgZjYNbcWLeb/zvdhtu3icTb7fCrmbssX1Sa7d1MElibQx4O7m+4nPTGCRWnpQYbs12OurMwxGSwks4SdrNa/5plzlFaTdtBH5QGeXSpmhdjuFFqsUzq8d7c3Mp25BVJxjac+IFa2lBiuy/ZS8tGt0kk097aBQqstqVuXCjCFpN2FYYHMA5/qI47CTf4ZqNnxY991cTSq+G2qJGRgCOpI2mt7Sgxt12Vu4rlLqxngSc2yW8yTxtJE4j+A67SrKw5j0H6/HU+xt1I1nP5zBLfwI8btcQAwTJIc4MaEFNp6EH663FKCr7PWEsEIWY25lJJYwRcGP1d3Jzj01nrrspexT3j2F1BFFdkNKk0TSGOTbtaSJlZeZGOTZGRW1pQYyDsKITo6wOBDYNKWDDvSGRSGPLkCWYt+2rLt52ffUbGW2R1RnaM7mBKjY6ueQ/RrQ0oMHP5PidQv7oSJtuLR4VjIPckkREaQ+0Rjp6a/B7BTRppzwyWxu7W282YTxGW3lTkfgghlIIyCPTW/pQYXV+xl1PFYkS2QubeZpSnm5W0kLDaN8QbJKjo2fE9Krr3yc3UtrqsL3EDPeywSiQRsgVoypcbAThe7gcz666XSgzWo9m5JdSsrsSKqQQzRlcEsTIMBh4cvXVA/YC6mubeS5msm4E6zCeG24V5LtJZUkcNtC88HA54rolKBSlKBSlKBSlKBSlKBSlKBSlKBSlKBSlKBSlKBSlKBSlKBSlKDHN5Q4ApkNvdi2SZ4prjYvCiZJDHljnJBIByoOAwzjpU/TO1sc1wIHguoC0bywvOqqssaEb2XBJXAZThgDg9KoLjRLk6HeQCJvOHmuWWPluIe7eRT1xzQg1da/pUk97ZEK3BFvexySDHcMqxKn7Tg/woPKLt3CSrm3vFsnYKl40Y4B3EKrcjvVCTycqBzHPnUvVu1BhleOKzvblowDI0KJsXIyFDSMu9seC5xy9NYvTuzsogis5tNupHVUieVr6UWLRphTJsEmeajPDCcjy5Yqd2g068ku7oS219cxsV81EN15vaqmxQVmCsrA7wSThsgjHooLyft7bBbFoormfzyOV4FiQFjwtm5WBI2nv9TyG05Iqx0DtHHdrPmOWCWF9k0U4VXQkBlJKkggqQQQaxPZDS5of8GSSMq9tbajFMOR2uzxbOfjuCMR7KmdnbWRbjVXZSEdYdjHo21VBx7DVxTKJvhul1KA5xLDyOD315H0da94plcZVlYekEEfxFc/uNNnaJmBsNpmON9qzP8AB8X4gz/AVf6Jc+a20SyCMsS595j4aY3H8Us3P15rZ9OdEx6saq/VNRvxqumo2yKzee4QIrbpJQlvKweQjkq5AITmeQJPgNXqV0IYZZTzEcbvj9FSf7VSa/Yyy32kSIhMcUtw0jcsKHt5EUn2swFWOoEzNLbGKURSW75n7vDy3c4fXduwd3TGB1rlo66sUvn9vaWmoyXtw8kjWz3Fswj82EdwyKyRoF3IU4gwdxzs59avdZ0W6keeaXUZ7aFOcK2/DWNEVclpjIp4hzk4yAByqkjg1K4tbTT5bOSPhtbrPdNJEYWitmRi0YB3MX4Y7pUY3H0V6a9cXlxdyJcWF7Lp0TDhRQ8DZOw5l5i7gsoPRMYPU55AaNT2Nv5rmwtJrhds8kSM4xjmR1x4ZGDj11c1F0u6aWJHaKSFjnMUm3euCRz2EjwzyPjUqhBSlKBSlKBSlKBSlKBSlKBSlKBSlKBSlKBSlKBSlKBSlKBUK/1SGF4kdwJJXCIvViT449A9NTaou0cCBrZ9q7zc26lsDcQCxAz6OZ5euptOCV5mq2DXbd0uHVwY4GZZHHNcqoZtpHwsBvDx5VNZ43LxkozbRuTIJ2tkAlfQcEevBqh0mzjkfVYSBwjOqFV5YU2tuMDHTlSc6MlYR65CY3fEilGVGjZcSb327F2+JbeuPbVmKxN3EYWkdJGZYpY+JPNtPvzhIy7BAq7YojjoBlsnmprSdnr154A77Sd8ih1GFkVHZUkUc+TKobrjnyrK2yRKwkkVRliAMgZJA5nkBzqPqOoJAqltxLMFREUs7McnCgeoE+gAEmq2OxkjlDyp5z3u7LkB4wTy96bugAfjJgn0GoParUDDdWbMVWJHJZm6LvV1yx8B4ZPpqozLLWxD5pt2stxIyhhhpQysNrKwByCPTzH8a+WbARzkkACPmTyA5jxqNoUiyXl5IhDRPI+xgcqwEQBKnxGfH1VFWzfMzsonQLkITtKcx8FT3H/bg+uvTFp4ezy690+5uFjtC7HCibr16oAMAdSSeg9NR59SjMCbt6FEdmDqQdpY4I9I5EcvHlTV1U2DbiwAnVsgZKlQrKdviAQCfUDVFqErSxs2+OZRblCY1IiBebJxgksyqNx73o6eOWvMWZps6Hp2sxSsY++koVTskGxirfBIHjnHt9Nfq81eOKTZtldwoZxGhfYpzgtj04PIZJx0rG6ZMg1DcLnziMRoWuGMeE247paMKgHMnpkbeZq61S8SG5d1uY4uLFGWEibhIF3hTbtuGX59MN1XlzrzWnERL01tnK0uNegRkGWYMqNvRSyKsp2xszDoGPSpsN2rySIuSY9u4/i5YZ259OMH/sKyq6QsVlbPLxhMILeNoAVxM6kGGJ8gnk7filfHPKv1pl9LBcrAXjZjNtkj2++vviMslznOdu/ujlgDAzmsi056qy2FKUq1FKUoFKUoFKUoFKUoFKUoFKUoFKUoFKUoFKUoFKUoFKUoFRLPm8+ZhLiQdzCe89xe53ef/Lvc+/7Kl1Fs0YPPujiQGTKshy0g2KN7jAw2QV6nko51gk4/jQCvtK0fMCvoFKUFbrF+8OzaFOd2c58Mej21Xasd00RPisf9Sa9u03+l/wB//mo+pfGw/oR/Wa9FIjET8vN6kzmY+H2Ef5mT2y/U1R7H4E/6v+4qRF8qk9sv1NUex+BP+r/uKvTsjXuf7b98fsCvlyMQweyT7dff9t++P2BS6+Jg9kn2q3XeUz+Nkh1HnYGBjKfZWvWwcm6YEkgNJgE5AwTjArzk+WL7Y/srX2wYC6kJ6Ay/Wa5zHTZ0ieu7Q4pgdfGvOC5R87GBx1x669a871FKUoFKUoFKUoFKUoFKUoFKUoFKUoFKUoFKUoFKUoFKUoFKUoFV+mSRl7rY0xYTYkEnE2q4ROUYfkFxg93lkmrCvC2WQNLvZGXf72FUqVXavdY5O45yc8uRFYPelKVoVX66feT7V+upV3KUjdhjIBPPpWR7VdoJI9OupdqF04QQcwu532jd6gSD7Kukfto53n9dUi6PvMH737QqRqXxsP6Ef1msjLLeWhsBc3KXEdxJLFt4SxGJ8FhsK/CQ7SO9k8xzqnn7Qvc3Tf8A6vm4M7RQxC3hdUWN+Gu6VlIBYgthjnvCu3F9uPD9OjRfKpPbL9TVHsfgT/q/7is12i1ieK8vjHKE82hEqRbUPHaQygoSwLYOwKNmDlvHkKtdLuHlmuQhIhii2vyHflYqduTzGxcHl1L48K3OY7Mx9rD/AG374/YFLv4mD2Sfaofk374/YFZ3RO0MMlhZtPc2/H2y7wzxqwPEbGVGMcseFbnrvKcdNoauT5YvtT7K1+Ifj5v3396w6axd3C2rR3OyWbUZYBOscT4iV5xHhSNp7sa8/HHWpN3cX+myNNNci7tw5ScNDHFIqyNs4iGPAOGYEgjoTioz4dMeW57Nf6v/AE/+qvK59oeqTrdalGH97jjsygwvIycbfzxk52jr6K2WjXDyRkucncRnAHLA9FR6lczNl+lbERVPpSlcnYpSlApSlApSlApSlApSlApSlApSlApSlApSlApSlApSq3tHqos7S4uGBYRRs+0dWIHdX9pwP20FlUHT4gr3BEHCLSgl+5793EHE7pyOm3vYPdz41nLbVNTt57QX3mjw3L8P3hXVoZSjOiksSJFO0rnAOccquodSiTz1xLLNwn78arvaMhEPDjVFBbPXHPmxGayWLelZjsnr1zeSagssXAMMqJHG2C6q8SSAyFSQW7+cDp054zVDq2r6xDLDCt1YSXMsojSMWsqjA5yOW4vJVXJ6czgeNbEZMtjc6hHJHMq5yEY8x6OX96zWqIWsL0CJZiVX3ljtEnwu7u8M1Osv9fPXhP8AWtfIPiJv0o/rNeqKxEY+Hlm8zMT8sDZ6ZHNJp7QxagohkkkkkvDKQgCkLDDxSfxmBOzl3BknlU3X7x5beSzGnyw3MkTRCOOPNtukLASicALtOd2eTdeWa2Nz8TB+9+0Kkal8bD+hH9ZrOH7bxfSmvIBEQTCtxdRApCWTceKV2K27BKDPMt4DJrNX2n8JZUYXMg8zYW7xCUt547sXkcx8kYkoQ74Ud7mK30XyqT2y/U1R7H4E/wCr/uK2YzHZlZx/XnAG8zTfjfvG7H5XDG7+tZjs72ctDp9k01nb8YrKXMkCcQniNjcWGScemtX/ALb98fsCl38TB7JPtVuMzvLM4jswdtC1qlkTBMFi1SZzHHC7MsXEudhWJRnbhlxgYwRU/WL19TaS2t4LpUkfM0s0TQrHEjiRvh4LMdoAAHjz6VtpPli+1PsrX4h+Pm9k396jHhfF5ZvSIWF5qjFWCNHYhWIO0leNkA9DjI/jWr0++EMAJBOXYdceAqFB8RN7Y/raj/J1/WN9kVc1z0n3RFpjrHs1FvJvRW6bgDj216Vktf7UNY28YjgkmmMO5AvJBtXmZHPJVH8T4A1d9mr17iztZpNvEkhidtowu51BOBzwMn015ZjD1RbKypWU1jVb175rW0a1h4cCTNJcK7797OoVEUryGzm2fxgMVCi7XXdxb2CwRwpeXTzpucs0CLb7hLKuMGRTtG0cs7hz5Vim4pWc0DVrjzme0u+C1xHHHMskIZUkikLKMoxJRlZCCMkcwfHFaOgUpSgUpSgUpSgUpSgUpSgUpSgUpSgUpSgVRdubGSfTruOJd0pjLIv5TIQ6r+0rj9tXtfG6HHWgwU/aGHVJ9OitVmYx3Cz3G6KSMQrEj91y4A3FyFwM+NanStUWV7sbotsU5iyu9TlY4yQ+8AFsnquRjHPrj3kedkbCqj8tveDZ58+o9FVEdlLIsw2SiXj5cyN3H97UBouZAXGByA5g8qqKxnrLnNvaFRo2oNFqOsbQpDXMByc/NoRyxXhpi8XW7yVukTx20fqG1ZZSPRlnUf8AQVX+U7tc2kGyBg4peNv9TZgxkZ8Dn4YrHHy3HjcTzEfC3Y4/99ldImkdkzF5datOtx+rf6xX5g+Im9sf1tXJIfLWV4n+RHfVl+P6ZIOfgc+lfE8tJCOvmQ7xU54/Tbn/AIeur5lfCOXby65c/EQfvftCpGpfGw/oR/Wa43J5aSyRr5kO7u58fruIP5Hqr0ufLcXdG8xA2hRjj9dp/QrOOvk5dvDsEXyqT2y/U1R7H4E/6v8AuK5OvluIlaTzEc93Lj/lAjrs9decHlpKhx5kDuXb8f05g/keqnHXHY5ds93XP9t++P2BS6+Jg9kn2q5J+Go8PZ5kPh7s8f1YxjZXyXy0lkjXzId0Nz4/Xcc/kVvMrndnKt/HZpPli+2P7K15w/Hz+yb+9ciby3kzCTzEcipxx/QAOvD9VflPLaRI7+Yjvb+XH6b8+Oz11PHGNlcu2d3WYPiJvbH9Zo/ydf1jfZFcjj8tRCOvmQ7xU54/Tbnw2euvp8tJ4YTzIcmLZ4/pAGMbPVVcyud08q2NnUe0/wAnP/qH7L187OdoFtrCx42EhW3tlLYYkbkQDkuT1IHSuXXPlqL7P8kBtRU+P64zz+B66s9G8sguL+ANZsoklRO5LvYF8IMLtG7memRUTasx1VFLxPRre00mnnUJjqymS24UQtMpJLAM7uNgRg4kLY688BceNRzGF060e6W/iijupjbXKbvObW3O8QNIpBYqUwhDA8mXcK22m2E0RkPIEoQvMHveFS7Q3AVuIAzZGACo5eNc5rEfiXWLTP5hkOwlmsl9dXcT3MsBgihFxcBledwzO7KrBQqAFFG1QCQ3Xma31fmIkjmMH0Zz/Wv1UrKUpQKUpQKUpQKUpQKUpQYTyiNK95o1uk9zDFPNOJTbyNE7BIwV768+pPKpvuDT5/rX06arzUtEguJ7SaQMZLZ3eIhiBl12tuHj4H9ntzYK4OcEHBwceB9FBk/cGnz/AFr6dNT3Bp8/1r6dNWupQZH3Bp8/1r6dNT3Bp8/1r6dNWupQZH3Bp8/1r6dNT3Bp8/1r6dNWupQZH3Bp8/1r6dNWZ7J9n3ubnVI5L/V9lvc8KPF5MDt2g8znmc11SqjRdNtYJbx4GBkmm4kw37sPtC4x+L0zj1n1ABndS8l1ncqFuLnU5kByFlunkUHGMgNnBwTz9dV34ENH/Ov5o+6ulUoOa/gQ0f8AOv5o+6n4ENH/ADr+aPurpVKDmv4ENH/Ov5o+6n4ENH/Ov5o+6ulUoOa/gQ0f86/mj7qpO2vkk0u00+7ni844sUTOu6TIyOmRjnXZaha1pkd3bzQS7uFKhRtpw2D4g+mgwKeRHRyB8q6f+UfdX38CGj/nX80fdXSIyCAQQVwMEcwR4c6/VBzX8CGj/nX80fdT8CGj/nX80fdXSqUHNfwIaP8AnX80fdT8CGj/AJ1/NH3V0qlBzX8CGj/nX80fdXraeRrS4XV4mvY5FOVdJirqfSGAyK6LSg5tc9lyup21sL/WODJbXErf52bdujeFVwfRiRv6Vd+4NPn+tfTpqvJ7S3N5DKzAXSxSRou4AlJCjN3Op5xjmPXVlQZH3Bp8/wBa+nTU9wafP9a+nTVrqUGR9wafP9a+nTU9wafP9a+nTVrqUGR9wafP9a+nTU9wafP9a+nTVrqUGR9wafP9a+nTV6+Th3NnIJJJpSl3dxh5naSQrHO6IC7czgAVqartEtLeGN1tyChllkYht/vkjl5OfhzY8vCgsaUpQK8rlnCMY1VpMHarsUUnwBcBio9e0+yvWlBU2rXsu9biKCFChAeC5eWQMeQwHhQDkSc5PMDlUTsTbLFDcIm7at3cgbmLN8M5JZskk9ck1oa84YETOxVXLFjtAGWbmzHHUn00HpSlKBSlKBSlKCNqZcQzFM8Thvtx13bTt/rWT0KCBJdJNusQ32Uu8oAC0e2EgsR1756nxJra1CsdHtoGkeGCCJ5DmRo40RnOScsVGW5knn6aCbSlKBSlKBSlKBVfrtms1vIjNIF2knYxQsAD3Sw54PiARmrCvjKCCDzB6ikiq7JfILL/ANaH7C1bV+IYVRVVFVUUBVVQAoA5AADoAK/dJClKUClKUClKUGT1bS7eeWSKFFNwZ4Jp5z3jCYzGygOeauVjUKinlu3EYPe1dVNx2X0+SQyvZ2bTE7jI0MZct6SxGc+uregUpSgUpSgUpSgias8IgmNwQLcRvxSc4EeDvzjnjGaoNEtxDqNwu2FRJbRNGIO7GI43kC70x8M8T4QOCFxgbcnUkZ5HpUTTtKt7YMLeGGEMdzCJFQM3pIUDJ9dBMpSlB//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
        <p:nvSpPr>
          <p:cNvPr id="76810" name="AutoShape 10" descr="data:image/jpeg;base64,/9j/4AAQSkZJRgABAQAAAQABAAD/2wCEAAkGBxAQEBAUERMQFQ8WFBQWFRQUFxYWFBgWFRgWGBQYGBUYKCgiGB8lHBQZIj0hJSkrLy4uFyAzODMsQygwLisBCgoKDg0OGxAQGiwkHyQvLS8vLCwsLywsLC8sNDQsLCwsLCwsLCwsLCwsLCwsLCwsLCwsLCwsLCwsLCwsLCwsLP/AABEIAKABOgMBIgACEQEDEQH/xAAbAAEAAwEBAQEAAAAAAAAAAAAABAUGBwMBAv/EAEYQAAIBAwIDAwUKDAYDAQAAAAECAwAEEQUSEyExBiJBBxRRYXEWIzIzNFSUsbLRF0JSZHJzgYORk6HBFSRDRGKCU3TCJf/EABgBAQEBAQEAAAAAAAAAAAAAAAACAQME/8QAJREBAAIBAgUEAwAAAAAAAAAAAAECEUGBEhMhkbEDUXHBMUKh/9oADAMBAAIRAxEAPwDuFKUoFKUoFKUoFKUoFKUoFK5/5Ww7f4TEss8SzahFE7QuY32OGDAMP71ESxm0fU9Ojiu7ue0vGlikiuZOKVdF3K6NgY8P6/sDpdK4zr2s3L6QxtQYlbUnhkJuJuJylVVCuclVYg5AIwOma9IY71dZhgnIW2tbNbgol5dMqqJcvIWIDTNnI2vyKgc/Cg7FSua6T5U1lltS62i29zKIo1juVku4y2eG08AHdDEDoe7uGasNK7bXE0moM0EKWVlPcxzzGRt5WHcQY4wME90ZyQO9yzQbqlc60DymCee0SVbMR3ZxEIbpZp4mI3ItxFgbc9OXQ8jXjJ5Rb3za7ulsoWtrW4khlJmKuwRwuY12noCCckdeQNB0ulZDUe1Vy90LWwt4pZRbrcSPPIYo1WQ+9oNoYsx5nwA+qJrfbuW2FnFJDbwXs6O7pd3KRwQqnI7pgDvLHkAB6fRQbqlZ7sV2nTUrd5FCq8crwyKjiSPemDlJBydSGBB9fqqsvO1l5JPeJY2kU0VphZXlmMZeTbuaOJQrcwMc2wMn+IbSlcj7V67c6k2iG0wLS6MjbPOJYHaRFbfHI8Iyqrt6gnJzyHWtJ5XZZIdFnMTyI6mBQ6Owce+ID3xz6fxoNxSuK6rq902kx2QmlF7HcXUUsoZhLwrJHmDbs5G5TCM/8vXV3p/bhrWx0iENbm5ms1laW8uODEqgAZaQglmYnkPUTQdPpWJ0/ttNeWIntLeJ5hO0EwedVgiK/CkMwHfTBUgqOYaqxvKZIun6hcGGAzWc8cTCKXiQyB2VdySYB/GPL1fwDpNKxtl2uuhfxWt3axxieB5oWjlMjYj5lHXaO9j0ZHQc+tQOy3b+4vpYdkNmYpHZWjS6HncCjOGlgdVz06KSefjig6DSlKBSlKBSlKBSlKBSlKBSlKBSlKBSlKBSlKBSlKDK9vuzVxfrZm2liimt7lLhWkUsuUB2jA9ZFRNK7JXj3sN3qV1HO8AcQRQx8ONWcYZ28WOOWPUK2tKDn7dgZjYNbcWLeb/zvdhtu3icTb7fCrmbssX1Sa7d1MElibQx4O7m+4nPTGCRWnpQYbs12OurMwxGSwks4SdrNa/5plzlFaTdtBH5QGeXSpmhdjuFFqsUzq8d7c3Mp25BVJxjac+IFa2lBiuy/ZS8tGt0kk097aBQqstqVuXCjCFpN2FYYHMA5/qI47CTf4ZqNnxY991cTSq+G2qJGRgCOpI2mt7Sgxt12Vu4rlLqxngSc2yW8yTxtJE4j+A67SrKw5j0H6/HU+xt1I1nP5zBLfwI8btcQAwTJIc4MaEFNp6EH663FKCr7PWEsEIWY25lJJYwRcGP1d3Jzj01nrrspexT3j2F1BFFdkNKk0TSGOTbtaSJlZeZGOTZGRW1pQYyDsKITo6wOBDYNKWDDvSGRSGPLkCWYt+2rLt52ffUbGW2R1RnaM7mBKjY6ueQ/RrQ0oMHP5PidQv7oSJtuLR4VjIPckkREaQ+0Rjp6a/B7BTRppzwyWxu7W282YTxGW3lTkfgghlIIyCPTW/pQYXV+xl1PFYkS2QubeZpSnm5W0kLDaN8QbJKjo2fE9Krr3yc3UtrqsL3EDPeywSiQRsgVoypcbAThe7gcz666XSgzWo9m5JdSsrsSKqQQzRlcEsTIMBh4cvXVA/YC6mubeS5msm4E6zCeG24V5LtJZUkcNtC88HA54rolKBSlKBSlKBSlKBSlKBSlKBSlKBSlKBSlKBSlKBSlKBSlKBSlKDHN5Q4ApkNvdi2SZ4prjYvCiZJDHljnJBIByoOAwzjpU/TO1sc1wIHguoC0bywvOqqssaEb2XBJXAZThgDg9KoLjRLk6HeQCJvOHmuWWPluIe7eRT1xzQg1da/pUk97ZEK3BFvexySDHcMqxKn7Tg/woPKLt3CSrm3vFsnYKl40Y4B3EKrcjvVCTycqBzHPnUvVu1BhleOKzvblowDI0KJsXIyFDSMu9seC5xy9NYvTuzsogis5tNupHVUieVr6UWLRphTJsEmeajPDCcjy5Yqd2g068ku7oS219cxsV81EN15vaqmxQVmCsrA7wSThsgjHooLyft7bBbFoormfzyOV4FiQFjwtm5WBI2nv9TyG05Iqx0DtHHdrPmOWCWF9k0U4VXQkBlJKkggqQQQaxPZDS5of8GSSMq9tbajFMOR2uzxbOfjuCMR7KmdnbWRbjVXZSEdYdjHo21VBx7DVxTKJvhul1KA5xLDyOD315H0da94plcZVlYekEEfxFc/uNNnaJmBsNpmON9qzP8AB8X4gz/AVf6Jc+a20SyCMsS595j4aY3H8Us3P15rZ9OdEx6saq/VNRvxqumo2yKzee4QIrbpJQlvKweQjkq5AITmeQJPgNXqV0IYZZTzEcbvj9FSf7VSa/Yyy32kSIhMcUtw0jcsKHt5EUn2swFWOoEzNLbGKURSW75n7vDy3c4fXduwd3TGB1rlo66sUvn9vaWmoyXtw8kjWz3Fswj82EdwyKyRoF3IU4gwdxzs59avdZ0W6keeaXUZ7aFOcK2/DWNEVclpjIp4hzk4yAByqkjg1K4tbTT5bOSPhtbrPdNJEYWitmRi0YB3MX4Y7pUY3H0V6a9cXlxdyJcWF7Lp0TDhRQ8DZOw5l5i7gsoPRMYPU55AaNT2Nv5rmwtJrhds8kSM4xjmR1x4ZGDj11c1F0u6aWJHaKSFjnMUm3euCRz2EjwzyPjUqhBSlKBSlKBSlKBSlKBSlKBSlKBSlKBSlKBSlKBSlKBSlKBUK/1SGF4kdwJJXCIvViT449A9NTaou0cCBrZ9q7zc26lsDcQCxAz6OZ5euptOCV5mq2DXbd0uHVwY4GZZHHNcqoZtpHwsBvDx5VNZ43LxkozbRuTIJ2tkAlfQcEevBqh0mzjkfVYSBwjOqFV5YU2tuMDHTlSc6MlYR65CY3fEilGVGjZcSb327F2+JbeuPbVmKxN3EYWkdJGZYpY+JPNtPvzhIy7BAq7YojjoBlsnmprSdnr154A77Sd8ih1GFkVHZUkUc+TKobrjnyrK2yRKwkkVRliAMgZJA5nkBzqPqOoJAqltxLMFREUs7McnCgeoE+gAEmq2OxkjlDyp5z3u7LkB4wTy96bugAfjJgn0GoParUDDdWbMVWJHJZm6LvV1yx8B4ZPpqozLLWxD5pt2stxIyhhhpQysNrKwByCPTzH8a+WbARzkkACPmTyA5jxqNoUiyXl5IhDRPI+xgcqwEQBKnxGfH1VFWzfMzsonQLkITtKcx8FT3H/bg+uvTFp4ezy690+5uFjtC7HCibr16oAMAdSSeg9NR59SjMCbt6FEdmDqQdpY4I9I5EcvHlTV1U2DbiwAnVsgZKlQrKdviAQCfUDVFqErSxs2+OZRblCY1IiBebJxgksyqNx73o6eOWvMWZps6Hp2sxSsY++koVTskGxirfBIHjnHt9Nfq81eOKTZtldwoZxGhfYpzgtj04PIZJx0rG6ZMg1DcLnziMRoWuGMeE247paMKgHMnpkbeZq61S8SG5d1uY4uLFGWEibhIF3hTbtuGX59MN1XlzrzWnERL01tnK0uNegRkGWYMqNvRSyKsp2xszDoGPSpsN2rySIuSY9u4/i5YZ259OMH/sKyq6QsVlbPLxhMILeNoAVxM6kGGJ8gnk7filfHPKv1pl9LBcrAXjZjNtkj2++vviMslznOdu/ujlgDAzmsi056qy2FKUq1FKUoFKUoFKUoFKUoFKUoFKUoFKUoFKUoFKUoFKUoFKUoFRLPm8+ZhLiQdzCe89xe53ef/Lvc+/7Kl1Fs0YPPujiQGTKshy0g2KN7jAw2QV6nko51gk4/jQCvtK0fMCvoFKUFbrF+8OzaFOd2c58Mej21Xasd00RPisf9Sa9u03+l/wB//mo+pfGw/oR/Wa9FIjET8vN6kzmY+H2Ef5mT2y/U1R7H4E/6v+4qRF8qk9sv1NUex+BP+r/uKvTsjXuf7b98fsCvlyMQweyT7dff9t++P2BS6+Jg9kn2q3XeUz+Nkh1HnYGBjKfZWvWwcm6YEkgNJgE5AwTjArzk+WL7Y/srX2wYC6kJ6Ay/Wa5zHTZ0ieu7Q4pgdfGvOC5R87GBx1x669a871FKUoFKUoFKUoFKUoFKUoFKUoFKUoFKUoFKUoFKUoFKUoFKUoFV+mSRl7rY0xYTYkEnE2q4ROUYfkFxg93lkmrCvC2WQNLvZGXf72FUqVXavdY5O45yc8uRFYPelKVoVX66feT7V+upV3KUjdhjIBPPpWR7VdoJI9OupdqF04QQcwu532jd6gSD7Kukfto53n9dUi6PvMH737QqRqXxsP6Ef1msjLLeWhsBc3KXEdxJLFt4SxGJ8FhsK/CQ7SO9k8xzqnn7Qvc3Tf8A6vm4M7RQxC3hdUWN+Gu6VlIBYgthjnvCu3F9uPD9OjRfKpPbL9TVHsfgT/q/7is12i1ieK8vjHKE82hEqRbUPHaQygoSwLYOwKNmDlvHkKtdLuHlmuQhIhii2vyHflYqduTzGxcHl1L48K3OY7Mx9rD/AG374/YFLv4mD2Sfaofk374/YFZ3RO0MMlhZtPc2/H2y7wzxqwPEbGVGMcseFbnrvKcdNoauT5YvtT7K1+Ifj5v3396w6axd3C2rR3OyWbUZYBOscT4iV5xHhSNp7sa8/HHWpN3cX+myNNNci7tw5ScNDHFIqyNs4iGPAOGYEgjoTioz4dMeW57Nf6v/AE/+qvK59oeqTrdalGH97jjsygwvIycbfzxk52jr6K2WjXDyRkucncRnAHLA9FR6lczNl+lbERVPpSlcnYpSlApSlApSlApSlApSlApSlApSlApSlApSlApSlApSq3tHqos7S4uGBYRRs+0dWIHdX9pwP20FlUHT4gr3BEHCLSgl+5793EHE7pyOm3vYPdz41nLbVNTt57QX3mjw3L8P3hXVoZSjOiksSJFO0rnAOccquodSiTz1xLLNwn78arvaMhEPDjVFBbPXHPmxGayWLelZjsnr1zeSagssXAMMqJHG2C6q8SSAyFSQW7+cDp054zVDq2r6xDLDCt1YSXMsojSMWsqjA5yOW4vJVXJ6czgeNbEZMtjc6hHJHMq5yEY8x6OX96zWqIWsL0CJZiVX3ljtEnwu7u8M1Osv9fPXhP8AWtfIPiJv0o/rNeqKxEY+Hlm8zMT8sDZ6ZHNJp7QxagohkkkkkvDKQgCkLDDxSfxmBOzl3BknlU3X7x5beSzGnyw3MkTRCOOPNtukLASicALtOd2eTdeWa2Nz8TB+9+0Kkal8bD+hH9ZrOH7bxfSmvIBEQTCtxdRApCWTceKV2K27BKDPMt4DJrNX2n8JZUYXMg8zYW7xCUt547sXkcx8kYkoQ74Ud7mK30XyqT2y/U1R7H4E/wCr/uK2YzHZlZx/XnAG8zTfjfvG7H5XDG7+tZjs72ctDp9k01nb8YrKXMkCcQniNjcWGScemtX/ALb98fsCl38TB7JPtVuMzvLM4jswdtC1qlkTBMFi1SZzHHC7MsXEudhWJRnbhlxgYwRU/WL19TaS2t4LpUkfM0s0TQrHEjiRvh4LMdoAAHjz6VtpPli+1PsrX4h+Pm9k396jHhfF5ZvSIWF5qjFWCNHYhWIO0leNkA9DjI/jWr0++EMAJBOXYdceAqFB8RN7Y/raj/J1/WN9kVc1z0n3RFpjrHs1FvJvRW6bgDj216Vktf7UNY28YjgkmmMO5AvJBtXmZHPJVH8T4A1d9mr17iztZpNvEkhidtowu51BOBzwMn015ZjD1RbKypWU1jVb175rW0a1h4cCTNJcK7797OoVEUryGzm2fxgMVCi7XXdxb2CwRwpeXTzpucs0CLb7hLKuMGRTtG0cs7hz5Vim4pWc0DVrjzme0u+C1xHHHMskIZUkikLKMoxJRlZCCMkcwfHFaOgUpSgUpSgUpSgUpSgUpSgUpSgUpSgUpSgVRdubGSfTruOJd0pjLIv5TIQ6r+0rj9tXtfG6HHWgwU/aGHVJ9OitVmYx3Cz3G6KSMQrEj91y4A3FyFwM+NanStUWV7sbotsU5iyu9TlY4yQ+8AFsnquRjHPrj3kedkbCqj8tveDZ58+o9FVEdlLIsw2SiXj5cyN3H97UBouZAXGByA5g8qqKxnrLnNvaFRo2oNFqOsbQpDXMByc/NoRyxXhpi8XW7yVukTx20fqG1ZZSPRlnUf8AQVX+U7tc2kGyBg4peNv9TZgxkZ8Dn4YrHHy3HjcTzEfC3Y4/99ldImkdkzF5datOtx+rf6xX5g+Im9sf1tXJIfLWV4n+RHfVl+P6ZIOfgc+lfE8tJCOvmQ7xU54/Tbn/AIeur5lfCOXby65c/EQfvftCpGpfGw/oR/Wa43J5aSyRr5kO7u58fruIP5Hqr0ufLcXdG8xA2hRjj9dp/QrOOvk5dvDsEXyqT2y/U1R7H4E/6v8AuK5OvluIlaTzEc93Lj/lAjrs9decHlpKhx5kDuXb8f05g/keqnHXHY5ds93XP9t++P2BS6+Jg9kn2q5J+Go8PZ5kPh7s8f1YxjZXyXy0lkjXzId0Nz4/Xcc/kVvMrndnKt/HZpPli+2P7K15w/Hz+yb+9ciby3kzCTzEcipxx/QAOvD9VflPLaRI7+Yjvb+XH6b8+Oz11PHGNlcu2d3WYPiJvbH9Zo/ydf1jfZFcjj8tRCOvmQ7xU54/Tbnw2euvp8tJ4YTzIcmLZ4/pAGMbPVVcyud08q2NnUe0/wAnP/qH7L187OdoFtrCx42EhW3tlLYYkbkQDkuT1IHSuXXPlqL7P8kBtRU+P64zz+B66s9G8sguL+ANZsoklRO5LvYF8IMLtG7memRUTasx1VFLxPRre00mnnUJjqymS24UQtMpJLAM7uNgRg4kLY688BceNRzGF060e6W/iijupjbXKbvObW3O8QNIpBYqUwhDA8mXcK22m2E0RkPIEoQvMHveFS7Q3AVuIAzZGACo5eNc5rEfiXWLTP5hkOwlmsl9dXcT3MsBgihFxcBledwzO7KrBQqAFFG1QCQ3Xma31fmIkjmMH0Zz/Wv1UrKUpQKUpQKUpQKUpQKUpQYTyiNK95o1uk9zDFPNOJTbyNE7BIwV768+pPKpvuDT5/rX06arzUtEguJ7SaQMZLZ3eIhiBl12tuHj4H9ntzYK4OcEHBwceB9FBk/cGnz/AFr6dNT3Bp8/1r6dNWupQZH3Bp8/1r6dNT3Bp8/1r6dNWupQZH3Bp8/1r6dNT3Bp8/1r6dNWupQZH3Bp8/1r6dNWZ7J9n3ubnVI5L/V9lvc8KPF5MDt2g8znmc11SqjRdNtYJbx4GBkmm4kw37sPtC4x+L0zj1n1ABndS8l1ncqFuLnU5kByFlunkUHGMgNnBwTz9dV34ENH/Ov5o+6ulUoOa/gQ0f8AOv5o+6n4ENH/ADr+aPurpVKDmv4ENH/Ov5o+6n4ENH/Ov5o+6ulUoOa/gQ0f86/mj7qpO2vkk0u00+7ni844sUTOu6TIyOmRjnXZaha1pkd3bzQS7uFKhRtpw2D4g+mgwKeRHRyB8q6f+UfdX38CGj/nX80fdXSIyCAQQVwMEcwR4c6/VBzX8CGj/nX80fdT8CGj/nX80fdXSqUHNfwIaP8AnX80fdT8CGj/AJ1/NH3V0qlBzX8CGj/nX80fdXraeRrS4XV4mvY5FOVdJirqfSGAyK6LSg5tc9lyup21sL/WODJbXErf52bdujeFVwfRiRv6Vd+4NPn+tfTpqvJ7S3N5DKzAXSxSRou4AlJCjN3Op5xjmPXVlQZH3Bp8/wBa+nTU9wafP9a+nTVrqUGR9wafP9a+nTU9wafP9a+nTVrqUGR9wafP9a+nTU9wafP9a+nTVrqUGR9wafP9a+nTV6+Th3NnIJJJpSl3dxh5naSQrHO6IC7czgAVqartEtLeGN1tyChllkYht/vkjl5OfhzY8vCgsaUpQK8rlnCMY1VpMHarsUUnwBcBio9e0+yvWlBU2rXsu9biKCFChAeC5eWQMeQwHhQDkSc5PMDlUTsTbLFDcIm7at3cgbmLN8M5JZskk9ck1oa84YETOxVXLFjtAGWbmzHHUn00HpSlKBSlKBSlKCNqZcQzFM8Thvtx13bTt/rWT0KCBJdJNusQ32Uu8oAC0e2EgsR1756nxJra1CsdHtoGkeGCCJ5DmRo40RnOScsVGW5knn6aCbSlKBSlKBSlKBVfrtms1vIjNIF2knYxQsAD3Sw54PiARmrCvjKCCDzB6ikiq7JfILL/ANaH7C1bV+IYVRVVFVUUBVVQAoA5AADoAK/dJClKUClKUClKUGT1bS7eeWSKFFNwZ4Jp5z3jCYzGygOeauVjUKinlu3EYPe1dVNx2X0+SQyvZ2bTE7jI0MZct6SxGc+uregUpSgUpSgUpSgias8IgmNwQLcRvxSc4EeDvzjnjGaoNEtxDqNwu2FRJbRNGIO7GI43kC70x8M8T4QOCFxgbcnUkZ5HpUTTtKt7YMLeGGEMdzCJFQM3pIUDJ9dBMpSlB//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AU"/>
          </a:p>
        </p:txBody>
      </p:sp>
      <p:pic>
        <p:nvPicPr>
          <p:cNvPr id="76812" name="Picture 12" descr="http://www.wcsmalaysia.org/analysis/stat_pics/BEST_default_plot.jpeg"/>
          <p:cNvPicPr>
            <a:picLocks noChangeAspect="1" noChangeArrowheads="1"/>
          </p:cNvPicPr>
          <p:nvPr/>
        </p:nvPicPr>
        <p:blipFill>
          <a:blip r:embed="rId3" cstate="print"/>
          <a:srcRect/>
          <a:stretch>
            <a:fillRect/>
          </a:stretch>
        </p:blipFill>
        <p:spPr bwMode="auto">
          <a:xfrm>
            <a:off x="2428860" y="3500438"/>
            <a:ext cx="4067175" cy="2933701"/>
          </a:xfrm>
          <a:prstGeom prst="rect">
            <a:avLst/>
          </a:prstGeom>
          <a:noFill/>
        </p:spPr>
      </p:pic>
      <p:sp>
        <p:nvSpPr>
          <p:cNvPr id="13" name="TextBox 12"/>
          <p:cNvSpPr txBox="1"/>
          <p:nvPr/>
        </p:nvSpPr>
        <p:spPr>
          <a:xfrm>
            <a:off x="3286116" y="6215082"/>
            <a:ext cx="2500330" cy="369332"/>
          </a:xfrm>
          <a:prstGeom prst="rect">
            <a:avLst/>
          </a:prstGeom>
          <a:solidFill>
            <a:schemeClr val="bg1"/>
          </a:solidFill>
        </p:spPr>
        <p:txBody>
          <a:bodyPr wrap="square" rtlCol="0">
            <a:spAutoFit/>
          </a:bodyPr>
          <a:lstStyle/>
          <a:p>
            <a:pPr algn="ctr"/>
            <a:r>
              <a:rPr lang="en-AU" dirty="0" smtClean="0"/>
              <a:t>Regression slope value</a:t>
            </a:r>
            <a:endParaRPr lang="en-AU" dirty="0"/>
          </a:p>
        </p:txBody>
      </p:sp>
      <p:sp>
        <p:nvSpPr>
          <p:cNvPr id="14" name="TextBox 13"/>
          <p:cNvSpPr txBox="1"/>
          <p:nvPr/>
        </p:nvSpPr>
        <p:spPr>
          <a:xfrm>
            <a:off x="3357554" y="3429000"/>
            <a:ext cx="2143140" cy="369332"/>
          </a:xfrm>
          <a:prstGeom prst="rect">
            <a:avLst/>
          </a:prstGeom>
          <a:solidFill>
            <a:schemeClr val="bg1"/>
          </a:solidFill>
        </p:spPr>
        <p:txBody>
          <a:bodyPr wrap="square" rtlCol="0">
            <a:spAutoFit/>
          </a:bodyPr>
          <a:lstStyle/>
          <a:p>
            <a:pPr algn="ctr"/>
            <a:endParaRPr lang="en-A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21088</TotalTime>
  <Words>1286</Words>
  <Application>Microsoft Office PowerPoint</Application>
  <PresentationFormat>On-screen Show (4:3)</PresentationFormat>
  <Paragraphs>110</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Lecture 5</vt:lpstr>
      <vt:lpstr>Programme</vt:lpstr>
      <vt:lpstr>Bayes’ Rule</vt:lpstr>
      <vt:lpstr>Bayesian inference: rational in the real world</vt:lpstr>
      <vt:lpstr>Slide 5</vt:lpstr>
      <vt:lpstr>Slide 6</vt:lpstr>
      <vt:lpstr>Argued to also be more rational in data analysis</vt:lpstr>
      <vt:lpstr>Slide 8</vt:lpstr>
      <vt:lpstr>Slide 9</vt:lpstr>
      <vt:lpstr>Slide 10</vt:lpstr>
      <vt:lpstr>Bayesian ANOVA example</vt:lpstr>
      <vt:lpstr>A Bayesian approach to our most recent analyses</vt:lpstr>
      <vt:lpstr>Reading</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dc:creator>Anastasia Ejova</dc:creator>
  <cp:lastModifiedBy>Anastasia Ejova</cp:lastModifiedBy>
  <cp:revision>251</cp:revision>
  <dcterms:created xsi:type="dcterms:W3CDTF">2014-09-04T14:14:54Z</dcterms:created>
  <dcterms:modified xsi:type="dcterms:W3CDTF">2014-11-14T01:31:24Z</dcterms:modified>
</cp:coreProperties>
</file>