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72" r:id="rId3"/>
    <p:sldId id="338" r:id="rId4"/>
    <p:sldId id="373" r:id="rId5"/>
    <p:sldId id="374" r:id="rId6"/>
    <p:sldId id="375" r:id="rId7"/>
    <p:sldId id="376" r:id="rId8"/>
    <p:sldId id="377" r:id="rId9"/>
    <p:sldId id="382" r:id="rId10"/>
    <p:sldId id="378" r:id="rId11"/>
    <p:sldId id="380" r:id="rId12"/>
    <p:sldId id="379" r:id="rId13"/>
    <p:sldId id="381" r:id="rId14"/>
    <p:sldId id="33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5050"/>
    <a:srgbClr val="FFC000"/>
    <a:srgbClr val="008080"/>
    <a:srgbClr val="F418AB"/>
    <a:srgbClr val="0033CC"/>
    <a:srgbClr val="339966"/>
    <a:srgbClr val="95B3D7"/>
    <a:srgbClr val="FFCC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18" autoAdjust="0"/>
    <p:restoredTop sz="87455" autoAdjust="0"/>
  </p:normalViewPr>
  <p:slideViewPr>
    <p:cSldViewPr>
      <p:cViewPr varScale="1">
        <p:scale>
          <a:sx n="60" d="100"/>
          <a:sy n="60" d="100"/>
        </p:scale>
        <p:origin x="-1800" y="-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46"/>
    </p:cViewPr>
  </p:sorterViewPr>
  <p:notesViewPr>
    <p:cSldViewPr>
      <p:cViewPr varScale="1">
        <p:scale>
          <a:sx n="62" d="100"/>
          <a:sy n="62" d="100"/>
        </p:scale>
        <p:origin x="-2580"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D8CF0A-36E7-4C96-8CF7-8707438869C2}" type="datetimeFigureOut">
              <a:rPr lang="en-US" smtClean="0"/>
              <a:pPr/>
              <a:t>11/30/2014</a:t>
            </a:fld>
            <a:endParaRPr lang="en-AU"/>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5F620E-B7AA-4CFB-BF81-256C89E7C2A2}" type="slidenum">
              <a:rPr lang="en-AU" smtClean="0"/>
              <a:pPr/>
              <a:t>‹#›</a:t>
            </a:fld>
            <a:endParaRPr lang="en-A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2</a:t>
            </a:fld>
            <a:endParaRPr lang="en-A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1, 2... N:  Participants</a:t>
            </a:r>
          </a:p>
          <a:p>
            <a:r>
              <a:rPr lang="en-AU" dirty="0" smtClean="0"/>
              <a:t>X1, X2...</a:t>
            </a:r>
            <a:r>
              <a:rPr lang="en-AU" baseline="0" dirty="0" smtClean="0"/>
              <a:t> </a:t>
            </a:r>
            <a:r>
              <a:rPr lang="en-AU" baseline="0" dirty="0" err="1" smtClean="0"/>
              <a:t>Xp</a:t>
            </a:r>
            <a:r>
              <a:rPr lang="en-AU" baseline="0" dirty="0" smtClean="0"/>
              <a:t>: Predictor variables</a:t>
            </a:r>
          </a:p>
          <a:p>
            <a:r>
              <a:rPr lang="en-AU" baseline="0" dirty="0" smtClean="0"/>
              <a:t>Y1, Y2... </a:t>
            </a:r>
            <a:r>
              <a:rPr lang="en-AU" baseline="0" dirty="0" err="1" smtClean="0"/>
              <a:t>Yp</a:t>
            </a:r>
            <a:r>
              <a:rPr lang="en-AU" baseline="0" dirty="0" smtClean="0"/>
              <a:t>: Outcome variables/ any variables in arbitrary non-response patterns</a:t>
            </a:r>
          </a:p>
        </p:txBody>
      </p:sp>
      <p:sp>
        <p:nvSpPr>
          <p:cNvPr id="4" name="Slide Number Placeholder 3"/>
          <p:cNvSpPr>
            <a:spLocks noGrp="1"/>
          </p:cNvSpPr>
          <p:nvPr>
            <p:ph type="sldNum" sz="quarter" idx="10"/>
          </p:nvPr>
        </p:nvSpPr>
        <p:spPr/>
        <p:txBody>
          <a:bodyPr/>
          <a:lstStyle/>
          <a:p>
            <a:fld id="{E35F620E-B7AA-4CFB-BF81-256C89E7C2A2}" type="slidenum">
              <a:rPr lang="en-AU" smtClean="0"/>
              <a:pPr/>
              <a:t>3</a:t>
            </a:fld>
            <a:endParaRPr lang="en-A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5</a:t>
            </a:fld>
            <a:endParaRPr lang="en-A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6</a:t>
            </a:fld>
            <a:endParaRPr lang="en-A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7</a:t>
            </a:fld>
            <a:endParaRPr lang="en-A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8</a:t>
            </a:fld>
            <a:endParaRPr lang="en-A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12</a:t>
            </a:fld>
            <a:endParaRPr lang="en-A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AU" dirty="0"/>
          </a:p>
        </p:txBody>
      </p:sp>
      <p:sp>
        <p:nvSpPr>
          <p:cNvPr id="4" name="Slide Number Placeholder 3"/>
          <p:cNvSpPr>
            <a:spLocks noGrp="1"/>
          </p:cNvSpPr>
          <p:nvPr>
            <p:ph type="sldNum" sz="quarter" idx="10"/>
          </p:nvPr>
        </p:nvSpPr>
        <p:spPr/>
        <p:txBody>
          <a:bodyPr/>
          <a:lstStyle/>
          <a:p>
            <a:fld id="{E35F620E-B7AA-4CFB-BF81-256C89E7C2A2}" type="slidenum">
              <a:rPr lang="en-AU" smtClean="0"/>
              <a:pPr/>
              <a:t>13</a:t>
            </a:fld>
            <a:endParaRPr lang="en-A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AU"/>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11/30/2014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11/30/2014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AU"/>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11/30/2014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10"/>
          </p:nvPr>
        </p:nvSpPr>
        <p:spPr/>
        <p:txBody>
          <a:bodyPr/>
          <a:lstStyle/>
          <a:p>
            <a:fld id="{DA5B161F-9032-4849-A2D6-0706F01606B3}" type="datetimeFigureOut">
              <a:rPr lang="en-US" smtClean="0"/>
              <a:pPr/>
              <a:t>11/30/2014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AU"/>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A5B161F-9032-4849-A2D6-0706F01606B3}" type="datetimeFigureOut">
              <a:rPr lang="en-US" smtClean="0"/>
              <a:pPr/>
              <a:t>11/30/2014</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Date Placeholder 4"/>
          <p:cNvSpPr>
            <a:spLocks noGrp="1"/>
          </p:cNvSpPr>
          <p:nvPr>
            <p:ph type="dt" sz="half" idx="10"/>
          </p:nvPr>
        </p:nvSpPr>
        <p:spPr/>
        <p:txBody>
          <a:bodyPr/>
          <a:lstStyle/>
          <a:p>
            <a:fld id="{DA5B161F-9032-4849-A2D6-0706F01606B3}" type="datetimeFigureOut">
              <a:rPr lang="en-US" smtClean="0"/>
              <a:pPr/>
              <a:t>11/30/2014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AU"/>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7" name="Date Placeholder 6"/>
          <p:cNvSpPr>
            <a:spLocks noGrp="1"/>
          </p:cNvSpPr>
          <p:nvPr>
            <p:ph type="dt" sz="half" idx="10"/>
          </p:nvPr>
        </p:nvSpPr>
        <p:spPr/>
        <p:txBody>
          <a:bodyPr/>
          <a:lstStyle/>
          <a:p>
            <a:fld id="{DA5B161F-9032-4849-A2D6-0706F01606B3}" type="datetimeFigureOut">
              <a:rPr lang="en-US" smtClean="0"/>
              <a:pPr/>
              <a:t>11/30/2014</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Date Placeholder 2"/>
          <p:cNvSpPr>
            <a:spLocks noGrp="1"/>
          </p:cNvSpPr>
          <p:nvPr>
            <p:ph type="dt" sz="half" idx="10"/>
          </p:nvPr>
        </p:nvSpPr>
        <p:spPr/>
        <p:txBody>
          <a:bodyPr/>
          <a:lstStyle/>
          <a:p>
            <a:fld id="{DA5B161F-9032-4849-A2D6-0706F01606B3}" type="datetimeFigureOut">
              <a:rPr lang="en-US" smtClean="0"/>
              <a:pPr/>
              <a:t>11/30/2014</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5B161F-9032-4849-A2D6-0706F01606B3}" type="datetimeFigureOut">
              <a:rPr lang="en-US" smtClean="0"/>
              <a:pPr/>
              <a:t>11/30/2014</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AU"/>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B161F-9032-4849-A2D6-0706F01606B3}" type="datetimeFigureOut">
              <a:rPr lang="en-US" smtClean="0"/>
              <a:pPr/>
              <a:t>11/30/2014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AU"/>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A5B161F-9032-4849-A2D6-0706F01606B3}" type="datetimeFigureOut">
              <a:rPr lang="en-US" smtClean="0"/>
              <a:pPr/>
              <a:t>11/30/2014</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267FF5FA-FE5A-44D0-A45F-5ECF269E4833}" type="slidenum">
              <a:rPr lang="en-AU" smtClean="0"/>
              <a:pPr/>
              <a:t>‹#›</a:t>
            </a:fld>
            <a:endParaRPr lang="en-A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AU"/>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AU"/>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5B161F-9032-4849-A2D6-0706F01606B3}" type="datetimeFigureOut">
              <a:rPr lang="en-US" smtClean="0"/>
              <a:pPr/>
              <a:t>11/30/2014</a:t>
            </a:fld>
            <a:endParaRPr lang="en-A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7FF5FA-FE5A-44D0-A45F-5ECF269E4833}" type="slidenum">
              <a:rPr lang="en-AU" smtClean="0"/>
              <a:pPr/>
              <a:t>‹#›</a:t>
            </a:fld>
            <a:endParaRPr lang="en-A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vkc.library.uu.nl/vkc/ms/SiteCollectionDocuments/Mplus-site/1%20nov%2011/Stef%20van%20Buuren%20-%20pre%20conference.pdf" TargetMode="External"/><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cran.r-project.org/web/packages/norm/norm.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onlinelibrary.wiley.com/doi/10.1002/0471264385.wei0204/full" TargetMode="External"/><Relationship Id="rId2" Type="http://schemas.openxmlformats.org/officeDocument/2006/relationships/hyperlink" Target="http://www.springer.com/statistics/social+sciences+&amp;+law/book/978-1-4614-4017-8"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http://t0.gstatic.com/images?q=tbn:ANd9GcQb2QuGOvKAur_yqzAgxcofaV0z84NuRsyXu8ZzhaREzoQTvzDy"/>
          <p:cNvPicPr>
            <a:picLocks noChangeAspect="1" noChangeArrowheads="1"/>
          </p:cNvPicPr>
          <p:nvPr/>
        </p:nvPicPr>
        <p:blipFill>
          <a:blip r:embed="rId2" cstate="print"/>
          <a:srcRect/>
          <a:stretch>
            <a:fillRect/>
          </a:stretch>
        </p:blipFill>
        <p:spPr bwMode="auto">
          <a:xfrm>
            <a:off x="357158" y="2214554"/>
            <a:ext cx="2643206" cy="3496524"/>
          </a:xfrm>
          <a:prstGeom prst="rect">
            <a:avLst/>
          </a:prstGeom>
          <a:noFill/>
        </p:spPr>
      </p:pic>
      <p:sp>
        <p:nvSpPr>
          <p:cNvPr id="2" name="Title 1"/>
          <p:cNvSpPr>
            <a:spLocks noGrp="1"/>
          </p:cNvSpPr>
          <p:nvPr>
            <p:ph type="ctrTitle"/>
          </p:nvPr>
        </p:nvSpPr>
        <p:spPr>
          <a:xfrm>
            <a:off x="685800" y="785794"/>
            <a:ext cx="7772400" cy="1470025"/>
          </a:xfrm>
        </p:spPr>
        <p:txBody>
          <a:bodyPr/>
          <a:lstStyle/>
          <a:p>
            <a:r>
              <a:rPr lang="en-AU" dirty="0" smtClean="0"/>
              <a:t>Lecture 5</a:t>
            </a:r>
            <a:endParaRPr lang="en-AU" dirty="0"/>
          </a:p>
        </p:txBody>
      </p:sp>
      <p:sp>
        <p:nvSpPr>
          <p:cNvPr id="3" name="Subtitle 2"/>
          <p:cNvSpPr>
            <a:spLocks noGrp="1"/>
          </p:cNvSpPr>
          <p:nvPr>
            <p:ph type="subTitle" idx="1"/>
          </p:nvPr>
        </p:nvSpPr>
        <p:spPr>
          <a:xfrm>
            <a:off x="1371600" y="1962152"/>
            <a:ext cx="6400800" cy="1752600"/>
          </a:xfrm>
        </p:spPr>
        <p:txBody>
          <a:bodyPr/>
          <a:lstStyle/>
          <a:p>
            <a:r>
              <a:rPr lang="en-AU" dirty="0" smtClean="0"/>
              <a:t>Handling missing data</a:t>
            </a:r>
            <a:endParaRPr lang="en-AU" dirty="0"/>
          </a:p>
        </p:txBody>
      </p:sp>
      <p:sp>
        <p:nvSpPr>
          <p:cNvPr id="4" name="TextBox 3"/>
          <p:cNvSpPr txBox="1"/>
          <p:nvPr/>
        </p:nvSpPr>
        <p:spPr>
          <a:xfrm>
            <a:off x="571472" y="428604"/>
            <a:ext cx="7786742" cy="369332"/>
          </a:xfrm>
          <a:prstGeom prst="rect">
            <a:avLst/>
          </a:prstGeom>
          <a:noFill/>
        </p:spPr>
        <p:txBody>
          <a:bodyPr wrap="square" rtlCol="0">
            <a:spAutoFit/>
          </a:bodyPr>
          <a:lstStyle/>
          <a:p>
            <a:pPr algn="ctr"/>
            <a:r>
              <a:rPr lang="en-AU" dirty="0" smtClean="0"/>
              <a:t>R101: A practical guide to making R your everyday statistical tool (PSY532) </a:t>
            </a:r>
            <a:endParaRPr lang="en-AU"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357166"/>
            <a:ext cx="8229600" cy="785818"/>
          </a:xfrm>
        </p:spPr>
        <p:txBody>
          <a:bodyPr>
            <a:normAutofit/>
          </a:bodyPr>
          <a:lstStyle/>
          <a:p>
            <a:r>
              <a:rPr lang="en-AU" sz="2400" dirty="0" smtClean="0"/>
              <a:t>A diagram of the steps in multiple imputation</a:t>
            </a:r>
            <a:endParaRPr lang="en-AU" sz="2400" dirty="0"/>
          </a:p>
        </p:txBody>
      </p:sp>
      <p:pic>
        <p:nvPicPr>
          <p:cNvPr id="77826" name="Picture 2"/>
          <p:cNvPicPr>
            <a:picLocks noChangeAspect="1" noChangeArrowheads="1"/>
          </p:cNvPicPr>
          <p:nvPr/>
        </p:nvPicPr>
        <p:blipFill>
          <a:blip r:embed="rId2" cstate="print"/>
          <a:srcRect/>
          <a:stretch>
            <a:fillRect/>
          </a:stretch>
        </p:blipFill>
        <p:spPr bwMode="auto">
          <a:xfrm>
            <a:off x="1142976" y="1357298"/>
            <a:ext cx="6924675" cy="3800475"/>
          </a:xfrm>
          <a:prstGeom prst="rect">
            <a:avLst/>
          </a:prstGeom>
          <a:noFill/>
          <a:ln w="9525">
            <a:noFill/>
            <a:miter lim="800000"/>
            <a:headEnd/>
            <a:tailEnd/>
          </a:ln>
          <a:effectLst/>
        </p:spPr>
      </p:pic>
      <p:sp>
        <p:nvSpPr>
          <p:cNvPr id="4" name="Rectangle 3"/>
          <p:cNvSpPr/>
          <p:nvPr/>
        </p:nvSpPr>
        <p:spPr>
          <a:xfrm>
            <a:off x="3643306" y="5929330"/>
            <a:ext cx="4929222" cy="646331"/>
          </a:xfrm>
          <a:prstGeom prst="rect">
            <a:avLst/>
          </a:prstGeom>
        </p:spPr>
        <p:txBody>
          <a:bodyPr wrap="square">
            <a:spAutoFit/>
          </a:bodyPr>
          <a:lstStyle/>
          <a:p>
            <a:r>
              <a:rPr lang="en-AU" dirty="0" smtClean="0"/>
              <a:t>From </a:t>
            </a:r>
            <a:r>
              <a:rPr lang="en-AU" dirty="0" smtClean="0">
                <a:hlinkClick r:id="rId3"/>
              </a:rPr>
              <a:t>publicly available </a:t>
            </a:r>
            <a:r>
              <a:rPr lang="en-AU" dirty="0" smtClean="0"/>
              <a:t>course material by </a:t>
            </a:r>
            <a:r>
              <a:rPr lang="en-AU" dirty="0" err="1" smtClean="0"/>
              <a:t>Stef</a:t>
            </a:r>
            <a:r>
              <a:rPr lang="en-AU" dirty="0" smtClean="0"/>
              <a:t> van </a:t>
            </a:r>
            <a:r>
              <a:rPr lang="en-AU" dirty="0" err="1" smtClean="0"/>
              <a:t>Buuren</a:t>
            </a:r>
            <a:r>
              <a:rPr lang="en-AU" dirty="0" smtClean="0"/>
              <a:t>, author of the </a:t>
            </a:r>
            <a:r>
              <a:rPr lang="en-AU" dirty="0" smtClean="0">
                <a:latin typeface="Courier New" pitchFamily="49" charset="0"/>
                <a:cs typeface="Courier New" pitchFamily="49" charset="0"/>
              </a:rPr>
              <a:t>mi</a:t>
            </a:r>
            <a:r>
              <a:rPr lang="en-AU" dirty="0" smtClean="0"/>
              <a:t> package</a:t>
            </a:r>
            <a:endParaRPr lang="en-AU" i="1" baseline="-25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488"/>
            <a:ext cx="8229600" cy="1143000"/>
          </a:xfrm>
        </p:spPr>
        <p:txBody>
          <a:bodyPr/>
          <a:lstStyle/>
          <a:p>
            <a:r>
              <a:rPr lang="en-AU" dirty="0" smtClean="0"/>
              <a:t>Multiple imputation options in R</a:t>
            </a:r>
            <a:endParaRPr lang="en-A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582726"/>
          </a:xfrm>
          <a:solidFill>
            <a:schemeClr val="bg1">
              <a:lumMod val="75000"/>
            </a:schemeClr>
          </a:solidFill>
        </p:spPr>
        <p:txBody>
          <a:bodyPr tIns="0" anchor="t" anchorCtr="0">
            <a:normAutofit fontScale="90000"/>
          </a:bodyPr>
          <a:lstStyle/>
          <a:p>
            <a:r>
              <a:rPr lang="en-AU" b="1" dirty="0" smtClean="0">
                <a:latin typeface="Courier New" pitchFamily="49" charset="0"/>
                <a:cs typeface="Courier New" pitchFamily="49" charset="0"/>
              </a:rPr>
              <a:t>norm</a:t>
            </a:r>
            <a:r>
              <a:rPr lang="en-AU" b="1" dirty="0" smtClean="0"/>
              <a:t> package: Multiple imputation through data augmentation</a:t>
            </a:r>
            <a:endParaRPr lang="en-AU" b="1" dirty="0"/>
          </a:p>
        </p:txBody>
      </p:sp>
      <p:sp>
        <p:nvSpPr>
          <p:cNvPr id="4" name="Content Placeholder 2"/>
          <p:cNvSpPr txBox="1">
            <a:spLocks/>
          </p:cNvSpPr>
          <p:nvPr/>
        </p:nvSpPr>
        <p:spPr>
          <a:xfrm>
            <a:off x="5143504" y="1500174"/>
            <a:ext cx="3500462" cy="428628"/>
          </a:xfrm>
          <a:prstGeom prst="rect">
            <a:avLst/>
          </a:prstGeom>
          <a:noFill/>
          <a:ln>
            <a:noFill/>
          </a:ln>
        </p:spPr>
        <p:txBody>
          <a:bodyPr/>
          <a:lstStyle/>
          <a:p>
            <a:pPr>
              <a:spcBef>
                <a:spcPts val="700"/>
              </a:spcBef>
              <a:buClr>
                <a:schemeClr val="accent2"/>
              </a:buClr>
              <a:buSzPct val="60000"/>
              <a:defRPr/>
            </a:pPr>
            <a:r>
              <a:rPr lang="en-AU" dirty="0" smtClean="0"/>
              <a:t>Reading: All references marked </a:t>
            </a:r>
            <a:r>
              <a:rPr lang="en-AU" i="1" dirty="0" err="1" smtClean="0"/>
              <a:t>da</a:t>
            </a:r>
            <a:r>
              <a:rPr lang="en-AU" dirty="0" smtClean="0"/>
              <a:t> </a:t>
            </a:r>
            <a:endParaRPr lang="en-AU" dirty="0">
              <a:latin typeface="+mn-lt"/>
              <a:cs typeface="+mn-cs"/>
            </a:endParaRPr>
          </a:p>
        </p:txBody>
      </p:sp>
      <p:sp>
        <p:nvSpPr>
          <p:cNvPr id="5" name="Content Placeholder 4"/>
          <p:cNvSpPr>
            <a:spLocks noGrp="1"/>
          </p:cNvSpPr>
          <p:nvPr>
            <p:ph idx="1"/>
          </p:nvPr>
        </p:nvSpPr>
        <p:spPr>
          <a:xfrm>
            <a:off x="457200" y="2071678"/>
            <a:ext cx="8229600" cy="4357718"/>
          </a:xfrm>
        </p:spPr>
        <p:txBody>
          <a:bodyPr>
            <a:normAutofit fontScale="92500"/>
          </a:bodyPr>
          <a:lstStyle/>
          <a:p>
            <a:r>
              <a:rPr lang="en-AU" sz="2200" dirty="0" smtClean="0"/>
              <a:t>Multiple imputation procedure based on the single-imputation EM approach.</a:t>
            </a:r>
          </a:p>
          <a:p>
            <a:r>
              <a:rPr lang="en-AU" sz="2200" dirty="0" smtClean="0"/>
              <a:t>As we shall see in applying norm to our modified </a:t>
            </a:r>
            <a:r>
              <a:rPr lang="en-AU" sz="2200" i="1" dirty="0" smtClean="0"/>
              <a:t>SS</a:t>
            </a:r>
            <a:r>
              <a:rPr lang="en-AU" sz="2200" dirty="0" smtClean="0"/>
              <a:t> data set with 5% of cases missing, the procedure can impute negative values where the observed values are only positive. This is a problem if the analyses in Step 2 of the multiple imputation process involve generalized linear modelling with Poisson or negative binomial random components. These are not suitable for outcome variables with negative values.</a:t>
            </a:r>
          </a:p>
          <a:p>
            <a:r>
              <a:rPr lang="en-AU" sz="2200" dirty="0" smtClean="0"/>
              <a:t>If there are categorical variables among those missing, the </a:t>
            </a:r>
            <a:r>
              <a:rPr lang="en-AU" sz="2200" dirty="0" smtClean="0">
                <a:latin typeface="Courier New" pitchFamily="49" charset="0"/>
                <a:cs typeface="Courier New" pitchFamily="49" charset="0"/>
              </a:rPr>
              <a:t>mix</a:t>
            </a:r>
            <a:r>
              <a:rPr lang="en-AU" sz="2200" dirty="0" smtClean="0"/>
              <a:t> package needs to be used, for which you will need the package author’s, J. S. Schafer’s, book “Analysis of Incomplete Multivariate Data” (1997; Chapters 7-9).</a:t>
            </a:r>
          </a:p>
          <a:p>
            <a:r>
              <a:rPr lang="en-AU" sz="2200" dirty="0" smtClean="0"/>
              <a:t>The </a:t>
            </a:r>
            <a:r>
              <a:rPr lang="en-AU" sz="2200" dirty="0" smtClean="0">
                <a:hlinkClick r:id="rId3"/>
              </a:rPr>
              <a:t>online manual </a:t>
            </a:r>
            <a:r>
              <a:rPr lang="en-AU" sz="2200" dirty="0" smtClean="0"/>
              <a:t>for the package is also very useful.</a:t>
            </a:r>
          </a:p>
          <a:p>
            <a:endParaRPr lang="en-AU" sz="2000" dirty="0"/>
          </a:p>
        </p:txBody>
      </p:sp>
      <p:sp>
        <p:nvSpPr>
          <p:cNvPr id="6" name="Rectangle 5"/>
          <p:cNvSpPr/>
          <p:nvPr/>
        </p:nvSpPr>
        <p:spPr>
          <a:xfrm>
            <a:off x="7500958" y="6429396"/>
            <a:ext cx="1428760" cy="369332"/>
          </a:xfrm>
          <a:prstGeom prst="rect">
            <a:avLst/>
          </a:prstGeom>
        </p:spPr>
        <p:txBody>
          <a:bodyPr wrap="square">
            <a:spAutoFit/>
          </a:bodyPr>
          <a:lstStyle/>
          <a:p>
            <a:r>
              <a:rPr lang="en-AU" dirty="0" smtClean="0"/>
              <a:t>Go to script</a:t>
            </a:r>
            <a:endParaRPr lang="en-AU" i="1" baseline="-25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643074"/>
          </a:xfrm>
          <a:solidFill>
            <a:schemeClr val="bg1">
              <a:lumMod val="75000"/>
            </a:schemeClr>
          </a:solidFill>
        </p:spPr>
        <p:txBody>
          <a:bodyPr tIns="0" anchor="t" anchorCtr="0">
            <a:normAutofit fontScale="90000"/>
          </a:bodyPr>
          <a:lstStyle/>
          <a:p>
            <a:r>
              <a:rPr lang="en-AU" b="1" dirty="0" smtClean="0">
                <a:latin typeface="Courier New" pitchFamily="49" charset="0"/>
                <a:cs typeface="Courier New" pitchFamily="49" charset="0"/>
              </a:rPr>
              <a:t>mice</a:t>
            </a:r>
            <a:r>
              <a:rPr lang="en-AU" b="1" dirty="0" smtClean="0"/>
              <a:t> package: Multiple imputation through chained equations</a:t>
            </a:r>
            <a:endParaRPr lang="en-AU" b="1" dirty="0"/>
          </a:p>
        </p:txBody>
      </p:sp>
      <p:sp>
        <p:nvSpPr>
          <p:cNvPr id="4" name="Content Placeholder 2"/>
          <p:cNvSpPr txBox="1">
            <a:spLocks/>
          </p:cNvSpPr>
          <p:nvPr/>
        </p:nvSpPr>
        <p:spPr>
          <a:xfrm>
            <a:off x="5143504" y="1500174"/>
            <a:ext cx="3500462" cy="428628"/>
          </a:xfrm>
          <a:prstGeom prst="rect">
            <a:avLst/>
          </a:prstGeom>
          <a:noFill/>
          <a:ln>
            <a:noFill/>
          </a:ln>
        </p:spPr>
        <p:txBody>
          <a:bodyPr/>
          <a:lstStyle/>
          <a:p>
            <a:pPr>
              <a:spcBef>
                <a:spcPts val="700"/>
              </a:spcBef>
              <a:buClr>
                <a:schemeClr val="accent2"/>
              </a:buClr>
              <a:buSzPct val="60000"/>
              <a:defRPr/>
            </a:pPr>
            <a:r>
              <a:rPr lang="en-AU" dirty="0" smtClean="0"/>
              <a:t>Reading: All references marked </a:t>
            </a:r>
            <a:r>
              <a:rPr lang="en-AU" i="1" dirty="0" err="1" smtClean="0"/>
              <a:t>ce</a:t>
            </a:r>
            <a:r>
              <a:rPr lang="en-AU" dirty="0" smtClean="0"/>
              <a:t> </a:t>
            </a:r>
            <a:endParaRPr lang="en-AU" dirty="0">
              <a:latin typeface="+mn-lt"/>
              <a:cs typeface="+mn-cs"/>
            </a:endParaRPr>
          </a:p>
        </p:txBody>
      </p:sp>
      <p:sp>
        <p:nvSpPr>
          <p:cNvPr id="5" name="Content Placeholder 4"/>
          <p:cNvSpPr>
            <a:spLocks noGrp="1"/>
          </p:cNvSpPr>
          <p:nvPr>
            <p:ph idx="1"/>
          </p:nvPr>
        </p:nvSpPr>
        <p:spPr>
          <a:xfrm>
            <a:off x="285720" y="1857364"/>
            <a:ext cx="8429684" cy="2714644"/>
          </a:xfrm>
        </p:spPr>
        <p:txBody>
          <a:bodyPr>
            <a:normAutofit/>
          </a:bodyPr>
          <a:lstStyle/>
          <a:p>
            <a:pPr marL="0" indent="0">
              <a:buNone/>
            </a:pPr>
            <a:r>
              <a:rPr lang="en-AU" sz="2000" dirty="0" smtClean="0"/>
              <a:t>Depending on whether the scale of the variable with missing values is numeric or categorical (factor-based), this procedure uses one of the following regression methods to impute missing values. The </a:t>
            </a:r>
            <a:r>
              <a:rPr lang="en-AU" sz="2000" dirty="0" err="1" smtClean="0"/>
              <a:t>pmm</a:t>
            </a:r>
            <a:r>
              <a:rPr lang="en-AU" sz="2000" dirty="0" smtClean="0"/>
              <a:t> and </a:t>
            </a:r>
            <a:r>
              <a:rPr lang="en-AU" sz="2000" dirty="0" err="1" smtClean="0"/>
              <a:t>logreg</a:t>
            </a:r>
            <a:r>
              <a:rPr lang="en-AU" sz="2000" dirty="0" smtClean="0"/>
              <a:t> methods are defaults for numeric and categorical variables respectively. Most of the regression methods are Bayesian and all the other variables in the data set (even those with missing values) act as predictors.</a:t>
            </a:r>
          </a:p>
        </p:txBody>
      </p:sp>
      <p:sp>
        <p:nvSpPr>
          <p:cNvPr id="6" name="Rectangle 5"/>
          <p:cNvSpPr/>
          <p:nvPr/>
        </p:nvSpPr>
        <p:spPr>
          <a:xfrm>
            <a:off x="7500958" y="6429396"/>
            <a:ext cx="1428760" cy="369332"/>
          </a:xfrm>
          <a:prstGeom prst="rect">
            <a:avLst/>
          </a:prstGeom>
        </p:spPr>
        <p:txBody>
          <a:bodyPr wrap="square">
            <a:spAutoFit/>
          </a:bodyPr>
          <a:lstStyle/>
          <a:p>
            <a:r>
              <a:rPr lang="en-AU" dirty="0" smtClean="0"/>
              <a:t>Go to script</a:t>
            </a:r>
            <a:endParaRPr lang="en-AU" i="1" baseline="-25000" dirty="0"/>
          </a:p>
        </p:txBody>
      </p:sp>
      <p:pic>
        <p:nvPicPr>
          <p:cNvPr id="78851" name="Picture 3"/>
          <p:cNvPicPr>
            <a:picLocks noChangeAspect="1" noChangeArrowheads="1"/>
          </p:cNvPicPr>
          <p:nvPr/>
        </p:nvPicPr>
        <p:blipFill>
          <a:blip r:embed="rId3" cstate="print"/>
          <a:srcRect/>
          <a:stretch>
            <a:fillRect/>
          </a:stretch>
        </p:blipFill>
        <p:spPr bwMode="auto">
          <a:xfrm>
            <a:off x="1285851" y="3714752"/>
            <a:ext cx="5667493" cy="314324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a:solidFill>
            <a:schemeClr val="bg1">
              <a:lumMod val="75000"/>
            </a:schemeClr>
          </a:solidFill>
        </p:spPr>
        <p:txBody>
          <a:bodyPr>
            <a:normAutofit fontScale="90000"/>
          </a:bodyPr>
          <a:lstStyle/>
          <a:p>
            <a:r>
              <a:rPr lang="en-AU" b="1" dirty="0" smtClean="0"/>
              <a:t>Reading</a:t>
            </a:r>
            <a:endParaRPr lang="en-AU" b="1" dirty="0"/>
          </a:p>
        </p:txBody>
      </p:sp>
      <p:sp>
        <p:nvSpPr>
          <p:cNvPr id="3" name="Content Placeholder 2"/>
          <p:cNvSpPr>
            <a:spLocks noGrp="1"/>
          </p:cNvSpPr>
          <p:nvPr>
            <p:ph idx="1"/>
          </p:nvPr>
        </p:nvSpPr>
        <p:spPr>
          <a:xfrm>
            <a:off x="457200" y="1071546"/>
            <a:ext cx="8229600" cy="5500726"/>
          </a:xfrm>
        </p:spPr>
        <p:txBody>
          <a:bodyPr>
            <a:normAutofit fontScale="47500" lnSpcReduction="20000"/>
          </a:bodyPr>
          <a:lstStyle/>
          <a:p>
            <a:pPr>
              <a:buNone/>
            </a:pPr>
            <a:r>
              <a:rPr lang="en-AU" dirty="0" err="1" smtClean="0"/>
              <a:t>Azur</a:t>
            </a:r>
            <a:r>
              <a:rPr lang="en-AU" dirty="0" smtClean="0"/>
              <a:t>, M. J., Stuart, E. A., </a:t>
            </a:r>
            <a:r>
              <a:rPr lang="en-AU" dirty="0" err="1" smtClean="0"/>
              <a:t>Frangakis</a:t>
            </a:r>
            <a:r>
              <a:rPr lang="en-AU" dirty="0" smtClean="0"/>
              <a:t>, C., Leaf, P. J. (2011). Multiple imputation by chained equations: what is it and how does it work? </a:t>
            </a:r>
            <a:r>
              <a:rPr lang="en-AU" i="1" dirty="0" smtClean="0"/>
              <a:t>International Journal of Methods in Psychiatric Research, 20</a:t>
            </a:r>
            <a:r>
              <a:rPr lang="en-AU" dirty="0" smtClean="0"/>
              <a:t>, 40-49. Will be made available online as course material. </a:t>
            </a:r>
            <a:r>
              <a:rPr lang="en-AU" i="1" dirty="0" err="1" smtClean="0"/>
              <a:t>ce</a:t>
            </a:r>
            <a:endParaRPr lang="en-AU" dirty="0" smtClean="0"/>
          </a:p>
          <a:p>
            <a:pPr>
              <a:buNone/>
            </a:pPr>
            <a:endParaRPr lang="en-AU" dirty="0" smtClean="0"/>
          </a:p>
          <a:p>
            <a:pPr>
              <a:buNone/>
            </a:pPr>
            <a:r>
              <a:rPr lang="en-AU" dirty="0" smtClean="0"/>
              <a:t>Graham, J. W. (2012). </a:t>
            </a:r>
            <a:r>
              <a:rPr lang="en-AU" i="1" dirty="0" smtClean="0"/>
              <a:t>Missing Data: Analysis and Design</a:t>
            </a:r>
            <a:r>
              <a:rPr lang="en-AU" dirty="0" smtClean="0"/>
              <a:t>. Springer </a:t>
            </a:r>
            <a:r>
              <a:rPr lang="en-AU" dirty="0" err="1" smtClean="0"/>
              <a:t>Science+Business</a:t>
            </a:r>
            <a:r>
              <a:rPr lang="en-AU" dirty="0" smtClean="0"/>
              <a:t> Media: New York. Chapter 2 “Analysis of missing data”. Available as “sample pages” online here: </a:t>
            </a:r>
            <a:r>
              <a:rPr lang="en-AU" u="sng" dirty="0" smtClean="0">
                <a:hlinkClick r:id="rId2"/>
              </a:rPr>
              <a:t>http://www.springer.com/statistics/social+sciences+%26+law/book/978-1-4614-4017-8</a:t>
            </a:r>
            <a:r>
              <a:rPr lang="en-AU" dirty="0" smtClean="0"/>
              <a:t> * </a:t>
            </a:r>
            <a:r>
              <a:rPr lang="en-AU" i="1" dirty="0" err="1" smtClean="0"/>
              <a:t>da</a:t>
            </a:r>
            <a:endParaRPr lang="en-AU" i="1" dirty="0" smtClean="0"/>
          </a:p>
          <a:p>
            <a:pPr>
              <a:buNone/>
            </a:pPr>
            <a:r>
              <a:rPr lang="en-AU" dirty="0" smtClean="0"/>
              <a:t> </a:t>
            </a:r>
          </a:p>
          <a:p>
            <a:pPr>
              <a:buNone/>
            </a:pPr>
            <a:r>
              <a:rPr lang="en-AU" dirty="0" smtClean="0"/>
              <a:t>Graham, J. W. (2009). Missing data analysis: Making it work in the real world. </a:t>
            </a:r>
            <a:r>
              <a:rPr lang="en-AU" i="1" dirty="0" smtClean="0"/>
              <a:t>Annual Review of Psychology, 60</a:t>
            </a:r>
            <a:r>
              <a:rPr lang="en-AU" dirty="0" smtClean="0"/>
              <a:t>, 549-576. Will be made available online as course material. * </a:t>
            </a:r>
            <a:r>
              <a:rPr lang="en-AU" i="1" dirty="0" err="1" smtClean="0"/>
              <a:t>da</a:t>
            </a:r>
            <a:endParaRPr lang="en-AU" i="1" dirty="0" smtClean="0"/>
          </a:p>
          <a:p>
            <a:pPr>
              <a:buNone/>
            </a:pPr>
            <a:r>
              <a:rPr lang="en-AU" dirty="0" smtClean="0"/>
              <a:t> </a:t>
            </a:r>
          </a:p>
          <a:p>
            <a:pPr>
              <a:buNone/>
            </a:pPr>
            <a:r>
              <a:rPr lang="en-AU" dirty="0" smtClean="0"/>
              <a:t>Graham, J. W., </a:t>
            </a:r>
            <a:r>
              <a:rPr lang="en-AU" dirty="0" err="1" smtClean="0"/>
              <a:t>Cumsille</a:t>
            </a:r>
            <a:r>
              <a:rPr lang="en-AU" dirty="0" smtClean="0"/>
              <a:t>, P. E. and </a:t>
            </a:r>
            <a:r>
              <a:rPr lang="en-AU" dirty="0" err="1" smtClean="0"/>
              <a:t>Elek</a:t>
            </a:r>
            <a:r>
              <a:rPr lang="en-AU" dirty="0" smtClean="0"/>
              <a:t>-Fisk, E. (2003). Methods for handling missing data. </a:t>
            </a:r>
            <a:r>
              <a:rPr lang="en-AU" i="1" dirty="0" smtClean="0"/>
              <a:t>Handbook of Psychology.</a:t>
            </a:r>
            <a:r>
              <a:rPr lang="en-AU" dirty="0" smtClean="0"/>
              <a:t> Volume One, 87–114. Available as a html file through a Masaryk University computer: </a:t>
            </a:r>
            <a:r>
              <a:rPr lang="en-AU" u="sng" dirty="0" smtClean="0">
                <a:hlinkClick r:id="rId3"/>
              </a:rPr>
              <a:t>http://onlinelibrary.wiley.com/doi/10.1002/0471264385.wei0204/full</a:t>
            </a:r>
            <a:r>
              <a:rPr lang="en-AU" dirty="0" smtClean="0"/>
              <a:t> * </a:t>
            </a:r>
            <a:r>
              <a:rPr lang="en-AU" i="1" dirty="0" err="1" smtClean="0"/>
              <a:t>da</a:t>
            </a:r>
            <a:endParaRPr lang="en-AU" dirty="0" smtClean="0"/>
          </a:p>
          <a:p>
            <a:pPr>
              <a:buNone/>
            </a:pPr>
            <a:r>
              <a:rPr lang="en-AU" dirty="0" smtClean="0"/>
              <a:t> </a:t>
            </a:r>
          </a:p>
          <a:p>
            <a:pPr>
              <a:buNone/>
            </a:pPr>
            <a:r>
              <a:rPr lang="en-AU" dirty="0" smtClean="0"/>
              <a:t>Little, T. D., &amp; </a:t>
            </a:r>
            <a:r>
              <a:rPr lang="en-AU" dirty="0" err="1" smtClean="0"/>
              <a:t>Rhemtulla</a:t>
            </a:r>
            <a:r>
              <a:rPr lang="en-AU" dirty="0" smtClean="0"/>
              <a:t>, M. (2013). Planned missing data designs for developmental researchers. </a:t>
            </a:r>
            <a:r>
              <a:rPr lang="en-AU" i="1" dirty="0" smtClean="0"/>
              <a:t>Child Development Perspectives</a:t>
            </a:r>
            <a:r>
              <a:rPr lang="en-AU" dirty="0" smtClean="0"/>
              <a:t>, 7, 199–204. Will be made available online as course material. #</a:t>
            </a:r>
          </a:p>
          <a:p>
            <a:pPr marL="0" indent="0">
              <a:buNone/>
            </a:pPr>
            <a:endParaRPr lang="en-AU" dirty="0" smtClean="0"/>
          </a:p>
          <a:p>
            <a:pPr>
              <a:buNone/>
            </a:pPr>
            <a:r>
              <a:rPr lang="en-AU" dirty="0" smtClean="0"/>
              <a:t>Schafer, J. L., &amp; Graham, J. W. (2002). Missing data: Our view of the state of the art. Psychological Methods,7, 147–177. Will be made available online as course material. * </a:t>
            </a:r>
            <a:r>
              <a:rPr lang="en-AU" i="1" dirty="0" err="1" smtClean="0"/>
              <a:t>da</a:t>
            </a:r>
            <a:endParaRPr lang="en-AU" dirty="0" smtClean="0"/>
          </a:p>
          <a:p>
            <a:pPr>
              <a:buNone/>
            </a:pPr>
            <a:endParaRPr lang="en-AU" dirty="0" smtClean="0"/>
          </a:p>
          <a:p>
            <a:pPr>
              <a:buNone/>
            </a:pPr>
            <a:r>
              <a:rPr lang="en-AU" dirty="0" smtClean="0"/>
              <a:t>van </a:t>
            </a:r>
            <a:r>
              <a:rPr lang="en-AU" dirty="0" err="1" smtClean="0"/>
              <a:t>Buuren</a:t>
            </a:r>
            <a:r>
              <a:rPr lang="en-AU" dirty="0" smtClean="0"/>
              <a:t>, S. &amp; </a:t>
            </a:r>
            <a:r>
              <a:rPr lang="en-AU" dirty="0" err="1" smtClean="0"/>
              <a:t>Groothuis-Oudshoorn</a:t>
            </a:r>
            <a:r>
              <a:rPr lang="en-AU" dirty="0" smtClean="0"/>
              <a:t>, K. (2011). mice: Multivariate imputation by chained equations in R. Journal of Statistical Software, 45. </a:t>
            </a:r>
            <a:r>
              <a:rPr lang="en-AU" i="1" dirty="0" err="1" smtClean="0"/>
              <a:t>ce</a:t>
            </a:r>
            <a:endParaRPr lang="en-AU" i="1"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a:solidFill>
            <a:schemeClr val="bg1">
              <a:lumMod val="75000"/>
            </a:schemeClr>
          </a:solidFill>
        </p:spPr>
        <p:txBody>
          <a:bodyPr>
            <a:normAutofit/>
          </a:bodyPr>
          <a:lstStyle/>
          <a:p>
            <a:r>
              <a:rPr lang="en-AU" sz="4000" b="1" dirty="0" smtClean="0"/>
              <a:t>Programme (lecture and </a:t>
            </a:r>
            <a:r>
              <a:rPr lang="en-AU" sz="4000" b="1" u="sng" dirty="0" smtClean="0"/>
              <a:t>seminar</a:t>
            </a:r>
            <a:r>
              <a:rPr lang="en-AU" sz="4000" b="1" dirty="0" smtClean="0"/>
              <a:t>)</a:t>
            </a:r>
            <a:endParaRPr lang="en-AU" sz="4000" b="1" dirty="0">
              <a:solidFill>
                <a:schemeClr val="accent6">
                  <a:lumMod val="75000"/>
                </a:schemeClr>
              </a:solidFill>
            </a:endParaRPr>
          </a:p>
        </p:txBody>
      </p:sp>
      <p:sp>
        <p:nvSpPr>
          <p:cNvPr id="4" name="Content Placeholder 2"/>
          <p:cNvSpPr txBox="1">
            <a:spLocks/>
          </p:cNvSpPr>
          <p:nvPr/>
        </p:nvSpPr>
        <p:spPr>
          <a:xfrm>
            <a:off x="500034" y="1285860"/>
            <a:ext cx="8143932" cy="5143536"/>
          </a:xfrm>
          <a:prstGeom prst="rect">
            <a:avLst/>
          </a:prstGeom>
          <a:noFill/>
        </p:spPr>
        <p:txBody>
          <a:bodyPr vert="horz" lIns="91440" tIns="45720" rIns="91440" bIns="45720" rtlCol="0">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200" dirty="0" smtClean="0"/>
              <a:t>Types of </a:t>
            </a:r>
            <a:r>
              <a:rPr lang="en-AU" sz="2200" dirty="0" err="1" smtClean="0"/>
              <a:t>missingness</a:t>
            </a:r>
            <a:r>
              <a:rPr lang="en-AU" sz="2200" dirty="0" smtClean="0"/>
              <a:t>: MCAR, MAR and MNAR</a:t>
            </a:r>
          </a:p>
          <a:p>
            <a:pPr marL="800100" lvl="1" indent="-342900">
              <a:spcBef>
                <a:spcPct val="20000"/>
              </a:spcBef>
              <a:buFont typeface="Calibri" pitchFamily="34" charset="0"/>
              <a:buChar char="–"/>
              <a:defRPr/>
            </a:pPr>
            <a:r>
              <a:rPr lang="en-AU" sz="2200" dirty="0" smtClean="0"/>
              <a:t>Little’s MCAR test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200" noProof="0" dirty="0" smtClean="0"/>
              <a:t>Older (but still common) approaches to missing data</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200" dirty="0" smtClean="0"/>
              <a:t>EM </a:t>
            </a:r>
            <a:r>
              <a:rPr lang="en-AU" sz="2200" i="1" dirty="0" smtClean="0"/>
              <a:t>single </a:t>
            </a:r>
            <a:r>
              <a:rPr lang="en-AU" sz="2200" dirty="0" smtClean="0"/>
              <a:t>imputation: an improved and commonly used approach available in SPSS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200" dirty="0" smtClean="0"/>
              <a:t>The advantages of </a:t>
            </a:r>
            <a:r>
              <a:rPr lang="en-AU" sz="2200" i="1" dirty="0" smtClean="0"/>
              <a:t>multiple</a:t>
            </a:r>
            <a:r>
              <a:rPr lang="en-AU" sz="2200" dirty="0" smtClean="0"/>
              <a:t> imputation</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200" dirty="0" smtClean="0"/>
              <a:t>Multiple imputation options in R:</a:t>
            </a:r>
          </a:p>
          <a:p>
            <a:pPr marL="800100" lvl="1" indent="-342900">
              <a:spcBef>
                <a:spcPct val="20000"/>
              </a:spcBef>
              <a:buFont typeface="Calibri" pitchFamily="34" charset="0"/>
              <a:buChar char="─"/>
              <a:defRPr/>
            </a:pPr>
            <a:r>
              <a:rPr lang="en-AU" sz="2200" dirty="0" smtClean="0">
                <a:latin typeface="Courier New" pitchFamily="49" charset="0"/>
                <a:cs typeface="Courier New" pitchFamily="49" charset="0"/>
              </a:rPr>
              <a:t>norm</a:t>
            </a:r>
            <a:r>
              <a:rPr lang="en-AU" sz="2200" dirty="0" smtClean="0"/>
              <a:t> package (and its problems)</a:t>
            </a:r>
          </a:p>
          <a:p>
            <a:pPr marL="800100" lvl="1" indent="-342900">
              <a:spcBef>
                <a:spcPct val="20000"/>
              </a:spcBef>
              <a:buFont typeface="Calibri" pitchFamily="34" charset="0"/>
              <a:buChar char="─"/>
              <a:defRPr/>
            </a:pPr>
            <a:r>
              <a:rPr lang="en-AU" sz="2200" dirty="0" smtClean="0">
                <a:latin typeface="Courier New" pitchFamily="49" charset="0"/>
                <a:cs typeface="Courier New" pitchFamily="49" charset="0"/>
              </a:rPr>
              <a:t>mice</a:t>
            </a:r>
            <a:r>
              <a:rPr lang="en-AU" sz="2200" dirty="0" smtClean="0"/>
              <a:t> package (the most commonly used option)</a:t>
            </a:r>
          </a:p>
          <a:p>
            <a:pPr marL="342900" indent="-342900">
              <a:spcBef>
                <a:spcPct val="20000"/>
              </a:spcBef>
              <a:buFont typeface="Arial" pitchFamily="34" charset="0"/>
              <a:buChar char="•"/>
              <a:defRPr/>
            </a:pPr>
            <a:r>
              <a:rPr kumimoji="0" lang="en-AU" sz="2200" u="sng" strike="noStrike" kern="1200" cap="none" spc="0" normalizeH="0" baseline="0" noProof="0" dirty="0" smtClean="0">
                <a:ln>
                  <a:noFill/>
                </a:ln>
                <a:solidFill>
                  <a:schemeClr val="tx1"/>
                </a:solidFill>
                <a:effectLst/>
                <a:uLnTx/>
                <a:uFillTx/>
                <a:latin typeface="+mn-lt"/>
                <a:ea typeface="+mn-ea"/>
                <a:cs typeface="+mn-cs"/>
              </a:rPr>
              <a:t>Planned </a:t>
            </a:r>
            <a:r>
              <a:rPr kumimoji="0" lang="en-AU" sz="2200" u="sng" strike="noStrike" kern="1200" cap="none" spc="0" normalizeH="0" baseline="0" noProof="0" dirty="0" err="1" smtClean="0">
                <a:ln>
                  <a:noFill/>
                </a:ln>
                <a:solidFill>
                  <a:schemeClr val="tx1"/>
                </a:solidFill>
                <a:effectLst/>
                <a:uLnTx/>
                <a:uFillTx/>
                <a:latin typeface="+mn-lt"/>
                <a:ea typeface="+mn-ea"/>
                <a:cs typeface="+mn-cs"/>
              </a:rPr>
              <a:t>missingness</a:t>
            </a:r>
            <a:r>
              <a:rPr kumimoji="0" lang="en-AU" sz="2200" u="sng" strike="noStrike" kern="1200" cap="none" spc="0" normalizeH="0" baseline="0" noProof="0" dirty="0" smtClean="0">
                <a:ln>
                  <a:noFill/>
                </a:ln>
                <a:solidFill>
                  <a:schemeClr val="tx1"/>
                </a:solidFill>
                <a:effectLst/>
                <a:uLnTx/>
                <a:uFillTx/>
                <a:latin typeface="+mn-lt"/>
                <a:ea typeface="+mn-ea"/>
                <a:cs typeface="+mn-cs"/>
              </a:rPr>
              <a:t>:</a:t>
            </a:r>
            <a:r>
              <a:rPr kumimoji="0" lang="en-AU" sz="2200" strike="noStrike" kern="1200" cap="none" spc="0" normalizeH="0" noProof="0" dirty="0" smtClean="0">
                <a:ln>
                  <a:noFill/>
                </a:ln>
                <a:solidFill>
                  <a:schemeClr val="tx1"/>
                </a:solidFill>
                <a:effectLst/>
                <a:uLnTx/>
                <a:uFillTx/>
                <a:latin typeface="+mn-lt"/>
                <a:ea typeface="+mn-ea"/>
                <a:cs typeface="+mn-cs"/>
              </a:rPr>
              <a:t> </a:t>
            </a:r>
            <a:r>
              <a:rPr kumimoji="0" lang="en-AU" sz="2200" u="none" strike="noStrike" kern="1200" cap="none" spc="0" normalizeH="0" noProof="0" dirty="0" smtClean="0">
                <a:ln>
                  <a:noFill/>
                </a:ln>
                <a:solidFill>
                  <a:schemeClr val="tx1"/>
                </a:solidFill>
                <a:effectLst/>
                <a:uLnTx/>
                <a:uFillTx/>
                <a:latin typeface="+mn-lt"/>
                <a:ea typeface="+mn-ea"/>
                <a:cs typeface="+mn-cs"/>
              </a:rPr>
              <a:t>designing a study </a:t>
            </a:r>
            <a:r>
              <a:rPr kumimoji="0" lang="en-AU" sz="2200" u="none" strike="noStrike" kern="1200" cap="none" spc="0" normalizeH="0" noProof="0" dirty="0" err="1" smtClean="0">
                <a:ln>
                  <a:noFill/>
                </a:ln>
                <a:solidFill>
                  <a:schemeClr val="tx1"/>
                </a:solidFill>
                <a:effectLst/>
                <a:uLnTx/>
                <a:uFillTx/>
                <a:latin typeface="+mn-lt"/>
                <a:ea typeface="+mn-ea"/>
                <a:cs typeface="+mn-cs"/>
              </a:rPr>
              <a:t>i</a:t>
            </a:r>
            <a:r>
              <a:rPr lang="en-AU" sz="2200" dirty="0" smtClean="0"/>
              <a:t>n which </a:t>
            </a:r>
            <a:r>
              <a:rPr kumimoji="0" lang="en-AU" sz="2200" u="none" strike="noStrike" kern="1200" cap="none" spc="0" normalizeH="0" noProof="0" dirty="0" smtClean="0">
                <a:ln>
                  <a:noFill/>
                </a:ln>
                <a:solidFill>
                  <a:schemeClr val="tx1"/>
                </a:solidFill>
                <a:effectLst/>
                <a:uLnTx/>
                <a:uFillTx/>
                <a:latin typeface="+mn-lt"/>
                <a:ea typeface="+mn-ea"/>
                <a:cs typeface="+mn-cs"/>
              </a:rPr>
              <a:t>each participant answers only a subset of survey questions</a:t>
            </a:r>
          </a:p>
          <a:p>
            <a:pPr marL="800100" lvl="1" indent="-342900">
              <a:spcBef>
                <a:spcPct val="20000"/>
              </a:spcBef>
              <a:buFont typeface="Calibri" pitchFamily="34" charset="0"/>
              <a:buChar char="–"/>
              <a:defRPr/>
            </a:pPr>
            <a:r>
              <a:rPr lang="en-AU" sz="2200" baseline="0" dirty="0" smtClean="0"/>
              <a:t>Multiple</a:t>
            </a:r>
            <a:r>
              <a:rPr lang="en-AU" sz="2200" dirty="0" smtClean="0"/>
              <a:t> imputation can then be used on the data</a:t>
            </a:r>
          </a:p>
          <a:p>
            <a:pPr marL="342900" indent="-342900">
              <a:spcBef>
                <a:spcPct val="20000"/>
              </a:spcBef>
              <a:buFont typeface="Arial" pitchFamily="34" charset="0"/>
              <a:buChar char="•"/>
              <a:defRPr/>
            </a:pPr>
            <a:r>
              <a:rPr lang="en-AU" sz="2200" dirty="0" smtClean="0"/>
              <a:t>S</a:t>
            </a:r>
            <a:r>
              <a:rPr kumimoji="0" lang="en-AU" sz="2200" u="none" strike="noStrike" kern="1200" cap="none" spc="0" normalizeH="0" baseline="0" noProof="0" dirty="0" err="1" smtClean="0">
                <a:ln>
                  <a:noFill/>
                </a:ln>
                <a:solidFill>
                  <a:schemeClr val="tx1"/>
                </a:solidFill>
                <a:effectLst/>
                <a:uLnTx/>
                <a:uFillTx/>
                <a:latin typeface="+mn-lt"/>
                <a:ea typeface="+mn-ea"/>
                <a:cs typeface="+mn-cs"/>
              </a:rPr>
              <a:t>tructural</a:t>
            </a:r>
            <a:r>
              <a:rPr kumimoji="0" lang="en-AU" sz="2200" u="none" strike="noStrike" kern="1200" cap="none" spc="0" normalizeH="0" noProof="0" dirty="0" smtClean="0">
                <a:ln>
                  <a:noFill/>
                </a:ln>
                <a:solidFill>
                  <a:schemeClr val="tx1"/>
                </a:solidFill>
                <a:effectLst/>
                <a:uLnTx/>
                <a:uFillTx/>
                <a:latin typeface="+mn-lt"/>
                <a:ea typeface="+mn-ea"/>
                <a:cs typeface="+mn-cs"/>
              </a:rPr>
              <a:t> equation modelling packages often have their own Full Information Maximum Likelihood (FIML) algorithm for taking missing data into account when calculating model parameters. We do not discuss these algorithms here, but they are covered in </a:t>
            </a:r>
            <a:r>
              <a:rPr kumimoji="0" lang="en-AU" sz="2200" u="none" strike="noStrike" kern="1200" cap="none" spc="0" normalizeH="0" noProof="0" dirty="0" err="1" smtClean="0">
                <a:ln>
                  <a:noFill/>
                </a:ln>
                <a:solidFill>
                  <a:schemeClr val="tx1"/>
                </a:solidFill>
                <a:effectLst/>
                <a:uLnTx/>
                <a:uFillTx/>
                <a:latin typeface="+mn-lt"/>
                <a:ea typeface="+mn-ea"/>
                <a:cs typeface="+mn-cs"/>
              </a:rPr>
              <a:t>th</a:t>
            </a:r>
            <a:r>
              <a:rPr lang="en-AU" sz="2200" dirty="0" smtClean="0"/>
              <a:t>e readings.</a:t>
            </a:r>
            <a:endParaRPr kumimoji="0" lang="en-AU" sz="220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14290"/>
            <a:ext cx="8229600" cy="1225536"/>
          </a:xfrm>
          <a:solidFill>
            <a:schemeClr val="bg1">
              <a:lumMod val="75000"/>
            </a:schemeClr>
          </a:solidFill>
        </p:spPr>
        <p:txBody>
          <a:bodyPr tIns="36000" anchor="t" anchorCtr="0">
            <a:normAutofit fontScale="90000"/>
          </a:bodyPr>
          <a:lstStyle/>
          <a:p>
            <a:r>
              <a:rPr lang="en-AU" sz="4000" b="1" dirty="0" smtClean="0">
                <a:solidFill>
                  <a:srgbClr val="008000"/>
                </a:solidFill>
              </a:rPr>
              <a:t>Non-response patterns </a:t>
            </a:r>
            <a:r>
              <a:rPr lang="en-AU" sz="4000" b="1" dirty="0" smtClean="0"/>
              <a:t>and </a:t>
            </a:r>
            <a:r>
              <a:rPr lang="en-AU" sz="4000" b="1" dirty="0" smtClean="0">
                <a:solidFill>
                  <a:schemeClr val="accent4">
                    <a:lumMod val="75000"/>
                  </a:schemeClr>
                </a:solidFill>
              </a:rPr>
              <a:t>types of </a:t>
            </a:r>
            <a:r>
              <a:rPr lang="en-AU" sz="4000" b="1" dirty="0" err="1" smtClean="0">
                <a:solidFill>
                  <a:schemeClr val="accent4">
                    <a:lumMod val="75000"/>
                  </a:schemeClr>
                </a:solidFill>
              </a:rPr>
              <a:t>missingness</a:t>
            </a:r>
            <a:endParaRPr lang="en-AU" sz="4000" b="1" dirty="0">
              <a:solidFill>
                <a:schemeClr val="accent4">
                  <a:lumMod val="75000"/>
                </a:schemeClr>
              </a:solidFill>
            </a:endParaRPr>
          </a:p>
        </p:txBody>
      </p:sp>
      <p:sp>
        <p:nvSpPr>
          <p:cNvPr id="4" name="Content Placeholder 2"/>
          <p:cNvSpPr txBox="1">
            <a:spLocks/>
          </p:cNvSpPr>
          <p:nvPr/>
        </p:nvSpPr>
        <p:spPr>
          <a:xfrm>
            <a:off x="6072198" y="1071546"/>
            <a:ext cx="2571768" cy="346100"/>
          </a:xfrm>
          <a:prstGeom prst="rect">
            <a:avLst/>
          </a:prstGeom>
          <a:noFill/>
          <a:ln>
            <a:noFill/>
          </a:ln>
        </p:spPr>
        <p:txBody>
          <a:bodyPr/>
          <a:lstStyle/>
          <a:p>
            <a:pPr>
              <a:spcBef>
                <a:spcPts val="700"/>
              </a:spcBef>
              <a:buClr>
                <a:schemeClr val="accent2"/>
              </a:buClr>
              <a:buSzPct val="60000"/>
              <a:defRPr/>
            </a:pPr>
            <a:r>
              <a:rPr lang="en-AU" dirty="0" smtClean="0"/>
              <a:t>Schafer  &amp; Graham 2002</a:t>
            </a:r>
          </a:p>
        </p:txBody>
      </p:sp>
      <p:pic>
        <p:nvPicPr>
          <p:cNvPr id="7" name="Picture 2"/>
          <p:cNvPicPr>
            <a:picLocks noChangeAspect="1" noChangeArrowheads="1"/>
          </p:cNvPicPr>
          <p:nvPr/>
        </p:nvPicPr>
        <p:blipFill>
          <a:blip r:embed="rId3" cstate="print"/>
          <a:srcRect/>
          <a:stretch>
            <a:fillRect/>
          </a:stretch>
        </p:blipFill>
        <p:spPr bwMode="auto">
          <a:xfrm>
            <a:off x="1185891" y="1571612"/>
            <a:ext cx="7958109" cy="3381375"/>
          </a:xfrm>
          <a:prstGeom prst="rect">
            <a:avLst/>
          </a:prstGeom>
          <a:noFill/>
          <a:ln w="9525">
            <a:noFill/>
            <a:miter lim="800000"/>
            <a:headEnd/>
            <a:tailEnd/>
          </a:ln>
          <a:effectLst/>
        </p:spPr>
      </p:pic>
      <p:sp>
        <p:nvSpPr>
          <p:cNvPr id="8" name="Content Placeholder 2"/>
          <p:cNvSpPr txBox="1">
            <a:spLocks/>
          </p:cNvSpPr>
          <p:nvPr/>
        </p:nvSpPr>
        <p:spPr>
          <a:xfrm>
            <a:off x="914400" y="3875109"/>
            <a:ext cx="8229600" cy="2268535"/>
          </a:xfrm>
          <a:prstGeom prst="rect">
            <a:avLst/>
          </a:prstGeom>
          <a:solidFill>
            <a:schemeClr val="bg1"/>
          </a:solidFill>
        </p:spPr>
        <p:txBody>
          <a:bodyPr/>
          <a:lstStyle/>
          <a:p>
            <a:pPr marR="0" lvl="0" algn="l" defTabSz="914400" rtl="0" eaLnBrk="1" fontAlgn="auto" latinLnBrk="0" hangingPunct="1">
              <a:lnSpc>
                <a:spcPct val="100000"/>
              </a:lnSpc>
              <a:spcBef>
                <a:spcPct val="20000"/>
              </a:spcBef>
              <a:spcAft>
                <a:spcPts val="0"/>
              </a:spcAft>
              <a:buClrTx/>
              <a:buSzTx/>
              <a:tabLst/>
              <a:defRPr/>
            </a:pPr>
            <a:endParaRPr kumimoji="0" lang="en-AU" sz="32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9" name="Table 8"/>
          <p:cNvGraphicFramePr>
            <a:graphicFrameLocks noGrp="1"/>
          </p:cNvGraphicFramePr>
          <p:nvPr/>
        </p:nvGraphicFramePr>
        <p:xfrm>
          <a:off x="357160" y="3798910"/>
          <a:ext cx="8572558" cy="2844800"/>
        </p:xfrm>
        <a:graphic>
          <a:graphicData uri="http://schemas.openxmlformats.org/drawingml/2006/table">
            <a:tbl>
              <a:tblPr firstRow="1" bandRow="1">
                <a:tableStyleId>{5940675A-B579-460E-94D1-54222C63F5DA}</a:tableStyleId>
              </a:tblPr>
              <a:tblGrid>
                <a:gridCol w="1003991"/>
                <a:gridCol w="2567907"/>
                <a:gridCol w="2500330"/>
                <a:gridCol w="2500330"/>
              </a:tblGrid>
              <a:tr h="370840">
                <a:tc>
                  <a:txBody>
                    <a:bodyPr/>
                    <a:lstStyle/>
                    <a:p>
                      <a:pPr algn="ctr"/>
                      <a:endParaRPr lang="en-AU" dirty="0"/>
                    </a:p>
                  </a:txBody>
                  <a:tcPr>
                    <a:solidFill>
                      <a:schemeClr val="bg1"/>
                    </a:solidFill>
                  </a:tcPr>
                </a:tc>
                <a:tc>
                  <a:txBody>
                    <a:bodyPr/>
                    <a:lstStyle/>
                    <a:p>
                      <a:pPr algn="ctr"/>
                      <a:r>
                        <a:rPr lang="en-AU" dirty="0" err="1" smtClean="0">
                          <a:solidFill>
                            <a:srgbClr val="00B050"/>
                          </a:solidFill>
                        </a:rPr>
                        <a:t>Univariate</a:t>
                      </a:r>
                      <a:endParaRPr lang="en-AU" dirty="0">
                        <a:solidFill>
                          <a:srgbClr val="00B050"/>
                        </a:solidFill>
                      </a:endParaRPr>
                    </a:p>
                  </a:txBody>
                  <a:tcPr>
                    <a:solidFill>
                      <a:schemeClr val="bg1"/>
                    </a:solidFill>
                  </a:tcPr>
                </a:tc>
                <a:tc>
                  <a:txBody>
                    <a:bodyPr/>
                    <a:lstStyle/>
                    <a:p>
                      <a:pPr algn="ctr"/>
                      <a:r>
                        <a:rPr lang="en-AU" dirty="0" smtClean="0">
                          <a:solidFill>
                            <a:srgbClr val="00B050"/>
                          </a:solidFill>
                        </a:rPr>
                        <a:t>Monotone</a:t>
                      </a:r>
                      <a:endParaRPr lang="en-AU" dirty="0">
                        <a:solidFill>
                          <a:srgbClr val="00B050"/>
                        </a:solidFill>
                      </a:endParaRPr>
                    </a:p>
                  </a:txBody>
                  <a:tcPr>
                    <a:solidFill>
                      <a:schemeClr val="bg1"/>
                    </a:solidFill>
                  </a:tcPr>
                </a:tc>
                <a:tc>
                  <a:txBody>
                    <a:bodyPr/>
                    <a:lstStyle/>
                    <a:p>
                      <a:pPr algn="ctr"/>
                      <a:r>
                        <a:rPr lang="en-AU" dirty="0" smtClean="0">
                          <a:solidFill>
                            <a:srgbClr val="00B050"/>
                          </a:solidFill>
                        </a:rPr>
                        <a:t>Arbitrary</a:t>
                      </a:r>
                      <a:endParaRPr lang="en-AU" dirty="0">
                        <a:solidFill>
                          <a:srgbClr val="00B050"/>
                        </a:solidFill>
                      </a:endParaRPr>
                    </a:p>
                  </a:txBody>
                  <a:tcPr>
                    <a:solidFill>
                      <a:schemeClr val="bg1"/>
                    </a:solidFill>
                  </a:tcPr>
                </a:tc>
              </a:tr>
              <a:tr h="370840">
                <a:tc>
                  <a:txBody>
                    <a:bodyPr/>
                    <a:lstStyle/>
                    <a:p>
                      <a:r>
                        <a:rPr lang="en-AU" dirty="0" smtClean="0">
                          <a:solidFill>
                            <a:srgbClr val="7030A0"/>
                          </a:solidFill>
                        </a:rPr>
                        <a:t>MCAR</a:t>
                      </a:r>
                      <a:endParaRPr lang="en-AU" dirty="0">
                        <a:solidFill>
                          <a:srgbClr val="7030A0"/>
                        </a:solidFill>
                      </a:endParaRPr>
                    </a:p>
                  </a:txBody>
                  <a:tcPr>
                    <a:lnB w="12700" cap="flat" cmpd="sng" algn="ctr">
                      <a:solidFill>
                        <a:schemeClr val="tx1"/>
                      </a:solidFill>
                      <a:prstDash val="dash"/>
                      <a:round/>
                      <a:headEnd type="none" w="med" len="med"/>
                      <a:tailEnd type="none" w="med" len="med"/>
                    </a:lnB>
                  </a:tcPr>
                </a:tc>
                <a:tc>
                  <a:txBody>
                    <a:bodyPr/>
                    <a:lstStyle/>
                    <a:p>
                      <a:r>
                        <a:rPr lang="en-AU" sz="1800" kern="1200" baseline="0" dirty="0" err="1" smtClean="0">
                          <a:solidFill>
                            <a:schemeClr val="tx1"/>
                          </a:solidFill>
                          <a:latin typeface="+mn-lt"/>
                          <a:ea typeface="+mn-ea"/>
                          <a:cs typeface="+mn-cs"/>
                        </a:rPr>
                        <a:t>CoM</a:t>
                      </a:r>
                      <a:r>
                        <a:rPr lang="en-AU" sz="1800" kern="1200" baseline="0" dirty="0" smtClean="0">
                          <a:solidFill>
                            <a:schemeClr val="tx1"/>
                          </a:solidFill>
                          <a:latin typeface="+mn-lt"/>
                          <a:ea typeface="+mn-ea"/>
                          <a:cs typeface="+mn-cs"/>
                        </a:rPr>
                        <a:t> not related to X or Y</a:t>
                      </a:r>
                      <a:endParaRPr lang="en-AU" dirty="0"/>
                    </a:p>
                  </a:txBody>
                  <a:tcPr>
                    <a:lnB w="12700" cap="flat" cmpd="sng" algn="ctr">
                      <a:solidFill>
                        <a:schemeClr val="tx1"/>
                      </a:solidFill>
                      <a:prstDash val="dash"/>
                      <a:round/>
                      <a:headEnd type="none" w="med" len="med"/>
                      <a:tailEnd type="none" w="med" len="med"/>
                    </a:lnB>
                  </a:tcPr>
                </a:tc>
                <a:tc>
                  <a:txBody>
                    <a:bodyPr/>
                    <a:lstStyle/>
                    <a:p>
                      <a:r>
                        <a:rPr lang="en-AU" dirty="0" err="1" smtClean="0"/>
                        <a:t>CoM</a:t>
                      </a:r>
                      <a:r>
                        <a:rPr lang="en-AU" baseline="0" dirty="0" smtClean="0"/>
                        <a:t> not related to any Y</a:t>
                      </a:r>
                      <a:endParaRPr lang="en-AU" dirty="0"/>
                    </a:p>
                  </a:txBody>
                  <a:tcPr>
                    <a:lnB w="12700" cap="flat" cmpd="sng" algn="ctr">
                      <a:solidFill>
                        <a:schemeClr val="tx1"/>
                      </a:solidFill>
                      <a:prstDash val="dash"/>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AU" dirty="0" err="1" smtClean="0"/>
                        <a:t>CoM</a:t>
                      </a:r>
                      <a:r>
                        <a:rPr lang="en-AU" baseline="0" dirty="0" smtClean="0"/>
                        <a:t> not related to any Y</a:t>
                      </a:r>
                      <a:endParaRPr lang="en-AU" dirty="0" smtClean="0"/>
                    </a:p>
                  </a:txBody>
                  <a:tcPr>
                    <a:lnB w="12700" cap="flat" cmpd="sng" algn="ctr">
                      <a:solidFill>
                        <a:schemeClr val="tx1"/>
                      </a:solidFill>
                      <a:prstDash val="dash"/>
                      <a:round/>
                      <a:headEnd type="none" w="med" len="med"/>
                      <a:tailEnd type="none" w="med" len="med"/>
                    </a:lnB>
                  </a:tcPr>
                </a:tc>
              </a:tr>
              <a:tr h="370840">
                <a:tc>
                  <a:txBody>
                    <a:bodyPr/>
                    <a:lstStyle/>
                    <a:p>
                      <a:r>
                        <a:rPr lang="en-AU" dirty="0" smtClean="0">
                          <a:solidFill>
                            <a:srgbClr val="7030A0"/>
                          </a:solidFill>
                        </a:rPr>
                        <a:t>MAR</a:t>
                      </a:r>
                      <a:endParaRPr lang="en-AU" dirty="0">
                        <a:solidFill>
                          <a:srgbClr val="7030A0"/>
                        </a:solidFill>
                      </a:endParaRPr>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lang="en-AU" dirty="0" err="1" smtClean="0"/>
                        <a:t>CoM</a:t>
                      </a:r>
                      <a:r>
                        <a:rPr lang="en-AU" baseline="0" dirty="0" smtClean="0"/>
                        <a:t> related to X (and possibly Y, </a:t>
                      </a:r>
                      <a:r>
                        <a:rPr lang="en-AU" baseline="0" dirty="0" smtClean="0"/>
                        <a:t>but not once X </a:t>
                      </a:r>
                      <a:r>
                        <a:rPr lang="en-AU" baseline="0" dirty="0" smtClean="0"/>
                        <a:t>is taken into account)</a:t>
                      </a:r>
                      <a:endParaRPr lang="en-AU" dirty="0"/>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lang="en-AU" dirty="0" err="1" smtClean="0"/>
                        <a:t>CoM</a:t>
                      </a:r>
                      <a:r>
                        <a:rPr lang="en-AU" dirty="0" smtClean="0"/>
                        <a:t> related  to one</a:t>
                      </a:r>
                      <a:r>
                        <a:rPr lang="en-AU" baseline="0" dirty="0" smtClean="0"/>
                        <a:t> or more Ys prior to drop-out</a:t>
                      </a:r>
                      <a:endParaRPr lang="en-AU" dirty="0"/>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c>
                  <a:txBody>
                    <a:bodyPr/>
                    <a:lstStyle/>
                    <a:p>
                      <a:r>
                        <a:rPr lang="en-AU" dirty="0" smtClean="0"/>
                        <a:t>Possibly different </a:t>
                      </a:r>
                      <a:r>
                        <a:rPr lang="en-AU" baseline="0" dirty="0" smtClean="0"/>
                        <a:t>set of Ys related to </a:t>
                      </a:r>
                      <a:r>
                        <a:rPr lang="en-AU" baseline="0" dirty="0" err="1" smtClean="0"/>
                        <a:t>CoM</a:t>
                      </a:r>
                      <a:r>
                        <a:rPr lang="en-AU" baseline="0" dirty="0" smtClean="0"/>
                        <a:t> for each participant 1 to N</a:t>
                      </a:r>
                      <a:endParaRPr lang="en-AU" dirty="0"/>
                    </a:p>
                  </a:txBody>
                  <a:tcP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tcPr>
                </a:tc>
              </a:tr>
              <a:tr h="370840">
                <a:tc>
                  <a:txBody>
                    <a:bodyPr/>
                    <a:lstStyle/>
                    <a:p>
                      <a:r>
                        <a:rPr lang="en-AU" dirty="0" smtClean="0">
                          <a:solidFill>
                            <a:srgbClr val="7030A0"/>
                          </a:solidFill>
                        </a:rPr>
                        <a:t>MNAR</a:t>
                      </a:r>
                      <a:endParaRPr lang="en-AU" dirty="0">
                        <a:solidFill>
                          <a:srgbClr val="7030A0"/>
                        </a:solidFill>
                      </a:endParaRPr>
                    </a:p>
                  </a:txBody>
                  <a:tcPr>
                    <a:lnT w="12700" cap="flat" cmpd="sng" algn="ctr">
                      <a:solidFill>
                        <a:schemeClr val="tx1"/>
                      </a:solidFill>
                      <a:prstDash val="dash"/>
                      <a:round/>
                      <a:headEnd type="none" w="med" len="med"/>
                      <a:tailEnd type="none" w="med" len="med"/>
                    </a:lnT>
                  </a:tcPr>
                </a:tc>
                <a:tc>
                  <a:txBody>
                    <a:bodyPr/>
                    <a:lstStyle/>
                    <a:p>
                      <a:r>
                        <a:rPr lang="en-AU" dirty="0" err="1" smtClean="0"/>
                        <a:t>CoM</a:t>
                      </a:r>
                      <a:r>
                        <a:rPr lang="en-AU" dirty="0" smtClean="0"/>
                        <a:t> related to Y</a:t>
                      </a:r>
                      <a:r>
                        <a:rPr lang="en-AU" baseline="0" dirty="0" smtClean="0"/>
                        <a:t> and possibly X</a:t>
                      </a:r>
                      <a:endParaRPr lang="en-AU" dirty="0"/>
                    </a:p>
                  </a:txBody>
                  <a:tcPr>
                    <a:lnT w="12700" cap="flat" cmpd="sng" algn="ctr">
                      <a:solidFill>
                        <a:schemeClr val="tx1"/>
                      </a:solidFill>
                      <a:prstDash val="dash"/>
                      <a:round/>
                      <a:headEnd type="none" w="med" len="med"/>
                      <a:tailEnd type="none" w="med" len="med"/>
                    </a:lnT>
                  </a:tcPr>
                </a:tc>
                <a:tc>
                  <a:txBody>
                    <a:bodyPr/>
                    <a:lstStyle/>
                    <a:p>
                      <a:r>
                        <a:rPr lang="en-AU" dirty="0" err="1" smtClean="0"/>
                        <a:t>CoM</a:t>
                      </a:r>
                      <a:r>
                        <a:rPr lang="en-AU" dirty="0" smtClean="0"/>
                        <a:t> related to one or more Ys after drop-out (unseen responses)</a:t>
                      </a:r>
                      <a:endParaRPr lang="en-AU" dirty="0"/>
                    </a:p>
                  </a:txBody>
                  <a:tcPr>
                    <a:lnT w="12700" cap="flat" cmpd="sng" algn="ctr">
                      <a:solidFill>
                        <a:schemeClr val="tx1"/>
                      </a:solidFill>
                      <a:prstDash val="dash"/>
                      <a:round/>
                      <a:headEnd type="none" w="med" len="med"/>
                      <a:tailEnd type="none" w="med" len="med"/>
                    </a:lnT>
                  </a:tcPr>
                </a:tc>
                <a:tc>
                  <a:txBody>
                    <a:bodyPr/>
                    <a:lstStyle/>
                    <a:p>
                      <a:r>
                        <a:rPr lang="en-AU" dirty="0" err="1" smtClean="0"/>
                        <a:t>CoM</a:t>
                      </a:r>
                      <a:r>
                        <a:rPr lang="en-AU" baseline="0" dirty="0" smtClean="0"/>
                        <a:t> is related to an unobserved variable, which is related to one or more Ys</a:t>
                      </a:r>
                      <a:endParaRPr lang="en-AU" dirty="0"/>
                    </a:p>
                  </a:txBody>
                  <a:tcPr>
                    <a:lnT w="12700" cap="flat" cmpd="sng" algn="ctr">
                      <a:solidFill>
                        <a:schemeClr val="tx1"/>
                      </a:solidFill>
                      <a:prstDash val="dash"/>
                      <a:round/>
                      <a:headEnd type="none" w="med" len="med"/>
                      <a:tailEnd type="none" w="med" len="med"/>
                    </a:lnT>
                  </a:tcPr>
                </a:tc>
              </a:tr>
            </a:tbl>
          </a:graphicData>
        </a:graphic>
      </p:graphicFrame>
      <p:sp>
        <p:nvSpPr>
          <p:cNvPr id="10" name="TextBox 9"/>
          <p:cNvSpPr txBox="1"/>
          <p:nvPr/>
        </p:nvSpPr>
        <p:spPr>
          <a:xfrm>
            <a:off x="71406" y="1428736"/>
            <a:ext cx="1857388" cy="2308324"/>
          </a:xfrm>
          <a:prstGeom prst="rect">
            <a:avLst/>
          </a:prstGeom>
          <a:noFill/>
        </p:spPr>
        <p:txBody>
          <a:bodyPr wrap="square" rtlCol="0">
            <a:spAutoFit/>
          </a:bodyPr>
          <a:lstStyle/>
          <a:p>
            <a:r>
              <a:rPr lang="en-AU" b="1" dirty="0" smtClean="0"/>
              <a:t>Causes of </a:t>
            </a:r>
            <a:r>
              <a:rPr lang="en-AU" b="1" dirty="0" err="1" smtClean="0"/>
              <a:t>missingness</a:t>
            </a:r>
            <a:r>
              <a:rPr lang="en-AU" b="1" dirty="0" smtClean="0"/>
              <a:t> (</a:t>
            </a:r>
            <a:r>
              <a:rPr lang="en-AU" b="1" dirty="0" err="1" smtClean="0"/>
              <a:t>CoM</a:t>
            </a:r>
            <a:r>
              <a:rPr lang="en-AU" b="1" dirty="0" smtClean="0"/>
              <a:t>): </a:t>
            </a:r>
            <a:r>
              <a:rPr lang="en-AU" dirty="0" smtClean="0"/>
              <a:t>Being </a:t>
            </a:r>
            <a:r>
              <a:rPr lang="en-AU" dirty="0"/>
              <a:t>physically unable to show up, not being sure, </a:t>
            </a:r>
            <a:r>
              <a:rPr lang="en-AU" dirty="0" smtClean="0"/>
              <a:t>concerns </a:t>
            </a:r>
            <a:r>
              <a:rPr lang="en-AU" dirty="0"/>
              <a:t>about </a:t>
            </a:r>
            <a:r>
              <a:rPr lang="en-AU" dirty="0" smtClean="0"/>
              <a:t>privacy, etc.</a:t>
            </a:r>
            <a:endParaRPr lang="en-AU"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14282" y="142852"/>
            <a:ext cx="6072230" cy="6286544"/>
          </a:xfrm>
          <a:noFill/>
        </p:spPr>
        <p:txBody>
          <a:bodyPr>
            <a:noAutofit/>
          </a:bodyPr>
          <a:lstStyle/>
          <a:p>
            <a:r>
              <a:rPr lang="en-AU" sz="2000" dirty="0" smtClean="0"/>
              <a:t>MCAR, pure MAR, and pure MNAR really never exist. Nevertheless, they are useful guidelines for thinking about the sources and consequences of missing data. </a:t>
            </a:r>
          </a:p>
          <a:p>
            <a:r>
              <a:rPr lang="en-AU" sz="2000" dirty="0" smtClean="0"/>
              <a:t>A number of tests have been proposed for MCAR (see script):</a:t>
            </a:r>
          </a:p>
          <a:p>
            <a:pPr lvl="1"/>
            <a:r>
              <a:rPr lang="en-AU" sz="1900" dirty="0" smtClean="0"/>
              <a:t>Little’s MCAR test, using the </a:t>
            </a:r>
            <a:r>
              <a:rPr lang="en-AU" sz="1900" dirty="0" err="1" smtClean="0">
                <a:latin typeface="Courier New" pitchFamily="49" charset="0"/>
                <a:cs typeface="Courier New" pitchFamily="49" charset="0"/>
              </a:rPr>
              <a:t>LittleMCAR</a:t>
            </a:r>
            <a:r>
              <a:rPr lang="en-AU" sz="1900" dirty="0" smtClean="0"/>
              <a:t> function in the </a:t>
            </a:r>
            <a:r>
              <a:rPr lang="en-AU" sz="1900" dirty="0" err="1" smtClean="0">
                <a:latin typeface="Courier New" pitchFamily="49" charset="0"/>
                <a:cs typeface="Courier New" pitchFamily="49" charset="0"/>
              </a:rPr>
              <a:t>BaylorEdPsych</a:t>
            </a:r>
            <a:r>
              <a:rPr lang="en-AU" sz="1900" dirty="0" smtClean="0"/>
              <a:t> package (suitable </a:t>
            </a:r>
            <a:r>
              <a:rPr lang="en-AU" sz="1900" dirty="0" smtClean="0"/>
              <a:t>for datasets with </a:t>
            </a:r>
            <a:r>
              <a:rPr lang="en-AU" sz="1900" dirty="0" smtClean="0"/>
              <a:t>up to 50 variables)</a:t>
            </a:r>
          </a:p>
          <a:p>
            <a:pPr lvl="1"/>
            <a:r>
              <a:rPr lang="en-AU" sz="1900" dirty="0" smtClean="0"/>
              <a:t>a visual approach, using the </a:t>
            </a:r>
            <a:r>
              <a:rPr lang="en-AU" sz="1900" dirty="0" err="1" smtClean="0">
                <a:latin typeface="Courier New" pitchFamily="49" charset="0"/>
                <a:cs typeface="Courier New" pitchFamily="49" charset="0"/>
              </a:rPr>
              <a:t>marginplot</a:t>
            </a:r>
            <a:r>
              <a:rPr lang="en-AU" sz="1900" dirty="0" smtClean="0"/>
              <a:t> function in the </a:t>
            </a:r>
            <a:r>
              <a:rPr lang="en-AU" sz="1900" dirty="0" smtClean="0">
                <a:latin typeface="Courier New" pitchFamily="49" charset="0"/>
                <a:cs typeface="Courier New" pitchFamily="49" charset="0"/>
              </a:rPr>
              <a:t>VIM</a:t>
            </a:r>
            <a:r>
              <a:rPr lang="en-AU" sz="1900" dirty="0" smtClean="0"/>
              <a:t> </a:t>
            </a:r>
            <a:r>
              <a:rPr lang="en-AU" sz="1900" dirty="0" smtClean="0"/>
              <a:t>package. This approach is also useful for detecting whether certain variables in the data set predict patterns of </a:t>
            </a:r>
            <a:r>
              <a:rPr lang="en-AU" sz="1900" dirty="0" err="1" smtClean="0"/>
              <a:t>missingness</a:t>
            </a:r>
            <a:r>
              <a:rPr lang="en-AU" sz="1900" dirty="0" smtClean="0"/>
              <a:t>, implying MAR.</a:t>
            </a:r>
            <a:endParaRPr lang="en-AU" sz="1900" dirty="0" smtClean="0"/>
          </a:p>
          <a:p>
            <a:pPr lvl="1"/>
            <a:r>
              <a:rPr lang="en-AU" sz="1900" dirty="0" smtClean="0"/>
              <a:t>Hawkins test of MCAR available in the </a:t>
            </a:r>
            <a:r>
              <a:rPr lang="en-AU" sz="1900" dirty="0" err="1" smtClean="0">
                <a:latin typeface="Courier New" pitchFamily="49" charset="0"/>
                <a:cs typeface="Courier New" pitchFamily="49" charset="0"/>
              </a:rPr>
              <a:t>MissMech</a:t>
            </a:r>
            <a:r>
              <a:rPr lang="en-AU" sz="1900" dirty="0" smtClean="0"/>
              <a:t> package; not covered here</a:t>
            </a:r>
          </a:p>
          <a:p>
            <a:r>
              <a:rPr lang="en-AU" sz="2000" dirty="0" smtClean="0"/>
              <a:t>The multiple imputation methods in this lecture assume that data is not MNAR (i.e., it has to pass the test for MCAR or come from a study where the study design ensures against MNAR)</a:t>
            </a:r>
          </a:p>
          <a:p>
            <a:r>
              <a:rPr lang="en-AU" sz="2000" dirty="0" smtClean="0"/>
              <a:t>The multiple imputation methods in the lecture are applied to a </a:t>
            </a:r>
            <a:r>
              <a:rPr lang="en-AU" sz="2000" dirty="0" err="1" smtClean="0"/>
              <a:t>univariate</a:t>
            </a:r>
            <a:r>
              <a:rPr lang="en-AU" sz="2000" dirty="0" smtClean="0"/>
              <a:t> non-response pattern, but are transferable to the monotonic and arbitrary patterns.</a:t>
            </a:r>
          </a:p>
        </p:txBody>
      </p:sp>
      <p:sp>
        <p:nvSpPr>
          <p:cNvPr id="6" name="Content Placeholder 2"/>
          <p:cNvSpPr txBox="1">
            <a:spLocks/>
          </p:cNvSpPr>
          <p:nvPr/>
        </p:nvSpPr>
        <p:spPr>
          <a:xfrm>
            <a:off x="6286512" y="142852"/>
            <a:ext cx="2614602" cy="6286544"/>
          </a:xfrm>
          <a:prstGeom prst="rect">
            <a:avLst/>
          </a:prstGeom>
          <a:solidFill>
            <a:schemeClr val="bg2">
              <a:lumMod val="75000"/>
            </a:schemeClr>
          </a:solidFill>
        </p:spPr>
        <p:txBody>
          <a:bodyPr vert="horz" lIns="91440" tIns="45720" rIns="91440" bIns="45720" rtlCol="0">
            <a:no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i="0" u="none" strike="noStrike" kern="1200" cap="none" spc="0" normalizeH="0" baseline="0" noProof="0" dirty="0" smtClean="0">
                <a:ln>
                  <a:noFill/>
                </a:ln>
                <a:solidFill>
                  <a:schemeClr val="tx1"/>
                </a:solidFill>
                <a:effectLst/>
                <a:uLnTx/>
                <a:uFillTx/>
                <a:latin typeface="+mn-lt"/>
                <a:ea typeface="+mn-ea"/>
                <a:cs typeface="+mn-cs"/>
              </a:rPr>
              <a:t>In</a:t>
            </a:r>
            <a:r>
              <a:rPr kumimoji="0" lang="en-US" sz="2000" i="0" u="none" strike="noStrike" kern="1200" cap="none" spc="0" normalizeH="0" noProof="0" dirty="0" smtClean="0">
                <a:ln>
                  <a:noFill/>
                </a:ln>
                <a:solidFill>
                  <a:schemeClr val="tx1"/>
                </a:solidFill>
                <a:effectLst/>
                <a:uLnTx/>
                <a:uFillTx/>
                <a:latin typeface="+mn-lt"/>
                <a:ea typeface="+mn-ea"/>
                <a:cs typeface="+mn-cs"/>
              </a:rPr>
              <a:t> the script, we conduct Little’s MCAR test on a modified version of the SS data set. </a:t>
            </a:r>
            <a:r>
              <a:rPr lang="en-US" sz="2000" noProof="0" dirty="0" smtClean="0"/>
              <a:t>The version has a </a:t>
            </a:r>
            <a:r>
              <a:rPr kumimoji="0" lang="en-US" sz="2000" i="0" u="none" strike="noStrike" kern="1200" cap="none" spc="0" normalizeH="0" noProof="0" dirty="0" smtClean="0">
                <a:ln>
                  <a:noFill/>
                </a:ln>
                <a:solidFill>
                  <a:schemeClr val="tx1"/>
                </a:solidFill>
                <a:effectLst/>
                <a:uLnTx/>
                <a:uFillTx/>
                <a:latin typeface="+mn-lt"/>
                <a:ea typeface="+mn-ea"/>
                <a:cs typeface="+mn-cs"/>
              </a:rPr>
              <a:t>random 5% of </a:t>
            </a:r>
            <a:r>
              <a:rPr kumimoji="0" lang="en-US" sz="2000" i="0" u="none" strike="noStrike" kern="1200" cap="none" spc="0" normalizeH="0" noProof="0" dirty="0" err="1" smtClean="0">
                <a:ln>
                  <a:noFill/>
                </a:ln>
                <a:solidFill>
                  <a:schemeClr val="tx1"/>
                </a:solidFill>
                <a:effectLst/>
                <a:uLnTx/>
                <a:uFillTx/>
                <a:latin typeface="+mn-lt"/>
                <a:ea typeface="+mn-ea"/>
                <a:cs typeface="+mn-cs"/>
              </a:rPr>
              <a:t>dat</a:t>
            </a:r>
            <a:r>
              <a:rPr lang="en-US" sz="2000" dirty="0" smtClean="0"/>
              <a:t>a removed for all variables except the experimental condition and pre-experimental measures. Data is missing for the illusion of control measures, “It was all chance”, the question about strategy (yes/no), the question about the number of wins in the next 100 rounds, etc. See lines 31-42.</a:t>
            </a:r>
          </a:p>
        </p:txBody>
      </p:sp>
      <p:sp>
        <p:nvSpPr>
          <p:cNvPr id="7" name="Rectangle 6"/>
          <p:cNvSpPr/>
          <p:nvPr/>
        </p:nvSpPr>
        <p:spPr>
          <a:xfrm>
            <a:off x="7500958" y="6429396"/>
            <a:ext cx="1428760" cy="369332"/>
          </a:xfrm>
          <a:prstGeom prst="rect">
            <a:avLst/>
          </a:prstGeom>
        </p:spPr>
        <p:txBody>
          <a:bodyPr wrap="square">
            <a:spAutoFit/>
          </a:bodyPr>
          <a:lstStyle/>
          <a:p>
            <a:r>
              <a:rPr lang="en-AU" dirty="0" smtClean="0"/>
              <a:t>Go to script</a:t>
            </a:r>
            <a:endParaRPr lang="en-AU" i="1" baseline="-25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82660"/>
          </a:xfrm>
          <a:solidFill>
            <a:schemeClr val="bg1">
              <a:lumMod val="75000"/>
            </a:schemeClr>
          </a:solidFill>
        </p:spPr>
        <p:txBody>
          <a:bodyPr tIns="36000" anchor="t" anchorCtr="0">
            <a:normAutofit fontScale="90000"/>
          </a:bodyPr>
          <a:lstStyle/>
          <a:p>
            <a:r>
              <a:rPr lang="en-AU" b="1" dirty="0" smtClean="0"/>
              <a:t>Older (but still common) approaches</a:t>
            </a:r>
            <a:endParaRPr lang="en-AU" b="1" dirty="0"/>
          </a:p>
        </p:txBody>
      </p:sp>
      <p:sp>
        <p:nvSpPr>
          <p:cNvPr id="4" name="Content Placeholder 2"/>
          <p:cNvSpPr txBox="1">
            <a:spLocks/>
          </p:cNvSpPr>
          <p:nvPr/>
        </p:nvSpPr>
        <p:spPr>
          <a:xfrm>
            <a:off x="5286380" y="1000108"/>
            <a:ext cx="3357586" cy="357190"/>
          </a:xfrm>
          <a:prstGeom prst="rect">
            <a:avLst/>
          </a:prstGeom>
          <a:noFill/>
          <a:ln>
            <a:noFill/>
          </a:ln>
        </p:spPr>
        <p:txBody>
          <a:bodyPr/>
          <a:lstStyle/>
          <a:p>
            <a:pPr>
              <a:spcBef>
                <a:spcPts val="700"/>
              </a:spcBef>
              <a:buClr>
                <a:schemeClr val="accent2"/>
              </a:buClr>
              <a:buSzPct val="60000"/>
              <a:defRPr/>
            </a:pPr>
            <a:r>
              <a:rPr lang="en-AU" dirty="0" smtClean="0"/>
              <a:t>Reading: All references marked *</a:t>
            </a:r>
            <a:endParaRPr lang="en-AU" dirty="0">
              <a:latin typeface="+mn-lt"/>
              <a:cs typeface="+mn-cs"/>
            </a:endParaRPr>
          </a:p>
        </p:txBody>
      </p:sp>
      <p:graphicFrame>
        <p:nvGraphicFramePr>
          <p:cNvPr id="6" name="Table 5"/>
          <p:cNvGraphicFramePr>
            <a:graphicFrameLocks noGrp="1"/>
          </p:cNvGraphicFramePr>
          <p:nvPr/>
        </p:nvGraphicFramePr>
        <p:xfrm>
          <a:off x="500033" y="1500175"/>
          <a:ext cx="8143932" cy="4389120"/>
        </p:xfrm>
        <a:graphic>
          <a:graphicData uri="http://schemas.openxmlformats.org/drawingml/2006/table">
            <a:tbl>
              <a:tblPr firstRow="1" bandRow="1">
                <a:tableStyleId>{5940675A-B579-460E-94D1-54222C63F5DA}</a:tableStyleId>
              </a:tblPr>
              <a:tblGrid>
                <a:gridCol w="1357323"/>
                <a:gridCol w="2643206"/>
                <a:gridCol w="4143403"/>
              </a:tblGrid>
              <a:tr h="336191">
                <a:tc>
                  <a:txBody>
                    <a:bodyPr/>
                    <a:lstStyle/>
                    <a:p>
                      <a:endParaRPr lang="en-AU" dirty="0"/>
                    </a:p>
                  </a:txBody>
                  <a:tcPr/>
                </a:tc>
                <a:tc>
                  <a:txBody>
                    <a:bodyPr/>
                    <a:lstStyle/>
                    <a:p>
                      <a:pPr algn="ctr"/>
                      <a:r>
                        <a:rPr lang="en-AU" b="1" dirty="0" smtClean="0"/>
                        <a:t>Description</a:t>
                      </a:r>
                      <a:endParaRPr lang="en-AU" b="1" dirty="0"/>
                    </a:p>
                  </a:txBody>
                  <a:tcPr/>
                </a:tc>
                <a:tc>
                  <a:txBody>
                    <a:bodyPr/>
                    <a:lstStyle/>
                    <a:p>
                      <a:pPr algn="ctr"/>
                      <a:r>
                        <a:rPr lang="en-AU" b="1" dirty="0" smtClean="0"/>
                        <a:t>Problems</a:t>
                      </a:r>
                      <a:endParaRPr lang="en-AU" b="1" dirty="0"/>
                    </a:p>
                  </a:txBody>
                  <a:tcPr/>
                </a:tc>
              </a:tr>
              <a:tr h="399188">
                <a:tc>
                  <a:txBody>
                    <a:bodyPr/>
                    <a:lstStyle/>
                    <a:p>
                      <a:r>
                        <a:rPr lang="en-AU" dirty="0" smtClean="0"/>
                        <a:t>Available case analysis (</a:t>
                      </a:r>
                      <a:r>
                        <a:rPr lang="en-AU" dirty="0" err="1" smtClean="0"/>
                        <a:t>listwise</a:t>
                      </a:r>
                      <a:r>
                        <a:rPr lang="en-AU" baseline="0" dirty="0" smtClean="0"/>
                        <a:t> deletion)</a:t>
                      </a:r>
                      <a:endParaRPr lang="en-AU" dirty="0"/>
                    </a:p>
                  </a:txBody>
                  <a:tcPr/>
                </a:tc>
                <a:tc>
                  <a:txBody>
                    <a:bodyPr/>
                    <a:lstStyle/>
                    <a:p>
                      <a:pPr algn="l"/>
                      <a:r>
                        <a:rPr lang="en-AU" baseline="0" dirty="0" smtClean="0"/>
                        <a:t>Delete all participants who are missing values on any variable included in an analysis. Default option when running ANOVAs, regressions etc. in SPSS.</a:t>
                      </a:r>
                      <a:endParaRPr lang="en-AU" dirty="0"/>
                    </a:p>
                  </a:txBody>
                  <a:tcPr/>
                </a:tc>
                <a:tc>
                  <a:txBody>
                    <a:bodyPr/>
                    <a:lstStyle/>
                    <a:p>
                      <a:pPr marL="173038" indent="-173038" algn="l">
                        <a:buFont typeface="Arial" pitchFamily="34" charset="0"/>
                        <a:buChar char="•"/>
                      </a:pPr>
                      <a:r>
                        <a:rPr lang="en-AU" dirty="0" smtClean="0"/>
                        <a:t>Possible</a:t>
                      </a:r>
                      <a:r>
                        <a:rPr lang="en-AU" baseline="0" dirty="0" smtClean="0"/>
                        <a:t> only with MCAR, or with MAR if the analysis includes the variable relating to the </a:t>
                      </a:r>
                      <a:r>
                        <a:rPr lang="en-AU" baseline="0" dirty="0" err="1" smtClean="0"/>
                        <a:t>CoM</a:t>
                      </a:r>
                      <a:r>
                        <a:rPr lang="en-AU" baseline="0" dirty="0" smtClean="0"/>
                        <a:t> as a covariate</a:t>
                      </a:r>
                    </a:p>
                    <a:p>
                      <a:pPr marL="173038" indent="-173038" algn="l">
                        <a:buFont typeface="Arial" pitchFamily="34" charset="0"/>
                        <a:buChar char="•"/>
                      </a:pPr>
                      <a:r>
                        <a:rPr lang="en-AU" baseline="0" dirty="0" smtClean="0"/>
                        <a:t>Reduces power of the analyses</a:t>
                      </a:r>
                    </a:p>
                    <a:p>
                      <a:pPr marL="173038" indent="-173038" algn="l">
                        <a:buFont typeface="Arial" pitchFamily="34" charset="0"/>
                        <a:buChar char="•"/>
                      </a:pPr>
                      <a:r>
                        <a:rPr lang="en-AU" i="1" baseline="0" dirty="0" smtClean="0"/>
                        <a:t>N</a:t>
                      </a:r>
                      <a:r>
                        <a:rPr lang="en-AU" baseline="0" dirty="0" smtClean="0"/>
                        <a:t>s are different across analyses </a:t>
                      </a:r>
                      <a:endParaRPr lang="en-AU" dirty="0"/>
                    </a:p>
                  </a:txBody>
                  <a:tcPr/>
                </a:tc>
              </a:tr>
              <a:tr h="399188">
                <a:tc>
                  <a:txBody>
                    <a:bodyPr/>
                    <a:lstStyle/>
                    <a:p>
                      <a:r>
                        <a:rPr lang="en-AU" dirty="0" smtClean="0"/>
                        <a:t>Averaging the available</a:t>
                      </a:r>
                      <a:r>
                        <a:rPr lang="en-AU" baseline="0" dirty="0" smtClean="0"/>
                        <a:t> responses</a:t>
                      </a:r>
                      <a:endParaRPr lang="en-AU" dirty="0"/>
                    </a:p>
                  </a:txBody>
                  <a:tcPr/>
                </a:tc>
                <a:tc>
                  <a:txBody>
                    <a:bodyPr/>
                    <a:lstStyle/>
                    <a:p>
                      <a:pPr algn="l"/>
                      <a:r>
                        <a:rPr lang="en-AU" dirty="0" smtClean="0"/>
                        <a:t>If a person is missing</a:t>
                      </a:r>
                      <a:r>
                        <a:rPr lang="en-AU" baseline="0" dirty="0" smtClean="0"/>
                        <a:t> some but not all responses on a scale that has a mean score, calculate that mean based only on the available items (e.g., the average of 6 items rather than 8)</a:t>
                      </a:r>
                      <a:endParaRPr lang="en-AU" dirty="0"/>
                    </a:p>
                  </a:txBody>
                  <a:tcPr/>
                </a:tc>
                <a:tc>
                  <a:txBody>
                    <a:bodyPr/>
                    <a:lstStyle/>
                    <a:p>
                      <a:pPr marL="173038" marR="0" indent="-173038" algn="l" defTabSz="914400" rtl="0" eaLnBrk="1" fontAlgn="auto" latinLnBrk="0" hangingPunct="1">
                        <a:lnSpc>
                          <a:spcPct val="100000"/>
                        </a:lnSpc>
                        <a:spcBef>
                          <a:spcPts val="0"/>
                        </a:spcBef>
                        <a:spcAft>
                          <a:spcPts val="0"/>
                        </a:spcAft>
                        <a:buClrTx/>
                        <a:buSzTx/>
                        <a:buFont typeface="Arial" pitchFamily="34" charset="0"/>
                        <a:buChar char="•"/>
                        <a:tabLst/>
                        <a:defRPr/>
                      </a:pPr>
                      <a:r>
                        <a:rPr lang="en-AU" dirty="0" smtClean="0"/>
                        <a:t>May introduce bias under MCAR</a:t>
                      </a:r>
                      <a:r>
                        <a:rPr lang="en-AU" baseline="0" dirty="0" smtClean="0"/>
                        <a:t> by adding additional variability to the survey</a:t>
                      </a:r>
                    </a:p>
                    <a:p>
                      <a:pPr marL="173038" marR="0" indent="-173038" algn="l" defTabSz="914400" rtl="0" eaLnBrk="1" fontAlgn="auto" latinLnBrk="0" hangingPunct="1">
                        <a:lnSpc>
                          <a:spcPct val="100000"/>
                        </a:lnSpc>
                        <a:spcBef>
                          <a:spcPts val="0"/>
                        </a:spcBef>
                        <a:spcAft>
                          <a:spcPts val="0"/>
                        </a:spcAft>
                        <a:buClrTx/>
                        <a:buSzTx/>
                        <a:buFont typeface="Arial" pitchFamily="34" charset="0"/>
                        <a:buChar char="•"/>
                        <a:tabLst/>
                        <a:defRPr/>
                      </a:pPr>
                      <a:r>
                        <a:rPr lang="en-AU" baseline="0" dirty="0" smtClean="0"/>
                        <a:t>Conceptually problematic if some items are more likely to be missing  (i.e., MAR or MNAR), yet the survey score is redefined as the average of available items rather than defined items</a:t>
                      </a:r>
                    </a:p>
                  </a:txBody>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e 5"/>
          <p:cNvGraphicFramePr>
            <a:graphicFrameLocks noGrp="1"/>
          </p:cNvGraphicFramePr>
          <p:nvPr/>
        </p:nvGraphicFramePr>
        <p:xfrm>
          <a:off x="500034" y="500042"/>
          <a:ext cx="8143932" cy="5852160"/>
        </p:xfrm>
        <a:graphic>
          <a:graphicData uri="http://schemas.openxmlformats.org/drawingml/2006/table">
            <a:tbl>
              <a:tblPr firstRow="1" bandRow="1">
                <a:tableStyleId>{5940675A-B579-460E-94D1-54222C63F5DA}</a:tableStyleId>
              </a:tblPr>
              <a:tblGrid>
                <a:gridCol w="1357323"/>
                <a:gridCol w="2857519"/>
                <a:gridCol w="3929090"/>
              </a:tblGrid>
              <a:tr h="336191">
                <a:tc>
                  <a:txBody>
                    <a:bodyPr/>
                    <a:lstStyle/>
                    <a:p>
                      <a:endParaRPr lang="en-AU" dirty="0"/>
                    </a:p>
                  </a:txBody>
                  <a:tcPr/>
                </a:tc>
                <a:tc>
                  <a:txBody>
                    <a:bodyPr/>
                    <a:lstStyle/>
                    <a:p>
                      <a:pPr algn="ctr"/>
                      <a:r>
                        <a:rPr lang="en-AU" b="1" dirty="0" smtClean="0"/>
                        <a:t>Description</a:t>
                      </a:r>
                      <a:endParaRPr lang="en-AU" b="1" dirty="0"/>
                    </a:p>
                  </a:txBody>
                  <a:tcPr/>
                </a:tc>
                <a:tc>
                  <a:txBody>
                    <a:bodyPr/>
                    <a:lstStyle/>
                    <a:p>
                      <a:pPr algn="ctr"/>
                      <a:r>
                        <a:rPr lang="en-AU" b="1" dirty="0" smtClean="0"/>
                        <a:t>Problems</a:t>
                      </a:r>
                      <a:endParaRPr lang="en-AU" b="1" dirty="0"/>
                    </a:p>
                  </a:txBody>
                  <a:tcPr/>
                </a:tc>
              </a:tr>
              <a:tr h="399188">
                <a:tc>
                  <a:txBody>
                    <a:bodyPr/>
                    <a:lstStyle/>
                    <a:p>
                      <a:r>
                        <a:rPr lang="en-AU" dirty="0" smtClean="0"/>
                        <a:t>Mean substitution</a:t>
                      </a:r>
                      <a:endParaRPr lang="en-AU" dirty="0"/>
                    </a:p>
                  </a:txBody>
                  <a:tcPr/>
                </a:tc>
                <a:tc>
                  <a:txBody>
                    <a:bodyPr/>
                    <a:lstStyle/>
                    <a:p>
                      <a:pPr algn="l"/>
                      <a:r>
                        <a:rPr lang="en-AU" dirty="0" smtClean="0"/>
                        <a:t>Substitute each missing value with the average of other participants’ values on the item</a:t>
                      </a:r>
                      <a:endParaRPr lang="en-AU" dirty="0"/>
                    </a:p>
                  </a:txBody>
                  <a:tcPr/>
                </a:tc>
                <a:tc>
                  <a:txBody>
                    <a:bodyPr/>
                    <a:lstStyle/>
                    <a:p>
                      <a:r>
                        <a:rPr lang="en-AU" sz="1800" kern="1200" baseline="0" dirty="0" smtClean="0">
                          <a:solidFill>
                            <a:schemeClr val="tx1"/>
                          </a:solidFill>
                          <a:latin typeface="+mn-lt"/>
                          <a:ea typeface="+mn-ea"/>
                          <a:cs typeface="+mn-cs"/>
                        </a:rPr>
                        <a:t>The average of the variable is</a:t>
                      </a:r>
                    </a:p>
                    <a:p>
                      <a:r>
                        <a:rPr lang="en-AU" sz="1800" kern="1200" baseline="0" dirty="0" smtClean="0">
                          <a:solidFill>
                            <a:schemeClr val="tx1"/>
                          </a:solidFill>
                          <a:latin typeface="+mn-lt"/>
                          <a:ea typeface="+mn-ea"/>
                          <a:cs typeface="+mn-cs"/>
                        </a:rPr>
                        <a:t>preserved, but other aspects of its distribution are altered: variance, </a:t>
                      </a:r>
                      <a:r>
                        <a:rPr lang="en-AU" sz="1800" kern="1200" baseline="0" dirty="0" err="1" smtClean="0">
                          <a:solidFill>
                            <a:schemeClr val="tx1"/>
                          </a:solidFill>
                          <a:latin typeface="+mn-lt"/>
                          <a:ea typeface="+mn-ea"/>
                          <a:cs typeface="+mn-cs"/>
                        </a:rPr>
                        <a:t>quantiles</a:t>
                      </a:r>
                      <a:r>
                        <a:rPr lang="en-AU" sz="1800" kern="1200" baseline="0" dirty="0" smtClean="0">
                          <a:solidFill>
                            <a:schemeClr val="tx1"/>
                          </a:solidFill>
                          <a:latin typeface="+mn-lt"/>
                          <a:ea typeface="+mn-ea"/>
                          <a:cs typeface="+mn-cs"/>
                        </a:rPr>
                        <a:t>, and correlation with the responses of other participants.</a:t>
                      </a:r>
                    </a:p>
                  </a:txBody>
                  <a:tcPr/>
                </a:tc>
              </a:tr>
              <a:tr h="399188">
                <a:tc>
                  <a:txBody>
                    <a:bodyPr/>
                    <a:lstStyle/>
                    <a:p>
                      <a:r>
                        <a:rPr lang="en-AU" dirty="0" smtClean="0"/>
                        <a:t>Hot deck</a:t>
                      </a:r>
                      <a:r>
                        <a:rPr lang="en-AU" baseline="0" dirty="0" smtClean="0"/>
                        <a:t> imputation</a:t>
                      </a:r>
                      <a:endParaRPr lang="en-AU" dirty="0"/>
                    </a:p>
                  </a:txBody>
                  <a:tcPr/>
                </a:tc>
                <a:tc>
                  <a:txBody>
                    <a:bodyPr/>
                    <a:lstStyle/>
                    <a:p>
                      <a:pPr algn="l"/>
                      <a:r>
                        <a:rPr lang="en-AU" dirty="0" smtClean="0"/>
                        <a:t>Substitute</a:t>
                      </a:r>
                      <a:r>
                        <a:rPr lang="en-AU" baseline="0" dirty="0" smtClean="0"/>
                        <a:t> each missing value with a value randomly drawn from other participants’ values</a:t>
                      </a:r>
                      <a:endParaRPr lang="en-AU" dirty="0"/>
                    </a:p>
                  </a:txBody>
                  <a:tcPr/>
                </a:tc>
                <a:tc>
                  <a:txBody>
                    <a:bodyPr/>
                    <a:lstStyle/>
                    <a:p>
                      <a:pPr algn="l"/>
                      <a:r>
                        <a:rPr lang="en-AU" dirty="0" smtClean="0"/>
                        <a:t>Correlations</a:t>
                      </a:r>
                      <a:r>
                        <a:rPr lang="en-AU" baseline="0" dirty="0" smtClean="0"/>
                        <a:t> in responses across participants increase.</a:t>
                      </a:r>
                      <a:endParaRPr lang="en-AU" dirty="0"/>
                    </a:p>
                  </a:txBody>
                  <a:tcPr/>
                </a:tc>
              </a:tr>
              <a:tr h="399188">
                <a:tc>
                  <a:txBody>
                    <a:bodyPr/>
                    <a:lstStyle/>
                    <a:p>
                      <a:r>
                        <a:rPr lang="en-AU" dirty="0" smtClean="0"/>
                        <a:t>Regression-based single imputation</a:t>
                      </a:r>
                      <a:endParaRPr lang="en-AU" dirty="0"/>
                    </a:p>
                  </a:txBody>
                  <a:tcPr/>
                </a:tc>
                <a:tc>
                  <a:txBody>
                    <a:bodyPr/>
                    <a:lstStyle/>
                    <a:p>
                      <a:r>
                        <a:rPr lang="en-AU" sz="1800" kern="1200" baseline="0" dirty="0" smtClean="0">
                          <a:solidFill>
                            <a:schemeClr val="tx1"/>
                          </a:solidFill>
                          <a:latin typeface="+mn-lt"/>
                          <a:ea typeface="+mn-ea"/>
                          <a:cs typeface="+mn-cs"/>
                        </a:rPr>
                        <a:t>First, divide participants into those with a variable Y, and those for whom Y is missing. Then, estimate a regression model in the first group (X</a:t>
                      </a:r>
                      <a:r>
                        <a:rPr lang="en-AU" sz="1800" kern="1200" baseline="-25000" dirty="0" smtClean="0">
                          <a:solidFill>
                            <a:schemeClr val="tx1"/>
                          </a:solidFill>
                          <a:latin typeface="+mn-lt"/>
                          <a:ea typeface="+mn-ea"/>
                          <a:cs typeface="+mn-cs"/>
                        </a:rPr>
                        <a:t>1</a:t>
                      </a:r>
                      <a:r>
                        <a:rPr lang="en-AU" sz="1800" kern="1200" baseline="0" dirty="0" smtClean="0">
                          <a:solidFill>
                            <a:schemeClr val="tx1"/>
                          </a:solidFill>
                          <a:latin typeface="+mn-lt"/>
                          <a:ea typeface="+mn-ea"/>
                          <a:cs typeface="+mn-cs"/>
                        </a:rPr>
                        <a:t> , X</a:t>
                      </a:r>
                      <a:r>
                        <a:rPr lang="en-AU" sz="1800" kern="1200" baseline="-25000" dirty="0" smtClean="0">
                          <a:solidFill>
                            <a:schemeClr val="tx1"/>
                          </a:solidFill>
                          <a:latin typeface="+mn-lt"/>
                          <a:ea typeface="+mn-ea"/>
                          <a:cs typeface="+mn-cs"/>
                        </a:rPr>
                        <a:t>2</a:t>
                      </a:r>
                      <a:r>
                        <a:rPr lang="en-AU" sz="1800" kern="1200" baseline="0" dirty="0" smtClean="0">
                          <a:solidFill>
                            <a:schemeClr val="tx1"/>
                          </a:solidFill>
                          <a:latin typeface="+mn-lt"/>
                          <a:ea typeface="+mn-ea"/>
                          <a:cs typeface="+mn-cs"/>
                        </a:rPr>
                        <a:t> ... </a:t>
                      </a:r>
                      <a:r>
                        <a:rPr lang="en-AU" sz="1800" kern="1200" baseline="0" dirty="0" err="1" smtClean="0">
                          <a:solidFill>
                            <a:schemeClr val="tx1"/>
                          </a:solidFill>
                          <a:latin typeface="+mn-lt"/>
                          <a:ea typeface="+mn-ea"/>
                          <a:cs typeface="+mn-cs"/>
                        </a:rPr>
                        <a:t>X</a:t>
                      </a:r>
                      <a:r>
                        <a:rPr lang="en-AU" sz="1800" kern="1200" baseline="-25000" dirty="0" err="1" smtClean="0">
                          <a:solidFill>
                            <a:schemeClr val="tx1"/>
                          </a:solidFill>
                          <a:latin typeface="+mn-lt"/>
                          <a:ea typeface="+mn-ea"/>
                          <a:cs typeface="+mn-cs"/>
                        </a:rPr>
                        <a:t>p</a:t>
                      </a:r>
                      <a:r>
                        <a:rPr lang="en-AU" sz="1800" kern="1200" baseline="0" dirty="0" smtClean="0">
                          <a:solidFill>
                            <a:schemeClr val="tx1"/>
                          </a:solidFill>
                          <a:latin typeface="+mn-lt"/>
                          <a:ea typeface="+mn-ea"/>
                          <a:cs typeface="+mn-cs"/>
                        </a:rPr>
                        <a:t> predicting Y) and calculate Y for the second group based on that regression model. </a:t>
                      </a:r>
                      <a:r>
                        <a:rPr lang="en-AU" dirty="0" smtClean="0"/>
                        <a:t>Available in SPSS.</a:t>
                      </a:r>
                      <a:endParaRPr lang="en-AU" dirty="0"/>
                    </a:p>
                  </a:txBody>
                  <a:tcPr/>
                </a:tc>
                <a:tc>
                  <a:txBody>
                    <a:bodyPr/>
                    <a:lstStyle/>
                    <a:p>
                      <a:pPr marL="173038" indent="-173038" algn="l">
                        <a:buFont typeface="Arial" pitchFamily="34" charset="0"/>
                        <a:buChar char="•"/>
                      </a:pPr>
                      <a:r>
                        <a:rPr lang="en-AU" dirty="0" smtClean="0"/>
                        <a:t>The imputed data points do</a:t>
                      </a:r>
                      <a:r>
                        <a:rPr lang="en-AU" baseline="0" dirty="0" smtClean="0"/>
                        <a:t> not depart from the regression line, which makes them different (less variable) to the observed data points.  SPSS adds some error to each data point to partially correct for this.</a:t>
                      </a:r>
                    </a:p>
                    <a:p>
                      <a:pPr marL="173038" indent="-173038" algn="l">
                        <a:buFont typeface="Arial" pitchFamily="34" charset="0"/>
                        <a:buChar char="•"/>
                      </a:pPr>
                      <a:r>
                        <a:rPr lang="en-AU" baseline="0" dirty="0" smtClean="0"/>
                        <a:t>Unless the Xs and Y are strongly related, the relationship between them is inflated.</a:t>
                      </a:r>
                    </a:p>
                  </a:txBody>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14"/>
            <a:ext cx="8229600" cy="1143000"/>
          </a:xfrm>
          <a:solidFill>
            <a:schemeClr val="bg1">
              <a:lumMod val="75000"/>
            </a:schemeClr>
          </a:solidFill>
        </p:spPr>
        <p:txBody>
          <a:bodyPr tIns="36000" anchor="t" anchorCtr="0"/>
          <a:lstStyle/>
          <a:p>
            <a:r>
              <a:rPr lang="en-AU" b="1" dirty="0" smtClean="0"/>
              <a:t>EM single imputation</a:t>
            </a:r>
            <a:endParaRPr lang="en-AU" b="1" dirty="0"/>
          </a:p>
        </p:txBody>
      </p:sp>
      <p:sp>
        <p:nvSpPr>
          <p:cNvPr id="7" name="Content Placeholder 2"/>
          <p:cNvSpPr txBox="1">
            <a:spLocks/>
          </p:cNvSpPr>
          <p:nvPr/>
        </p:nvSpPr>
        <p:spPr>
          <a:xfrm>
            <a:off x="6357950" y="785794"/>
            <a:ext cx="2286016" cy="357190"/>
          </a:xfrm>
          <a:prstGeom prst="rect">
            <a:avLst/>
          </a:prstGeom>
          <a:noFill/>
          <a:ln>
            <a:noFill/>
          </a:ln>
        </p:spPr>
        <p:txBody>
          <a:bodyPr/>
          <a:lstStyle/>
          <a:p>
            <a:pPr>
              <a:spcBef>
                <a:spcPts val="700"/>
              </a:spcBef>
              <a:buClr>
                <a:schemeClr val="accent2"/>
              </a:buClr>
              <a:buSzPct val="60000"/>
              <a:defRPr/>
            </a:pPr>
            <a:r>
              <a:rPr lang="en-AU" dirty="0" smtClean="0"/>
              <a:t>Reading: All except # </a:t>
            </a:r>
            <a:endParaRPr lang="en-AU" dirty="0">
              <a:latin typeface="+mn-lt"/>
              <a:cs typeface="+mn-cs"/>
            </a:endParaRPr>
          </a:p>
        </p:txBody>
      </p:sp>
      <p:sp>
        <p:nvSpPr>
          <p:cNvPr id="9" name="Content Placeholder 2"/>
          <p:cNvSpPr>
            <a:spLocks noGrp="1"/>
          </p:cNvSpPr>
          <p:nvPr>
            <p:ph idx="1"/>
          </p:nvPr>
        </p:nvSpPr>
        <p:spPr>
          <a:xfrm>
            <a:off x="285720" y="1357298"/>
            <a:ext cx="8572560" cy="5286412"/>
          </a:xfrm>
        </p:spPr>
        <p:txBody>
          <a:bodyPr>
            <a:normAutofit lnSpcReduction="10000"/>
          </a:bodyPr>
          <a:lstStyle/>
          <a:p>
            <a:pPr marL="0" indent="0">
              <a:buNone/>
            </a:pPr>
            <a:r>
              <a:rPr lang="en-US" sz="2000" dirty="0" smtClean="0"/>
              <a:t>EM single imputation is currently one of the most common approaches to missing data because of its easy implementation in SPSS.</a:t>
            </a:r>
          </a:p>
          <a:p>
            <a:pPr marL="0" indent="0" eaLnBrk="1" hangingPunct="1">
              <a:buNone/>
              <a:defRPr/>
            </a:pPr>
            <a:endParaRPr lang="en-US" sz="2000" b="1" dirty="0" smtClean="0"/>
          </a:p>
          <a:p>
            <a:pPr marL="0" indent="0" eaLnBrk="1" hangingPunct="1">
              <a:spcBef>
                <a:spcPts val="0"/>
              </a:spcBef>
              <a:buNone/>
              <a:defRPr/>
            </a:pPr>
            <a:r>
              <a:rPr lang="en-US" sz="2000" b="1" dirty="0" smtClean="0"/>
              <a:t>E-step</a:t>
            </a:r>
          </a:p>
          <a:p>
            <a:pPr marL="0" indent="0">
              <a:spcBef>
                <a:spcPts val="0"/>
              </a:spcBef>
              <a:buNone/>
              <a:defRPr/>
            </a:pPr>
            <a:r>
              <a:rPr lang="en-AU" sz="2000" dirty="0" smtClean="0"/>
              <a:t>Regression-based single imputation: First, divide participants into those with a variable Y, and those for whom Y is missing. Then, estimate a regression model in the first group (X</a:t>
            </a:r>
            <a:r>
              <a:rPr lang="en-AU" sz="2000" baseline="-25000" dirty="0" smtClean="0"/>
              <a:t>1</a:t>
            </a:r>
            <a:r>
              <a:rPr lang="en-AU" sz="2000" dirty="0" smtClean="0"/>
              <a:t> , X</a:t>
            </a:r>
            <a:r>
              <a:rPr lang="en-AU" sz="2000" baseline="-25000" dirty="0" smtClean="0"/>
              <a:t>2</a:t>
            </a:r>
            <a:r>
              <a:rPr lang="en-AU" sz="2000" dirty="0" smtClean="0"/>
              <a:t> ... </a:t>
            </a:r>
            <a:r>
              <a:rPr lang="en-AU" sz="2000" dirty="0" err="1" smtClean="0"/>
              <a:t>X</a:t>
            </a:r>
            <a:r>
              <a:rPr lang="en-AU" sz="2000" baseline="-25000" dirty="0" err="1" smtClean="0"/>
              <a:t>p</a:t>
            </a:r>
            <a:r>
              <a:rPr lang="en-AU" sz="2000" dirty="0" smtClean="0"/>
              <a:t> predicting Y) and calculate Y for the second group (the “</a:t>
            </a:r>
            <a:r>
              <a:rPr lang="en-AU" sz="2000" dirty="0" err="1" smtClean="0"/>
              <a:t>missingness</a:t>
            </a:r>
            <a:r>
              <a:rPr lang="en-AU" sz="2000" dirty="0" smtClean="0"/>
              <a:t>” group) based on the regression equation. </a:t>
            </a:r>
          </a:p>
          <a:p>
            <a:pPr marL="0" indent="0" eaLnBrk="1" hangingPunct="1">
              <a:buNone/>
              <a:defRPr/>
            </a:pPr>
            <a:endParaRPr lang="en-US" sz="2000" dirty="0" smtClean="0"/>
          </a:p>
          <a:p>
            <a:pPr marL="0" indent="0" eaLnBrk="1" hangingPunct="1">
              <a:spcBef>
                <a:spcPts val="0"/>
              </a:spcBef>
              <a:buNone/>
              <a:defRPr/>
            </a:pPr>
            <a:r>
              <a:rPr lang="en-US" sz="2000" b="1" dirty="0" smtClean="0"/>
              <a:t>M-step</a:t>
            </a:r>
          </a:p>
          <a:p>
            <a:pPr marL="0" indent="0" eaLnBrk="1" hangingPunct="1">
              <a:spcBef>
                <a:spcPts val="0"/>
              </a:spcBef>
              <a:buNone/>
              <a:defRPr/>
            </a:pPr>
            <a:r>
              <a:rPr lang="en-US" sz="2000" dirty="0" smtClean="0"/>
              <a:t>Regression models can also be fitted based on means and estimates of “variance” and “covariance”. These can be calculated from a data set. At the M-step, these are calculated from the filled-in data set of the E-step, resulting in a new regression model. There is then another E-step to calculate Y in the “</a:t>
            </a:r>
            <a:r>
              <a:rPr lang="en-US" sz="2000" dirty="0" err="1" smtClean="0"/>
              <a:t>missingness</a:t>
            </a:r>
            <a:r>
              <a:rPr lang="en-US" sz="2000" dirty="0" smtClean="0"/>
              <a:t>” group.</a:t>
            </a:r>
          </a:p>
          <a:p>
            <a:pPr marL="0" indent="0" eaLnBrk="1" hangingPunct="1">
              <a:spcBef>
                <a:spcPts val="0"/>
              </a:spcBef>
              <a:buNone/>
              <a:defRPr/>
            </a:pPr>
            <a:endParaRPr lang="en-US" sz="2000" dirty="0" smtClean="0"/>
          </a:p>
          <a:p>
            <a:pPr marL="0" indent="0">
              <a:buNone/>
              <a:defRPr/>
            </a:pPr>
            <a:r>
              <a:rPr lang="en-US" sz="2000" b="1" dirty="0" smtClean="0"/>
              <a:t>The steps are repeated until they produce the same estimates for Y in the “</a:t>
            </a:r>
            <a:r>
              <a:rPr lang="en-US" sz="2000" b="1" dirty="0" err="1" smtClean="0"/>
              <a:t>missingness</a:t>
            </a:r>
            <a:r>
              <a:rPr lang="en-US" sz="2000" b="1" dirty="0" smtClean="0"/>
              <a:t>” group (i.e., “converge”).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60"/>
            <a:ext cx="8229600" cy="1071562"/>
          </a:xfrm>
          <a:solidFill>
            <a:schemeClr val="bg1">
              <a:lumMod val="75000"/>
            </a:schemeClr>
          </a:solidFill>
        </p:spPr>
        <p:txBody>
          <a:bodyPr tIns="36000" anchor="t" anchorCtr="0">
            <a:normAutofit fontScale="90000"/>
          </a:bodyPr>
          <a:lstStyle/>
          <a:p>
            <a:r>
              <a:rPr lang="en-AU" b="1" dirty="0" smtClean="0"/>
              <a:t>Advantages of </a:t>
            </a:r>
            <a:r>
              <a:rPr lang="en-AU" b="1" i="1" dirty="0" smtClean="0"/>
              <a:t>multiple </a:t>
            </a:r>
            <a:r>
              <a:rPr lang="en-AU" b="1" dirty="0" smtClean="0"/>
              <a:t>imputation</a:t>
            </a:r>
            <a:endParaRPr lang="en-AU" b="1" dirty="0"/>
          </a:p>
        </p:txBody>
      </p:sp>
      <p:sp>
        <p:nvSpPr>
          <p:cNvPr id="4" name="Content Placeholder 2"/>
          <p:cNvSpPr txBox="1">
            <a:spLocks/>
          </p:cNvSpPr>
          <p:nvPr/>
        </p:nvSpPr>
        <p:spPr>
          <a:xfrm>
            <a:off x="3714744" y="785794"/>
            <a:ext cx="4929222" cy="357190"/>
          </a:xfrm>
          <a:prstGeom prst="rect">
            <a:avLst/>
          </a:prstGeom>
          <a:noFill/>
          <a:ln>
            <a:noFill/>
          </a:ln>
        </p:spPr>
        <p:txBody>
          <a:bodyPr/>
          <a:lstStyle/>
          <a:p>
            <a:pPr>
              <a:spcBef>
                <a:spcPts val="700"/>
              </a:spcBef>
              <a:buClr>
                <a:schemeClr val="accent2"/>
              </a:buClr>
              <a:buSzPct val="60000"/>
              <a:defRPr/>
            </a:pPr>
            <a:r>
              <a:rPr lang="en-AU" dirty="0" smtClean="0"/>
              <a:t>Reading: All except #. In particular, Graham (2009).  </a:t>
            </a:r>
            <a:endParaRPr lang="en-AU" dirty="0">
              <a:latin typeface="+mn-lt"/>
              <a:cs typeface="+mn-cs"/>
            </a:endParaRPr>
          </a:p>
        </p:txBody>
      </p:sp>
      <p:sp>
        <p:nvSpPr>
          <p:cNvPr id="5" name="Content Placeholder 2"/>
          <p:cNvSpPr txBox="1">
            <a:spLocks/>
          </p:cNvSpPr>
          <p:nvPr/>
        </p:nvSpPr>
        <p:spPr>
          <a:xfrm>
            <a:off x="214282" y="1285860"/>
            <a:ext cx="5286412" cy="2786082"/>
          </a:xfrm>
          <a:prstGeom prst="rect">
            <a:avLst/>
          </a:prstGeom>
        </p:spPr>
        <p:txBody>
          <a:bodyPr vert="horz" lIns="91440" tIns="45720" rIns="91440" bIns="45720" rtlCol="0">
            <a:noAutofit/>
          </a:bodyPr>
          <a:lstStyle/>
          <a:p>
            <a:pPr marL="273050" marR="0" lvl="0" indent="-273050" algn="l" defTabSz="914400" rtl="0" eaLnBrk="1" fontAlgn="auto" latinLnBrk="0" hangingPunct="1">
              <a:lnSpc>
                <a:spcPct val="100000"/>
              </a:lnSpc>
              <a:spcBef>
                <a:spcPct val="20000"/>
              </a:spcBef>
              <a:spcAft>
                <a:spcPts val="0"/>
              </a:spcAft>
              <a:buClrTx/>
              <a:buSzTx/>
              <a:tabLst/>
              <a:defRPr/>
            </a:pPr>
            <a:r>
              <a:rPr kumimoji="0" lang="en-AU" sz="2000" b="1" i="0" u="none" strike="noStrike" kern="1200" cap="none" spc="0" normalizeH="0" baseline="0" noProof="0" dirty="0" smtClean="0">
                <a:ln>
                  <a:noFill/>
                </a:ln>
                <a:solidFill>
                  <a:schemeClr val="tx1"/>
                </a:solidFill>
                <a:effectLst/>
                <a:uLnTx/>
                <a:uFillTx/>
                <a:latin typeface="+mn-lt"/>
                <a:ea typeface="+mn-ea"/>
                <a:cs typeface="+mn-cs"/>
              </a:rPr>
              <a:t>What is it?</a:t>
            </a:r>
          </a:p>
          <a:p>
            <a:pPr marL="268288" marR="0" lvl="0" indent="-268288" algn="l" defTabSz="914400" rtl="0" eaLnBrk="1" fontAlgn="auto" latinLnBrk="0" hangingPunct="1">
              <a:lnSpc>
                <a:spcPct val="100000"/>
              </a:lnSpc>
              <a:spcBef>
                <a:spcPct val="20000"/>
              </a:spcBef>
              <a:spcAft>
                <a:spcPts val="0"/>
              </a:spcAft>
              <a:buClrTx/>
              <a:buSzTx/>
              <a:buFont typeface="+mj-lt"/>
              <a:buAutoNum type="arabicPeriod"/>
              <a:tabLst/>
              <a:defRPr/>
            </a:pPr>
            <a:r>
              <a:rPr lang="en-AU" sz="2000" dirty="0" smtClean="0"/>
              <a:t>Use EM-based or regression-based procedures to generate a number of imputed data sets. Each data set might contain a different imputed value for each missing value.</a:t>
            </a:r>
            <a:r>
              <a:rPr kumimoji="0" lang="en-AU" sz="2000" b="0" i="0" u="none" strike="noStrike" kern="1200" cap="none" spc="0" normalizeH="0" baseline="0" noProof="0" dirty="0" smtClean="0">
                <a:ln>
                  <a:noFill/>
                </a:ln>
                <a:solidFill>
                  <a:schemeClr val="tx1"/>
                </a:solidFill>
                <a:effectLst/>
                <a:uLnTx/>
                <a:uFillTx/>
                <a:latin typeface="+mn-lt"/>
                <a:ea typeface="+mn-ea"/>
                <a:cs typeface="+mn-cs"/>
              </a:rPr>
              <a:t> Researchers</a:t>
            </a:r>
            <a:r>
              <a:rPr kumimoji="0" lang="en-AU" sz="2000" b="0" i="0" u="none" strike="noStrike" kern="1200" cap="none" spc="0" normalizeH="0" noProof="0" dirty="0" smtClean="0">
                <a:ln>
                  <a:noFill/>
                </a:ln>
                <a:solidFill>
                  <a:schemeClr val="tx1"/>
                </a:solidFill>
                <a:effectLst/>
                <a:uLnTx/>
                <a:uFillTx/>
                <a:latin typeface="+mn-lt"/>
                <a:ea typeface="+mn-ea"/>
                <a:cs typeface="+mn-cs"/>
              </a:rPr>
              <a:t> </a:t>
            </a:r>
            <a:r>
              <a:rPr lang="en-AU" sz="2000" dirty="0" smtClean="0"/>
              <a:t>tend to generate anywhere between 5 and 50 data sets, and it has been recommended that the number correspond to the percentage of missing cases.</a:t>
            </a:r>
          </a:p>
          <a:p>
            <a:pPr marL="268288" marR="0" lvl="0" indent="-268288"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AU" sz="2000" b="0" i="0" u="none" strike="noStrike" kern="1200" cap="none" spc="0" normalizeH="0" baseline="0" noProof="0" dirty="0" smtClean="0">
                <a:ln>
                  <a:noFill/>
                </a:ln>
                <a:solidFill>
                  <a:schemeClr val="tx1"/>
                </a:solidFill>
                <a:effectLst/>
                <a:uLnTx/>
                <a:uFillTx/>
                <a:latin typeface="+mn-lt"/>
                <a:ea typeface="+mn-ea"/>
                <a:cs typeface="+mn-cs"/>
              </a:rPr>
              <a:t>Conduct your</a:t>
            </a:r>
            <a:r>
              <a:rPr kumimoji="0" lang="en-AU" sz="2000" b="0" i="0" u="none" strike="noStrike" kern="1200" cap="none" spc="0" normalizeH="0" noProof="0" dirty="0" smtClean="0">
                <a:ln>
                  <a:noFill/>
                </a:ln>
                <a:solidFill>
                  <a:schemeClr val="tx1"/>
                </a:solidFill>
                <a:effectLst/>
                <a:uLnTx/>
                <a:uFillTx/>
                <a:latin typeface="+mn-lt"/>
                <a:ea typeface="+mn-ea"/>
                <a:cs typeface="+mn-cs"/>
              </a:rPr>
              <a:t> planned analysis (ANOVA, regression, generalized linear model, etc.) on each data set from Step 1.</a:t>
            </a:r>
          </a:p>
          <a:p>
            <a:pPr marL="268288" marR="0" lvl="0" indent="-268288" algn="l" defTabSz="914400" rtl="0" eaLnBrk="1" fontAlgn="auto" latinLnBrk="0" hangingPunct="1">
              <a:lnSpc>
                <a:spcPct val="100000"/>
              </a:lnSpc>
              <a:spcBef>
                <a:spcPct val="20000"/>
              </a:spcBef>
              <a:spcAft>
                <a:spcPts val="0"/>
              </a:spcAft>
              <a:buClrTx/>
              <a:buSzTx/>
              <a:buFont typeface="+mj-lt"/>
              <a:buAutoNum type="arabicPeriod"/>
              <a:tabLst/>
              <a:defRPr/>
            </a:pPr>
            <a:r>
              <a:rPr kumimoji="0" lang="en-AU" sz="2000" b="0" i="0" u="none" strike="noStrike" kern="1200" cap="none" spc="0" normalizeH="0" baseline="0" noProof="0" dirty="0" smtClean="0">
                <a:ln>
                  <a:noFill/>
                </a:ln>
                <a:solidFill>
                  <a:schemeClr val="tx1"/>
                </a:solidFill>
                <a:effectLst/>
                <a:uLnTx/>
                <a:uFillTx/>
                <a:latin typeface="+mn-lt"/>
                <a:ea typeface="+mn-ea"/>
                <a:cs typeface="+mn-cs"/>
              </a:rPr>
              <a:t>“MI inference”:</a:t>
            </a:r>
            <a:r>
              <a:rPr kumimoji="0" lang="en-AU" sz="2000" b="0" i="0" u="none" strike="noStrike" kern="1200" cap="none" spc="0" normalizeH="0" noProof="0" dirty="0" smtClean="0">
                <a:ln>
                  <a:noFill/>
                </a:ln>
                <a:solidFill>
                  <a:schemeClr val="tx1"/>
                </a:solidFill>
                <a:effectLst/>
                <a:uLnTx/>
                <a:uFillTx/>
                <a:latin typeface="+mn-lt"/>
                <a:ea typeface="+mn-ea"/>
                <a:cs typeface="+mn-cs"/>
              </a:rPr>
              <a:t> Combine the results of the analyses into a pooled result using “Rubin’s rules” (e.g., one rule is that point estimates for the parameters are simply averaged across analyses).</a:t>
            </a:r>
            <a:endParaRPr kumimoji="0" lang="en-AU" sz="2000" b="0" i="0" u="none" strike="noStrike" kern="1200" cap="none" spc="0" normalizeH="0" baseline="0" noProof="0" dirty="0" smtClean="0">
              <a:ln>
                <a:noFill/>
              </a:ln>
              <a:solidFill>
                <a:schemeClr val="tx1"/>
              </a:solidFill>
              <a:effectLst/>
              <a:uLnTx/>
              <a:uFillTx/>
              <a:latin typeface="+mn-lt"/>
              <a:ea typeface="+mn-ea"/>
              <a:cs typeface="+mn-cs"/>
            </a:endParaRPr>
          </a:p>
        </p:txBody>
      </p:sp>
      <p:sp>
        <p:nvSpPr>
          <p:cNvPr id="8" name="Content Placeholder 2"/>
          <p:cNvSpPr txBox="1">
            <a:spLocks/>
          </p:cNvSpPr>
          <p:nvPr/>
        </p:nvSpPr>
        <p:spPr>
          <a:xfrm>
            <a:off x="5572132" y="1285860"/>
            <a:ext cx="3357586" cy="2786082"/>
          </a:xfrm>
          <a:prstGeom prst="rect">
            <a:avLst/>
          </a:prstGeom>
        </p:spPr>
        <p:txBody>
          <a:bodyPr vert="horz" lIns="91440" tIns="45720" rIns="91440" bIns="45720" rtlCol="0">
            <a:noAutofit/>
          </a:bodyPr>
          <a:lstStyle/>
          <a:p>
            <a:pPr marL="273050" marR="0" lvl="0" indent="-273050" algn="l" defTabSz="914400" rtl="0" eaLnBrk="1" fontAlgn="auto" latinLnBrk="0" hangingPunct="1">
              <a:lnSpc>
                <a:spcPct val="100000"/>
              </a:lnSpc>
              <a:spcBef>
                <a:spcPct val="20000"/>
              </a:spcBef>
              <a:spcAft>
                <a:spcPts val="0"/>
              </a:spcAft>
              <a:buClrTx/>
              <a:buSzTx/>
              <a:tabLst/>
              <a:defRPr/>
            </a:pPr>
            <a:r>
              <a:rPr kumimoji="0" lang="en-AU" sz="2000" b="1" i="0" u="none" strike="noStrike" kern="1200" cap="none" spc="0" normalizeH="0" baseline="0" noProof="0" dirty="0" smtClean="0">
                <a:ln>
                  <a:noFill/>
                </a:ln>
                <a:solidFill>
                  <a:schemeClr val="tx1"/>
                </a:solidFill>
                <a:effectLst/>
                <a:uLnTx/>
                <a:uFillTx/>
                <a:latin typeface="+mn-lt"/>
                <a:ea typeface="+mn-ea"/>
                <a:cs typeface="+mn-cs"/>
              </a:rPr>
              <a:t>Its advantages over</a:t>
            </a:r>
            <a:r>
              <a:rPr kumimoji="0" lang="en-AU" sz="2000" b="1" i="0" u="none" strike="noStrike" kern="1200" cap="none" spc="0" normalizeH="0" noProof="0" dirty="0" smtClean="0">
                <a:ln>
                  <a:noFill/>
                </a:ln>
                <a:solidFill>
                  <a:schemeClr val="tx1"/>
                </a:solidFill>
                <a:effectLst/>
                <a:uLnTx/>
                <a:uFillTx/>
                <a:latin typeface="+mn-lt"/>
                <a:ea typeface="+mn-ea"/>
                <a:cs typeface="+mn-cs"/>
              </a:rPr>
              <a:t> single EM</a:t>
            </a:r>
            <a:endParaRPr kumimoji="0" lang="en-AU" sz="2000" b="1" i="0" u="none" strike="noStrike" kern="1200" cap="none" spc="0" normalizeH="0" baseline="0" noProof="0" dirty="0" smtClean="0">
              <a:ln>
                <a:noFill/>
              </a:ln>
              <a:solidFill>
                <a:schemeClr val="tx1"/>
              </a:solidFill>
              <a:effectLst/>
              <a:uLnTx/>
              <a:uFillTx/>
              <a:latin typeface="+mn-lt"/>
              <a:ea typeface="+mn-ea"/>
              <a:cs typeface="+mn-cs"/>
            </a:endParaRPr>
          </a:p>
          <a:p>
            <a:pPr marL="173038" marR="0" lvl="0" indent="-173038" algn="l" defTabSz="914400" rtl="0" eaLnBrk="1" fontAlgn="auto" latinLnBrk="0" hangingPunct="1">
              <a:lnSpc>
                <a:spcPct val="100000"/>
              </a:lnSpc>
              <a:spcBef>
                <a:spcPct val="20000"/>
              </a:spcBef>
              <a:spcAft>
                <a:spcPts val="0"/>
              </a:spcAft>
              <a:buClrTx/>
              <a:buSzTx/>
              <a:buFont typeface="Arial" pitchFamily="34" charset="0"/>
              <a:buChar char="•"/>
              <a:tabLst/>
              <a:defRPr/>
            </a:pPr>
            <a:r>
              <a:rPr lang="en-AU" sz="2000" noProof="0" dirty="0" smtClean="0"/>
              <a:t>Like single-imputation EM, these procedures overcome the problem of lack of variance in regression-based single imputation.</a:t>
            </a:r>
          </a:p>
          <a:p>
            <a:pPr marL="173038" marR="0" lvl="0" indent="-173038"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AU" sz="2000" b="0" i="0" u="none" strike="noStrike" kern="1200" cap="none" spc="0" normalizeH="0" baseline="0" dirty="0" smtClean="0">
                <a:ln>
                  <a:noFill/>
                </a:ln>
                <a:solidFill>
                  <a:schemeClr val="tx1"/>
                </a:solidFill>
                <a:effectLst/>
                <a:uLnTx/>
                <a:uFillTx/>
                <a:latin typeface="+mn-lt"/>
                <a:ea typeface="+mn-ea"/>
                <a:cs typeface="+mn-cs"/>
              </a:rPr>
              <a:t>Additionally, they overcome</a:t>
            </a:r>
            <a:r>
              <a:rPr kumimoji="0" lang="en-AU" sz="2000" b="0" i="0" u="none" strike="noStrike" kern="1200" cap="none" spc="0" normalizeH="0" dirty="0" smtClean="0">
                <a:ln>
                  <a:noFill/>
                </a:ln>
                <a:solidFill>
                  <a:schemeClr val="tx1"/>
                </a:solidFill>
                <a:effectLst/>
                <a:uLnTx/>
                <a:uFillTx/>
                <a:latin typeface="+mn-lt"/>
                <a:ea typeface="+mn-ea"/>
                <a:cs typeface="+mn-cs"/>
              </a:rPr>
              <a:t> the problem that, in both EM and regression-based single imputation, the regression model is based on a single sample.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571472" y="785794"/>
            <a:ext cx="8001056" cy="5643602"/>
          </a:xfrm>
          <a:noFill/>
        </p:spPr>
        <p:txBody>
          <a:bodyPr>
            <a:normAutofit/>
          </a:bodyPr>
          <a:lstStyle/>
          <a:p>
            <a:pPr marL="0" indent="0">
              <a:buNone/>
            </a:pPr>
            <a:r>
              <a:rPr lang="en-AU" sz="2000" b="1" dirty="0" smtClean="0"/>
              <a:t>Cautionary note</a:t>
            </a:r>
          </a:p>
          <a:p>
            <a:pPr marL="0" indent="0">
              <a:buNone/>
            </a:pPr>
            <a:r>
              <a:rPr lang="en-AU" sz="2000" dirty="0" smtClean="0"/>
              <a:t>Include as many variables without missing values as possible in the procedure to avoid predicting missing values based only on the variables used as predictors in the analyses at Step 2.</a:t>
            </a:r>
            <a:endParaRPr lang="en-AU" sz="2000" b="1"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22088</TotalTime>
  <Words>1734</Words>
  <Application>Microsoft Office PowerPoint</Application>
  <PresentationFormat>On-screen Show (4:3)</PresentationFormat>
  <Paragraphs>129</Paragraphs>
  <Slides>14</Slides>
  <Notes>8</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Lecture 5</vt:lpstr>
      <vt:lpstr>Programme (lecture and seminar)</vt:lpstr>
      <vt:lpstr>Non-response patterns and types of missingness</vt:lpstr>
      <vt:lpstr>Slide 4</vt:lpstr>
      <vt:lpstr>Older (but still common) approaches</vt:lpstr>
      <vt:lpstr>Slide 6</vt:lpstr>
      <vt:lpstr>EM single imputation</vt:lpstr>
      <vt:lpstr>Advantages of multiple imputation</vt:lpstr>
      <vt:lpstr>Slide 9</vt:lpstr>
      <vt:lpstr>A diagram of the steps in multiple imputation</vt:lpstr>
      <vt:lpstr>Multiple imputation options in R</vt:lpstr>
      <vt:lpstr>norm package: Multiple imputation through data augmentation</vt:lpstr>
      <vt:lpstr>mice package: Multiple imputation through chained equations</vt:lpstr>
      <vt:lpstr>Reading</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dc:creator>Anastasia Ejova</dc:creator>
  <cp:lastModifiedBy>Anastasia Ejova</cp:lastModifiedBy>
  <cp:revision>249</cp:revision>
  <dcterms:created xsi:type="dcterms:W3CDTF">2014-09-04T14:14:54Z</dcterms:created>
  <dcterms:modified xsi:type="dcterms:W3CDTF">2014-12-01T05:39:07Z</dcterms:modified>
</cp:coreProperties>
</file>