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2" r:id="rId3"/>
    <p:sldId id="347" r:id="rId4"/>
    <p:sldId id="338" r:id="rId5"/>
    <p:sldId id="373" r:id="rId6"/>
    <p:sldId id="380" r:id="rId7"/>
    <p:sldId id="375" r:id="rId8"/>
    <p:sldId id="376" r:id="rId9"/>
    <p:sldId id="377" r:id="rId10"/>
    <p:sldId id="378" r:id="rId11"/>
    <p:sldId id="372" r:id="rId12"/>
    <p:sldId id="379" r:id="rId13"/>
    <p:sldId id="384" r:id="rId14"/>
    <p:sldId id="381" r:id="rId15"/>
    <p:sldId id="382" r:id="rId16"/>
    <p:sldId id="389" r:id="rId17"/>
    <p:sldId id="392" r:id="rId18"/>
    <p:sldId id="393" r:id="rId19"/>
    <p:sldId id="394" r:id="rId20"/>
    <p:sldId id="391" r:id="rId21"/>
    <p:sldId id="390" r:id="rId22"/>
    <p:sldId id="388" r:id="rId23"/>
    <p:sldId id="385" r:id="rId24"/>
    <p:sldId id="387" r:id="rId25"/>
    <p:sldId id="3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C000"/>
    <a:srgbClr val="008080"/>
    <a:srgbClr val="F418AB"/>
    <a:srgbClr val="008000"/>
    <a:srgbClr val="0033CC"/>
    <a:srgbClr val="339966"/>
    <a:srgbClr val="95B3D7"/>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autoAdjust="0"/>
    <p:restoredTop sz="92294" autoAdjust="0"/>
  </p:normalViewPr>
  <p:slideViewPr>
    <p:cSldViewPr>
      <p:cViewPr varScale="1">
        <p:scale>
          <a:sx n="63" d="100"/>
          <a:sy n="63" d="100"/>
        </p:scale>
        <p:origin x="-174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notesViewPr>
    <p:cSldViewPr>
      <p:cViewPr varScale="1">
        <p:scale>
          <a:sx n="62" d="100"/>
          <a:sy n="62" d="100"/>
        </p:scale>
        <p:origin x="-25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8CF0A-36E7-4C96-8CF7-8707438869C2}" type="datetimeFigureOut">
              <a:rPr lang="en-US" smtClean="0"/>
              <a:pPr/>
              <a:t>12/10/2014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5F620E-B7AA-4CFB-BF81-256C89E7C2A2}"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Show students all three articles.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17</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Show students all three articles.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19</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Show students all three articles.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21</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4</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6</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8</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11</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12</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Show students all three articles.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13</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Show students all three articles.</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14</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16</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12/10/2014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B161F-9032-4849-A2D6-0706F01606B3}" type="datetimeFigureOut">
              <a:rPr lang="en-US" smtClean="0"/>
              <a:pPr/>
              <a:t>12/10/2014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FF5FA-FE5A-44D0-A45F-5ECF269E4833}"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real-statistics.com/multivariate-statistics/factor-analysis/principal-axis-metho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ath.stackexchange.com/questions/243533/how-to-intuitively-understand-eigenvalue-and-eigenvecto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ts.ucla.edu/stat/sas/library/factor_ut.htm"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1470025"/>
          </a:xfrm>
        </p:spPr>
        <p:txBody>
          <a:bodyPr/>
          <a:lstStyle/>
          <a:p>
            <a:r>
              <a:rPr lang="en-AU" dirty="0" smtClean="0"/>
              <a:t>Lecture 7</a:t>
            </a:r>
            <a:endParaRPr lang="en-AU" dirty="0"/>
          </a:p>
        </p:txBody>
      </p:sp>
      <p:sp>
        <p:nvSpPr>
          <p:cNvPr id="3" name="Subtitle 2"/>
          <p:cNvSpPr>
            <a:spLocks noGrp="1"/>
          </p:cNvSpPr>
          <p:nvPr>
            <p:ph type="subTitle" idx="1"/>
          </p:nvPr>
        </p:nvSpPr>
        <p:spPr>
          <a:xfrm>
            <a:off x="1371600" y="1962152"/>
            <a:ext cx="6400800" cy="1752600"/>
          </a:xfrm>
        </p:spPr>
        <p:txBody>
          <a:bodyPr/>
          <a:lstStyle/>
          <a:p>
            <a:r>
              <a:rPr lang="en-AU" dirty="0" smtClean="0"/>
              <a:t>Requested and supplementary material</a:t>
            </a:r>
            <a:endParaRPr lang="en-AU" dirty="0"/>
          </a:p>
        </p:txBody>
      </p:sp>
      <p:sp>
        <p:nvSpPr>
          <p:cNvPr id="4" name="TextBox 3"/>
          <p:cNvSpPr txBox="1"/>
          <p:nvPr/>
        </p:nvSpPr>
        <p:spPr>
          <a:xfrm>
            <a:off x="571472" y="428604"/>
            <a:ext cx="7786742" cy="369332"/>
          </a:xfrm>
          <a:prstGeom prst="rect">
            <a:avLst/>
          </a:prstGeom>
          <a:noFill/>
        </p:spPr>
        <p:txBody>
          <a:bodyPr wrap="square" rtlCol="0">
            <a:spAutoFit/>
          </a:bodyPr>
          <a:lstStyle/>
          <a:p>
            <a:pPr algn="ctr"/>
            <a:r>
              <a:rPr lang="en-AU" dirty="0" smtClean="0"/>
              <a:t>R101: A practical guide to making R your everyday statistical tool (PSY532) </a:t>
            </a:r>
            <a:endParaRPr lang="en-AU" dirty="0"/>
          </a:p>
        </p:txBody>
      </p:sp>
      <p:pic>
        <p:nvPicPr>
          <p:cNvPr id="62466" name="Picture 2" descr="http://www.piano.christrup.net/PIANO/player.gif"/>
          <p:cNvPicPr>
            <a:picLocks noChangeAspect="1" noChangeArrowheads="1"/>
          </p:cNvPicPr>
          <p:nvPr/>
        </p:nvPicPr>
        <p:blipFill>
          <a:blip r:embed="rId2" cstate="print"/>
          <a:srcRect/>
          <a:stretch>
            <a:fillRect/>
          </a:stretch>
        </p:blipFill>
        <p:spPr bwMode="auto">
          <a:xfrm>
            <a:off x="214282" y="2939200"/>
            <a:ext cx="4143404" cy="355235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214290"/>
            <a:ext cx="8501122" cy="500066"/>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Key concepts: Sample</a:t>
            </a:r>
            <a:r>
              <a:rPr kumimoji="0" lang="en-AU" sz="2400" b="0" i="0" u="none" strike="noStrike" kern="1200" cap="none" spc="0" normalizeH="0" noProof="0" dirty="0" smtClean="0">
                <a:ln>
                  <a:noFill/>
                </a:ln>
                <a:solidFill>
                  <a:schemeClr val="tx1"/>
                </a:solidFill>
                <a:effectLst/>
                <a:uLnTx/>
                <a:uFillTx/>
                <a:latin typeface="+mn-lt"/>
                <a:ea typeface="+mn-ea"/>
                <a:cs typeface="+mn-cs"/>
              </a:rPr>
              <a:t> size</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2"/>
          <p:cNvSpPr>
            <a:spLocks noGrp="1"/>
          </p:cNvSpPr>
          <p:nvPr>
            <p:ph idx="1"/>
          </p:nvPr>
        </p:nvSpPr>
        <p:spPr>
          <a:xfrm>
            <a:off x="285720" y="714356"/>
            <a:ext cx="8572560" cy="5857916"/>
          </a:xfrm>
        </p:spPr>
        <p:txBody>
          <a:bodyPr>
            <a:normAutofit/>
          </a:bodyPr>
          <a:lstStyle/>
          <a:p>
            <a:pPr marL="274638" indent="-274638"/>
            <a:r>
              <a:rPr lang="en-AU" sz="2000" dirty="0" smtClean="0"/>
              <a:t>Often discussed in terms of the ratio of subjects to observed variables/questionnaire items:</a:t>
            </a:r>
          </a:p>
          <a:p>
            <a:pPr marL="674688" lvl="1" indent="-274638"/>
            <a:r>
              <a:rPr lang="en-AU" sz="2000" dirty="0" smtClean="0"/>
              <a:t>In practice, researchers use factor analysis with ratios as low as 2:1, with most using 5:1 and 10:1.  The “classic” recommendation is to have between 5 and 10 times the number of participants as items.</a:t>
            </a:r>
          </a:p>
          <a:p>
            <a:pPr marL="274638" indent="-274638"/>
            <a:r>
              <a:rPr lang="en-AU" sz="2000" dirty="0" smtClean="0"/>
              <a:t>However, recent simulation studies suggest that the above recommendation is too simplistic:</a:t>
            </a:r>
          </a:p>
          <a:p>
            <a:pPr marL="674688" lvl="1" indent="-274638"/>
            <a:r>
              <a:rPr lang="en-AU" sz="2000" dirty="0" smtClean="0"/>
              <a:t>Reading 4 (</a:t>
            </a:r>
            <a:r>
              <a:rPr lang="en-AU" sz="2000" dirty="0" err="1" smtClean="0"/>
              <a:t>MacCallum</a:t>
            </a:r>
            <a:r>
              <a:rPr lang="en-AU" sz="2000" dirty="0" smtClean="0"/>
              <a:t> et al.) suggests, for example, that sample size matters when factor loadings are low or factors are not easily distinguishable from each other.</a:t>
            </a:r>
          </a:p>
          <a:p>
            <a:pPr marL="274638" indent="-274638"/>
            <a:r>
              <a:rPr lang="en-AU" sz="2000" dirty="0" smtClean="0"/>
              <a:t>The Kaiser-Meyer-</a:t>
            </a:r>
            <a:r>
              <a:rPr lang="en-AU" sz="2000" dirty="0" err="1" smtClean="0"/>
              <a:t>Olkin</a:t>
            </a:r>
            <a:r>
              <a:rPr lang="en-AU" sz="2000" dirty="0" smtClean="0"/>
              <a:t> (KMO) measure of sampling adequacy can be used to gauge the degree to which any obtained factors are likely to be “distinguishable”. The KMO is the ratio of the squared correlation between variables to the squared partial correlation. The partial correlation for each pair of variables corresponds to the correlation between those variables after </a:t>
            </a:r>
            <a:r>
              <a:rPr lang="en-AU" sz="2000" dirty="0" err="1" smtClean="0"/>
              <a:t>partialling</a:t>
            </a:r>
            <a:r>
              <a:rPr lang="en-AU" sz="2000" dirty="0" smtClean="0"/>
              <a:t> out the influence of all of the other variables in the factor analysis. If the variables share distinct common factor(s), then the partial correlations should be small and the KMO should be close to 1 (rather than 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a:solidFill>
            <a:schemeClr val="bg1">
              <a:lumMod val="75000"/>
            </a:schemeClr>
          </a:solidFill>
        </p:spPr>
        <p:txBody>
          <a:bodyPr tIns="180000" anchor="t" anchorCtr="0">
            <a:normAutofit/>
          </a:bodyPr>
          <a:lstStyle/>
          <a:p>
            <a:r>
              <a:rPr lang="en-AU" sz="4000" b="1" dirty="0" smtClean="0"/>
              <a:t>Analysis steps</a:t>
            </a:r>
            <a:endParaRPr lang="en-AU" sz="4000" b="1" dirty="0"/>
          </a:p>
        </p:txBody>
      </p:sp>
      <p:sp>
        <p:nvSpPr>
          <p:cNvPr id="3" name="Content Placeholder 2"/>
          <p:cNvSpPr>
            <a:spLocks noGrp="1"/>
          </p:cNvSpPr>
          <p:nvPr>
            <p:ph idx="1"/>
          </p:nvPr>
        </p:nvSpPr>
        <p:spPr>
          <a:xfrm>
            <a:off x="285720" y="1500174"/>
            <a:ext cx="8501122" cy="4929222"/>
          </a:xfrm>
          <a:noFill/>
        </p:spPr>
        <p:txBody>
          <a:bodyPr>
            <a:noAutofit/>
          </a:bodyPr>
          <a:lstStyle/>
          <a:p>
            <a:pPr marL="457200" indent="-457200">
              <a:buFont typeface="+mj-lt"/>
              <a:buAutoNum type="arabicPeriod"/>
            </a:pPr>
            <a:r>
              <a:rPr lang="en-AU" sz="2000" dirty="0" smtClean="0"/>
              <a:t>Determine the factor structure you expect and some possible alternatives. A one-factor solution is the obvious comparison structure, but there might be others. For example, you might expect the questionnaire items you are using to load on two factors, as has been found in most previous studies. However, one previous study might have obtained a three-factor solution.</a:t>
            </a:r>
          </a:p>
          <a:p>
            <a:pPr marL="457200" indent="-457200">
              <a:buFont typeface="+mj-lt"/>
              <a:buAutoNum type="arabicPeriod"/>
            </a:pPr>
            <a:r>
              <a:rPr lang="en-AU" sz="2000" dirty="0" smtClean="0"/>
              <a:t>If considering using a maximum likelihood fitting procedure, check that responses on the items are normally distributed. We will use principal axis factoring here, because it is more common, and because responses in the first example are not normally distributed.</a:t>
            </a:r>
          </a:p>
          <a:p>
            <a:pPr marL="457200" indent="-457200">
              <a:buFont typeface="+mj-lt"/>
              <a:buAutoNum type="arabicPeriod"/>
            </a:pPr>
            <a:r>
              <a:rPr lang="en-AU" sz="2000" dirty="0" smtClean="0"/>
              <a:t>Remove two kinds of items:</a:t>
            </a:r>
          </a:p>
          <a:p>
            <a:pPr marL="673100" lvl="1" indent="-273050">
              <a:spcBef>
                <a:spcPts val="0"/>
              </a:spcBef>
            </a:pPr>
            <a:r>
              <a:rPr lang="en-AU" sz="2000" dirty="0" smtClean="0"/>
              <a:t>Weak items: Those that do not correlate highly with many other items (i.e., for which </a:t>
            </a:r>
            <a:r>
              <a:rPr lang="en-AU" sz="2000" i="1" dirty="0" smtClean="0"/>
              <a:t>r</a:t>
            </a:r>
            <a:r>
              <a:rPr lang="en-AU" sz="2000" dirty="0" smtClean="0"/>
              <a:t> = 0.3 or less in many cases). Look at these items to see what’s wrong with them.</a:t>
            </a:r>
          </a:p>
          <a:p>
            <a:pPr marL="673100" lvl="1" indent="-273050">
              <a:spcBef>
                <a:spcPts val="0"/>
              </a:spcBef>
            </a:pPr>
            <a:r>
              <a:rPr lang="en-AU" sz="2000" dirty="0" smtClean="0"/>
              <a:t>Singular items: Those that correlate highly (&gt; .8) with any other item, suggesting </a:t>
            </a:r>
            <a:r>
              <a:rPr lang="en-AU" sz="2000" dirty="0" err="1" smtClean="0"/>
              <a:t>multicollinearity</a:t>
            </a:r>
            <a:r>
              <a:rPr lang="en-AU" sz="2000" dirty="0" smtClean="0"/>
              <a:t>.</a:t>
            </a:r>
          </a:p>
        </p:txBody>
      </p:sp>
      <p:sp>
        <p:nvSpPr>
          <p:cNvPr id="4" name="Content Placeholder 2"/>
          <p:cNvSpPr txBox="1">
            <a:spLocks/>
          </p:cNvSpPr>
          <p:nvPr/>
        </p:nvSpPr>
        <p:spPr>
          <a:xfrm>
            <a:off x="6858016" y="1000108"/>
            <a:ext cx="2071702" cy="357190"/>
          </a:xfrm>
          <a:prstGeom prst="rect">
            <a:avLst/>
          </a:prstGeom>
          <a:noFill/>
          <a:ln>
            <a:noFill/>
          </a:ln>
        </p:spPr>
        <p:txBody>
          <a:bodyPr/>
          <a:lstStyle/>
          <a:p>
            <a:pPr>
              <a:spcBef>
                <a:spcPts val="700"/>
              </a:spcBef>
              <a:buClr>
                <a:schemeClr val="accent2"/>
              </a:buClr>
              <a:buSzPct val="60000"/>
              <a:defRPr/>
            </a:pPr>
            <a:r>
              <a:rPr lang="en-AU" dirty="0" smtClean="0"/>
              <a:t>Reading: 1 (Field)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85720" y="214290"/>
            <a:ext cx="8572560" cy="6643710"/>
          </a:xfrm>
          <a:noFill/>
        </p:spPr>
        <p:txBody>
          <a:bodyPr>
            <a:normAutofit fontScale="92500" lnSpcReduction="10000"/>
          </a:bodyPr>
          <a:lstStyle/>
          <a:p>
            <a:pPr marL="457200" indent="-457200">
              <a:buFont typeface="+mj-lt"/>
              <a:buAutoNum type="arabicPeriod" startAt="4"/>
            </a:pPr>
            <a:r>
              <a:rPr lang="en-AU" sz="2000" dirty="0" smtClean="0"/>
              <a:t>Run formal tests of factorability:</a:t>
            </a:r>
          </a:p>
          <a:p>
            <a:pPr marL="857250" lvl="1" indent="-457200">
              <a:spcBef>
                <a:spcPts val="0"/>
              </a:spcBef>
            </a:pPr>
            <a:r>
              <a:rPr lang="en-AU" sz="2000" dirty="0" smtClean="0"/>
              <a:t>KMO (mentioned on previous slide)</a:t>
            </a:r>
          </a:p>
          <a:p>
            <a:pPr marL="857250" lvl="1" indent="-457200">
              <a:spcBef>
                <a:spcPts val="0"/>
              </a:spcBef>
            </a:pPr>
            <a:r>
              <a:rPr lang="en-AU" sz="2000" dirty="0" smtClean="0"/>
              <a:t>Bartlett’s test of </a:t>
            </a:r>
            <a:r>
              <a:rPr lang="en-AU" sz="2000" dirty="0" err="1" smtClean="0"/>
              <a:t>sphercity</a:t>
            </a:r>
            <a:r>
              <a:rPr lang="en-AU" sz="2000" dirty="0" smtClean="0"/>
              <a:t> (are all the items quite weak?): If no, the correlation matrix should be significantly different from an identity matrix.</a:t>
            </a:r>
          </a:p>
          <a:p>
            <a:pPr marL="457200" indent="-457200">
              <a:buFont typeface="+mj-lt"/>
              <a:buAutoNum type="arabicPeriod" startAt="5"/>
            </a:pPr>
            <a:r>
              <a:rPr lang="en-AU" sz="2000" dirty="0" smtClean="0"/>
              <a:t>Determine the number of factors to extract using a </a:t>
            </a:r>
            <a:r>
              <a:rPr lang="en-AU" sz="2000" u="sng" dirty="0" err="1" smtClean="0"/>
              <a:t>scree</a:t>
            </a:r>
            <a:r>
              <a:rPr lang="en-AU" sz="2000" u="sng" dirty="0" smtClean="0"/>
              <a:t> plot</a:t>
            </a:r>
            <a:r>
              <a:rPr lang="en-AU" sz="2000" dirty="0" smtClean="0"/>
              <a:t> and </a:t>
            </a:r>
            <a:r>
              <a:rPr lang="en-AU" sz="2000" u="sng" dirty="0" smtClean="0"/>
              <a:t>parallel analysis</a:t>
            </a:r>
            <a:r>
              <a:rPr lang="en-AU" sz="2000" dirty="0" smtClean="0"/>
              <a:t>. “Parallel analysis</a:t>
            </a:r>
            <a:r>
              <a:rPr lang="en-AU" sz="2000" dirty="0" smtClean="0"/>
              <a:t>” </a:t>
            </a:r>
            <a:r>
              <a:rPr lang="en-AU" sz="2000" dirty="0" smtClean="0"/>
              <a:t>runs a preliminary (</a:t>
            </a:r>
            <a:r>
              <a:rPr lang="en-AU" sz="2000" dirty="0" err="1" smtClean="0"/>
              <a:t>unrotated</a:t>
            </a:r>
            <a:r>
              <a:rPr lang="en-AU" sz="2000" dirty="0" smtClean="0"/>
              <a:t>) principal components analysis (PCA) or </a:t>
            </a:r>
            <a:r>
              <a:rPr lang="en-AU" sz="2000" dirty="0" err="1" smtClean="0"/>
              <a:t>princial</a:t>
            </a:r>
            <a:r>
              <a:rPr lang="en-AU" sz="2000" dirty="0" smtClean="0"/>
              <a:t> axis factoring analysis (PAF) on your data. It also does this for a random data set with the same number of observed values. The two sets of </a:t>
            </a:r>
            <a:r>
              <a:rPr lang="en-AU" sz="2000" dirty="0" err="1" smtClean="0"/>
              <a:t>eigenvalues</a:t>
            </a:r>
            <a:r>
              <a:rPr lang="en-AU" sz="2000" dirty="0" smtClean="0"/>
              <a:t>  are then compared. If the </a:t>
            </a:r>
            <a:r>
              <a:rPr lang="en-AU" sz="2000" dirty="0" err="1" smtClean="0"/>
              <a:t>eigenvalues</a:t>
            </a:r>
            <a:r>
              <a:rPr lang="en-AU" sz="2000" dirty="0" smtClean="0"/>
              <a:t> from </a:t>
            </a:r>
            <a:r>
              <a:rPr lang="en-AU" sz="2000" dirty="0" smtClean="0"/>
              <a:t>the random data are larger then the </a:t>
            </a:r>
            <a:r>
              <a:rPr lang="en-AU" sz="2000" dirty="0" err="1" smtClean="0"/>
              <a:t>eigenvalues</a:t>
            </a:r>
            <a:r>
              <a:rPr lang="en-AU" sz="2000" dirty="0" smtClean="0"/>
              <a:t> from the </a:t>
            </a:r>
            <a:r>
              <a:rPr lang="en-AU" sz="2000" dirty="0" smtClean="0"/>
              <a:t>PCA, the components/factors are concluded to be random noise and a one-factor solution is recommended.</a:t>
            </a:r>
            <a:endParaRPr lang="en-AU" sz="2000" dirty="0" smtClean="0"/>
          </a:p>
          <a:p>
            <a:pPr marL="457200" indent="-457200">
              <a:spcBef>
                <a:spcPts val="0"/>
              </a:spcBef>
              <a:buFont typeface="+mj-lt"/>
              <a:buAutoNum type="arabicPeriod" startAt="6"/>
            </a:pPr>
            <a:r>
              <a:rPr lang="en-AU" sz="2000" dirty="0" smtClean="0"/>
              <a:t>Run a </a:t>
            </a:r>
            <a:r>
              <a:rPr lang="en-AU" sz="2000" dirty="0" smtClean="0"/>
              <a:t>PCA </a:t>
            </a:r>
            <a:r>
              <a:rPr lang="en-AU" sz="2000" dirty="0" smtClean="0"/>
              <a:t>with orthogonal and oblique rotations.</a:t>
            </a:r>
          </a:p>
          <a:p>
            <a:pPr marL="457200" indent="-457200">
              <a:buFont typeface="+mj-lt"/>
              <a:buAutoNum type="arabicPeriod" startAt="6"/>
            </a:pPr>
            <a:r>
              <a:rPr lang="en-AU" sz="2000" dirty="0" smtClean="0"/>
              <a:t>Run PAF analyses with the same rotations </a:t>
            </a:r>
            <a:r>
              <a:rPr lang="en-AU" sz="2000" dirty="0" smtClean="0"/>
              <a:t>and determine which results to treat as “final” based on your understanding of the debate between defenders of PCA and PAF.</a:t>
            </a:r>
          </a:p>
          <a:p>
            <a:pPr marL="457200" indent="-457200">
              <a:buFont typeface="+mj-lt"/>
              <a:buAutoNum type="arabicPeriod" startAt="6"/>
            </a:pPr>
            <a:r>
              <a:rPr lang="en-AU" sz="2000" dirty="0" smtClean="0"/>
              <a:t>If, in your chosen solution, there are a small number of items that have loadings on more than one factor because of some ambiguity in the wording, remove those items and re-run the analysis (the single one you have chosen).</a:t>
            </a:r>
          </a:p>
          <a:p>
            <a:pPr marL="457200" indent="-457200">
              <a:buFont typeface="+mj-lt"/>
              <a:buAutoNum type="arabicPeriod" startAt="6"/>
            </a:pPr>
            <a:r>
              <a:rPr lang="en-AU" sz="2000" dirty="0" smtClean="0"/>
              <a:t>Interpret the item loadings in your final solution. What factors/ components do the items suggest?</a:t>
            </a:r>
          </a:p>
          <a:p>
            <a:pPr marL="457200" indent="-457200">
              <a:buFont typeface="+mj-lt"/>
              <a:buAutoNum type="arabicPeriod" startAt="6"/>
            </a:pPr>
            <a:r>
              <a:rPr lang="en-AU" sz="2000" dirty="0" smtClean="0"/>
              <a:t>Compute factor scores if they are needed for a subsequent analysis.</a:t>
            </a:r>
          </a:p>
          <a:p>
            <a:pPr marL="457200" indent="-457200">
              <a:buFont typeface="+mj-lt"/>
              <a:buAutoNum type="arabicPeriod" startAt="6"/>
            </a:pPr>
            <a:r>
              <a:rPr lang="en-AU" sz="2000" dirty="0" smtClean="0"/>
              <a:t>Calculate </a:t>
            </a:r>
            <a:r>
              <a:rPr lang="en-AU" sz="2000" dirty="0" err="1" smtClean="0"/>
              <a:t>Cronbach’s</a:t>
            </a:r>
            <a:r>
              <a:rPr lang="en-AU" sz="2000" dirty="0" smtClean="0"/>
              <a:t> alpha, a measure of split-half reliability (see reading), for your obtained factors/components.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428760"/>
          </a:xfrm>
          <a:solidFill>
            <a:schemeClr val="bg1">
              <a:lumMod val="75000"/>
            </a:schemeClr>
          </a:solidFill>
        </p:spPr>
        <p:txBody>
          <a:bodyPr tIns="36000" anchor="t" anchorCtr="0">
            <a:normAutofit/>
          </a:bodyPr>
          <a:lstStyle/>
          <a:p>
            <a:r>
              <a:rPr lang="en-AU" sz="3200" b="1" dirty="0" smtClean="0"/>
              <a:t>Example 1: </a:t>
            </a:r>
            <a:r>
              <a:rPr lang="en-AU" sz="3200" b="1" dirty="0" smtClean="0"/>
              <a:t>Illusions of natural and supernatural control in the SS data</a:t>
            </a:r>
            <a:endParaRPr lang="en-AU" sz="3200" b="1" dirty="0"/>
          </a:p>
        </p:txBody>
      </p:sp>
      <p:sp>
        <p:nvSpPr>
          <p:cNvPr id="4" name="Content Placeholder 3"/>
          <p:cNvSpPr>
            <a:spLocks noGrp="1"/>
          </p:cNvSpPr>
          <p:nvPr>
            <p:ph idx="1"/>
          </p:nvPr>
        </p:nvSpPr>
        <p:spPr>
          <a:xfrm>
            <a:off x="457200" y="1600200"/>
            <a:ext cx="8229600" cy="1828800"/>
          </a:xfrm>
        </p:spPr>
        <p:txBody>
          <a:bodyPr>
            <a:normAutofit fontScale="85000" lnSpcReduction="10000"/>
          </a:bodyPr>
          <a:lstStyle/>
          <a:p>
            <a:pPr marL="0" indent="0">
              <a:buNone/>
            </a:pPr>
            <a:r>
              <a:rPr lang="en-AU" sz="2400" dirty="0" smtClean="0"/>
              <a:t>Is the following clustering of the items supported by exploratory factor analysis? Can we calculate factor scores to use as outcome measures instead of the item averages we have been using throughout the course?</a:t>
            </a:r>
            <a:endParaRPr lang="en-AU" sz="2400" dirty="0" smtClean="0"/>
          </a:p>
          <a:p>
            <a:pPr marL="0" indent="0">
              <a:spcBef>
                <a:spcPts val="600"/>
              </a:spcBef>
              <a:buNone/>
            </a:pPr>
            <a:r>
              <a:rPr lang="en-AU" sz="2400" i="1" dirty="0" smtClean="0">
                <a:latin typeface="Calibri" pitchFamily="34" charset="0"/>
              </a:rPr>
              <a:t>When thinking about your wins/goals, to what extent would you use each of the following statements to describe how they came about</a:t>
            </a:r>
            <a:r>
              <a:rPr lang="en-AU" sz="2400" i="1" dirty="0" smtClean="0">
                <a:latin typeface="Calibri" pitchFamily="34" charset="0"/>
              </a:rPr>
              <a:t>? (0 to 10 for each statement)</a:t>
            </a:r>
            <a:endParaRPr lang="en-US" sz="2400" i="1" dirty="0" smtClean="0">
              <a:latin typeface="Calibri" pitchFamily="34" charset="0"/>
            </a:endParaRPr>
          </a:p>
          <a:p>
            <a:pPr marL="0" indent="0">
              <a:buNone/>
            </a:pPr>
            <a:endParaRPr lang="en-AU" sz="2000" dirty="0"/>
          </a:p>
        </p:txBody>
      </p:sp>
      <p:sp>
        <p:nvSpPr>
          <p:cNvPr id="5" name="Content Placeholder 2"/>
          <p:cNvSpPr txBox="1">
            <a:spLocks/>
          </p:cNvSpPr>
          <p:nvPr/>
        </p:nvSpPr>
        <p:spPr>
          <a:xfrm>
            <a:off x="457200" y="3500438"/>
            <a:ext cx="4471990" cy="3071834"/>
          </a:xfrm>
          <a:prstGeom prst="rect">
            <a:avLst/>
          </a:prstGeom>
          <a:solidFill>
            <a:srgbClr val="92D050">
              <a:alpha val="72157"/>
            </a:srgbClr>
          </a:solidFill>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 typeface="Arial" charset="0"/>
              <a:buNone/>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‘Natural’ </a:t>
            </a:r>
            <a:r>
              <a:rPr kumimoji="0" lang="en-US" b="1" i="0" u="none" strike="noStrike" kern="1200" cap="none" spc="0" normalizeH="0" baseline="0" noProof="0" dirty="0" err="1" smtClean="0">
                <a:ln>
                  <a:noFill/>
                </a:ln>
                <a:solidFill>
                  <a:schemeClr val="tx1"/>
                </a:solidFill>
                <a:effectLst/>
                <a:uLnTx/>
                <a:uFillTx/>
                <a:latin typeface="+mn-lt"/>
                <a:ea typeface="+mn-ea"/>
                <a:cs typeface="+mn-cs"/>
              </a:rPr>
              <a:t>IoC</a:t>
            </a: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My skill in playing the game.</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 got better with practice.</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My knowledge of soccer.</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 developed a logical strategy for playing.</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Experience in playing computer games.</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The players I chose.</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The kick directions I chose.</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 learned how to predict the movements of the goalkeeper.</a:t>
            </a:r>
          </a:p>
        </p:txBody>
      </p:sp>
      <p:sp>
        <p:nvSpPr>
          <p:cNvPr id="6" name="Content Placeholder 3"/>
          <p:cNvSpPr txBox="1">
            <a:spLocks/>
          </p:cNvSpPr>
          <p:nvPr/>
        </p:nvSpPr>
        <p:spPr>
          <a:xfrm>
            <a:off x="5000628" y="3500438"/>
            <a:ext cx="3929090" cy="3000396"/>
          </a:xfrm>
          <a:prstGeom prst="rect">
            <a:avLst/>
          </a:prstGeom>
          <a:solidFill>
            <a:srgbClr val="00CC99">
              <a:alpha val="60000"/>
            </a:srgbClr>
          </a:solidFill>
        </p:spPr>
        <p:txBody>
          <a:bodyPr rtlCol="0">
            <a:noAutofit/>
          </a:bodyPr>
          <a:lstStyle/>
          <a:p>
            <a:pPr marL="0" marR="0" lvl="0" indent="0" algn="l" defTabSz="914400" rtl="0" eaLnBrk="1" fontAlgn="auto" latinLnBrk="0" hangingPunct="1">
              <a:lnSpc>
                <a:spcPct val="100000"/>
              </a:lnSpc>
              <a:spcBef>
                <a:spcPct val="20000"/>
              </a:spcBef>
              <a:spcAft>
                <a:spcPts val="0"/>
              </a:spcAft>
              <a:buClrTx/>
              <a:buSzTx/>
              <a:buFont typeface="Arial"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mn-cs"/>
              </a:rPr>
              <a:t>‘Supernatural’ </a:t>
            </a:r>
            <a:r>
              <a:rPr kumimoji="0" lang="en-US" sz="1900" b="1" i="0" u="none" strike="noStrike" kern="1200" cap="none" spc="0" normalizeH="0" baseline="0" noProof="0" dirty="0" err="1" smtClean="0">
                <a:ln>
                  <a:noFill/>
                </a:ln>
                <a:solidFill>
                  <a:schemeClr val="tx1"/>
                </a:solidFill>
                <a:effectLst/>
                <a:uLnTx/>
                <a:uFillTx/>
                <a:latin typeface="+mn-lt"/>
                <a:ea typeface="+mn-ea"/>
                <a:cs typeface="+mn-cs"/>
              </a:rPr>
              <a:t>IoC</a:t>
            </a:r>
            <a:endParaRPr kumimoji="0" lang="en-US" sz="1900" b="0" i="0" u="none" strike="noStrike" kern="1200" cap="none" spc="0" normalizeH="0" baseline="0" noProof="0" dirty="0" smtClean="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 took advantage of moments when my luck was good.</a:t>
            </a:r>
          </a:p>
          <a:p>
            <a:pPr marL="457200" marR="0" lvl="0" indent="-457200" algn="l" defTabSz="914400" rtl="0" eaLnBrk="1" fontAlgn="auto" latinLnBrk="0" hangingPunct="1">
              <a:lnSpc>
                <a:spcPct val="100000"/>
              </a:lnSpc>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I’ve always been a lucky kind of person.</a:t>
            </a:r>
          </a:p>
          <a:p>
            <a:pPr marL="457200" marR="0" lvl="0" indent="-457200" algn="l" defTabSz="914400" rtl="0" eaLnBrk="1" fontAlgn="auto" latinLnBrk="0" hangingPunct="1">
              <a:lnSpc>
                <a:spcPct val="100000"/>
              </a:lnSpc>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 deserved to win.</a:t>
            </a:r>
          </a:p>
          <a:p>
            <a:pPr marL="457200" marR="0" lvl="0" indent="-457200" algn="l" defTabSz="914400" rtl="0" eaLnBrk="1" fontAlgn="auto" latinLnBrk="0" hangingPunct="1">
              <a:lnSpc>
                <a:spcPct val="100000"/>
              </a:lnSpc>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 knew how to make my luck turn good.</a:t>
            </a:r>
          </a:p>
          <a:p>
            <a:pPr marL="457200" marR="0" lvl="0" indent="-457200" algn="l" defTabSz="914400" rtl="0" eaLnBrk="1" fontAlgn="auto" latinLnBrk="0" hangingPunct="1">
              <a:lnSpc>
                <a:spcPct val="100000"/>
              </a:lnSpc>
              <a:spcAft>
                <a:spcPts val="0"/>
              </a:spcAft>
              <a:buClrTx/>
              <a:buSzTx/>
              <a:buFont typeface="+mj-lt"/>
              <a:buAutoNum type="arabicPeriod"/>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A certain lucky way of playing just seemed to work for me. </a:t>
            </a:r>
          </a:p>
        </p:txBody>
      </p:sp>
      <p:sp>
        <p:nvSpPr>
          <p:cNvPr id="7" name="Content Placeholder 2"/>
          <p:cNvSpPr txBox="1">
            <a:spLocks/>
          </p:cNvSpPr>
          <p:nvPr/>
        </p:nvSpPr>
        <p:spPr>
          <a:xfrm>
            <a:off x="6215074" y="1142984"/>
            <a:ext cx="2428892" cy="357190"/>
          </a:xfrm>
          <a:prstGeom prst="rect">
            <a:avLst/>
          </a:prstGeom>
          <a:noFill/>
          <a:ln>
            <a:noFill/>
          </a:ln>
        </p:spPr>
        <p:txBody>
          <a:bodyPr/>
          <a:lstStyle/>
          <a:p>
            <a:pPr>
              <a:spcBef>
                <a:spcPts val="700"/>
              </a:spcBef>
              <a:buClr>
                <a:schemeClr val="accent2"/>
              </a:buClr>
              <a:buSzPct val="60000"/>
              <a:defRPr/>
            </a:pPr>
            <a:r>
              <a:rPr lang="en-AU" dirty="0" smtClean="0"/>
              <a:t>Reading: </a:t>
            </a:r>
            <a:r>
              <a:rPr lang="en-AU" dirty="0" smtClean="0"/>
              <a:t>5 (</a:t>
            </a:r>
            <a:r>
              <a:rPr lang="en-AU" dirty="0" err="1" smtClean="0"/>
              <a:t>Ejova</a:t>
            </a:r>
            <a:r>
              <a:rPr lang="en-AU" dirty="0" smtClean="0"/>
              <a:t> et al.)</a:t>
            </a:r>
            <a:endParaRPr lang="en-AU"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429420"/>
          </a:xfrm>
          <a:noFill/>
        </p:spPr>
        <p:txBody>
          <a:bodyPr>
            <a:normAutofit fontScale="92500" lnSpcReduction="20000"/>
          </a:bodyPr>
          <a:lstStyle/>
          <a:p>
            <a:r>
              <a:rPr lang="en-AU" sz="2400" dirty="0" smtClean="0"/>
              <a:t>The packages you’ll need:</a:t>
            </a:r>
            <a:endParaRPr lang="en-AU" sz="2400" dirty="0" smtClean="0"/>
          </a:p>
          <a:p>
            <a:pPr lvl="1"/>
            <a:r>
              <a:rPr lang="en-AU" sz="2000" dirty="0" smtClean="0">
                <a:latin typeface="Courier New" pitchFamily="49" charset="0"/>
                <a:cs typeface="Courier New" pitchFamily="49" charset="0"/>
              </a:rPr>
              <a:t>psych</a:t>
            </a:r>
          </a:p>
          <a:p>
            <a:pPr lvl="1"/>
            <a:r>
              <a:rPr lang="en-AU" sz="2000" dirty="0" err="1" smtClean="0">
                <a:latin typeface="Courier New" pitchFamily="49" charset="0"/>
                <a:cs typeface="Courier New" pitchFamily="49" charset="0"/>
              </a:rPr>
              <a:t>nFactors</a:t>
            </a:r>
            <a:endParaRPr lang="en-AU" sz="2000" dirty="0" smtClean="0">
              <a:latin typeface="Courier New" pitchFamily="49" charset="0"/>
              <a:cs typeface="Courier New" pitchFamily="49" charset="0"/>
            </a:endParaRPr>
          </a:p>
          <a:p>
            <a:pPr lvl="1"/>
            <a:r>
              <a:rPr lang="en-AU" sz="2000" dirty="0" err="1" smtClean="0">
                <a:latin typeface="Courier New" pitchFamily="49" charset="0"/>
                <a:cs typeface="Courier New" pitchFamily="49" charset="0"/>
              </a:rPr>
              <a:t>GPArotation</a:t>
            </a:r>
            <a:endParaRPr lang="en-AU" sz="2000" dirty="0" smtClean="0">
              <a:latin typeface="Courier New" pitchFamily="49" charset="0"/>
              <a:cs typeface="Courier New" pitchFamily="49" charset="0"/>
            </a:endParaRPr>
          </a:p>
          <a:p>
            <a:r>
              <a:rPr lang="en-AU" sz="2400" dirty="0" smtClean="0">
                <a:cs typeface="Courier New" pitchFamily="49" charset="0"/>
              </a:rPr>
              <a:t>Refer to the script for code pertaining to each of the steps</a:t>
            </a:r>
          </a:p>
          <a:p>
            <a:r>
              <a:rPr lang="en-AU" sz="2400" dirty="0" smtClean="0">
                <a:cs typeface="Courier New" pitchFamily="49" charset="0"/>
              </a:rPr>
              <a:t>Note regarding Step 1: Based on studies where people who gamble were interviewed or surveyed, we expect the statements comprising the questionnaire to form two groups, representing the illusions of natural and supernatural control. If the statements are vague, however, and people understood them in different ways, there might be only one factor. </a:t>
            </a:r>
          </a:p>
          <a:p>
            <a:r>
              <a:rPr lang="en-AU" sz="2400" dirty="0" smtClean="0">
                <a:cs typeface="Courier New" pitchFamily="49" charset="0"/>
              </a:rPr>
              <a:t>Note regarding Step 3: As Table C.1 in the Reading shows, there were many zero ratings for each statement (and many ratings of “10” for “It was all chance”). Thus, each item was screened for whether scores on it correlated with other items when only participants </a:t>
            </a:r>
            <a:r>
              <a:rPr lang="en-AU" sz="2400" i="1" dirty="0" smtClean="0">
                <a:cs typeface="Courier New" pitchFamily="49" charset="0"/>
              </a:rPr>
              <a:t>without</a:t>
            </a:r>
            <a:r>
              <a:rPr lang="en-AU" sz="2400" dirty="0" smtClean="0">
                <a:cs typeface="Courier New" pitchFamily="49" charset="0"/>
              </a:rPr>
              <a:t> zero ratings on the item were considered. The “Chance” item was excluded based on this screening, as shown in the script.</a:t>
            </a:r>
          </a:p>
          <a:p>
            <a:r>
              <a:rPr lang="en-AU" sz="2400" dirty="0" smtClean="0">
                <a:cs typeface="Courier New" pitchFamily="49" charset="0"/>
              </a:rPr>
              <a:t>Factor </a:t>
            </a:r>
            <a:r>
              <a:rPr lang="en-AU" sz="2400" dirty="0" smtClean="0">
                <a:cs typeface="Courier New" pitchFamily="49" charset="0"/>
              </a:rPr>
              <a:t>Analysis </a:t>
            </a:r>
            <a:r>
              <a:rPr lang="en-AU" sz="2400" dirty="0" smtClean="0">
                <a:cs typeface="Courier New" pitchFamily="49" charset="0"/>
              </a:rPr>
              <a:t>Example 2 is in the script for those who are interested in a similar analysi</a:t>
            </a:r>
            <a:r>
              <a:rPr lang="en-AU" sz="2400" dirty="0" smtClean="0">
                <a:cs typeface="Courier New" pitchFamily="49" charset="0"/>
              </a:rPr>
              <a:t>s involving more items. The motivation for the analysis is in Reading 6.</a:t>
            </a:r>
            <a:endParaRPr lang="en-AU" sz="2400" dirty="0" smtClean="0">
              <a:cs typeface="Courier New" pitchFamily="49"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229600" cy="1143000"/>
          </a:xfrm>
          <a:noFill/>
        </p:spPr>
        <p:txBody>
          <a:bodyPr>
            <a:normAutofit/>
          </a:bodyPr>
          <a:lstStyle/>
          <a:p>
            <a:r>
              <a:rPr lang="en-AU" dirty="0" smtClean="0"/>
              <a:t>More on interaction effects</a:t>
            </a:r>
            <a:endParaRPr lang="en-A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a:solidFill>
            <a:schemeClr val="bg1">
              <a:lumMod val="75000"/>
            </a:schemeClr>
          </a:solidFill>
        </p:spPr>
        <p:txBody>
          <a:bodyPr tIns="36000" anchor="t" anchorCtr="0">
            <a:normAutofit fontScale="90000"/>
          </a:bodyPr>
          <a:lstStyle/>
          <a:p>
            <a:r>
              <a:rPr lang="en-AU" sz="4000" b="1" dirty="0" smtClean="0"/>
              <a:t>Interpreting interaction contrasts provided by the </a:t>
            </a:r>
            <a:r>
              <a:rPr lang="en-AU" sz="4000" b="1" dirty="0" smtClean="0">
                <a:latin typeface="Courier New" pitchFamily="49" charset="0"/>
                <a:cs typeface="Courier New" pitchFamily="49" charset="0"/>
              </a:rPr>
              <a:t>summary</a:t>
            </a:r>
            <a:r>
              <a:rPr lang="en-AU" sz="4000" b="1" dirty="0" smtClean="0"/>
              <a:t> function</a:t>
            </a:r>
            <a:endParaRPr lang="en-AU" sz="4000" b="1" dirty="0"/>
          </a:p>
        </p:txBody>
      </p:sp>
      <p:sp>
        <p:nvSpPr>
          <p:cNvPr id="6" name="Content Placeholder 2"/>
          <p:cNvSpPr txBox="1">
            <a:spLocks/>
          </p:cNvSpPr>
          <p:nvPr/>
        </p:nvSpPr>
        <p:spPr>
          <a:xfrm>
            <a:off x="285720" y="1500174"/>
            <a:ext cx="8501122" cy="5000660"/>
          </a:xfrm>
          <a:prstGeom prst="rect">
            <a:avLst/>
          </a:prstGeom>
          <a:noFill/>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Interactions between categorical variables in linear models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Let’s consider the</a:t>
            </a:r>
            <a:r>
              <a:rPr kumimoji="0" lang="en-AU" sz="2000" b="0" i="0" u="none" strike="noStrike" kern="1200" cap="none" spc="0" normalizeH="0" noProof="0" dirty="0" smtClean="0">
                <a:ln>
                  <a:noFill/>
                </a:ln>
                <a:solidFill>
                  <a:schemeClr val="tx1"/>
                </a:solidFill>
                <a:effectLst/>
                <a:uLnTx/>
                <a:uFillTx/>
                <a:latin typeface="+mn-lt"/>
                <a:ea typeface="+mn-ea"/>
                <a:cs typeface="+mn-cs"/>
              </a:rPr>
              <a:t> analysis for testing Hypothesis 1 in the SS dataset. You encountered it in </a:t>
            </a:r>
            <a:r>
              <a:rPr kumimoji="0" lang="en-AU" sz="2000" b="0" i="0" u="none" strike="noStrike" kern="1200" cap="none" spc="0" normalizeH="0" baseline="0" noProof="0" dirty="0" smtClean="0">
                <a:ln>
                  <a:noFill/>
                </a:ln>
                <a:solidFill>
                  <a:schemeClr val="tx1"/>
                </a:solidFill>
                <a:effectLst/>
                <a:uLnTx/>
                <a:uFillTx/>
                <a:latin typeface="+mn-lt"/>
                <a:ea typeface="+mn-ea"/>
                <a:cs typeface="+mn-cs"/>
              </a:rPr>
              <a:t>Assignment 2.</a:t>
            </a:r>
            <a:r>
              <a:rPr kumimoji="0" lang="en-AU" sz="2000" b="0" i="0" u="none" strike="noStrike" kern="1200" cap="none" spc="0" normalizeH="0" noProof="0" dirty="0" smtClean="0">
                <a:ln>
                  <a:noFill/>
                </a:ln>
                <a:solidFill>
                  <a:schemeClr val="tx1"/>
                </a:solidFill>
                <a:effectLst/>
                <a:uLnTx/>
                <a:uFillTx/>
                <a:latin typeface="+mn-lt"/>
                <a:ea typeface="+mn-ea"/>
                <a:cs typeface="+mn-cs"/>
              </a:rPr>
              <a:t> </a:t>
            </a:r>
            <a:r>
              <a:rPr kumimoji="0" lang="en-AU" sz="2000" b="0" i="0" u="none" strike="noStrike" kern="1200" cap="none" spc="0" normalizeH="0" baseline="0" noProof="0" dirty="0" smtClean="0">
                <a:ln>
                  <a:noFill/>
                </a:ln>
                <a:solidFill>
                  <a:schemeClr val="tx1"/>
                </a:solidFill>
                <a:effectLst/>
                <a:uLnTx/>
                <a:uFillTx/>
                <a:latin typeface="+mn-lt"/>
                <a:ea typeface="+mn-ea"/>
                <a:cs typeface="+mn-cs"/>
              </a:rPr>
              <a:t> In the answer</a:t>
            </a:r>
            <a:r>
              <a:rPr kumimoji="0" lang="en-AU" sz="2000" b="0" i="0" u="none" strike="noStrike" kern="1200" cap="none" spc="0" normalizeH="0" noProof="0" dirty="0" smtClean="0">
                <a:ln>
                  <a:noFill/>
                </a:ln>
                <a:solidFill>
                  <a:schemeClr val="tx1"/>
                </a:solidFill>
                <a:effectLst/>
                <a:uLnTx/>
                <a:uFillTx/>
                <a:latin typeface="+mn-lt"/>
                <a:ea typeface="+mn-ea"/>
                <a:cs typeface="+mn-cs"/>
              </a:rPr>
              <a:t> sheet, </a:t>
            </a:r>
            <a:r>
              <a:rPr lang="en-AU" sz="2000" dirty="0" smtClean="0"/>
              <a:t>I suggested making prior beliefs a categorical variable and then testing its effect in interaction with the main predictor of interest – success slope type (descending vs. U-shaped vs. ascending, etc.) Remember that the illusion of natural control is the average of eight items, each of which have a maximum value of 10. Thus, our outcome measure also has a maximum value of 10.</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a:p>
            <a:pPr lvl="0">
              <a:spcBef>
                <a:spcPts val="1200"/>
              </a:spcBef>
            </a:pPr>
            <a:r>
              <a:rPr lang="en-AU" sz="1700" dirty="0" smtClean="0">
                <a:solidFill>
                  <a:schemeClr val="accent3">
                    <a:lumMod val="50000"/>
                  </a:schemeClr>
                </a:solidFill>
                <a:latin typeface="Courier New" pitchFamily="49" charset="0"/>
                <a:cs typeface="Courier New" pitchFamily="49" charset="0"/>
              </a:rPr>
              <a:t>#Make prior beliefs (</a:t>
            </a:r>
            <a:r>
              <a:rPr lang="en-AU" sz="1700" dirty="0" err="1" smtClean="0">
                <a:solidFill>
                  <a:schemeClr val="accent3">
                    <a:lumMod val="50000"/>
                  </a:schemeClr>
                </a:solidFill>
                <a:latin typeface="Courier New" pitchFamily="49" charset="0"/>
                <a:cs typeface="Courier New" pitchFamily="49" charset="0"/>
              </a:rPr>
              <a:t>PreDBC_IOC</a:t>
            </a:r>
            <a:r>
              <a:rPr lang="en-AU" sz="1700" dirty="0" smtClean="0">
                <a:solidFill>
                  <a:schemeClr val="accent3">
                    <a:lumMod val="50000"/>
                  </a:schemeClr>
                </a:solidFill>
                <a:latin typeface="Courier New" pitchFamily="49" charset="0"/>
                <a:cs typeface="Courier New" pitchFamily="49" charset="0"/>
              </a:rPr>
              <a:t>) a categorical variable:</a:t>
            </a:r>
          </a:p>
          <a:p>
            <a:pPr lvl="0">
              <a:spcBef>
                <a:spcPct val="20000"/>
              </a:spcBef>
            </a:pPr>
            <a:r>
              <a:rPr lang="en-AU" sz="1700" dirty="0" err="1" smtClean="0">
                <a:latin typeface="Courier New" pitchFamily="49" charset="0"/>
                <a:cs typeface="Courier New" pitchFamily="49" charset="0"/>
              </a:rPr>
              <a:t>SS$CatPreDBC_IOC</a:t>
            </a:r>
            <a:r>
              <a:rPr lang="en-AU" sz="1700" dirty="0" smtClean="0">
                <a:latin typeface="Courier New" pitchFamily="49" charset="0"/>
                <a:cs typeface="Courier New" pitchFamily="49" charset="0"/>
              </a:rPr>
              <a:t> </a:t>
            </a:r>
            <a:r>
              <a:rPr lang="en-AU" sz="1700" dirty="0" smtClean="0">
                <a:latin typeface="Courier New" pitchFamily="49" charset="0"/>
                <a:cs typeface="Courier New" pitchFamily="49" charset="0"/>
              </a:rPr>
              <a:t>&lt;- cut(x = </a:t>
            </a:r>
            <a:r>
              <a:rPr lang="en-AU" sz="1700" dirty="0" err="1" smtClean="0">
                <a:latin typeface="Courier New" pitchFamily="49" charset="0"/>
                <a:cs typeface="Courier New" pitchFamily="49" charset="0"/>
              </a:rPr>
              <a:t>SS$PreDBC_IOC</a:t>
            </a:r>
            <a:r>
              <a:rPr lang="en-AU" sz="1700" dirty="0" smtClean="0">
                <a:latin typeface="Courier New" pitchFamily="49" charset="0"/>
                <a:cs typeface="Courier New" pitchFamily="49" charset="0"/>
              </a:rPr>
              <a:t>, breaks = 2, labels = c("Low", "High"))</a:t>
            </a:r>
          </a:p>
          <a:p>
            <a:pPr lvl="0">
              <a:spcBef>
                <a:spcPts val="1200"/>
              </a:spcBef>
            </a:pPr>
            <a:r>
              <a:rPr lang="en-AU" sz="1700" dirty="0" smtClean="0">
                <a:solidFill>
                  <a:schemeClr val="accent3">
                    <a:lumMod val="50000"/>
                  </a:schemeClr>
                </a:solidFill>
                <a:latin typeface="Courier New" pitchFamily="49" charset="0"/>
                <a:cs typeface="Courier New" pitchFamily="49" charset="0"/>
              </a:rPr>
              <a:t>#</a:t>
            </a:r>
            <a:r>
              <a:rPr lang="en-AU" sz="1700" dirty="0" smtClean="0">
                <a:solidFill>
                  <a:schemeClr val="accent3">
                    <a:lumMod val="50000"/>
                  </a:schemeClr>
                </a:solidFill>
                <a:latin typeface="Courier New" pitchFamily="49" charset="0"/>
                <a:cs typeface="Courier New" pitchFamily="49" charset="0"/>
              </a:rPr>
              <a:t>Run ANOVA allowing for main effects and interaction</a:t>
            </a:r>
          </a:p>
          <a:p>
            <a:pPr lvl="0">
              <a:spcBef>
                <a:spcPct val="20000"/>
              </a:spcBef>
            </a:pPr>
            <a:r>
              <a:rPr lang="en-AU" sz="1700" dirty="0" smtClean="0">
                <a:latin typeface="Courier New" pitchFamily="49" charset="0"/>
                <a:cs typeface="Courier New" pitchFamily="49" charset="0"/>
              </a:rPr>
              <a:t>anova1 </a:t>
            </a:r>
            <a:r>
              <a:rPr lang="en-AU" sz="1700" dirty="0" smtClean="0">
                <a:latin typeface="Courier New" pitchFamily="49" charset="0"/>
                <a:cs typeface="Courier New" pitchFamily="49" charset="0"/>
              </a:rPr>
              <a:t>&lt;- </a:t>
            </a:r>
            <a:r>
              <a:rPr lang="en-AU" sz="1700" dirty="0" err="1" smtClean="0">
                <a:latin typeface="Courier New" pitchFamily="49" charset="0"/>
                <a:cs typeface="Courier New" pitchFamily="49" charset="0"/>
              </a:rPr>
              <a:t>aov</a:t>
            </a:r>
            <a:r>
              <a:rPr lang="en-AU" sz="1700" dirty="0" smtClean="0">
                <a:latin typeface="Courier New" pitchFamily="49" charset="0"/>
                <a:cs typeface="Courier New" pitchFamily="49" charset="0"/>
              </a:rPr>
              <a:t>(</a:t>
            </a:r>
            <a:r>
              <a:rPr lang="en-AU" sz="1700" dirty="0" err="1" smtClean="0">
                <a:latin typeface="Courier New" pitchFamily="49" charset="0"/>
                <a:cs typeface="Courier New" pitchFamily="49" charset="0"/>
              </a:rPr>
              <a:t>PostNaturalIoC</a:t>
            </a:r>
            <a:r>
              <a:rPr lang="en-AU" sz="1700" dirty="0" smtClean="0">
                <a:latin typeface="Courier New" pitchFamily="49" charset="0"/>
                <a:cs typeface="Courier New" pitchFamily="49" charset="0"/>
              </a:rPr>
              <a:t> ~ </a:t>
            </a:r>
            <a:r>
              <a:rPr lang="en-AU" sz="1700" dirty="0" err="1" smtClean="0">
                <a:latin typeface="Courier New" pitchFamily="49" charset="0"/>
                <a:cs typeface="Courier New" pitchFamily="49" charset="0"/>
              </a:rPr>
              <a:t>SeqCond</a:t>
            </a:r>
            <a:r>
              <a:rPr lang="en-AU" sz="1700" dirty="0" smtClean="0">
                <a:latin typeface="Courier New" pitchFamily="49" charset="0"/>
                <a:cs typeface="Courier New" pitchFamily="49" charset="0"/>
              </a:rPr>
              <a:t>*</a:t>
            </a:r>
            <a:r>
              <a:rPr lang="en-AU" sz="1700" dirty="0" err="1" smtClean="0">
                <a:latin typeface="Courier New" pitchFamily="49" charset="0"/>
                <a:cs typeface="Courier New" pitchFamily="49" charset="0"/>
              </a:rPr>
              <a:t>CatPreDBC_IOC</a:t>
            </a:r>
            <a:r>
              <a:rPr lang="en-AU" sz="1700" dirty="0" smtClean="0">
                <a:latin typeface="Courier New" pitchFamily="49" charset="0"/>
                <a:cs typeface="Courier New" pitchFamily="49" charset="0"/>
              </a:rPr>
              <a:t>, data = SS)</a:t>
            </a:r>
          </a:p>
          <a:p>
            <a:pPr lvl="0">
              <a:spcBef>
                <a:spcPct val="20000"/>
              </a:spcBef>
            </a:pPr>
            <a:r>
              <a:rPr lang="en-AU" sz="1700" dirty="0" err="1" smtClean="0">
                <a:latin typeface="Courier New" pitchFamily="49" charset="0"/>
                <a:cs typeface="Courier New" pitchFamily="49" charset="0"/>
              </a:rPr>
              <a:t>summary.lm</a:t>
            </a:r>
            <a:r>
              <a:rPr lang="en-AU" sz="1700" dirty="0" smtClean="0">
                <a:latin typeface="Courier New" pitchFamily="49" charset="0"/>
                <a:cs typeface="Courier New" pitchFamily="49" charset="0"/>
              </a:rPr>
              <a:t>(anova1)</a:t>
            </a:r>
            <a:endParaRPr kumimoji="0" lang="en-AU" sz="17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14"/>
            <a:ext cx="8472518" cy="3000396"/>
          </a:xfrm>
          <a:noFill/>
        </p:spPr>
        <p:txBody>
          <a:bodyPr>
            <a:normAutofit/>
          </a:bodyPr>
          <a:lstStyle/>
          <a:p>
            <a:pPr marL="0" indent="0">
              <a:buNone/>
            </a:pPr>
            <a:r>
              <a:rPr lang="en-AU" sz="1800" dirty="0" smtClean="0">
                <a:cs typeface="Courier New" pitchFamily="49" charset="0"/>
              </a:rPr>
              <a:t>  </a:t>
            </a:r>
            <a:r>
              <a:rPr lang="en-AU" sz="1800" dirty="0" smtClean="0">
                <a:cs typeface="Courier New" pitchFamily="49" charset="0"/>
              </a:rPr>
              <a:t>				Estimate </a:t>
            </a:r>
            <a:r>
              <a:rPr lang="en-AU" sz="1800" dirty="0" smtClean="0">
                <a:cs typeface="Courier New" pitchFamily="49" charset="0"/>
              </a:rPr>
              <a:t>Std. Error t value Pr(&gt;|t|)    </a:t>
            </a:r>
          </a:p>
          <a:p>
            <a:pPr marL="0" indent="0">
              <a:buNone/>
              <a:tabLst>
                <a:tab pos="3413125" algn="l"/>
              </a:tabLst>
            </a:pPr>
            <a:r>
              <a:rPr lang="en-AU" sz="1800" dirty="0" smtClean="0">
                <a:cs typeface="Courier New" pitchFamily="49" charset="0"/>
              </a:rPr>
              <a:t>(Intercept)                    	</a:t>
            </a:r>
            <a:r>
              <a:rPr lang="en-AU" sz="1800" dirty="0" smtClean="0">
                <a:cs typeface="Courier New" pitchFamily="49" charset="0"/>
              </a:rPr>
              <a:t>     </a:t>
            </a:r>
            <a:r>
              <a:rPr lang="en-AU" sz="1800" b="1" dirty="0" smtClean="0">
                <a:solidFill>
                  <a:schemeClr val="tx2"/>
                </a:solidFill>
                <a:cs typeface="Courier New" pitchFamily="49" charset="0"/>
              </a:rPr>
              <a:t>1.74330</a:t>
            </a:r>
            <a:r>
              <a:rPr lang="en-AU" sz="1800" dirty="0" smtClean="0">
                <a:cs typeface="Courier New" pitchFamily="49" charset="0"/>
              </a:rPr>
              <a:t>    </a:t>
            </a:r>
            <a:r>
              <a:rPr lang="en-AU" sz="1800" dirty="0" smtClean="0">
                <a:cs typeface="Courier New" pitchFamily="49" charset="0"/>
              </a:rPr>
              <a:t>0.24602   7.086 8.57e-12 ***</a:t>
            </a:r>
          </a:p>
          <a:p>
            <a:pPr marL="0" indent="0">
              <a:buNone/>
              <a:tabLst>
                <a:tab pos="3322638" algn="l"/>
              </a:tabLst>
            </a:pPr>
            <a:r>
              <a:rPr lang="en-AU" sz="1800" dirty="0" err="1" smtClean="0">
                <a:cs typeface="Courier New" pitchFamily="49" charset="0"/>
              </a:rPr>
              <a:t>SeqCondU</a:t>
            </a:r>
            <a:r>
              <a:rPr lang="en-AU" sz="1800" dirty="0" smtClean="0">
                <a:cs typeface="Courier New" pitchFamily="49" charset="0"/>
              </a:rPr>
              <a:t>                 </a:t>
            </a:r>
            <a:r>
              <a:rPr lang="en-AU" sz="1800" dirty="0" smtClean="0">
                <a:cs typeface="Courier New" pitchFamily="49" charset="0"/>
              </a:rPr>
              <a:t>	       </a:t>
            </a:r>
            <a:r>
              <a:rPr lang="en-AU" sz="1800" b="1" dirty="0" smtClean="0">
                <a:solidFill>
                  <a:schemeClr val="accent6">
                    <a:lumMod val="75000"/>
                  </a:schemeClr>
                </a:solidFill>
                <a:cs typeface="Courier New" pitchFamily="49" charset="0"/>
              </a:rPr>
              <a:t>0.04836</a:t>
            </a:r>
            <a:r>
              <a:rPr lang="en-AU" sz="1800" dirty="0" smtClean="0">
                <a:cs typeface="Courier New" pitchFamily="49" charset="0"/>
              </a:rPr>
              <a:t>    </a:t>
            </a:r>
            <a:r>
              <a:rPr lang="en-AU" sz="1800" dirty="0" smtClean="0">
                <a:cs typeface="Courier New" pitchFamily="49" charset="0"/>
              </a:rPr>
              <a:t>0.35113   0.138   0.8905    </a:t>
            </a:r>
          </a:p>
          <a:p>
            <a:pPr marL="0" indent="0">
              <a:buNone/>
            </a:pPr>
            <a:r>
              <a:rPr lang="en-AU" sz="1800" dirty="0" err="1" smtClean="0">
                <a:cs typeface="Courier New" pitchFamily="49" charset="0"/>
              </a:rPr>
              <a:t>SeqCondAsc</a:t>
            </a:r>
            <a:r>
              <a:rPr lang="en-AU" sz="1800" dirty="0" smtClean="0">
                <a:cs typeface="Courier New" pitchFamily="49" charset="0"/>
              </a:rPr>
              <a:t>                     </a:t>
            </a:r>
            <a:r>
              <a:rPr lang="en-AU" sz="1800" dirty="0" smtClean="0">
                <a:cs typeface="Courier New" pitchFamily="49" charset="0"/>
              </a:rPr>
              <a:t>		0.57641    </a:t>
            </a:r>
            <a:r>
              <a:rPr lang="en-AU" sz="1800" dirty="0" smtClean="0">
                <a:cs typeface="Courier New" pitchFamily="49" charset="0"/>
              </a:rPr>
              <a:t>0.35455   1.626   0.1050    </a:t>
            </a:r>
          </a:p>
          <a:p>
            <a:pPr marL="0" indent="0">
              <a:buNone/>
            </a:pPr>
            <a:r>
              <a:rPr lang="en-AU" sz="1800" dirty="0" err="1" smtClean="0">
                <a:cs typeface="Courier New" pitchFamily="49" charset="0"/>
              </a:rPr>
              <a:t>SeqCondFlat</a:t>
            </a:r>
            <a:r>
              <a:rPr lang="en-AU" sz="1800" dirty="0" smtClean="0">
                <a:cs typeface="Courier New" pitchFamily="49" charset="0"/>
              </a:rPr>
              <a:t>                    </a:t>
            </a:r>
            <a:r>
              <a:rPr lang="en-AU" sz="1800" dirty="0" smtClean="0">
                <a:cs typeface="Courier New" pitchFamily="49" charset="0"/>
              </a:rPr>
              <a:t>		0.06062    </a:t>
            </a:r>
            <a:r>
              <a:rPr lang="en-AU" sz="1800" dirty="0" smtClean="0">
                <a:cs typeface="Courier New" pitchFamily="49" charset="0"/>
              </a:rPr>
              <a:t>0.35635   0.170   0.8650    </a:t>
            </a:r>
          </a:p>
          <a:p>
            <a:pPr marL="0" indent="0">
              <a:buNone/>
            </a:pPr>
            <a:r>
              <a:rPr lang="en-AU" sz="1800" dirty="0" err="1" smtClean="0">
                <a:cs typeface="Courier New" pitchFamily="49" charset="0"/>
              </a:rPr>
              <a:t>CatPreDBC_IOCHigh</a:t>
            </a:r>
            <a:r>
              <a:rPr lang="en-AU" sz="1800" dirty="0" smtClean="0">
                <a:cs typeface="Courier New" pitchFamily="49" charset="0"/>
              </a:rPr>
              <a:t>              </a:t>
            </a:r>
            <a:r>
              <a:rPr lang="en-AU" sz="1800" dirty="0" smtClean="0">
                <a:cs typeface="Courier New" pitchFamily="49" charset="0"/>
              </a:rPr>
              <a:t>		</a:t>
            </a:r>
            <a:r>
              <a:rPr lang="en-AU" sz="1800" b="1" dirty="0" smtClean="0">
                <a:solidFill>
                  <a:schemeClr val="accent2">
                    <a:lumMod val="75000"/>
                  </a:schemeClr>
                </a:solidFill>
                <a:cs typeface="Courier New" pitchFamily="49" charset="0"/>
              </a:rPr>
              <a:t>0.99808</a:t>
            </a:r>
            <a:r>
              <a:rPr lang="en-AU" sz="1800" dirty="0" smtClean="0">
                <a:cs typeface="Courier New" pitchFamily="49" charset="0"/>
              </a:rPr>
              <a:t>    </a:t>
            </a:r>
            <a:r>
              <a:rPr lang="en-AU" sz="1800" dirty="0" smtClean="0">
                <a:cs typeface="Courier New" pitchFamily="49" charset="0"/>
              </a:rPr>
              <a:t>0.42119   2.370   0.0184 *  </a:t>
            </a:r>
          </a:p>
          <a:p>
            <a:pPr marL="0" indent="0">
              <a:buNone/>
            </a:pPr>
            <a:r>
              <a:rPr lang="en-AU" sz="1800" dirty="0" err="1" smtClean="0">
                <a:cs typeface="Courier New" pitchFamily="49" charset="0"/>
              </a:rPr>
              <a:t>SeqCondU:CatPreDBC_IOCHigh</a:t>
            </a:r>
            <a:r>
              <a:rPr lang="en-AU" sz="1800" dirty="0" smtClean="0">
                <a:cs typeface="Courier New" pitchFamily="49" charset="0"/>
              </a:rPr>
              <a:t>     </a:t>
            </a:r>
            <a:r>
              <a:rPr lang="en-AU" sz="1800" dirty="0" smtClean="0">
                <a:cs typeface="Courier New" pitchFamily="49" charset="0"/>
              </a:rPr>
              <a:t>	</a:t>
            </a:r>
            <a:r>
              <a:rPr lang="en-AU" sz="1800" b="1" dirty="0" smtClean="0">
                <a:solidFill>
                  <a:schemeClr val="accent3">
                    <a:lumMod val="75000"/>
                  </a:schemeClr>
                </a:solidFill>
                <a:cs typeface="Courier New" pitchFamily="49" charset="0"/>
              </a:rPr>
              <a:t>1.24151</a:t>
            </a:r>
            <a:r>
              <a:rPr lang="en-AU" sz="1800" dirty="0" smtClean="0">
                <a:cs typeface="Courier New" pitchFamily="49" charset="0"/>
              </a:rPr>
              <a:t>    </a:t>
            </a:r>
            <a:r>
              <a:rPr lang="en-AU" sz="1800" dirty="0" smtClean="0">
                <a:cs typeface="Courier New" pitchFamily="49" charset="0"/>
              </a:rPr>
              <a:t>0.58829   2.110   0.0356 *  </a:t>
            </a:r>
          </a:p>
          <a:p>
            <a:pPr marL="0" indent="0">
              <a:buNone/>
            </a:pPr>
            <a:r>
              <a:rPr lang="en-AU" sz="1800" dirty="0" err="1" smtClean="0">
                <a:cs typeface="Courier New" pitchFamily="49" charset="0"/>
              </a:rPr>
              <a:t>SeqCondAsc:CatPreDBC_IOCHigh</a:t>
            </a:r>
            <a:r>
              <a:rPr lang="en-AU" sz="1800" dirty="0" smtClean="0">
                <a:cs typeface="Courier New" pitchFamily="49" charset="0"/>
              </a:rPr>
              <a:t>   </a:t>
            </a:r>
            <a:r>
              <a:rPr lang="en-AU" sz="1800" dirty="0" smtClean="0">
                <a:cs typeface="Courier New" pitchFamily="49" charset="0"/>
              </a:rPr>
              <a:t>	0.95073    </a:t>
            </a:r>
            <a:r>
              <a:rPr lang="en-AU" sz="1800" dirty="0" smtClean="0">
                <a:cs typeface="Courier New" pitchFamily="49" charset="0"/>
              </a:rPr>
              <a:t>0.60672   1.567   0.1181    </a:t>
            </a:r>
          </a:p>
          <a:p>
            <a:pPr marL="0" indent="0">
              <a:buNone/>
              <a:tabLst>
                <a:tab pos="3413125" algn="l"/>
              </a:tabLst>
            </a:pPr>
            <a:r>
              <a:rPr lang="en-AU" sz="1800" dirty="0" err="1" smtClean="0">
                <a:cs typeface="Courier New" pitchFamily="49" charset="0"/>
              </a:rPr>
              <a:t>SeqCondFlat:CatPreDBC_IOCHigh</a:t>
            </a:r>
            <a:r>
              <a:rPr lang="en-AU" sz="1800" dirty="0" smtClean="0">
                <a:cs typeface="Courier New" pitchFamily="49" charset="0"/>
              </a:rPr>
              <a:t>  </a:t>
            </a:r>
            <a:r>
              <a:rPr lang="en-AU" sz="1800" dirty="0" smtClean="0">
                <a:cs typeface="Courier New" pitchFamily="49" charset="0"/>
              </a:rPr>
              <a:t>		1.03891    </a:t>
            </a:r>
            <a:r>
              <a:rPr lang="en-AU" sz="1800" dirty="0" smtClean="0">
                <a:cs typeface="Courier New" pitchFamily="49" charset="0"/>
              </a:rPr>
              <a:t>0.58870   1.765   0.0785 . </a:t>
            </a:r>
            <a:endParaRPr lang="en-AU" sz="1800" dirty="0" smtClean="0">
              <a:cs typeface="Courier New" pitchFamily="49" charset="0"/>
            </a:endParaRPr>
          </a:p>
        </p:txBody>
      </p:sp>
      <p:sp>
        <p:nvSpPr>
          <p:cNvPr id="4" name="Content Placeholder 2"/>
          <p:cNvSpPr txBox="1">
            <a:spLocks/>
          </p:cNvSpPr>
          <p:nvPr/>
        </p:nvSpPr>
        <p:spPr>
          <a:xfrm>
            <a:off x="285720" y="3214686"/>
            <a:ext cx="8572560" cy="3643314"/>
          </a:xfrm>
          <a:prstGeom prst="rect">
            <a:avLst/>
          </a:prstGeom>
        </p:spPr>
        <p:txBody>
          <a:bodyPr vert="horz" lIns="91440" tIns="45720" rIns="91440" bIns="45720" rtlCol="0">
            <a:normAutofit fontScale="92500" lnSpcReduction="20000"/>
          </a:bodyPr>
          <a:lstStyle/>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2"/>
                </a:solidFill>
                <a:effectLst/>
                <a:uLnTx/>
                <a:uFillTx/>
                <a:latin typeface="+mn-lt"/>
                <a:ea typeface="+mn-ea"/>
                <a:cs typeface="+mn-cs"/>
              </a:rPr>
              <a:t>Intercept/constant: Illusion of natural control (on a </a:t>
            </a:r>
            <a:r>
              <a:rPr lang="en-AU" sz="2000" dirty="0" smtClean="0">
                <a:solidFill>
                  <a:schemeClr val="tx2"/>
                </a:solidFill>
              </a:rPr>
              <a:t>10-point scale) </a:t>
            </a:r>
            <a:r>
              <a:rPr kumimoji="0" lang="en-AU" sz="2000" b="0" i="0" u="none" strike="noStrike" kern="1200" cap="none" spc="0" normalizeH="0" baseline="0" noProof="0" dirty="0" smtClean="0">
                <a:ln>
                  <a:noFill/>
                </a:ln>
                <a:solidFill>
                  <a:schemeClr val="tx2"/>
                </a:solidFill>
                <a:effectLst/>
                <a:uLnTx/>
                <a:uFillTx/>
                <a:latin typeface="+mn-lt"/>
                <a:ea typeface="+mn-ea"/>
                <a:cs typeface="+mn-cs"/>
              </a:rPr>
              <a:t>when </a:t>
            </a:r>
            <a:r>
              <a:rPr lang="en-AU" sz="2000" dirty="0" smtClean="0">
                <a:solidFill>
                  <a:schemeClr val="tx2"/>
                </a:solidFill>
              </a:rPr>
              <a:t>all </a:t>
            </a:r>
            <a:r>
              <a:rPr kumimoji="0" lang="en-AU" sz="2000" b="0" i="0" u="none" strike="noStrike" kern="1200" cap="none" spc="0" normalizeH="0" baseline="0" noProof="0" dirty="0" smtClean="0">
                <a:ln>
                  <a:noFill/>
                </a:ln>
                <a:solidFill>
                  <a:schemeClr val="tx2"/>
                </a:solidFill>
                <a:effectLst/>
                <a:uLnTx/>
                <a:uFillTx/>
                <a:latin typeface="+mn-lt"/>
                <a:ea typeface="+mn-ea"/>
                <a:cs typeface="+mn-cs"/>
              </a:rPr>
              <a:t>predictors</a:t>
            </a:r>
            <a:r>
              <a:rPr kumimoji="0" lang="en-AU" sz="2000" b="0" i="0" u="none" strike="noStrike" kern="1200" cap="none" spc="0" normalizeH="0" noProof="0" dirty="0" smtClean="0">
                <a:ln>
                  <a:noFill/>
                </a:ln>
                <a:solidFill>
                  <a:schemeClr val="tx2"/>
                </a:solidFill>
                <a:effectLst/>
                <a:uLnTx/>
                <a:uFillTx/>
                <a:latin typeface="+mn-lt"/>
                <a:ea typeface="+mn-ea"/>
                <a:cs typeface="+mn-cs"/>
              </a:rPr>
              <a:t> and interaction terms are equal to zero. </a:t>
            </a:r>
            <a:endParaRPr lang="en-AU" sz="2000" dirty="0" smtClean="0"/>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solidFill>
                  <a:schemeClr val="accent6">
                    <a:lumMod val="75000"/>
                  </a:schemeClr>
                </a:solidFill>
              </a:rPr>
              <a:t>Example of main effect contrast 1: Number of units out of 10 </a:t>
            </a:r>
            <a:r>
              <a:rPr lang="en-AU" sz="2000" noProof="0" dirty="0" smtClean="0">
                <a:solidFill>
                  <a:schemeClr val="accent6">
                    <a:lumMod val="75000"/>
                  </a:schemeClr>
                </a:solidFill>
              </a:rPr>
              <a:t>by which the illusion of natural control is larger when </a:t>
            </a:r>
            <a:r>
              <a:rPr lang="en-AU" sz="2000" noProof="0" dirty="0" err="1" smtClean="0">
                <a:solidFill>
                  <a:schemeClr val="accent6">
                    <a:lumMod val="75000"/>
                  </a:schemeClr>
                </a:solidFill>
              </a:rPr>
              <a:t>th</a:t>
            </a:r>
            <a:r>
              <a:rPr lang="en-AU" sz="2000" dirty="0" smtClean="0">
                <a:solidFill>
                  <a:schemeClr val="accent6">
                    <a:lumMod val="75000"/>
                  </a:schemeClr>
                </a:solidFill>
              </a:rPr>
              <a:t>e success slope is U-shaped rather than Descending.</a:t>
            </a: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noProof="0" dirty="0" smtClean="0">
                <a:solidFill>
                  <a:schemeClr val="accent2">
                    <a:lumMod val="75000"/>
                  </a:schemeClr>
                </a:solidFill>
              </a:rPr>
              <a:t>Example of main effect  contrast 2: Number of units out of 10 by which the illusion of control is larger when prior belief in gambling game controllability is high rather than low.</a:t>
            </a: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solidFill>
                  <a:schemeClr val="accent3">
                    <a:lumMod val="50000"/>
                  </a:schemeClr>
                </a:solidFill>
              </a:rPr>
              <a:t>Example of a two-way interaction contrast: Number of units out of 10 by which the illusion of natural control is larger when the success slope is U-shaped and prior beliefs are high, as opposed to when the success slope is Descending and prior beliefs are low.</a:t>
            </a:r>
            <a:endParaRPr kumimoji="0" lang="en-AU" sz="2000" b="0" i="0" u="none" strike="noStrike" kern="1200" cap="none" spc="0" normalizeH="0" dirty="0" smtClean="0">
              <a:ln>
                <a:noFill/>
              </a:ln>
              <a:solidFill>
                <a:schemeClr val="accent3">
                  <a:lumMod val="50000"/>
                </a:schemeClr>
              </a:solidFill>
              <a:effectLst/>
              <a:uLnTx/>
              <a:uFillTx/>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t>The second described main effect contrast (for prior beliefs) and the described interaction contrast are significant. </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357166"/>
            <a:ext cx="8501122" cy="6143668"/>
          </a:xfrm>
          <a:prstGeom prst="rect">
            <a:avLst/>
          </a:prstGeom>
          <a:noFill/>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Interactions between categorical and numeric variables in linear models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Let’s</a:t>
            </a:r>
            <a:r>
              <a:rPr kumimoji="0" lang="en-AU" sz="2000" b="0" i="0" u="none" strike="noStrike" kern="1200" cap="none" spc="0" normalizeH="0" noProof="0" dirty="0" smtClean="0">
                <a:ln>
                  <a:noFill/>
                </a:ln>
                <a:solidFill>
                  <a:schemeClr val="tx1"/>
                </a:solidFill>
                <a:effectLst/>
                <a:uLnTx/>
                <a:uFillTx/>
                <a:latin typeface="+mn-lt"/>
                <a:ea typeface="+mn-ea"/>
                <a:cs typeface="+mn-cs"/>
              </a:rPr>
              <a:t> re-run the previous analysis, but with prior beliefs as a numeric (interval-scale) variable showing total score on the “illusion of control” scale of the </a:t>
            </a:r>
            <a:r>
              <a:rPr kumimoji="0" lang="en-AU" sz="2000" b="0" i="1" u="none" strike="noStrike" kern="1200" cap="none" spc="0" normalizeH="0" noProof="0" dirty="0" smtClean="0">
                <a:ln>
                  <a:noFill/>
                </a:ln>
                <a:solidFill>
                  <a:schemeClr val="tx1"/>
                </a:solidFill>
                <a:effectLst/>
                <a:uLnTx/>
                <a:uFillTx/>
                <a:latin typeface="+mn-lt"/>
                <a:ea typeface="+mn-ea"/>
                <a:cs typeface="+mn-cs"/>
              </a:rPr>
              <a:t>Drake Beliefs About Chance Inventory.</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a:p>
            <a:pPr lvl="0">
              <a:spcBef>
                <a:spcPct val="20000"/>
              </a:spcBef>
            </a:pPr>
            <a:r>
              <a:rPr lang="en-AU" dirty="0" smtClean="0">
                <a:latin typeface="Courier New" pitchFamily="49" charset="0"/>
                <a:cs typeface="Courier New" pitchFamily="49" charset="0"/>
              </a:rPr>
              <a:t>anova2 </a:t>
            </a:r>
            <a:r>
              <a:rPr lang="en-AU" dirty="0" smtClean="0">
                <a:latin typeface="Courier New" pitchFamily="49" charset="0"/>
                <a:cs typeface="Courier New" pitchFamily="49" charset="0"/>
              </a:rPr>
              <a:t>&lt;- </a:t>
            </a:r>
            <a:r>
              <a:rPr lang="en-AU" dirty="0" err="1" smtClean="0">
                <a:latin typeface="Courier New" pitchFamily="49" charset="0"/>
                <a:cs typeface="Courier New" pitchFamily="49" charset="0"/>
              </a:rPr>
              <a:t>aov</a:t>
            </a:r>
            <a:r>
              <a:rPr lang="en-AU" dirty="0" smtClean="0">
                <a:latin typeface="Courier New" pitchFamily="49" charset="0"/>
                <a:cs typeface="Courier New" pitchFamily="49" charset="0"/>
              </a:rPr>
              <a:t>(</a:t>
            </a:r>
            <a:r>
              <a:rPr lang="en-AU" dirty="0" err="1" smtClean="0">
                <a:latin typeface="Courier New" pitchFamily="49" charset="0"/>
                <a:cs typeface="Courier New" pitchFamily="49" charset="0"/>
              </a:rPr>
              <a:t>PostNaturalIoC</a:t>
            </a:r>
            <a:r>
              <a:rPr lang="en-AU" dirty="0" smtClean="0">
                <a:latin typeface="Courier New" pitchFamily="49" charset="0"/>
                <a:cs typeface="Courier New" pitchFamily="49" charset="0"/>
              </a:rPr>
              <a:t> </a:t>
            </a:r>
            <a:r>
              <a:rPr lang="en-AU" dirty="0" smtClean="0">
                <a:latin typeface="Courier New" pitchFamily="49" charset="0"/>
                <a:cs typeface="Courier New" pitchFamily="49" charset="0"/>
              </a:rPr>
              <a:t>~ </a:t>
            </a:r>
            <a:r>
              <a:rPr lang="en-AU" dirty="0" err="1" smtClean="0">
                <a:latin typeface="Courier New" pitchFamily="49" charset="0"/>
                <a:cs typeface="Courier New" pitchFamily="49" charset="0"/>
              </a:rPr>
              <a:t>SeqCond</a:t>
            </a:r>
            <a:r>
              <a:rPr lang="en-AU" dirty="0" smtClean="0">
                <a:latin typeface="Courier New" pitchFamily="49" charset="0"/>
                <a:cs typeface="Courier New" pitchFamily="49" charset="0"/>
              </a:rPr>
              <a:t>*</a:t>
            </a:r>
            <a:r>
              <a:rPr lang="en-AU" dirty="0" err="1" smtClean="0">
                <a:latin typeface="Courier New" pitchFamily="49" charset="0"/>
                <a:cs typeface="Courier New" pitchFamily="49" charset="0"/>
              </a:rPr>
              <a:t>PreDBC_IOC</a:t>
            </a:r>
            <a:r>
              <a:rPr lang="en-AU" dirty="0" smtClean="0">
                <a:latin typeface="Courier New" pitchFamily="49" charset="0"/>
                <a:cs typeface="Courier New" pitchFamily="49" charset="0"/>
              </a:rPr>
              <a:t>, data = SS)</a:t>
            </a:r>
          </a:p>
          <a:p>
            <a:pPr lvl="0">
              <a:spcBef>
                <a:spcPct val="20000"/>
              </a:spcBef>
            </a:pPr>
            <a:r>
              <a:rPr lang="en-AU" dirty="0" err="1" smtClean="0">
                <a:latin typeface="Courier New" pitchFamily="49" charset="0"/>
                <a:cs typeface="Courier New" pitchFamily="49" charset="0"/>
              </a:rPr>
              <a:t>summary.lm</a:t>
            </a:r>
            <a:r>
              <a:rPr lang="en-AU" dirty="0" smtClean="0">
                <a:latin typeface="Courier New" pitchFamily="49" charset="0"/>
                <a:cs typeface="Courier New" pitchFamily="49" charset="0"/>
              </a:rPr>
              <a:t>(anova2)</a:t>
            </a:r>
            <a:endPar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14"/>
            <a:ext cx="8472518" cy="3000396"/>
          </a:xfrm>
          <a:noFill/>
        </p:spPr>
        <p:txBody>
          <a:bodyPr>
            <a:normAutofit/>
          </a:bodyPr>
          <a:lstStyle/>
          <a:p>
            <a:pPr marL="0" indent="0">
              <a:buNone/>
            </a:pPr>
            <a:r>
              <a:rPr lang="en-AU" sz="1800" dirty="0" smtClean="0">
                <a:cs typeface="Courier New" pitchFamily="49" charset="0"/>
              </a:rPr>
              <a:t> </a:t>
            </a:r>
            <a:r>
              <a:rPr lang="en-AU" sz="1800" dirty="0" smtClean="0">
                <a:cs typeface="Courier New" pitchFamily="49" charset="0"/>
              </a:rPr>
              <a:t>			Estimate </a:t>
            </a:r>
            <a:r>
              <a:rPr lang="en-AU" sz="1800" dirty="0" smtClean="0">
                <a:cs typeface="Courier New" pitchFamily="49" charset="0"/>
              </a:rPr>
              <a:t>Std. Error t value Pr(&gt;|t|)   </a:t>
            </a:r>
          </a:p>
          <a:p>
            <a:pPr marL="0" indent="0">
              <a:buNone/>
            </a:pPr>
            <a:r>
              <a:rPr lang="en-AU" sz="1800" dirty="0" smtClean="0">
                <a:cs typeface="Courier New" pitchFamily="49" charset="0"/>
              </a:rPr>
              <a:t>(Intercept)             </a:t>
            </a:r>
            <a:r>
              <a:rPr lang="en-AU" sz="1800" dirty="0" smtClean="0">
                <a:cs typeface="Courier New" pitchFamily="49" charset="0"/>
              </a:rPr>
              <a:t>		</a:t>
            </a:r>
            <a:r>
              <a:rPr lang="en-AU" sz="1800" b="1" dirty="0" smtClean="0">
                <a:solidFill>
                  <a:schemeClr val="tx2"/>
                </a:solidFill>
                <a:cs typeface="Courier New" pitchFamily="49" charset="0"/>
              </a:rPr>
              <a:t>0.28750</a:t>
            </a:r>
            <a:r>
              <a:rPr lang="en-AU" sz="1800" dirty="0" smtClean="0">
                <a:cs typeface="Courier New" pitchFamily="49" charset="0"/>
              </a:rPr>
              <a:t>    </a:t>
            </a:r>
            <a:r>
              <a:rPr lang="en-AU" sz="1800" dirty="0" smtClean="0">
                <a:cs typeface="Courier New" pitchFamily="49" charset="0"/>
              </a:rPr>
              <a:t>0.60806   0.473  0.63666   </a:t>
            </a:r>
          </a:p>
          <a:p>
            <a:pPr marL="0" indent="0">
              <a:buNone/>
            </a:pPr>
            <a:r>
              <a:rPr lang="en-AU" sz="1800" dirty="0" err="1" smtClean="0">
                <a:cs typeface="Courier New" pitchFamily="49" charset="0"/>
              </a:rPr>
              <a:t>SeqCondU</a:t>
            </a:r>
            <a:r>
              <a:rPr lang="en-AU" sz="1800" dirty="0" smtClean="0">
                <a:cs typeface="Courier New" pitchFamily="49" charset="0"/>
              </a:rPr>
              <a:t>              </a:t>
            </a:r>
            <a:r>
              <a:rPr lang="en-AU" sz="1800" dirty="0" smtClean="0">
                <a:cs typeface="Courier New" pitchFamily="49" charset="0"/>
              </a:rPr>
              <a:t>		</a:t>
            </a:r>
            <a:r>
              <a:rPr lang="en-AU" sz="1800" b="1" dirty="0" smtClean="0">
                <a:solidFill>
                  <a:schemeClr val="accent6">
                    <a:lumMod val="75000"/>
                  </a:schemeClr>
                </a:solidFill>
                <a:cs typeface="Courier New" pitchFamily="49" charset="0"/>
              </a:rPr>
              <a:t>-</a:t>
            </a:r>
            <a:r>
              <a:rPr lang="en-AU" sz="1800" b="1" dirty="0" smtClean="0">
                <a:solidFill>
                  <a:schemeClr val="accent6">
                    <a:lumMod val="75000"/>
                  </a:schemeClr>
                </a:solidFill>
                <a:cs typeface="Courier New" pitchFamily="49" charset="0"/>
              </a:rPr>
              <a:t>1.41429</a:t>
            </a:r>
            <a:r>
              <a:rPr lang="en-AU" sz="1800" dirty="0" smtClean="0">
                <a:solidFill>
                  <a:schemeClr val="accent6">
                    <a:lumMod val="75000"/>
                  </a:schemeClr>
                </a:solidFill>
                <a:cs typeface="Courier New" pitchFamily="49" charset="0"/>
              </a:rPr>
              <a:t>   </a:t>
            </a:r>
            <a:r>
              <a:rPr lang="en-AU" sz="1800" dirty="0" smtClean="0">
                <a:cs typeface="Courier New" pitchFamily="49" charset="0"/>
              </a:rPr>
              <a:t>0.85977  </a:t>
            </a:r>
            <a:r>
              <a:rPr lang="en-AU" sz="1800" dirty="0" smtClean="0">
                <a:cs typeface="Courier New" pitchFamily="49" charset="0"/>
              </a:rPr>
              <a:t>-1.645  0.10094   </a:t>
            </a:r>
          </a:p>
          <a:p>
            <a:pPr marL="0" indent="0">
              <a:buNone/>
            </a:pPr>
            <a:r>
              <a:rPr lang="en-AU" sz="1800" dirty="0" err="1" smtClean="0">
                <a:cs typeface="Courier New" pitchFamily="49" charset="0"/>
              </a:rPr>
              <a:t>SeqCondAsc</a:t>
            </a:r>
            <a:r>
              <a:rPr lang="en-AU" sz="1800" dirty="0" smtClean="0">
                <a:cs typeface="Courier New" pitchFamily="49" charset="0"/>
              </a:rPr>
              <a:t>             </a:t>
            </a:r>
            <a:r>
              <a:rPr lang="en-AU" sz="1800" dirty="0" smtClean="0">
                <a:cs typeface="Courier New" pitchFamily="49" charset="0"/>
              </a:rPr>
              <a:t>		-</a:t>
            </a:r>
            <a:r>
              <a:rPr lang="en-AU" sz="1800" dirty="0" smtClean="0">
                <a:cs typeface="Courier New" pitchFamily="49" charset="0"/>
              </a:rPr>
              <a:t>1.83316   </a:t>
            </a:r>
            <a:r>
              <a:rPr lang="en-AU" sz="1800" dirty="0" smtClean="0">
                <a:cs typeface="Courier New" pitchFamily="49" charset="0"/>
              </a:rPr>
              <a:t>0.96936  </a:t>
            </a:r>
            <a:r>
              <a:rPr lang="en-AU" sz="1800" dirty="0" smtClean="0">
                <a:cs typeface="Courier New" pitchFamily="49" charset="0"/>
              </a:rPr>
              <a:t>-1.891  0.05950 . </a:t>
            </a:r>
          </a:p>
          <a:p>
            <a:pPr marL="0" indent="0">
              <a:buNone/>
            </a:pPr>
            <a:r>
              <a:rPr lang="en-AU" sz="1800" dirty="0" err="1" smtClean="0">
                <a:cs typeface="Courier New" pitchFamily="49" charset="0"/>
              </a:rPr>
              <a:t>SeqCondFlat</a:t>
            </a:r>
            <a:r>
              <a:rPr lang="en-AU" sz="1800" dirty="0" smtClean="0">
                <a:cs typeface="Courier New" pitchFamily="49" charset="0"/>
              </a:rPr>
              <a:t>            </a:t>
            </a:r>
            <a:r>
              <a:rPr lang="en-AU" sz="1800" dirty="0" smtClean="0">
                <a:cs typeface="Courier New" pitchFamily="49" charset="0"/>
              </a:rPr>
              <a:t>		-</a:t>
            </a:r>
            <a:r>
              <a:rPr lang="en-AU" sz="1800" dirty="0" smtClean="0">
                <a:cs typeface="Courier New" pitchFamily="49" charset="0"/>
              </a:rPr>
              <a:t>1.27483   </a:t>
            </a:r>
            <a:r>
              <a:rPr lang="en-AU" sz="1800" dirty="0" smtClean="0">
                <a:cs typeface="Courier New" pitchFamily="49" charset="0"/>
              </a:rPr>
              <a:t>0.86497  </a:t>
            </a:r>
            <a:r>
              <a:rPr lang="en-AU" sz="1800" dirty="0" smtClean="0">
                <a:cs typeface="Courier New" pitchFamily="49" charset="0"/>
              </a:rPr>
              <a:t>-1.474  0.14149   </a:t>
            </a:r>
          </a:p>
          <a:p>
            <a:pPr marL="0" indent="0">
              <a:buNone/>
            </a:pPr>
            <a:r>
              <a:rPr lang="en-AU" sz="1800" dirty="0" err="1" smtClean="0">
                <a:cs typeface="Courier New" pitchFamily="49" charset="0"/>
              </a:rPr>
              <a:t>PreDBC_IOC</a:t>
            </a:r>
            <a:r>
              <a:rPr lang="en-AU" sz="1800" dirty="0" smtClean="0">
                <a:cs typeface="Courier New" pitchFamily="49" charset="0"/>
              </a:rPr>
              <a:t>              </a:t>
            </a:r>
            <a:r>
              <a:rPr lang="en-AU" sz="1800" dirty="0" smtClean="0">
                <a:cs typeface="Courier New" pitchFamily="49" charset="0"/>
              </a:rPr>
              <a:t>	</a:t>
            </a:r>
            <a:r>
              <a:rPr lang="en-AU" sz="1800" b="1" dirty="0" smtClean="0">
                <a:solidFill>
                  <a:schemeClr val="accent2">
                    <a:lumMod val="75000"/>
                  </a:schemeClr>
                </a:solidFill>
                <a:cs typeface="Courier New" pitchFamily="49" charset="0"/>
              </a:rPr>
              <a:t>0.06482</a:t>
            </a:r>
            <a:r>
              <a:rPr lang="en-AU" sz="1800" dirty="0" smtClean="0">
                <a:cs typeface="Courier New" pitchFamily="49" charset="0"/>
              </a:rPr>
              <a:t>    </a:t>
            </a:r>
            <a:r>
              <a:rPr lang="en-AU" sz="1800" dirty="0" smtClean="0">
                <a:cs typeface="Courier New" pitchFamily="49" charset="0"/>
              </a:rPr>
              <a:t>0.02086   3.108  0.00205 **</a:t>
            </a:r>
          </a:p>
          <a:p>
            <a:pPr marL="0" indent="0">
              <a:buNone/>
            </a:pPr>
            <a:r>
              <a:rPr lang="en-AU" sz="1800" dirty="0" err="1" smtClean="0">
                <a:cs typeface="Courier New" pitchFamily="49" charset="0"/>
              </a:rPr>
              <a:t>SeqCondU:PreDBC_IOC</a:t>
            </a:r>
            <a:r>
              <a:rPr lang="en-AU" sz="1800" dirty="0" smtClean="0">
                <a:cs typeface="Courier New" pitchFamily="49" charset="0"/>
              </a:rPr>
              <a:t>     </a:t>
            </a:r>
            <a:r>
              <a:rPr lang="en-AU" sz="1800" dirty="0" smtClean="0">
                <a:cs typeface="Courier New" pitchFamily="49" charset="0"/>
              </a:rPr>
              <a:t>	0.07154    </a:t>
            </a:r>
            <a:r>
              <a:rPr lang="en-AU" sz="1800" dirty="0" smtClean="0">
                <a:cs typeface="Courier New" pitchFamily="49" charset="0"/>
              </a:rPr>
              <a:t>0.02961   2.416  0.01623 * </a:t>
            </a:r>
          </a:p>
          <a:p>
            <a:pPr marL="0" indent="0">
              <a:buNone/>
            </a:pPr>
            <a:r>
              <a:rPr lang="en-AU" sz="1800" dirty="0" err="1" smtClean="0">
                <a:cs typeface="Courier New" pitchFamily="49" charset="0"/>
              </a:rPr>
              <a:t>SeqCondAsc:PreDBC_IOC</a:t>
            </a:r>
            <a:r>
              <a:rPr lang="en-AU" sz="1800" dirty="0" smtClean="0">
                <a:cs typeface="Courier New" pitchFamily="49" charset="0"/>
              </a:rPr>
              <a:t>   </a:t>
            </a:r>
            <a:r>
              <a:rPr lang="en-AU" sz="1800" dirty="0" smtClean="0">
                <a:cs typeface="Courier New" pitchFamily="49" charset="0"/>
              </a:rPr>
              <a:t>	</a:t>
            </a:r>
            <a:r>
              <a:rPr lang="en-AU" sz="1800" b="1" dirty="0" smtClean="0">
                <a:solidFill>
                  <a:schemeClr val="accent3">
                    <a:lumMod val="75000"/>
                  </a:schemeClr>
                </a:solidFill>
                <a:cs typeface="Courier New" pitchFamily="49" charset="0"/>
              </a:rPr>
              <a:t>0.09298</a:t>
            </a:r>
            <a:r>
              <a:rPr lang="en-AU" sz="1800" dirty="0" smtClean="0">
                <a:cs typeface="Courier New" pitchFamily="49" charset="0"/>
              </a:rPr>
              <a:t>    </a:t>
            </a:r>
            <a:r>
              <a:rPr lang="en-AU" sz="1800" dirty="0" smtClean="0">
                <a:cs typeface="Courier New" pitchFamily="49" charset="0"/>
              </a:rPr>
              <a:t>0.03286   2.830  0.00495 **</a:t>
            </a:r>
          </a:p>
          <a:p>
            <a:pPr marL="0" indent="0">
              <a:buNone/>
              <a:tabLst>
                <a:tab pos="2865438" algn="l"/>
              </a:tabLst>
            </a:pPr>
            <a:r>
              <a:rPr lang="en-AU" sz="1800" dirty="0" err="1" smtClean="0">
                <a:cs typeface="Courier New" pitchFamily="49" charset="0"/>
              </a:rPr>
              <a:t>SeqCondFlat:PreDBC_IOC</a:t>
            </a:r>
            <a:r>
              <a:rPr lang="en-AU" sz="1800" dirty="0" smtClean="0">
                <a:cs typeface="Courier New" pitchFamily="49" charset="0"/>
              </a:rPr>
              <a:t>  	</a:t>
            </a:r>
            <a:r>
              <a:rPr lang="en-AU" sz="1800" dirty="0" smtClean="0">
                <a:cs typeface="Courier New" pitchFamily="49" charset="0"/>
              </a:rPr>
              <a:t>0.06307  0.02948   </a:t>
            </a:r>
            <a:r>
              <a:rPr lang="en-AU" sz="1800" dirty="0" smtClean="0">
                <a:cs typeface="Courier New" pitchFamily="49" charset="0"/>
              </a:rPr>
              <a:t>2.139  0.03314 *</a:t>
            </a:r>
            <a:endParaRPr lang="en-AU" sz="1800" dirty="0" smtClean="0">
              <a:cs typeface="Courier New" pitchFamily="49" charset="0"/>
            </a:endParaRPr>
          </a:p>
        </p:txBody>
      </p:sp>
      <p:sp>
        <p:nvSpPr>
          <p:cNvPr id="4" name="Content Placeholder 2"/>
          <p:cNvSpPr txBox="1">
            <a:spLocks/>
          </p:cNvSpPr>
          <p:nvPr/>
        </p:nvSpPr>
        <p:spPr>
          <a:xfrm>
            <a:off x="285720" y="3214686"/>
            <a:ext cx="8572560" cy="3643314"/>
          </a:xfrm>
          <a:prstGeom prst="rect">
            <a:avLst/>
          </a:prstGeom>
        </p:spPr>
        <p:txBody>
          <a:bodyPr vert="horz" lIns="91440" tIns="45720" rIns="91440" bIns="45720" rtlCol="0">
            <a:normAutofit fontScale="92500" lnSpcReduction="10000"/>
          </a:bodyPr>
          <a:lstStyle/>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2"/>
                </a:solidFill>
                <a:effectLst/>
                <a:uLnTx/>
                <a:uFillTx/>
                <a:latin typeface="+mn-lt"/>
                <a:ea typeface="+mn-ea"/>
                <a:cs typeface="+mn-cs"/>
              </a:rPr>
              <a:t>Intercept/constant: Illusion of natural control (on a </a:t>
            </a:r>
            <a:r>
              <a:rPr lang="en-AU" sz="2000" dirty="0" smtClean="0">
                <a:solidFill>
                  <a:schemeClr val="tx2"/>
                </a:solidFill>
              </a:rPr>
              <a:t>10-point scale) </a:t>
            </a:r>
            <a:r>
              <a:rPr kumimoji="0" lang="en-AU" sz="2000" b="0" i="0" u="none" strike="noStrike" kern="1200" cap="none" spc="0" normalizeH="0" baseline="0" noProof="0" dirty="0" smtClean="0">
                <a:ln>
                  <a:noFill/>
                </a:ln>
                <a:solidFill>
                  <a:schemeClr val="tx2"/>
                </a:solidFill>
                <a:effectLst/>
                <a:uLnTx/>
                <a:uFillTx/>
                <a:latin typeface="+mn-lt"/>
                <a:ea typeface="+mn-ea"/>
                <a:cs typeface="+mn-cs"/>
              </a:rPr>
              <a:t>when </a:t>
            </a:r>
            <a:r>
              <a:rPr lang="en-AU" sz="2000" dirty="0" smtClean="0">
                <a:solidFill>
                  <a:schemeClr val="tx2"/>
                </a:solidFill>
              </a:rPr>
              <a:t>all </a:t>
            </a:r>
            <a:r>
              <a:rPr kumimoji="0" lang="en-AU" sz="2000" b="0" i="0" u="none" strike="noStrike" kern="1200" cap="none" spc="0" normalizeH="0" baseline="0" noProof="0" dirty="0" smtClean="0">
                <a:ln>
                  <a:noFill/>
                </a:ln>
                <a:solidFill>
                  <a:schemeClr val="tx2"/>
                </a:solidFill>
                <a:effectLst/>
                <a:uLnTx/>
                <a:uFillTx/>
                <a:latin typeface="+mn-lt"/>
                <a:ea typeface="+mn-ea"/>
                <a:cs typeface="+mn-cs"/>
              </a:rPr>
              <a:t>predictors</a:t>
            </a:r>
            <a:r>
              <a:rPr kumimoji="0" lang="en-AU" sz="2000" b="0" i="0" u="none" strike="noStrike" kern="1200" cap="none" spc="0" normalizeH="0" noProof="0" dirty="0" smtClean="0">
                <a:ln>
                  <a:noFill/>
                </a:ln>
                <a:solidFill>
                  <a:schemeClr val="tx2"/>
                </a:solidFill>
                <a:effectLst/>
                <a:uLnTx/>
                <a:uFillTx/>
                <a:latin typeface="+mn-lt"/>
                <a:ea typeface="+mn-ea"/>
                <a:cs typeface="+mn-cs"/>
              </a:rPr>
              <a:t> and interaction terms are equal to zero. </a:t>
            </a:r>
            <a:endParaRPr lang="en-AU" sz="2000" dirty="0" smtClean="0"/>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solidFill>
                  <a:schemeClr val="accent6">
                    <a:lumMod val="75000"/>
                  </a:schemeClr>
                </a:solidFill>
              </a:rPr>
              <a:t>Example of main effect contrast 1: Number of units out of 10 </a:t>
            </a:r>
            <a:r>
              <a:rPr lang="en-AU" sz="2000" noProof="0" dirty="0" smtClean="0">
                <a:solidFill>
                  <a:schemeClr val="accent6">
                    <a:lumMod val="75000"/>
                  </a:schemeClr>
                </a:solidFill>
              </a:rPr>
              <a:t>by which the illusion of natural control is larger when </a:t>
            </a:r>
            <a:r>
              <a:rPr lang="en-AU" sz="2000" noProof="0" dirty="0" err="1" smtClean="0">
                <a:solidFill>
                  <a:schemeClr val="accent6">
                    <a:lumMod val="75000"/>
                  </a:schemeClr>
                </a:solidFill>
              </a:rPr>
              <a:t>th</a:t>
            </a:r>
            <a:r>
              <a:rPr lang="en-AU" sz="2000" dirty="0" smtClean="0">
                <a:solidFill>
                  <a:schemeClr val="accent6">
                    <a:lumMod val="75000"/>
                  </a:schemeClr>
                </a:solidFill>
              </a:rPr>
              <a:t>e success slope is U-shaped rather than Descending.</a:t>
            </a: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noProof="0" dirty="0" smtClean="0">
                <a:solidFill>
                  <a:schemeClr val="accent2">
                    <a:lumMod val="75000"/>
                  </a:schemeClr>
                </a:solidFill>
              </a:rPr>
              <a:t>Example of main effect contrast 2: Number of units out of 10 by which the illusion of control is smaller when prior belief in gambling game controllability increases by one unit on the </a:t>
            </a:r>
            <a:r>
              <a:rPr lang="en-AU" sz="2000" i="1" noProof="0" dirty="0" smtClean="0">
                <a:solidFill>
                  <a:schemeClr val="accent2">
                    <a:lumMod val="75000"/>
                  </a:schemeClr>
                </a:solidFill>
              </a:rPr>
              <a:t>Drake Beliefs About Chance </a:t>
            </a:r>
            <a:r>
              <a:rPr lang="en-AU" sz="2000" dirty="0" smtClean="0">
                <a:solidFill>
                  <a:schemeClr val="accent2">
                    <a:lumMod val="75000"/>
                  </a:schemeClr>
                </a:solidFill>
              </a:rPr>
              <a:t>scale.</a:t>
            </a:r>
            <a:endParaRPr lang="en-AU" sz="2000" noProof="0" dirty="0" smtClean="0">
              <a:solidFill>
                <a:schemeClr val="accent2">
                  <a:lumMod val="75000"/>
                </a:schemeClr>
              </a:solidFill>
            </a:endParaRP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solidFill>
                  <a:schemeClr val="accent3">
                    <a:lumMod val="50000"/>
                  </a:schemeClr>
                </a:solidFill>
              </a:rPr>
              <a:t>Example of a two-way interaction contrast: Number of units out of 10 by which the illusion of natural control is larger when the success slope is Ascending rather than Descending and prior beliefs increase by one unit.</a:t>
            </a:r>
            <a:endParaRPr kumimoji="0" lang="en-AU" sz="2000" b="0" i="0" u="none" strike="noStrike" kern="1200" cap="none" spc="0" normalizeH="0" dirty="0" smtClean="0">
              <a:ln>
                <a:noFill/>
              </a:ln>
              <a:solidFill>
                <a:schemeClr val="accent3">
                  <a:lumMod val="50000"/>
                </a:schemeClr>
              </a:solidFill>
              <a:effectLst/>
              <a:uLnTx/>
              <a:uFillTx/>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t>The second described main effect contrast (for prior beliefs) and all two-way interaction contrasts are significant.</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chemeClr val="bg1">
              <a:lumMod val="75000"/>
            </a:schemeClr>
          </a:solidFill>
        </p:spPr>
        <p:txBody>
          <a:bodyPr>
            <a:normAutofit/>
          </a:bodyPr>
          <a:lstStyle/>
          <a:p>
            <a:r>
              <a:rPr lang="en-AU" sz="4000" b="1" dirty="0" smtClean="0"/>
              <a:t>Programme</a:t>
            </a:r>
            <a:endParaRPr lang="en-AU" sz="4000" b="1" dirty="0">
              <a:solidFill>
                <a:schemeClr val="accent6">
                  <a:lumMod val="75000"/>
                </a:schemeClr>
              </a:solidFill>
            </a:endParaRPr>
          </a:p>
        </p:txBody>
      </p:sp>
      <p:sp>
        <p:nvSpPr>
          <p:cNvPr id="4" name="Content Placeholder 2"/>
          <p:cNvSpPr txBox="1">
            <a:spLocks/>
          </p:cNvSpPr>
          <p:nvPr/>
        </p:nvSpPr>
        <p:spPr>
          <a:xfrm>
            <a:off x="500034" y="1285860"/>
            <a:ext cx="8143932" cy="3143272"/>
          </a:xfrm>
          <a:prstGeom prst="rect">
            <a:avLst/>
          </a:prstGeom>
          <a:noFill/>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dirty="0" smtClean="0"/>
              <a:t>Factor analysis</a:t>
            </a:r>
          </a:p>
          <a:p>
            <a:pPr marL="800100" lvl="1" indent="-342900">
              <a:spcBef>
                <a:spcPct val="20000"/>
              </a:spcBef>
              <a:buFont typeface="Calibri" pitchFamily="34" charset="0"/>
              <a:buChar char="−"/>
              <a:defRPr/>
            </a:pPr>
            <a:r>
              <a:rPr lang="en-AU" sz="2200" dirty="0" smtClean="0"/>
              <a:t>Logic of the analysis</a:t>
            </a:r>
          </a:p>
          <a:p>
            <a:pPr marL="800100" lvl="1" indent="-342900">
              <a:spcBef>
                <a:spcPct val="20000"/>
              </a:spcBef>
              <a:buFont typeface="Calibri" pitchFamily="34" charset="0"/>
              <a:buChar char="−"/>
              <a:defRPr/>
            </a:pPr>
            <a:r>
              <a:rPr lang="en-AU" sz="2200" dirty="0" smtClean="0"/>
              <a:t>Conducting the analysis: </a:t>
            </a:r>
            <a:r>
              <a:rPr lang="en-AU" sz="2200" dirty="0" smtClean="0"/>
              <a:t>11 steps</a:t>
            </a:r>
            <a:endParaRPr lang="en-AU" sz="2200" dirty="0" smtClean="0"/>
          </a:p>
          <a:p>
            <a:pPr marL="800100" lvl="1" indent="-342900">
              <a:spcBef>
                <a:spcPct val="20000"/>
              </a:spcBef>
              <a:buFont typeface="Calibri" pitchFamily="34" charset="0"/>
              <a:buChar char="−"/>
              <a:defRPr/>
            </a:pPr>
            <a:r>
              <a:rPr lang="en-AU" sz="2200" dirty="0" smtClean="0"/>
              <a:t>Two </a:t>
            </a:r>
            <a:r>
              <a:rPr lang="en-AU" sz="2200" dirty="0" smtClean="0"/>
              <a:t>examples (one just in the code, and with an accompanying reading)</a:t>
            </a:r>
            <a:endParaRPr lang="en-AU" sz="22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noProof="0" dirty="0" smtClean="0"/>
              <a:t>Further analysis of interaction effects in </a:t>
            </a:r>
            <a:r>
              <a:rPr lang="en-AU" sz="2200" noProof="0" dirty="0" smtClean="0"/>
              <a:t>ANOVA</a:t>
            </a:r>
          </a:p>
          <a:p>
            <a:pPr marL="800100" lvl="1" indent="-342900">
              <a:spcBef>
                <a:spcPct val="20000"/>
              </a:spcBef>
              <a:buFont typeface="Calibri" pitchFamily="34" charset="0"/>
              <a:buChar char="−"/>
              <a:defRPr/>
            </a:pPr>
            <a:r>
              <a:rPr lang="en-AU" sz="2200" dirty="0" smtClean="0"/>
              <a:t>Interpreting the interaction contrasts provided by the </a:t>
            </a:r>
            <a:r>
              <a:rPr lang="en-AU" sz="2200" dirty="0" smtClean="0">
                <a:latin typeface="Courier New" pitchFamily="49" charset="0"/>
                <a:cs typeface="Courier New" pitchFamily="49" charset="0"/>
              </a:rPr>
              <a:t>summary</a:t>
            </a:r>
            <a:r>
              <a:rPr lang="en-AU" sz="2200" dirty="0" smtClean="0"/>
              <a:t> function for </a:t>
            </a:r>
            <a:r>
              <a:rPr lang="en-AU" sz="2200" dirty="0" smtClean="0">
                <a:latin typeface="Courier New" pitchFamily="49" charset="0"/>
                <a:cs typeface="Courier New" pitchFamily="49" charset="0"/>
              </a:rPr>
              <a:t>lm</a:t>
            </a:r>
            <a:r>
              <a:rPr lang="en-AU" sz="2200" dirty="0" smtClean="0"/>
              <a:t>, </a:t>
            </a:r>
            <a:r>
              <a:rPr lang="en-AU" sz="2200" dirty="0" err="1" smtClean="0">
                <a:latin typeface="Courier New" pitchFamily="49" charset="0"/>
                <a:cs typeface="Courier New" pitchFamily="49" charset="0"/>
              </a:rPr>
              <a:t>glm</a:t>
            </a:r>
            <a:r>
              <a:rPr lang="en-AU" sz="2200" dirty="0" smtClean="0">
                <a:latin typeface="Courier New" pitchFamily="49" charset="0"/>
                <a:cs typeface="Courier New" pitchFamily="49" charset="0"/>
              </a:rPr>
              <a:t> </a:t>
            </a:r>
            <a:r>
              <a:rPr lang="en-AU" sz="2200" dirty="0" smtClean="0">
                <a:latin typeface="+mj-lt"/>
                <a:cs typeface="Courier New" pitchFamily="49" charset="0"/>
              </a:rPr>
              <a:t>and</a:t>
            </a:r>
            <a:r>
              <a:rPr lang="en-AU" sz="2200" dirty="0" smtClean="0">
                <a:latin typeface="Courier New" pitchFamily="49" charset="0"/>
                <a:cs typeface="Courier New" pitchFamily="49" charset="0"/>
              </a:rPr>
              <a:t> </a:t>
            </a:r>
            <a:r>
              <a:rPr lang="en-AU" sz="2200" dirty="0" err="1" smtClean="0">
                <a:latin typeface="Courier New" pitchFamily="49" charset="0"/>
                <a:cs typeface="Courier New" pitchFamily="49" charset="0"/>
              </a:rPr>
              <a:t>bayesglm</a:t>
            </a:r>
            <a:endParaRPr lang="en-AU" sz="2200" dirty="0" smtClean="0">
              <a:latin typeface="Courier New" pitchFamily="49" charset="0"/>
              <a:cs typeface="Courier New" pitchFamily="49" charset="0"/>
            </a:endParaRPr>
          </a:p>
          <a:p>
            <a:pPr marL="800100" lvl="1" indent="-342900">
              <a:spcBef>
                <a:spcPct val="20000"/>
              </a:spcBef>
              <a:buFont typeface="Calibri" pitchFamily="34" charset="0"/>
              <a:buChar char="−"/>
              <a:defRPr/>
            </a:pPr>
            <a:r>
              <a:rPr lang="en-AU" sz="2200" dirty="0" smtClean="0"/>
              <a:t>Exploratory analyses and significance tests in the </a:t>
            </a:r>
            <a:r>
              <a:rPr lang="en-AU" sz="2200" dirty="0" err="1" smtClean="0">
                <a:latin typeface="Courier New" pitchFamily="49" charset="0"/>
                <a:cs typeface="Courier New" pitchFamily="49" charset="0"/>
              </a:rPr>
              <a:t>phia</a:t>
            </a:r>
            <a:r>
              <a:rPr lang="en-AU" sz="2200" dirty="0" smtClean="0"/>
              <a:t> package</a:t>
            </a:r>
          </a:p>
          <a:p>
            <a:pPr marL="800100" lvl="1" indent="-342900">
              <a:spcBef>
                <a:spcPct val="20000"/>
              </a:spcBef>
              <a:buFont typeface="Calibri" pitchFamily="34" charset="0"/>
              <a:buChar char="−"/>
              <a:defRPr/>
            </a:pPr>
            <a:endParaRPr lang="en-AU" sz="2200" noProof="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357166"/>
            <a:ext cx="8501122" cy="6143668"/>
          </a:xfrm>
          <a:prstGeom prst="rect">
            <a:avLst/>
          </a:prstGeom>
          <a:noFill/>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Interactions in generalised linear models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Let’s consider the generalised linear modelling analysis from Assignment 4, where we examined reported average monthly gambling expenditure as a function of three predictor variables:</a:t>
            </a:r>
            <a:r>
              <a:rPr kumimoji="0" lang="en-AU" sz="2000" b="0" i="0" u="none" strike="noStrike" kern="1200" cap="none" spc="0" normalizeH="0" noProof="0" dirty="0" smtClean="0">
                <a:ln>
                  <a:noFill/>
                </a:ln>
                <a:solidFill>
                  <a:schemeClr val="tx1"/>
                </a:solidFill>
                <a:effectLst/>
                <a:uLnTx/>
                <a:uFillTx/>
                <a:latin typeface="+mn-lt"/>
                <a:ea typeface="+mn-ea"/>
                <a:cs typeface="+mn-cs"/>
              </a:rPr>
              <a:t> </a:t>
            </a:r>
            <a:r>
              <a:rPr kumimoji="0" lang="en-AU" sz="2000" b="0" i="0" u="none" strike="noStrike" kern="1200" cap="none" spc="0" normalizeH="0" baseline="0" noProof="0" dirty="0" smtClean="0">
                <a:ln>
                  <a:noFill/>
                </a:ln>
                <a:solidFill>
                  <a:schemeClr val="tx1"/>
                </a:solidFill>
                <a:effectLst/>
                <a:uLnTx/>
                <a:uFillTx/>
                <a:latin typeface="+mn-lt"/>
                <a:ea typeface="+mn-ea"/>
                <a:cs typeface="+mn-cs"/>
              </a:rPr>
              <a:t>whether one has ever played online (yes/no), whether one is a young male (yes/no), and income (low, average,</a:t>
            </a:r>
            <a:r>
              <a:rPr kumimoji="0" lang="en-AU" sz="2000" b="0" i="0" u="none" strike="noStrike" kern="1200" cap="none" spc="0" normalizeH="0" noProof="0" dirty="0" smtClean="0">
                <a:ln>
                  <a:noFill/>
                </a:ln>
                <a:solidFill>
                  <a:schemeClr val="tx1"/>
                </a:solidFill>
                <a:effectLst/>
                <a:uLnTx/>
                <a:uFillTx/>
                <a:latin typeface="+mn-lt"/>
                <a:ea typeface="+mn-ea"/>
                <a:cs typeface="+mn-cs"/>
              </a:rPr>
              <a:t> high).</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Sp1 &lt;- Spending[(</a:t>
            </a:r>
            <a:r>
              <a:rPr kumimoji="0" lang="en-AU" sz="1800" b="0" i="0" u="none" strike="noStrike" kern="1200" cap="none" spc="0" normalizeH="0" baseline="0" noProof="0" dirty="0" err="1" smtClean="0">
                <a:ln>
                  <a:noFill/>
                </a:ln>
                <a:solidFill>
                  <a:schemeClr val="tx1"/>
                </a:solidFill>
                <a:effectLst/>
                <a:uLnTx/>
                <a:uFillTx/>
                <a:latin typeface="Courier New" pitchFamily="49" charset="0"/>
                <a:ea typeface="+mn-ea"/>
                <a:cs typeface="Courier New" pitchFamily="49" charset="0"/>
              </a:rPr>
              <a:t>Spending$Spend</a:t>
            </a: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 &lt; 10000),]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	</a:t>
            </a:r>
            <a:r>
              <a:rPr kumimoji="0" lang="en-AU" sz="1800" b="0" i="0" u="none" strike="noStrike" kern="1200" cap="none" spc="0" normalizeH="0" baseline="0" noProof="0" dirty="0" smtClean="0">
                <a:ln>
                  <a:noFill/>
                </a:ln>
                <a:solidFill>
                  <a:schemeClr val="accent3">
                    <a:lumMod val="75000"/>
                  </a:schemeClr>
                </a:solidFill>
                <a:effectLst/>
                <a:uLnTx/>
                <a:uFillTx/>
                <a:latin typeface="Courier New" pitchFamily="49" charset="0"/>
                <a:ea typeface="+mn-ea"/>
                <a:cs typeface="Courier New" pitchFamily="49" charset="0"/>
              </a:rPr>
              <a:t>#creating a new data frame with outliers removed</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800" b="0" i="0" u="none" strike="noStrike" kern="1200" cap="none" spc="0" normalizeH="0" baseline="0" noProof="0" dirty="0" smtClean="0">
                <a:ln>
                  <a:noFill/>
                </a:ln>
                <a:solidFill>
                  <a:schemeClr val="tx2">
                    <a:lumMod val="60000"/>
                    <a:lumOff val="40000"/>
                  </a:schemeClr>
                </a:solidFill>
                <a:effectLst/>
                <a:uLnTx/>
                <a:uFillTx/>
                <a:latin typeface="Courier New" pitchFamily="49" charset="0"/>
                <a:ea typeface="+mn-ea"/>
                <a:cs typeface="Courier New" pitchFamily="49" charset="0"/>
              </a:rPr>
              <a:t>library</a:t>
            </a: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(MASS)</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800" b="0" i="0" u="none" strike="noStrike" kern="1200" cap="none" spc="0" normalizeH="0" baseline="0" noProof="0" dirty="0" err="1" smtClean="0">
                <a:ln>
                  <a:noFill/>
                </a:ln>
                <a:solidFill>
                  <a:schemeClr val="tx1"/>
                </a:solidFill>
                <a:effectLst/>
                <a:uLnTx/>
                <a:uFillTx/>
                <a:latin typeface="Courier New" pitchFamily="49" charset="0"/>
                <a:ea typeface="+mn-ea"/>
                <a:cs typeface="Courier New" pitchFamily="49" charset="0"/>
              </a:rPr>
              <a:t>glmnba</a:t>
            </a: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 &lt;- </a:t>
            </a:r>
            <a:r>
              <a:rPr kumimoji="0" lang="en-AU" sz="1800" b="0" i="0" u="none" strike="noStrike" kern="1200" cap="none" spc="0" normalizeH="0" baseline="0" noProof="0" dirty="0" err="1" smtClean="0">
                <a:ln>
                  <a:noFill/>
                </a:ln>
                <a:solidFill>
                  <a:schemeClr val="tx1"/>
                </a:solidFill>
                <a:effectLst/>
                <a:uLnTx/>
                <a:uFillTx/>
                <a:latin typeface="Courier New" pitchFamily="49" charset="0"/>
                <a:ea typeface="+mn-ea"/>
                <a:cs typeface="Courier New" pitchFamily="49" charset="0"/>
              </a:rPr>
              <a:t>glm.nb</a:t>
            </a: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(Spend ~ Online*</a:t>
            </a:r>
            <a:r>
              <a:rPr kumimoji="0" lang="en-AU" sz="1800" b="0" i="0" u="none" strike="noStrike" kern="1200" cap="none" spc="0" normalizeH="0" baseline="0" noProof="0" dirty="0" err="1" smtClean="0">
                <a:ln>
                  <a:noFill/>
                </a:ln>
                <a:solidFill>
                  <a:schemeClr val="tx1"/>
                </a:solidFill>
                <a:effectLst/>
                <a:uLnTx/>
                <a:uFillTx/>
                <a:latin typeface="Courier New" pitchFamily="49" charset="0"/>
                <a:ea typeface="+mn-ea"/>
                <a:cs typeface="Courier New" pitchFamily="49" charset="0"/>
              </a:rPr>
              <a:t>YoungMale</a:t>
            </a: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a:t>
            </a:r>
            <a:r>
              <a:rPr kumimoji="0" lang="en-AU" sz="1800" b="0" i="0" u="none" strike="noStrike" kern="1200" cap="none" spc="0" normalizeH="0" baseline="0" noProof="0" dirty="0" err="1" smtClean="0">
                <a:ln>
                  <a:noFill/>
                </a:ln>
                <a:solidFill>
                  <a:schemeClr val="tx1"/>
                </a:solidFill>
                <a:effectLst/>
                <a:uLnTx/>
                <a:uFillTx/>
                <a:latin typeface="Courier New" pitchFamily="49" charset="0"/>
                <a:ea typeface="+mn-ea"/>
                <a:cs typeface="Courier New" pitchFamily="49" charset="0"/>
              </a:rPr>
              <a:t>IncomeCat</a:t>
            </a: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	data = Sp1)</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summary(</a:t>
            </a:r>
            <a:r>
              <a:rPr kumimoji="0" lang="en-AU" sz="1800" b="0" i="0" u="none" strike="noStrike" kern="1200" cap="none" spc="0" normalizeH="0" baseline="0" noProof="0" dirty="0" err="1" smtClean="0">
                <a:ln>
                  <a:noFill/>
                </a:ln>
                <a:solidFill>
                  <a:schemeClr val="tx1"/>
                </a:solidFill>
                <a:effectLst/>
                <a:uLnTx/>
                <a:uFillTx/>
                <a:latin typeface="Courier New" pitchFamily="49" charset="0"/>
                <a:ea typeface="+mn-ea"/>
                <a:cs typeface="Courier New" pitchFamily="49" charset="0"/>
              </a:rPr>
              <a:t>glmnba</a:t>
            </a:r>
            <a:r>
              <a:rPr kumimoji="0" lang="en-AU" sz="1800" b="0" i="0" u="none" strike="noStrike" kern="1200" cap="none" spc="0" normalizeH="0" baseline="0" noProof="0" dirty="0" smtClean="0">
                <a:ln>
                  <a:noFill/>
                </a:ln>
                <a:solidFill>
                  <a:schemeClr val="tx1"/>
                </a:solidFill>
                <a:effectLst/>
                <a:uLnTx/>
                <a:uFillTx/>
                <a:latin typeface="Courier New" pitchFamily="49" charset="0"/>
                <a:ea typeface="+mn-ea"/>
                <a:cs typeface="Courier New" pitchFamily="49"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14"/>
            <a:ext cx="8472518" cy="3643338"/>
          </a:xfrm>
          <a:noFill/>
        </p:spPr>
        <p:txBody>
          <a:bodyPr>
            <a:normAutofit fontScale="62500" lnSpcReduction="20000"/>
          </a:bodyPr>
          <a:lstStyle/>
          <a:p>
            <a:pPr marL="0" indent="0">
              <a:buNone/>
            </a:pPr>
            <a:r>
              <a:rPr lang="en-AU" sz="2400" dirty="0" smtClean="0">
                <a:cs typeface="Courier New" pitchFamily="49" charset="0"/>
              </a:rPr>
              <a:t>				    Estimate   Std. Err  z value      Pr(&gt;|z|)    </a:t>
            </a:r>
          </a:p>
          <a:p>
            <a:pPr marL="0" indent="0">
              <a:buNone/>
              <a:tabLst>
                <a:tab pos="6096000" algn="l"/>
              </a:tabLst>
            </a:pPr>
            <a:r>
              <a:rPr lang="en-AU" sz="2400" dirty="0" smtClean="0">
                <a:cs typeface="Courier New" pitchFamily="49" charset="0"/>
              </a:rPr>
              <a:t>(</a:t>
            </a:r>
            <a:r>
              <a:rPr lang="en-AU" sz="2400" dirty="0" smtClean="0">
                <a:cs typeface="Courier New" pitchFamily="49" charset="0"/>
              </a:rPr>
              <a:t>Intercept)                                                                        </a:t>
            </a:r>
            <a:r>
              <a:rPr lang="en-AU" sz="2400" b="1" dirty="0" smtClean="0">
                <a:solidFill>
                  <a:schemeClr val="tx2"/>
                </a:solidFill>
                <a:cs typeface="Courier New" pitchFamily="49" charset="0"/>
              </a:rPr>
              <a:t>4.7612</a:t>
            </a:r>
            <a:r>
              <a:rPr lang="en-AU" sz="2400" dirty="0" smtClean="0">
                <a:cs typeface="Courier New" pitchFamily="49" charset="0"/>
              </a:rPr>
              <a:t>     0.3555   13.392 	&lt; </a:t>
            </a:r>
            <a:r>
              <a:rPr lang="en-AU" sz="2400" dirty="0" smtClean="0">
                <a:cs typeface="Courier New" pitchFamily="49" charset="0"/>
              </a:rPr>
              <a:t>2e-16 ***</a:t>
            </a:r>
          </a:p>
          <a:p>
            <a:pPr marL="0" indent="0">
              <a:buNone/>
              <a:tabLst>
                <a:tab pos="6096000" algn="l"/>
              </a:tabLst>
            </a:pPr>
            <a:r>
              <a:rPr lang="en-AU" sz="2400" dirty="0" err="1" smtClean="0">
                <a:cs typeface="Courier New" pitchFamily="49" charset="0"/>
              </a:rPr>
              <a:t>OnlineYes</a:t>
            </a:r>
            <a:r>
              <a:rPr lang="en-AU" sz="2400" dirty="0" smtClean="0">
                <a:cs typeface="Courier New" pitchFamily="49" charset="0"/>
              </a:rPr>
              <a:t>                                                                          </a:t>
            </a:r>
            <a:r>
              <a:rPr lang="en-AU" sz="2400" b="1" dirty="0" smtClean="0">
                <a:solidFill>
                  <a:schemeClr val="accent6">
                    <a:lumMod val="75000"/>
                  </a:schemeClr>
                </a:solidFill>
                <a:cs typeface="Courier New" pitchFamily="49" charset="0"/>
              </a:rPr>
              <a:t>0.3734</a:t>
            </a:r>
            <a:r>
              <a:rPr lang="en-AU" sz="2400" dirty="0" smtClean="0">
                <a:cs typeface="Courier New" pitchFamily="49" charset="0"/>
              </a:rPr>
              <a:t>     0.4898   0.762 	0.445828    </a:t>
            </a:r>
            <a:endParaRPr lang="en-AU" sz="2400" dirty="0" smtClean="0">
              <a:cs typeface="Courier New" pitchFamily="49" charset="0"/>
            </a:endParaRPr>
          </a:p>
          <a:p>
            <a:pPr marL="0" indent="0">
              <a:buNone/>
              <a:tabLst>
                <a:tab pos="3946525" algn="l"/>
                <a:tab pos="4479925" algn="l"/>
                <a:tab pos="6096000" algn="l"/>
              </a:tabLst>
            </a:pPr>
            <a:r>
              <a:rPr lang="en-AU" sz="2400" dirty="0" err="1" smtClean="0">
                <a:cs typeface="Courier New" pitchFamily="49" charset="0"/>
              </a:rPr>
              <a:t>YoungMaleYes</a:t>
            </a:r>
            <a:r>
              <a:rPr lang="en-AU" sz="2400" dirty="0" smtClean="0">
                <a:cs typeface="Courier New" pitchFamily="49" charset="0"/>
              </a:rPr>
              <a:t>       	0.2494     0.4315   0.578 	0.563225    </a:t>
            </a:r>
            <a:endParaRPr lang="en-AU" sz="2400" dirty="0" smtClean="0">
              <a:cs typeface="Courier New" pitchFamily="49" charset="0"/>
            </a:endParaRPr>
          </a:p>
          <a:p>
            <a:pPr marL="0" indent="0">
              <a:buNone/>
              <a:tabLst>
                <a:tab pos="6096000" algn="l"/>
              </a:tabLst>
            </a:pPr>
            <a:r>
              <a:rPr lang="en-AU" sz="2400" dirty="0" err="1" smtClean="0">
                <a:cs typeface="Courier New" pitchFamily="49" charset="0"/>
              </a:rPr>
              <a:t>IncomeCatMid</a:t>
            </a:r>
            <a:r>
              <a:rPr lang="en-AU" sz="2400" dirty="0" smtClean="0">
                <a:cs typeface="Courier New" pitchFamily="49" charset="0"/>
              </a:rPr>
              <a:t> (salary 10-20 000)                                </a:t>
            </a:r>
            <a:r>
              <a:rPr lang="en-AU" sz="2400" dirty="0" smtClean="0">
                <a:cs typeface="Courier New" pitchFamily="49" charset="0"/>
              </a:rPr>
              <a:t>1.3943     0.4190   3.328 	0.000876 </a:t>
            </a:r>
            <a:r>
              <a:rPr lang="en-AU" sz="2400" dirty="0" smtClean="0">
                <a:cs typeface="Courier New" pitchFamily="49" charset="0"/>
              </a:rPr>
              <a:t>***</a:t>
            </a:r>
          </a:p>
          <a:p>
            <a:pPr marL="0" indent="0">
              <a:buNone/>
              <a:tabLst>
                <a:tab pos="6096000" algn="l"/>
              </a:tabLst>
            </a:pPr>
            <a:r>
              <a:rPr lang="en-AU" sz="2400" dirty="0" err="1" smtClean="0">
                <a:cs typeface="Courier New" pitchFamily="49" charset="0"/>
              </a:rPr>
              <a:t>IncomeCatHigh</a:t>
            </a:r>
            <a:r>
              <a:rPr lang="en-AU" sz="2400" dirty="0" smtClean="0">
                <a:cs typeface="Courier New" pitchFamily="49" charset="0"/>
              </a:rPr>
              <a:t> (salary over 20 000)                            </a:t>
            </a:r>
            <a:r>
              <a:rPr lang="en-AU" sz="2400" dirty="0" smtClean="0">
                <a:cs typeface="Courier New" pitchFamily="49" charset="0"/>
              </a:rPr>
              <a:t>1.2857     0.4440   2.896 	0.003780 </a:t>
            </a:r>
            <a:r>
              <a:rPr lang="en-AU" sz="2400" dirty="0" smtClean="0">
                <a:cs typeface="Courier New" pitchFamily="49" charset="0"/>
              </a:rPr>
              <a:t>** </a:t>
            </a:r>
          </a:p>
          <a:p>
            <a:pPr marL="0" indent="0">
              <a:buNone/>
              <a:tabLst>
                <a:tab pos="4479925" algn="l"/>
                <a:tab pos="6096000" algn="l"/>
              </a:tabLst>
            </a:pPr>
            <a:r>
              <a:rPr lang="en-AU" sz="2400" dirty="0" err="1" smtClean="0">
                <a:cs typeface="Courier New" pitchFamily="49" charset="0"/>
              </a:rPr>
              <a:t>OnlineYes:YoungMaleYes</a:t>
            </a:r>
            <a:r>
              <a:rPr lang="en-AU" sz="2400" dirty="0" smtClean="0">
                <a:cs typeface="Courier New" pitchFamily="49" charset="0"/>
              </a:rPr>
              <a:t>                                               1.1307     </a:t>
            </a:r>
            <a:r>
              <a:rPr lang="en-AU" sz="2400" dirty="0" smtClean="0">
                <a:cs typeface="Courier New" pitchFamily="49" charset="0"/>
              </a:rPr>
              <a:t>0.6020   1.878 </a:t>
            </a:r>
            <a:r>
              <a:rPr lang="en-AU" sz="2400" dirty="0" smtClean="0">
                <a:cs typeface="Courier New" pitchFamily="49" charset="0"/>
              </a:rPr>
              <a:t>	0.060369 </a:t>
            </a:r>
            <a:r>
              <a:rPr lang="en-AU" sz="2400" dirty="0" smtClean="0">
                <a:cs typeface="Courier New" pitchFamily="49" charset="0"/>
              </a:rPr>
              <a:t>.  </a:t>
            </a:r>
          </a:p>
          <a:p>
            <a:pPr marL="0" indent="0">
              <a:buNone/>
              <a:tabLst>
                <a:tab pos="6096000" algn="l"/>
              </a:tabLst>
            </a:pPr>
            <a:r>
              <a:rPr lang="en-AU" sz="2400" dirty="0" err="1" smtClean="0">
                <a:cs typeface="Courier New" pitchFamily="49" charset="0"/>
              </a:rPr>
              <a:t>OnlineYes:IncomeCatMid</a:t>
            </a:r>
            <a:r>
              <a:rPr lang="en-AU" sz="2400" dirty="0" smtClean="0">
                <a:cs typeface="Courier New" pitchFamily="49" charset="0"/>
              </a:rPr>
              <a:t> (salary 10-20 000)            </a:t>
            </a:r>
            <a:r>
              <a:rPr lang="en-AU" sz="2400" dirty="0" smtClean="0">
                <a:cs typeface="Courier New" pitchFamily="49" charset="0"/>
              </a:rPr>
              <a:t>-</a:t>
            </a:r>
            <a:r>
              <a:rPr lang="en-AU" sz="2400" dirty="0" smtClean="0">
                <a:cs typeface="Courier New" pitchFamily="49" charset="0"/>
              </a:rPr>
              <a:t>0.4452     0.6037  </a:t>
            </a:r>
            <a:r>
              <a:rPr lang="en-AU" sz="2400" dirty="0" smtClean="0">
                <a:cs typeface="Courier New" pitchFamily="49" charset="0"/>
              </a:rPr>
              <a:t> -</a:t>
            </a:r>
            <a:r>
              <a:rPr lang="en-AU" sz="2400" dirty="0" smtClean="0">
                <a:cs typeface="Courier New" pitchFamily="49" charset="0"/>
              </a:rPr>
              <a:t>0.737 </a:t>
            </a:r>
            <a:r>
              <a:rPr lang="en-AU" sz="2400" dirty="0" smtClean="0">
                <a:cs typeface="Courier New" pitchFamily="49" charset="0"/>
              </a:rPr>
              <a:t>	0.460897    </a:t>
            </a:r>
            <a:endParaRPr lang="en-AU" sz="2400" dirty="0" smtClean="0">
              <a:cs typeface="Courier New" pitchFamily="49" charset="0"/>
            </a:endParaRPr>
          </a:p>
          <a:p>
            <a:pPr marL="0" indent="0">
              <a:buNone/>
              <a:tabLst>
                <a:tab pos="4389438" algn="l"/>
                <a:tab pos="6096000" algn="l"/>
              </a:tabLst>
            </a:pPr>
            <a:r>
              <a:rPr lang="en-AU" sz="2400" dirty="0" err="1" smtClean="0">
                <a:cs typeface="Courier New" pitchFamily="49" charset="0"/>
              </a:rPr>
              <a:t>OnlineYes:IncomeCatHigh</a:t>
            </a:r>
            <a:r>
              <a:rPr lang="en-AU" sz="2400" dirty="0" smtClean="0">
                <a:cs typeface="Courier New" pitchFamily="49" charset="0"/>
              </a:rPr>
              <a:t> (salary </a:t>
            </a:r>
            <a:r>
              <a:rPr lang="en-AU" sz="2400" dirty="0" smtClean="0">
                <a:cs typeface="Courier New" pitchFamily="49" charset="0"/>
              </a:rPr>
              <a:t>&gt; 20 </a:t>
            </a:r>
            <a:r>
              <a:rPr lang="en-AU" sz="2400" dirty="0" smtClean="0">
                <a:cs typeface="Courier New" pitchFamily="49" charset="0"/>
              </a:rPr>
              <a:t>000)         </a:t>
            </a:r>
            <a:r>
              <a:rPr lang="en-AU" sz="2400" dirty="0" smtClean="0">
                <a:cs typeface="Courier New" pitchFamily="49" charset="0"/>
              </a:rPr>
              <a:t>    </a:t>
            </a:r>
            <a:r>
              <a:rPr lang="en-AU" sz="2400" b="1" dirty="0" smtClean="0">
                <a:cs typeface="Courier New" pitchFamily="49" charset="0"/>
              </a:rPr>
              <a:t> </a:t>
            </a:r>
            <a:r>
              <a:rPr lang="en-AU" sz="2400" b="1" dirty="0" smtClean="0">
                <a:solidFill>
                  <a:schemeClr val="accent3">
                    <a:lumMod val="50000"/>
                  </a:schemeClr>
                </a:solidFill>
                <a:cs typeface="Courier New" pitchFamily="49" charset="0"/>
              </a:rPr>
              <a:t>-</a:t>
            </a:r>
            <a:r>
              <a:rPr lang="en-AU" sz="2400" b="1" dirty="0" smtClean="0">
                <a:solidFill>
                  <a:schemeClr val="accent3">
                    <a:lumMod val="50000"/>
                  </a:schemeClr>
                </a:solidFill>
                <a:cs typeface="Courier New" pitchFamily="49" charset="0"/>
              </a:rPr>
              <a:t>0.3361     </a:t>
            </a:r>
            <a:r>
              <a:rPr lang="en-AU" sz="2400" dirty="0" smtClean="0">
                <a:cs typeface="Courier New" pitchFamily="49" charset="0"/>
              </a:rPr>
              <a:t>0.6605  </a:t>
            </a:r>
            <a:r>
              <a:rPr lang="en-AU" sz="2400" dirty="0" smtClean="0">
                <a:cs typeface="Courier New" pitchFamily="49" charset="0"/>
              </a:rPr>
              <a:t> -</a:t>
            </a:r>
            <a:r>
              <a:rPr lang="en-AU" sz="2400" dirty="0" smtClean="0">
                <a:cs typeface="Courier New" pitchFamily="49" charset="0"/>
              </a:rPr>
              <a:t>0.509 </a:t>
            </a:r>
            <a:r>
              <a:rPr lang="en-AU" sz="2400" dirty="0" smtClean="0">
                <a:cs typeface="Courier New" pitchFamily="49" charset="0"/>
              </a:rPr>
              <a:t>	0.610882    </a:t>
            </a:r>
            <a:endParaRPr lang="en-AU" sz="2400" dirty="0" smtClean="0">
              <a:cs typeface="Courier New" pitchFamily="49" charset="0"/>
            </a:endParaRPr>
          </a:p>
          <a:p>
            <a:pPr marL="0" indent="0">
              <a:buNone/>
              <a:tabLst>
                <a:tab pos="6096000" algn="l"/>
              </a:tabLst>
            </a:pPr>
            <a:r>
              <a:rPr lang="en-AU" sz="2400" dirty="0" err="1" smtClean="0">
                <a:cs typeface="Courier New" pitchFamily="49" charset="0"/>
              </a:rPr>
              <a:t>YoungMaleYes:IncomeCatMid</a:t>
            </a:r>
            <a:r>
              <a:rPr lang="en-AU" sz="2400" dirty="0" smtClean="0">
                <a:cs typeface="Courier New" pitchFamily="49" charset="0"/>
              </a:rPr>
              <a:t> </a:t>
            </a:r>
            <a:r>
              <a:rPr lang="en-AU" sz="2400" dirty="0" smtClean="0">
                <a:cs typeface="Courier New" pitchFamily="49" charset="0"/>
              </a:rPr>
              <a:t>(salary 10-20 000)    </a:t>
            </a:r>
            <a:r>
              <a:rPr lang="en-AU" sz="2400" dirty="0" smtClean="0">
                <a:cs typeface="Courier New" pitchFamily="49" charset="0"/>
              </a:rPr>
              <a:t>-</a:t>
            </a:r>
            <a:r>
              <a:rPr lang="en-AU" sz="2400" dirty="0" smtClean="0">
                <a:cs typeface="Courier New" pitchFamily="49" charset="0"/>
              </a:rPr>
              <a:t>0.4964    </a:t>
            </a:r>
            <a:r>
              <a:rPr lang="en-AU" sz="2400" dirty="0" smtClean="0">
                <a:cs typeface="Courier New" pitchFamily="49" charset="0"/>
              </a:rPr>
              <a:t> 0.5430   -</a:t>
            </a:r>
            <a:r>
              <a:rPr lang="en-AU" sz="2400" dirty="0" smtClean="0">
                <a:cs typeface="Courier New" pitchFamily="49" charset="0"/>
              </a:rPr>
              <a:t>0.914 </a:t>
            </a:r>
            <a:r>
              <a:rPr lang="en-AU" sz="2400" dirty="0" smtClean="0">
                <a:cs typeface="Courier New" pitchFamily="49" charset="0"/>
              </a:rPr>
              <a:t>	0.360661    </a:t>
            </a:r>
            <a:endParaRPr lang="en-AU" sz="2400" dirty="0" smtClean="0">
              <a:cs typeface="Courier New" pitchFamily="49" charset="0"/>
            </a:endParaRPr>
          </a:p>
          <a:p>
            <a:pPr marL="0" indent="0">
              <a:buNone/>
              <a:tabLst>
                <a:tab pos="4221163" algn="l"/>
                <a:tab pos="4389438" algn="l"/>
                <a:tab pos="6096000" algn="l"/>
              </a:tabLst>
            </a:pPr>
            <a:r>
              <a:rPr lang="en-AU" sz="2400" dirty="0" err="1" smtClean="0">
                <a:cs typeface="Courier New" pitchFamily="49" charset="0"/>
              </a:rPr>
              <a:t>YoungMaleYes:IncomeCatHigh</a:t>
            </a:r>
            <a:r>
              <a:rPr lang="en-AU" sz="2400" dirty="0" smtClean="0">
                <a:cs typeface="Courier New" pitchFamily="49" charset="0"/>
              </a:rPr>
              <a:t> </a:t>
            </a:r>
            <a:r>
              <a:rPr lang="en-AU" sz="2400" dirty="0" smtClean="0">
                <a:cs typeface="Courier New" pitchFamily="49" charset="0"/>
              </a:rPr>
              <a:t>(salary &gt;</a:t>
            </a:r>
            <a:r>
              <a:rPr lang="en-AU" sz="2400" dirty="0" smtClean="0">
                <a:cs typeface="Courier New" pitchFamily="49" charset="0"/>
              </a:rPr>
              <a:t> </a:t>
            </a:r>
            <a:r>
              <a:rPr lang="en-AU" sz="2400" dirty="0" smtClean="0">
                <a:cs typeface="Courier New" pitchFamily="49" charset="0"/>
              </a:rPr>
              <a:t>20 000)     </a:t>
            </a:r>
            <a:r>
              <a:rPr lang="en-AU" sz="2400" dirty="0" smtClean="0">
                <a:cs typeface="Courier New" pitchFamily="49" charset="0"/>
              </a:rPr>
              <a:t>-</a:t>
            </a:r>
            <a:r>
              <a:rPr lang="en-AU" sz="2400" dirty="0" smtClean="0">
                <a:cs typeface="Courier New" pitchFamily="49" charset="0"/>
              </a:rPr>
              <a:t>0.4253    </a:t>
            </a:r>
            <a:r>
              <a:rPr lang="en-AU" sz="2400" dirty="0" smtClean="0">
                <a:cs typeface="Courier New" pitchFamily="49" charset="0"/>
              </a:rPr>
              <a:t> 0.5865   -</a:t>
            </a:r>
            <a:r>
              <a:rPr lang="en-AU" sz="2400" dirty="0" smtClean="0">
                <a:cs typeface="Courier New" pitchFamily="49" charset="0"/>
              </a:rPr>
              <a:t>0.725 </a:t>
            </a:r>
            <a:r>
              <a:rPr lang="en-AU" sz="2400" dirty="0" smtClean="0">
                <a:cs typeface="Courier New" pitchFamily="49" charset="0"/>
              </a:rPr>
              <a:t>	0.468320    </a:t>
            </a:r>
            <a:endParaRPr lang="en-AU" sz="2400" dirty="0" smtClean="0">
              <a:cs typeface="Courier New" pitchFamily="49" charset="0"/>
            </a:endParaRPr>
          </a:p>
          <a:p>
            <a:pPr marL="0" indent="0">
              <a:buNone/>
              <a:tabLst>
                <a:tab pos="4389438" algn="l"/>
                <a:tab pos="6096000" algn="l"/>
              </a:tabLst>
            </a:pPr>
            <a:r>
              <a:rPr lang="en-AU" sz="2400" dirty="0" err="1" smtClean="0">
                <a:cs typeface="Courier New" pitchFamily="49" charset="0"/>
              </a:rPr>
              <a:t>OnlineYes:YoungMaleYes:IncomeCatMid</a:t>
            </a:r>
            <a:r>
              <a:rPr lang="en-AU" sz="2400" dirty="0" smtClean="0">
                <a:cs typeface="Courier New" pitchFamily="49" charset="0"/>
              </a:rPr>
              <a:t>                   </a:t>
            </a:r>
            <a:r>
              <a:rPr lang="en-AU" sz="2400" b="1" dirty="0" smtClean="0">
                <a:solidFill>
                  <a:schemeClr val="accent4">
                    <a:lumMod val="75000"/>
                  </a:schemeClr>
                </a:solidFill>
                <a:cs typeface="Courier New" pitchFamily="49" charset="0"/>
              </a:rPr>
              <a:t>-</a:t>
            </a:r>
            <a:r>
              <a:rPr lang="en-AU" sz="2400" b="1" dirty="0" smtClean="0">
                <a:solidFill>
                  <a:schemeClr val="accent4">
                    <a:lumMod val="75000"/>
                  </a:schemeClr>
                </a:solidFill>
                <a:cs typeface="Courier New" pitchFamily="49" charset="0"/>
              </a:rPr>
              <a:t>0.5555</a:t>
            </a:r>
            <a:r>
              <a:rPr lang="en-AU" sz="2400" b="1" dirty="0" smtClean="0">
                <a:cs typeface="Courier New" pitchFamily="49" charset="0"/>
              </a:rPr>
              <a:t>   </a:t>
            </a:r>
            <a:r>
              <a:rPr lang="en-AU" sz="2400" b="1" dirty="0" smtClean="0">
                <a:cs typeface="Courier New" pitchFamily="49" charset="0"/>
              </a:rPr>
              <a:t>  </a:t>
            </a:r>
            <a:r>
              <a:rPr lang="en-AU" sz="2400" dirty="0" smtClean="0">
                <a:cs typeface="Courier New" pitchFamily="49" charset="0"/>
              </a:rPr>
              <a:t>0.7733   -</a:t>
            </a:r>
            <a:r>
              <a:rPr lang="en-AU" sz="2400" dirty="0" smtClean="0">
                <a:cs typeface="Courier New" pitchFamily="49" charset="0"/>
              </a:rPr>
              <a:t>0.718 </a:t>
            </a:r>
            <a:r>
              <a:rPr lang="en-AU" sz="2400" dirty="0" smtClean="0">
                <a:cs typeface="Courier New" pitchFamily="49" charset="0"/>
              </a:rPr>
              <a:t>	0.472575    </a:t>
            </a:r>
            <a:endParaRPr lang="en-AU" sz="2400" dirty="0" smtClean="0">
              <a:cs typeface="Courier New" pitchFamily="49" charset="0"/>
            </a:endParaRPr>
          </a:p>
          <a:p>
            <a:pPr marL="0" indent="0">
              <a:buNone/>
              <a:tabLst>
                <a:tab pos="4389438" algn="l"/>
                <a:tab pos="6096000" algn="l"/>
              </a:tabLst>
            </a:pPr>
            <a:r>
              <a:rPr lang="en-AU" sz="2400" dirty="0" err="1" smtClean="0">
                <a:cs typeface="Courier New" pitchFamily="49" charset="0"/>
              </a:rPr>
              <a:t>OnlineYes:YoungMaleYes:IncomeCatHigh</a:t>
            </a:r>
            <a:r>
              <a:rPr lang="en-AU" sz="2400" dirty="0" smtClean="0">
                <a:cs typeface="Courier New" pitchFamily="49" charset="0"/>
              </a:rPr>
              <a:t> </a:t>
            </a:r>
            <a:r>
              <a:rPr lang="en-AU" sz="2400" dirty="0" smtClean="0">
                <a:cs typeface="Courier New" pitchFamily="49" charset="0"/>
              </a:rPr>
              <a:t>                 -0.3544     </a:t>
            </a:r>
            <a:r>
              <a:rPr lang="en-AU" sz="2400" dirty="0" smtClean="0">
                <a:cs typeface="Courier New" pitchFamily="49" charset="0"/>
              </a:rPr>
              <a:t>0.8561  </a:t>
            </a:r>
            <a:r>
              <a:rPr lang="en-AU" sz="2400" dirty="0" smtClean="0">
                <a:cs typeface="Courier New" pitchFamily="49" charset="0"/>
              </a:rPr>
              <a:t> -</a:t>
            </a:r>
            <a:r>
              <a:rPr lang="en-AU" sz="2400" dirty="0" smtClean="0">
                <a:cs typeface="Courier New" pitchFamily="49" charset="0"/>
              </a:rPr>
              <a:t>0.414 </a:t>
            </a:r>
            <a:r>
              <a:rPr lang="en-AU" sz="2400" dirty="0" smtClean="0">
                <a:cs typeface="Courier New" pitchFamily="49" charset="0"/>
              </a:rPr>
              <a:t>	0.678868    </a:t>
            </a:r>
            <a:endParaRPr lang="en-AU" sz="2400" dirty="0" smtClean="0">
              <a:cs typeface="Courier New" pitchFamily="49" charset="0"/>
            </a:endParaRPr>
          </a:p>
          <a:p>
            <a:pPr marL="0" indent="0">
              <a:buNone/>
            </a:pPr>
            <a:r>
              <a:rPr lang="en-AU" sz="2400" dirty="0" smtClean="0">
                <a:cs typeface="Courier New" pitchFamily="49" charset="0"/>
              </a:rPr>
              <a:t>---</a:t>
            </a:r>
          </a:p>
          <a:p>
            <a:pPr marL="0" indent="0">
              <a:buNone/>
            </a:pPr>
            <a:r>
              <a:rPr lang="en-AU" sz="2400" dirty="0" err="1" smtClean="0">
                <a:cs typeface="Courier New" pitchFamily="49" charset="0"/>
              </a:rPr>
              <a:t>Signif</a:t>
            </a:r>
            <a:r>
              <a:rPr lang="en-AU" sz="2400" dirty="0" smtClean="0">
                <a:cs typeface="Courier New" pitchFamily="49" charset="0"/>
              </a:rPr>
              <a:t>. codes:  0 ‘***’ 0.001 ‘**’ 0.01 ‘*’ 0.05 ‘.’ 0.1 ‘ ’ 1</a:t>
            </a:r>
            <a:endParaRPr lang="en-AU" sz="2400" dirty="0" smtClean="0">
              <a:cs typeface="Courier New" pitchFamily="49" charset="0"/>
            </a:endParaRPr>
          </a:p>
        </p:txBody>
      </p:sp>
      <p:sp>
        <p:nvSpPr>
          <p:cNvPr id="4" name="Content Placeholder 2"/>
          <p:cNvSpPr txBox="1">
            <a:spLocks/>
          </p:cNvSpPr>
          <p:nvPr/>
        </p:nvSpPr>
        <p:spPr>
          <a:xfrm>
            <a:off x="285720" y="3643314"/>
            <a:ext cx="8572560" cy="3071834"/>
          </a:xfrm>
          <a:prstGeom prst="rect">
            <a:avLst/>
          </a:prstGeom>
        </p:spPr>
        <p:txBody>
          <a:bodyPr vert="horz" lIns="91440" tIns="45720" rIns="91440" bIns="45720" rtlCol="0">
            <a:normAutofit fontScale="85000" lnSpcReduction="20000"/>
          </a:bodyPr>
          <a:lstStyle/>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2"/>
                </a:solidFill>
                <a:effectLst/>
                <a:uLnTx/>
                <a:uFillTx/>
                <a:latin typeface="+mn-lt"/>
                <a:ea typeface="+mn-ea"/>
                <a:cs typeface="+mn-cs"/>
              </a:rPr>
              <a:t>Intercept/constant: Expenditure</a:t>
            </a:r>
            <a:r>
              <a:rPr kumimoji="0" lang="en-AU" sz="2000" b="0" i="0" u="none" strike="noStrike" kern="1200" cap="none" spc="0" normalizeH="0" noProof="0" dirty="0" smtClean="0">
                <a:ln>
                  <a:noFill/>
                </a:ln>
                <a:solidFill>
                  <a:schemeClr val="tx2"/>
                </a:solidFill>
                <a:effectLst/>
                <a:uLnTx/>
                <a:uFillTx/>
                <a:latin typeface="+mn-lt"/>
                <a:ea typeface="+mn-ea"/>
                <a:cs typeface="+mn-cs"/>
              </a:rPr>
              <a:t> (in log counts) </a:t>
            </a:r>
            <a:r>
              <a:rPr kumimoji="0" lang="en-AU" sz="2000" b="0" i="0" u="none" strike="noStrike" kern="1200" cap="none" spc="0" normalizeH="0" baseline="0" noProof="0" dirty="0" smtClean="0">
                <a:ln>
                  <a:noFill/>
                </a:ln>
                <a:solidFill>
                  <a:schemeClr val="tx2"/>
                </a:solidFill>
                <a:effectLst/>
                <a:uLnTx/>
                <a:uFillTx/>
                <a:latin typeface="+mn-lt"/>
                <a:ea typeface="+mn-ea"/>
                <a:cs typeface="+mn-cs"/>
              </a:rPr>
              <a:t>when all predictors</a:t>
            </a:r>
            <a:r>
              <a:rPr kumimoji="0" lang="en-AU" sz="2000" b="0" i="0" u="none" strike="noStrike" kern="1200" cap="none" spc="0" normalizeH="0" noProof="0" dirty="0" smtClean="0">
                <a:ln>
                  <a:noFill/>
                </a:ln>
                <a:solidFill>
                  <a:schemeClr val="tx2"/>
                </a:solidFill>
                <a:effectLst/>
                <a:uLnTx/>
                <a:uFillTx/>
                <a:latin typeface="+mn-lt"/>
                <a:ea typeface="+mn-ea"/>
                <a:cs typeface="+mn-cs"/>
              </a:rPr>
              <a:t> and interaction terms are equal to zero. Log counts means that, if you raise </a:t>
            </a:r>
            <a:r>
              <a:rPr kumimoji="0" lang="en-AU" sz="2000" b="0" i="1" u="none" strike="noStrike" kern="1200" cap="none" spc="0" normalizeH="0" noProof="0" dirty="0" smtClean="0">
                <a:ln>
                  <a:noFill/>
                </a:ln>
                <a:solidFill>
                  <a:schemeClr val="tx2"/>
                </a:solidFill>
                <a:effectLst/>
                <a:uLnTx/>
                <a:uFillTx/>
                <a:latin typeface="+mn-lt"/>
                <a:ea typeface="+mn-ea"/>
                <a:cs typeface="+mn-cs"/>
              </a:rPr>
              <a:t>e</a:t>
            </a:r>
            <a:r>
              <a:rPr kumimoji="0" lang="en-AU" sz="2000" b="0" u="none" strike="noStrike" kern="1200" cap="none" spc="0" normalizeH="0" noProof="0" dirty="0" smtClean="0">
                <a:ln>
                  <a:noFill/>
                </a:ln>
                <a:solidFill>
                  <a:schemeClr val="tx2"/>
                </a:solidFill>
                <a:effectLst/>
                <a:uLnTx/>
                <a:uFillTx/>
                <a:latin typeface="+mn-lt"/>
                <a:ea typeface="+mn-ea"/>
                <a:cs typeface="+mn-cs"/>
              </a:rPr>
              <a:t> (approx. 2.718) to the power of the estimate, you get the coefficient in the original units (Czech Crowns): 1.56.</a:t>
            </a:r>
            <a:endParaRPr lang="en-AU" sz="2000" dirty="0" smtClean="0"/>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solidFill>
                  <a:schemeClr val="accent6">
                    <a:lumMod val="75000"/>
                  </a:schemeClr>
                </a:solidFill>
              </a:rPr>
              <a:t>Example of main effect: </a:t>
            </a:r>
            <a:r>
              <a:rPr lang="en-AU" sz="2000" i="1" dirty="0" smtClean="0">
                <a:solidFill>
                  <a:schemeClr val="accent6">
                    <a:lumMod val="75000"/>
                  </a:schemeClr>
                </a:solidFill>
              </a:rPr>
              <a:t>e</a:t>
            </a:r>
            <a:r>
              <a:rPr lang="en-AU" sz="2000" noProof="0" dirty="0" smtClean="0">
                <a:solidFill>
                  <a:schemeClr val="accent6">
                    <a:lumMod val="75000"/>
                  </a:schemeClr>
                </a:solidFill>
              </a:rPr>
              <a:t>^0.373 is the number of </a:t>
            </a:r>
            <a:r>
              <a:rPr lang="en-AU" sz="2000" dirty="0" smtClean="0">
                <a:solidFill>
                  <a:schemeClr val="accent6">
                    <a:lumMod val="75000"/>
                  </a:schemeClr>
                </a:solidFill>
              </a:rPr>
              <a:t>Crowns by which the expenditure is larger </a:t>
            </a:r>
            <a:r>
              <a:rPr lang="en-AU" sz="2000" noProof="0" dirty="0" smtClean="0">
                <a:solidFill>
                  <a:schemeClr val="accent6">
                    <a:lumMod val="75000"/>
                  </a:schemeClr>
                </a:solidFill>
              </a:rPr>
              <a:t>if one is a young male rather than a woman or older male.</a:t>
            </a: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solidFill>
                  <a:schemeClr val="accent3">
                    <a:lumMod val="50000"/>
                  </a:schemeClr>
                </a:solidFill>
              </a:rPr>
              <a:t>Example of a two-way interaction effect: </a:t>
            </a:r>
            <a:r>
              <a:rPr kumimoji="0" lang="en-AU" sz="2000" b="0" i="1" u="none" strike="noStrike" kern="1200" cap="none" spc="0" normalizeH="0" baseline="0" dirty="0" smtClean="0">
                <a:ln>
                  <a:noFill/>
                </a:ln>
                <a:solidFill>
                  <a:schemeClr val="accent3">
                    <a:lumMod val="50000"/>
                  </a:schemeClr>
                </a:solidFill>
                <a:effectLst/>
                <a:uLnTx/>
                <a:uFillTx/>
                <a:latin typeface="+mn-lt"/>
                <a:ea typeface="+mn-ea"/>
                <a:cs typeface="+mn-cs"/>
              </a:rPr>
              <a:t>e</a:t>
            </a:r>
            <a:r>
              <a:rPr kumimoji="0" lang="en-AU" sz="2000" b="0" i="0" u="none" strike="noStrike" kern="1200" cap="none" spc="0" normalizeH="0" baseline="0" dirty="0" smtClean="0">
                <a:ln>
                  <a:noFill/>
                </a:ln>
                <a:solidFill>
                  <a:schemeClr val="accent3">
                    <a:lumMod val="50000"/>
                  </a:schemeClr>
                </a:solidFill>
                <a:effectLst/>
                <a:uLnTx/>
                <a:uFillTx/>
                <a:latin typeface="+mn-lt"/>
                <a:ea typeface="+mn-ea"/>
                <a:cs typeface="+mn-cs"/>
              </a:rPr>
              <a:t>^0.336 is the</a:t>
            </a:r>
            <a:r>
              <a:rPr kumimoji="0" lang="en-AU" sz="2000" b="0" i="0" u="none" strike="noStrike" kern="1200" cap="none" spc="0" normalizeH="0" dirty="0" smtClean="0">
                <a:ln>
                  <a:noFill/>
                </a:ln>
                <a:solidFill>
                  <a:schemeClr val="accent3">
                    <a:lumMod val="50000"/>
                  </a:schemeClr>
                </a:solidFill>
                <a:effectLst/>
                <a:uLnTx/>
                <a:uFillTx/>
                <a:latin typeface="+mn-lt"/>
                <a:ea typeface="+mn-ea"/>
                <a:cs typeface="+mn-cs"/>
              </a:rPr>
              <a:t> number of Crowns by which expenditure is smaller if one has never played online and earns a low income, compared to when one </a:t>
            </a:r>
            <a:r>
              <a:rPr lang="en-AU" sz="2000" dirty="0" smtClean="0">
                <a:solidFill>
                  <a:schemeClr val="accent3">
                    <a:lumMod val="50000"/>
                  </a:schemeClr>
                </a:solidFill>
              </a:rPr>
              <a:t>has had online experience and earns a high income.</a:t>
            </a:r>
            <a:endParaRPr kumimoji="0" lang="en-AU" sz="2000" b="0" i="0" u="none" strike="noStrike" kern="1200" cap="none" spc="0" normalizeH="0" dirty="0" smtClean="0">
              <a:ln>
                <a:noFill/>
              </a:ln>
              <a:solidFill>
                <a:schemeClr val="accent3">
                  <a:lumMod val="50000"/>
                </a:schemeClr>
              </a:solidFill>
              <a:effectLst/>
              <a:uLnTx/>
              <a:uFillTx/>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solidFill>
                  <a:schemeClr val="accent4">
                    <a:lumMod val="75000"/>
                  </a:schemeClr>
                </a:solidFill>
              </a:rPr>
              <a:t>Example of a three-way interaction effect: </a:t>
            </a:r>
            <a:r>
              <a:rPr lang="en-AU" sz="2000" i="1" dirty="0" smtClean="0">
                <a:solidFill>
                  <a:schemeClr val="accent4">
                    <a:lumMod val="75000"/>
                  </a:schemeClr>
                </a:solidFill>
              </a:rPr>
              <a:t>e</a:t>
            </a:r>
            <a:r>
              <a:rPr lang="en-AU" sz="2000" baseline="0" noProof="0" dirty="0" smtClean="0">
                <a:solidFill>
                  <a:schemeClr val="accent4">
                    <a:lumMod val="75000"/>
                  </a:schemeClr>
                </a:solidFill>
              </a:rPr>
              <a:t>^0.556</a:t>
            </a:r>
            <a:r>
              <a:rPr lang="en-AU" sz="2000" noProof="0" dirty="0" smtClean="0">
                <a:solidFill>
                  <a:schemeClr val="accent4">
                    <a:lumMod val="75000"/>
                  </a:schemeClr>
                </a:solidFill>
              </a:rPr>
              <a:t> is the number of Crowns by which expenditure is smaller if one has never played online, is not a young male, and has low income, compared to when one has played online, is a young male and has ‘mid’ income.</a:t>
            </a:r>
            <a:endParaRPr kumimoji="0" lang="en-AU" sz="20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itchFamily="34" charset="0"/>
              <a:buNone/>
              <a:tabLst/>
              <a:defRPr/>
            </a:pPr>
            <a:r>
              <a:rPr lang="en-AU" sz="2000" dirty="0" smtClean="0"/>
              <a:t>None of the interaction effects are significant in this case. </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a:solidFill>
            <a:schemeClr val="bg1">
              <a:lumMod val="75000"/>
            </a:schemeClr>
          </a:solidFill>
        </p:spPr>
        <p:txBody>
          <a:bodyPr tIns="180000" anchor="t" anchorCtr="0">
            <a:normAutofit fontScale="90000"/>
          </a:bodyPr>
          <a:lstStyle/>
          <a:p>
            <a:r>
              <a:rPr lang="en-AU" sz="4000" b="1" dirty="0" smtClean="0"/>
              <a:t>Significance tests in the </a:t>
            </a:r>
            <a:r>
              <a:rPr lang="en-AU" sz="4000" b="1" dirty="0" err="1" smtClean="0">
                <a:latin typeface="Courier New" pitchFamily="49" charset="0"/>
                <a:cs typeface="Courier New" pitchFamily="49" charset="0"/>
              </a:rPr>
              <a:t>phia</a:t>
            </a:r>
            <a:r>
              <a:rPr lang="en-AU" sz="4000" b="1" dirty="0" smtClean="0"/>
              <a:t> package</a:t>
            </a:r>
            <a:endParaRPr lang="en-AU" sz="4000" b="1" dirty="0"/>
          </a:p>
        </p:txBody>
      </p:sp>
      <p:sp>
        <p:nvSpPr>
          <p:cNvPr id="3" name="Content Placeholder 2"/>
          <p:cNvSpPr>
            <a:spLocks noGrp="1"/>
          </p:cNvSpPr>
          <p:nvPr>
            <p:ph idx="1"/>
          </p:nvPr>
        </p:nvSpPr>
        <p:spPr>
          <a:xfrm>
            <a:off x="285720" y="1357298"/>
            <a:ext cx="8501122" cy="5143536"/>
          </a:xfrm>
          <a:noFill/>
        </p:spPr>
        <p:txBody>
          <a:bodyPr>
            <a:noAutofit/>
          </a:bodyPr>
          <a:lstStyle/>
          <a:p>
            <a:pPr marL="273050" indent="-273050"/>
            <a:r>
              <a:rPr lang="en-AU" sz="2000" dirty="0" smtClean="0"/>
              <a:t>The </a:t>
            </a:r>
            <a:r>
              <a:rPr lang="en-AU" sz="2000" dirty="0" err="1" smtClean="0">
                <a:latin typeface="Courier New" pitchFamily="49" charset="0"/>
                <a:cs typeface="Courier New" pitchFamily="49" charset="0"/>
              </a:rPr>
              <a:t>phia</a:t>
            </a:r>
            <a:r>
              <a:rPr lang="en-AU" sz="2000" dirty="0" smtClean="0"/>
              <a:t> package can be used for graphing interaction effects and testing the significance of the group differences apparent in the plots.</a:t>
            </a:r>
          </a:p>
          <a:p>
            <a:pPr marL="273050" indent="-273050"/>
            <a:r>
              <a:rPr lang="en-AU" sz="2000" dirty="0" smtClean="0"/>
              <a:t>These mean differences might not be automatically tested in </a:t>
            </a:r>
            <a:r>
              <a:rPr lang="en-AU" sz="2000" dirty="0" smtClean="0">
                <a:latin typeface="Courier New" pitchFamily="49" charset="0"/>
                <a:cs typeface="Courier New" pitchFamily="49" charset="0"/>
              </a:rPr>
              <a:t>summary</a:t>
            </a:r>
            <a:r>
              <a:rPr lang="en-AU" sz="2000" dirty="0" smtClean="0"/>
              <a:t>. In </a:t>
            </a:r>
            <a:r>
              <a:rPr lang="en-AU" sz="2000" dirty="0" err="1" smtClean="0">
                <a:latin typeface="Courier New" pitchFamily="49" charset="0"/>
                <a:cs typeface="Courier New" pitchFamily="49" charset="0"/>
              </a:rPr>
              <a:t>phia</a:t>
            </a:r>
            <a:r>
              <a:rPr lang="en-AU" sz="2000" dirty="0" smtClean="0"/>
              <a:t>, it is possible to indicate a wide variety of group differences.</a:t>
            </a:r>
            <a:endParaRPr lang="en-AU" sz="2000" dirty="0" smtClean="0"/>
          </a:p>
          <a:p>
            <a:pPr marL="273050" indent="-273050"/>
            <a:r>
              <a:rPr lang="en-AU" sz="2000" dirty="0" smtClean="0"/>
              <a:t>The script presents examples for generalized linear models encountered in Lecture  4 and Assignment 4 (as well as Assignment 2). The </a:t>
            </a:r>
            <a:r>
              <a:rPr lang="en-AU" sz="2000" dirty="0" smtClean="0"/>
              <a:t>first interaction we examine is the one interpreted in the two previous slides.</a:t>
            </a:r>
            <a:endParaRPr lang="en-AU" sz="2000" dirty="0" smtClean="0"/>
          </a:p>
          <a:p>
            <a:pPr marL="273050" indent="-273050"/>
            <a:r>
              <a:rPr lang="en-AU" sz="2000" dirty="0" smtClean="0"/>
              <a:t>Reading 6 provides excellent example code, with a special section on generalized linear models.</a:t>
            </a:r>
          </a:p>
          <a:p>
            <a:pPr marL="273050" indent="-273050"/>
            <a:r>
              <a:rPr lang="en-AU" sz="2000" dirty="0" smtClean="0"/>
              <a:t>The next two slides provide clarification where Reading 6 is a little technical.</a:t>
            </a:r>
            <a:endParaRPr lang="en-AU" sz="2000" dirty="0" smtClean="0"/>
          </a:p>
        </p:txBody>
      </p:sp>
      <p:sp>
        <p:nvSpPr>
          <p:cNvPr id="4" name="Content Placeholder 2"/>
          <p:cNvSpPr txBox="1">
            <a:spLocks/>
          </p:cNvSpPr>
          <p:nvPr/>
        </p:nvSpPr>
        <p:spPr>
          <a:xfrm>
            <a:off x="7358082" y="928670"/>
            <a:ext cx="1500198" cy="357190"/>
          </a:xfrm>
          <a:prstGeom prst="rect">
            <a:avLst/>
          </a:prstGeom>
          <a:noFill/>
          <a:ln>
            <a:noFill/>
          </a:ln>
        </p:spPr>
        <p:txBody>
          <a:bodyPr/>
          <a:lstStyle/>
          <a:p>
            <a:pPr>
              <a:spcBef>
                <a:spcPts val="700"/>
              </a:spcBef>
              <a:buClr>
                <a:schemeClr val="accent2"/>
              </a:buClr>
              <a:buSzPct val="60000"/>
              <a:defRPr/>
            </a:pPr>
            <a:r>
              <a:rPr lang="en-AU" dirty="0" smtClean="0"/>
              <a:t>Reading: 6</a:t>
            </a:r>
            <a:endParaRPr lang="en-AU"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142852"/>
            <a:ext cx="8501122" cy="500066"/>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A note on the “fixed” and “</a:t>
            </a:r>
            <a:r>
              <a:rPr lang="en-AU" sz="2400" dirty="0" err="1" smtClean="0"/>
              <a:t>pairwise</a:t>
            </a:r>
            <a:r>
              <a:rPr lang="en-AU" sz="2400" dirty="0" smtClean="0"/>
              <a:t>” arguments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2"/>
          <p:cNvSpPr>
            <a:spLocks noGrp="1"/>
          </p:cNvSpPr>
          <p:nvPr>
            <p:ph idx="1"/>
          </p:nvPr>
        </p:nvSpPr>
        <p:spPr>
          <a:xfrm>
            <a:off x="285720" y="642918"/>
            <a:ext cx="8572560" cy="6072230"/>
          </a:xfrm>
        </p:spPr>
        <p:txBody>
          <a:bodyPr>
            <a:normAutofit fontScale="92500" lnSpcReduction="10000"/>
          </a:bodyPr>
          <a:lstStyle/>
          <a:p>
            <a:pPr marL="274638" indent="-274638"/>
            <a:r>
              <a:rPr lang="en-AU" sz="2000" dirty="0" smtClean="0"/>
              <a:t>In </a:t>
            </a:r>
            <a:r>
              <a:rPr lang="en-AU" sz="2000" dirty="0" smtClean="0"/>
              <a:t>the </a:t>
            </a:r>
            <a:r>
              <a:rPr lang="en-AU" sz="2000" dirty="0" smtClean="0"/>
              <a:t>command </a:t>
            </a:r>
            <a:r>
              <a:rPr lang="en-AU" sz="2000" dirty="0" err="1" smtClean="0">
                <a:latin typeface="Courier New" pitchFamily="49" charset="0"/>
                <a:cs typeface="Courier New" pitchFamily="49" charset="0"/>
              </a:rPr>
              <a:t>testInteractions</a:t>
            </a:r>
            <a:r>
              <a:rPr lang="en-AU" sz="2000" dirty="0" smtClean="0">
                <a:latin typeface="Courier New" pitchFamily="49" charset="0"/>
                <a:cs typeface="Courier New" pitchFamily="49" charset="0"/>
              </a:rPr>
              <a:t>(</a:t>
            </a:r>
            <a:r>
              <a:rPr lang="en-AU" sz="2000" dirty="0" err="1" smtClean="0">
                <a:latin typeface="Courier New" pitchFamily="49" charset="0"/>
                <a:cs typeface="Courier New" pitchFamily="49" charset="0"/>
              </a:rPr>
              <a:t>glmnba</a:t>
            </a:r>
            <a:r>
              <a:rPr lang="en-AU" sz="2000" dirty="0" smtClean="0">
                <a:latin typeface="Courier New" pitchFamily="49" charset="0"/>
                <a:cs typeface="Courier New" pitchFamily="49" charset="0"/>
              </a:rPr>
              <a:t>, fixed="</a:t>
            </a:r>
            <a:r>
              <a:rPr lang="en-AU" sz="2000" dirty="0" err="1" smtClean="0">
                <a:latin typeface="Courier New" pitchFamily="49" charset="0"/>
                <a:cs typeface="Courier New" pitchFamily="49" charset="0"/>
              </a:rPr>
              <a:t>YoungMale</a:t>
            </a:r>
            <a:r>
              <a:rPr lang="en-AU" sz="2000" dirty="0" smtClean="0">
                <a:latin typeface="Courier New" pitchFamily="49" charset="0"/>
                <a:cs typeface="Courier New" pitchFamily="49" charset="0"/>
              </a:rPr>
              <a:t>", across="Online</a:t>
            </a:r>
            <a:r>
              <a:rPr lang="en-AU" sz="2000" dirty="0" smtClean="0">
                <a:latin typeface="Courier New" pitchFamily="49" charset="0"/>
                <a:cs typeface="Courier New" pitchFamily="49" charset="0"/>
              </a:rPr>
              <a:t>")</a:t>
            </a:r>
            <a:r>
              <a:rPr lang="en-AU" sz="2000" dirty="0" smtClean="0"/>
              <a:t>, using the argument “fixed” means looking at the simple effects of Online (yes/no) at the two levels of </a:t>
            </a:r>
            <a:r>
              <a:rPr lang="en-AU" sz="2000" dirty="0" err="1" smtClean="0"/>
              <a:t>YoungMale</a:t>
            </a:r>
            <a:r>
              <a:rPr lang="en-AU" sz="2000" dirty="0" smtClean="0"/>
              <a:t> (yes/no) separately.  For linear models, </a:t>
            </a:r>
            <a:r>
              <a:rPr lang="en-AU" sz="2000" i="1" dirty="0" smtClean="0"/>
              <a:t>t</a:t>
            </a:r>
            <a:r>
              <a:rPr lang="en-AU" sz="2000" dirty="0" smtClean="0"/>
              <a:t>-tests or </a:t>
            </a:r>
            <a:r>
              <a:rPr lang="en-AU" sz="2000" i="1" dirty="0" smtClean="0"/>
              <a:t>F</a:t>
            </a:r>
            <a:r>
              <a:rPr lang="en-AU" sz="2000" dirty="0" smtClean="0"/>
              <a:t>-tests are conducted, depending on whether the “across” variable has two or more groups. The </a:t>
            </a:r>
            <a:r>
              <a:rPr lang="en-AU" sz="2000" i="1" dirty="0" smtClean="0"/>
              <a:t>F</a:t>
            </a:r>
            <a:r>
              <a:rPr lang="en-AU" sz="2000" dirty="0" smtClean="0"/>
              <a:t>-test is used in the latter situation. How many </a:t>
            </a:r>
            <a:r>
              <a:rPr lang="en-AU" sz="2000" i="1" dirty="0" smtClean="0"/>
              <a:t>F</a:t>
            </a:r>
            <a:r>
              <a:rPr lang="en-AU" sz="2000" dirty="0" smtClean="0"/>
              <a:t>-tests or </a:t>
            </a:r>
            <a:r>
              <a:rPr lang="en-AU" sz="2000" i="1" dirty="0" smtClean="0"/>
              <a:t>t</a:t>
            </a:r>
            <a:r>
              <a:rPr lang="en-AU" sz="2000" dirty="0" smtClean="0"/>
              <a:t>-tests are conducted depends on the number of groups in the “fixed” variable (two in our example, leading to two </a:t>
            </a:r>
            <a:r>
              <a:rPr lang="en-AU" sz="2000" i="1" dirty="0" smtClean="0"/>
              <a:t>t</a:t>
            </a:r>
            <a:r>
              <a:rPr lang="en-AU" sz="2000" dirty="0" smtClean="0"/>
              <a:t>-tests or </a:t>
            </a:r>
            <a:r>
              <a:rPr lang="en-AU" sz="2000" i="1" dirty="0" smtClean="0"/>
              <a:t>F</a:t>
            </a:r>
            <a:r>
              <a:rPr lang="en-AU" sz="2000" dirty="0" smtClean="0"/>
              <a:t>-tests). For generalized linear models, such as the one in our example, </a:t>
            </a:r>
            <a:r>
              <a:rPr lang="en-AU" sz="2000" i="1" dirty="0" smtClean="0"/>
              <a:t>t</a:t>
            </a:r>
            <a:r>
              <a:rPr lang="en-AU" sz="2000" dirty="0" smtClean="0"/>
              <a:t>-tests and </a:t>
            </a:r>
            <a:r>
              <a:rPr lang="en-AU" sz="2000" i="1" dirty="0" smtClean="0"/>
              <a:t>F</a:t>
            </a:r>
            <a:r>
              <a:rPr lang="en-AU" sz="2000" dirty="0" smtClean="0"/>
              <a:t>-tests are replaced by Wald chi-square tests. A correction (Holm) is applied to adjust for the effects of multiple testing.</a:t>
            </a:r>
          </a:p>
          <a:p>
            <a:pPr marL="274638" indent="-274638"/>
            <a:r>
              <a:rPr lang="en-AU" sz="2000" dirty="0" smtClean="0"/>
              <a:t>In </a:t>
            </a:r>
            <a:r>
              <a:rPr lang="en-AU" sz="2000" dirty="0" smtClean="0"/>
              <a:t>the command </a:t>
            </a:r>
            <a:r>
              <a:rPr lang="en-AU" sz="2000" dirty="0" err="1" smtClean="0">
                <a:latin typeface="Courier New" pitchFamily="49" charset="0"/>
                <a:cs typeface="Courier New" pitchFamily="49" charset="0"/>
              </a:rPr>
              <a:t>testInteractions</a:t>
            </a:r>
            <a:r>
              <a:rPr lang="en-AU" sz="2000" dirty="0" smtClean="0">
                <a:latin typeface="Courier New" pitchFamily="49" charset="0"/>
                <a:cs typeface="Courier New" pitchFamily="49" charset="0"/>
              </a:rPr>
              <a:t>(</a:t>
            </a:r>
            <a:r>
              <a:rPr lang="en-AU" sz="2000" dirty="0" err="1" smtClean="0">
                <a:latin typeface="Courier New" pitchFamily="49" charset="0"/>
                <a:cs typeface="Courier New" pitchFamily="49" charset="0"/>
              </a:rPr>
              <a:t>glmnba</a:t>
            </a:r>
            <a:r>
              <a:rPr lang="en-AU" sz="2000" dirty="0" smtClean="0">
                <a:latin typeface="Courier New" pitchFamily="49" charset="0"/>
                <a:cs typeface="Courier New" pitchFamily="49" charset="0"/>
              </a:rPr>
              <a:t>, </a:t>
            </a:r>
            <a:r>
              <a:rPr lang="en-AU" sz="2000" dirty="0" err="1" smtClean="0">
                <a:latin typeface="Courier New" pitchFamily="49" charset="0"/>
                <a:cs typeface="Courier New" pitchFamily="49" charset="0"/>
              </a:rPr>
              <a:t>pairwise</a:t>
            </a:r>
            <a:r>
              <a:rPr lang="en-AU" sz="2000" dirty="0" smtClean="0">
                <a:latin typeface="Courier New" pitchFamily="49" charset="0"/>
                <a:cs typeface="Courier New" pitchFamily="49" charset="0"/>
              </a:rPr>
              <a:t> = "</a:t>
            </a:r>
            <a:r>
              <a:rPr lang="en-AU" sz="2000" dirty="0" err="1" smtClean="0">
                <a:latin typeface="Courier New" pitchFamily="49" charset="0"/>
                <a:cs typeface="Courier New" pitchFamily="49" charset="0"/>
              </a:rPr>
              <a:t>YoungMale</a:t>
            </a:r>
            <a:r>
              <a:rPr lang="en-AU" sz="2000" dirty="0" smtClean="0">
                <a:latin typeface="Courier New" pitchFamily="49" charset="0"/>
                <a:cs typeface="Courier New" pitchFamily="49" charset="0"/>
              </a:rPr>
              <a:t>", across="Online")</a:t>
            </a:r>
            <a:r>
              <a:rPr lang="en-AU" sz="2000" dirty="0" smtClean="0"/>
              <a:t>, using the argument </a:t>
            </a:r>
            <a:r>
              <a:rPr lang="en-AU" sz="2000" dirty="0" smtClean="0"/>
              <a:t>“</a:t>
            </a:r>
            <a:r>
              <a:rPr lang="en-AU" sz="2000" dirty="0" err="1" smtClean="0"/>
              <a:t>pairwise</a:t>
            </a:r>
            <a:r>
              <a:rPr lang="en-AU" sz="2000" dirty="0" smtClean="0"/>
              <a:t>” </a:t>
            </a:r>
            <a:r>
              <a:rPr lang="en-AU" sz="2000" dirty="0" smtClean="0"/>
              <a:t>means </a:t>
            </a:r>
            <a:r>
              <a:rPr lang="en-AU" sz="2000" dirty="0" smtClean="0"/>
              <a:t>testing the significance of the difference of differences. That is, we use the </a:t>
            </a:r>
            <a:r>
              <a:rPr lang="en-AU" sz="2000" i="1" dirty="0" smtClean="0"/>
              <a:t>t</a:t>
            </a:r>
            <a:r>
              <a:rPr lang="en-AU" sz="2000" dirty="0" smtClean="0"/>
              <a:t>-distribution or </a:t>
            </a:r>
            <a:r>
              <a:rPr lang="en-AU" sz="2000" i="1" dirty="0" smtClean="0"/>
              <a:t>F</a:t>
            </a:r>
            <a:r>
              <a:rPr lang="en-AU" sz="2000" dirty="0" smtClean="0"/>
              <a:t>-distribution (for linear models) or a </a:t>
            </a:r>
            <a:r>
              <a:rPr lang="en-AU" sz="2000" i="1" dirty="0" smtClean="0"/>
              <a:t>chi-squared </a:t>
            </a:r>
            <a:r>
              <a:rPr lang="en-AU" sz="2000" dirty="0" smtClean="0"/>
              <a:t>distribution (for generalized linear models) as the sampling distribution in testing whether the following difference is significantly different from zero:</a:t>
            </a:r>
          </a:p>
          <a:p>
            <a:pPr marL="674688" lvl="1" indent="-274638">
              <a:buNone/>
            </a:pPr>
            <a:r>
              <a:rPr lang="en-AU" sz="2200" dirty="0" smtClean="0"/>
              <a:t>[</a:t>
            </a:r>
            <a:r>
              <a:rPr lang="en-AU" sz="2200" i="1" dirty="0" smtClean="0"/>
              <a:t>m</a:t>
            </a:r>
            <a:r>
              <a:rPr lang="en-AU" sz="2200" dirty="0" smtClean="0"/>
              <a:t>(</a:t>
            </a:r>
            <a:r>
              <a:rPr lang="en-AU" sz="2200" dirty="0" smtClean="0">
                <a:solidFill>
                  <a:schemeClr val="accent2">
                    <a:lumMod val="75000"/>
                  </a:schemeClr>
                </a:solidFill>
              </a:rPr>
              <a:t>0</a:t>
            </a:r>
            <a:r>
              <a:rPr lang="en-AU" sz="2200" dirty="0" smtClean="0"/>
              <a:t>, </a:t>
            </a:r>
            <a:r>
              <a:rPr lang="en-AU" sz="2200" dirty="0" smtClean="0">
                <a:solidFill>
                  <a:schemeClr val="tx2"/>
                </a:solidFill>
              </a:rPr>
              <a:t>1</a:t>
            </a:r>
            <a:r>
              <a:rPr lang="en-AU" sz="2200" dirty="0" smtClean="0"/>
              <a:t>) </a:t>
            </a:r>
            <a:r>
              <a:rPr lang="en-AU" sz="2200" dirty="0" smtClean="0"/>
              <a:t>- </a:t>
            </a:r>
            <a:r>
              <a:rPr lang="en-AU" sz="2200" i="1" dirty="0" smtClean="0"/>
              <a:t>m</a:t>
            </a:r>
            <a:r>
              <a:rPr lang="en-AU" sz="2200" dirty="0" smtClean="0"/>
              <a:t>(</a:t>
            </a:r>
            <a:r>
              <a:rPr lang="en-AU" sz="2200" dirty="0" smtClean="0">
                <a:solidFill>
                  <a:schemeClr val="accent2">
                    <a:lumMod val="75000"/>
                  </a:schemeClr>
                </a:solidFill>
              </a:rPr>
              <a:t>0</a:t>
            </a:r>
            <a:r>
              <a:rPr lang="en-AU" sz="2200" dirty="0" smtClean="0"/>
              <a:t>, </a:t>
            </a:r>
            <a:r>
              <a:rPr lang="en-AU" sz="2200" dirty="0" smtClean="0">
                <a:solidFill>
                  <a:schemeClr val="tx2"/>
                </a:solidFill>
              </a:rPr>
              <a:t>0</a:t>
            </a:r>
            <a:r>
              <a:rPr lang="en-AU" sz="2200" dirty="0" smtClean="0"/>
              <a:t>)] </a:t>
            </a:r>
            <a:r>
              <a:rPr lang="en-AU" sz="2200" dirty="0" smtClean="0"/>
              <a:t>- [</a:t>
            </a:r>
            <a:r>
              <a:rPr lang="en-AU" sz="2200" i="1" dirty="0" smtClean="0"/>
              <a:t>m</a:t>
            </a:r>
            <a:r>
              <a:rPr lang="en-AU" sz="2200" dirty="0" smtClean="0"/>
              <a:t>(</a:t>
            </a:r>
            <a:r>
              <a:rPr lang="en-AU" sz="2200" dirty="0" smtClean="0">
                <a:solidFill>
                  <a:schemeClr val="accent2">
                    <a:lumMod val="75000"/>
                  </a:schemeClr>
                </a:solidFill>
              </a:rPr>
              <a:t>1</a:t>
            </a:r>
            <a:r>
              <a:rPr lang="en-AU" sz="2200" dirty="0" smtClean="0"/>
              <a:t>, </a:t>
            </a:r>
            <a:r>
              <a:rPr lang="en-AU" sz="2200" dirty="0" smtClean="0">
                <a:solidFill>
                  <a:schemeClr val="tx2"/>
                </a:solidFill>
              </a:rPr>
              <a:t>1</a:t>
            </a:r>
            <a:r>
              <a:rPr lang="en-AU" sz="2200" dirty="0" smtClean="0"/>
              <a:t>) </a:t>
            </a:r>
            <a:r>
              <a:rPr lang="en-AU" sz="2200" dirty="0" smtClean="0"/>
              <a:t>- </a:t>
            </a:r>
            <a:r>
              <a:rPr lang="en-AU" sz="2200" i="1" dirty="0" smtClean="0"/>
              <a:t>m</a:t>
            </a:r>
            <a:r>
              <a:rPr lang="en-AU" sz="2200" dirty="0" smtClean="0"/>
              <a:t>(</a:t>
            </a:r>
            <a:r>
              <a:rPr lang="en-AU" sz="2200" dirty="0" smtClean="0">
                <a:solidFill>
                  <a:schemeClr val="accent2">
                    <a:lumMod val="75000"/>
                  </a:schemeClr>
                </a:solidFill>
              </a:rPr>
              <a:t>1</a:t>
            </a:r>
            <a:r>
              <a:rPr lang="en-AU" sz="2200" dirty="0" smtClean="0"/>
              <a:t>, </a:t>
            </a:r>
            <a:r>
              <a:rPr lang="en-AU" sz="2200" dirty="0" smtClean="0">
                <a:solidFill>
                  <a:schemeClr val="tx2"/>
                </a:solidFill>
              </a:rPr>
              <a:t>0</a:t>
            </a:r>
            <a:r>
              <a:rPr lang="en-AU" sz="2200" dirty="0" smtClean="0"/>
              <a:t>)]</a:t>
            </a:r>
            <a:endParaRPr lang="en-AU" sz="2200" dirty="0" smtClean="0"/>
          </a:p>
          <a:p>
            <a:pPr marL="274638" indent="0">
              <a:buNone/>
            </a:pPr>
            <a:r>
              <a:rPr lang="en-AU" sz="2000" dirty="0" smtClean="0"/>
              <a:t>Here, the </a:t>
            </a:r>
            <a:r>
              <a:rPr lang="en-AU" sz="2000" dirty="0" smtClean="0">
                <a:solidFill>
                  <a:schemeClr val="accent2">
                    <a:lumMod val="75000"/>
                  </a:schemeClr>
                </a:solidFill>
              </a:rPr>
              <a:t>first variable in the brackets </a:t>
            </a:r>
            <a:r>
              <a:rPr lang="en-AU" sz="2000" dirty="0" smtClean="0"/>
              <a:t>is the variable specified for </a:t>
            </a:r>
            <a:r>
              <a:rPr lang="en-AU" sz="2000" dirty="0" err="1" smtClean="0"/>
              <a:t>pairwise</a:t>
            </a:r>
            <a:r>
              <a:rPr lang="en-AU" sz="2000" dirty="0" smtClean="0"/>
              <a:t> (</a:t>
            </a:r>
            <a:r>
              <a:rPr lang="en-AU" sz="2000" dirty="0" err="1" smtClean="0"/>
              <a:t>YoungMale</a:t>
            </a:r>
            <a:r>
              <a:rPr lang="en-AU" sz="2000" dirty="0" smtClean="0"/>
              <a:t>), while the </a:t>
            </a:r>
            <a:r>
              <a:rPr lang="en-AU" sz="2000" dirty="0" smtClean="0">
                <a:solidFill>
                  <a:schemeClr val="tx2"/>
                </a:solidFill>
              </a:rPr>
              <a:t>second variable is the variable specified for across </a:t>
            </a:r>
            <a:r>
              <a:rPr lang="en-AU" sz="2000" dirty="0" smtClean="0"/>
              <a:t>(Online). 0 and 1 refer to “yes” and “no”, respectively. So, here, we’re testing whether [</a:t>
            </a:r>
            <a:r>
              <a:rPr lang="en-AU" sz="2000" dirty="0" err="1" smtClean="0"/>
              <a:t>NotYoungMaleOnline</a:t>
            </a:r>
            <a:r>
              <a:rPr lang="en-AU" sz="2000" dirty="0" smtClean="0"/>
              <a:t> - </a:t>
            </a:r>
            <a:r>
              <a:rPr lang="en-AU" sz="2000" dirty="0" err="1" smtClean="0"/>
              <a:t>NotYoungMaleNotOnline</a:t>
            </a:r>
            <a:r>
              <a:rPr lang="en-AU" sz="2000" dirty="0" smtClean="0"/>
              <a:t>] - [</a:t>
            </a:r>
            <a:r>
              <a:rPr lang="en-AU" sz="2000" dirty="0" err="1" smtClean="0"/>
              <a:t>YoungMaleOnline</a:t>
            </a:r>
            <a:r>
              <a:rPr lang="en-AU" sz="2000" dirty="0" smtClean="0"/>
              <a:t> - </a:t>
            </a:r>
            <a:r>
              <a:rPr lang="en-AU" sz="2000" dirty="0" err="1" smtClean="0"/>
              <a:t>YoungMaleNotOnline</a:t>
            </a:r>
            <a:r>
              <a:rPr lang="en-AU" sz="2000" dirty="0" smtClean="0"/>
              <a:t>] is significantly different from zero.</a:t>
            </a:r>
            <a:endParaRPr lang="en-AU"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214290"/>
            <a:ext cx="8501122" cy="500066"/>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Creating a </a:t>
            </a:r>
            <a:r>
              <a:rPr lang="en-AU" sz="2400" dirty="0" err="1" smtClean="0">
                <a:latin typeface="Courier New" pitchFamily="49" charset="0"/>
                <a:cs typeface="Courier New" pitchFamily="49" charset="0"/>
              </a:rPr>
              <a:t>custom.contr</a:t>
            </a:r>
            <a:r>
              <a:rPr lang="en-AU" sz="2400" dirty="0" smtClean="0"/>
              <a:t> matrix</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2"/>
          <p:cNvSpPr>
            <a:spLocks noGrp="1"/>
          </p:cNvSpPr>
          <p:nvPr>
            <p:ph idx="1"/>
          </p:nvPr>
        </p:nvSpPr>
        <p:spPr>
          <a:xfrm>
            <a:off x="285720" y="714356"/>
            <a:ext cx="8572560" cy="5857916"/>
          </a:xfrm>
        </p:spPr>
        <p:txBody>
          <a:bodyPr>
            <a:normAutofit/>
          </a:bodyPr>
          <a:lstStyle/>
          <a:p>
            <a:pPr marL="0" indent="0">
              <a:buNone/>
            </a:pPr>
            <a:r>
              <a:rPr lang="en-AU" sz="2000" dirty="0" smtClean="0"/>
              <a:t>Creating a custom contrasts matrix in </a:t>
            </a:r>
            <a:r>
              <a:rPr lang="en-AU" sz="2000" dirty="0" err="1" smtClean="0">
                <a:latin typeface="Courier New" pitchFamily="49" charset="0"/>
                <a:cs typeface="Courier New" pitchFamily="49" charset="0"/>
              </a:rPr>
              <a:t>phia</a:t>
            </a:r>
            <a:r>
              <a:rPr lang="en-AU" sz="2000" dirty="0" smtClean="0"/>
              <a:t> means creating different meanings for the first and/or second variables. In our examples, we create different meanings just for the first variable, </a:t>
            </a:r>
            <a:r>
              <a:rPr lang="en-AU" sz="2000" dirty="0" err="1" smtClean="0"/>
              <a:t>SeqCond</a:t>
            </a:r>
            <a:r>
              <a:rPr lang="en-AU" sz="2000" dirty="0" smtClean="0"/>
              <a:t>. Since we are not specifying “</a:t>
            </a:r>
            <a:r>
              <a:rPr lang="en-AU" sz="2000" dirty="0" err="1" smtClean="0"/>
              <a:t>pairwise</a:t>
            </a:r>
            <a:r>
              <a:rPr lang="en-AU" sz="2000" dirty="0" smtClean="0"/>
              <a:t>” and “across” variables any longer, it’s more useful to think of the first variable as the one labelled in the rows of the output, and of the second variable as the one labelled in the columns or not seen.</a:t>
            </a:r>
          </a:p>
          <a:p>
            <a:pPr marL="0" indent="0">
              <a:spcBef>
                <a:spcPts val="1200"/>
              </a:spcBef>
              <a:buNone/>
            </a:pPr>
            <a:r>
              <a:rPr lang="en-AU" sz="2000" dirty="0" smtClean="0"/>
              <a:t>So, in the first row of the output on line 343 of the script, the </a:t>
            </a:r>
            <a:r>
              <a:rPr lang="en-AU" sz="2000" dirty="0" smtClean="0">
                <a:solidFill>
                  <a:schemeClr val="accent2">
                    <a:lumMod val="75000"/>
                  </a:schemeClr>
                </a:solidFill>
              </a:rPr>
              <a:t>row variable </a:t>
            </a:r>
            <a:r>
              <a:rPr lang="en-AU" sz="2000" dirty="0" smtClean="0"/>
              <a:t>is “</a:t>
            </a:r>
            <a:r>
              <a:rPr lang="en-AU" sz="2000" dirty="0" err="1" smtClean="0"/>
              <a:t>Asc</a:t>
            </a:r>
            <a:r>
              <a:rPr lang="en-AU" sz="2000" dirty="0" smtClean="0"/>
              <a:t> vs. all” with 0 meaning “Ascending” and 1 meaning “All”. In the second row, the row variable is </a:t>
            </a:r>
            <a:r>
              <a:rPr lang="en-AU" sz="2000" dirty="0" err="1" smtClean="0"/>
              <a:t>Asc</a:t>
            </a:r>
            <a:r>
              <a:rPr lang="en-AU" sz="2000" dirty="0" smtClean="0"/>
              <a:t> vs. </a:t>
            </a:r>
            <a:r>
              <a:rPr lang="en-AU" sz="2000" dirty="0" err="1" smtClean="0"/>
              <a:t>Desc</a:t>
            </a:r>
            <a:r>
              <a:rPr lang="en-AU" sz="2000" dirty="0" smtClean="0"/>
              <a:t> where 0 means Ascending and 1 means “All”. The </a:t>
            </a:r>
            <a:r>
              <a:rPr lang="en-AU" sz="2000" dirty="0" smtClean="0">
                <a:solidFill>
                  <a:schemeClr val="tx2"/>
                </a:solidFill>
              </a:rPr>
              <a:t>column variable </a:t>
            </a:r>
            <a:r>
              <a:rPr lang="en-AU" sz="2000" dirty="0" smtClean="0"/>
              <a:t>in both rows is question </a:t>
            </a:r>
            <a:r>
              <a:rPr lang="en-AU" sz="2000" dirty="0" smtClean="0"/>
              <a:t>wording </a:t>
            </a:r>
            <a:r>
              <a:rPr lang="en-AU" sz="2000" dirty="0" smtClean="0"/>
              <a:t>(</a:t>
            </a:r>
            <a:r>
              <a:rPr lang="en-AU" sz="2000" dirty="0" err="1" smtClean="0"/>
              <a:t>CaptionType</a:t>
            </a:r>
            <a:r>
              <a:rPr lang="en-AU" sz="2000" dirty="0" smtClean="0"/>
              <a:t>). Zero on this variable is the reference level, which can be found by writing: levels(</a:t>
            </a:r>
            <a:r>
              <a:rPr lang="en-AU" sz="2000" dirty="0" err="1" smtClean="0"/>
              <a:t>SS$PostHowManySingleCaptionType</a:t>
            </a:r>
            <a:r>
              <a:rPr lang="en-AU" sz="2000" dirty="0" smtClean="0"/>
              <a:t>). The first level – the reference  level – is “goals”, so this is the wording corresponding to 0 on this variable.</a:t>
            </a:r>
          </a:p>
          <a:p>
            <a:pPr marL="0" lvl="1" indent="0">
              <a:buNone/>
            </a:pPr>
            <a:r>
              <a:rPr lang="en-AU" sz="2200" dirty="0" smtClean="0"/>
              <a:t>[</a:t>
            </a:r>
            <a:r>
              <a:rPr lang="en-AU" sz="2200" i="1" dirty="0" smtClean="0"/>
              <a:t>m</a:t>
            </a:r>
            <a:r>
              <a:rPr lang="en-AU" sz="2200" dirty="0" smtClean="0"/>
              <a:t>(</a:t>
            </a:r>
            <a:r>
              <a:rPr lang="en-AU" sz="2200" dirty="0" smtClean="0">
                <a:solidFill>
                  <a:schemeClr val="accent2">
                    <a:lumMod val="75000"/>
                  </a:schemeClr>
                </a:solidFill>
              </a:rPr>
              <a:t>0</a:t>
            </a:r>
            <a:r>
              <a:rPr lang="en-AU" sz="2200" dirty="0" smtClean="0"/>
              <a:t>, </a:t>
            </a:r>
            <a:r>
              <a:rPr lang="en-AU" sz="2200" dirty="0" smtClean="0">
                <a:solidFill>
                  <a:schemeClr val="tx2"/>
                </a:solidFill>
              </a:rPr>
              <a:t>1</a:t>
            </a:r>
            <a:r>
              <a:rPr lang="en-AU" sz="2200" dirty="0" smtClean="0"/>
              <a:t>) - </a:t>
            </a:r>
            <a:r>
              <a:rPr lang="en-AU" sz="2200" i="1" dirty="0" smtClean="0"/>
              <a:t>m</a:t>
            </a:r>
            <a:r>
              <a:rPr lang="en-AU" sz="2200" dirty="0" smtClean="0"/>
              <a:t>(</a:t>
            </a:r>
            <a:r>
              <a:rPr lang="en-AU" sz="2200" dirty="0" smtClean="0">
                <a:solidFill>
                  <a:schemeClr val="accent2">
                    <a:lumMod val="75000"/>
                  </a:schemeClr>
                </a:solidFill>
              </a:rPr>
              <a:t>0</a:t>
            </a:r>
            <a:r>
              <a:rPr lang="en-AU" sz="2200" dirty="0" smtClean="0"/>
              <a:t>, </a:t>
            </a:r>
            <a:r>
              <a:rPr lang="en-AU" sz="2200" dirty="0" smtClean="0">
                <a:solidFill>
                  <a:schemeClr val="tx2"/>
                </a:solidFill>
              </a:rPr>
              <a:t>0</a:t>
            </a:r>
            <a:r>
              <a:rPr lang="en-AU" sz="2200" dirty="0" smtClean="0"/>
              <a:t>)] - [</a:t>
            </a:r>
            <a:r>
              <a:rPr lang="en-AU" sz="2200" i="1" dirty="0" smtClean="0"/>
              <a:t>m</a:t>
            </a:r>
            <a:r>
              <a:rPr lang="en-AU" sz="2200" dirty="0" smtClean="0"/>
              <a:t>(</a:t>
            </a:r>
            <a:r>
              <a:rPr lang="en-AU" sz="2200" dirty="0" smtClean="0">
                <a:solidFill>
                  <a:schemeClr val="accent2">
                    <a:lumMod val="75000"/>
                  </a:schemeClr>
                </a:solidFill>
              </a:rPr>
              <a:t>1</a:t>
            </a:r>
            <a:r>
              <a:rPr lang="en-AU" sz="2200" dirty="0" smtClean="0"/>
              <a:t>, </a:t>
            </a:r>
            <a:r>
              <a:rPr lang="en-AU" sz="2200" dirty="0" smtClean="0">
                <a:solidFill>
                  <a:schemeClr val="tx2"/>
                </a:solidFill>
              </a:rPr>
              <a:t>1</a:t>
            </a:r>
            <a:r>
              <a:rPr lang="en-AU" sz="2200" dirty="0" smtClean="0"/>
              <a:t>) - </a:t>
            </a:r>
            <a:r>
              <a:rPr lang="en-AU" sz="2200" i="1" dirty="0" smtClean="0"/>
              <a:t>m</a:t>
            </a:r>
            <a:r>
              <a:rPr lang="en-AU" sz="2200" dirty="0" smtClean="0"/>
              <a:t>(</a:t>
            </a:r>
            <a:r>
              <a:rPr lang="en-AU" sz="2200" dirty="0" smtClean="0">
                <a:solidFill>
                  <a:schemeClr val="accent2">
                    <a:lumMod val="75000"/>
                  </a:schemeClr>
                </a:solidFill>
              </a:rPr>
              <a:t>1</a:t>
            </a:r>
            <a:r>
              <a:rPr lang="en-AU" sz="2200" dirty="0" smtClean="0"/>
              <a:t>, </a:t>
            </a:r>
            <a:r>
              <a:rPr lang="en-AU" sz="2200" dirty="0" smtClean="0">
                <a:solidFill>
                  <a:schemeClr val="tx2"/>
                </a:solidFill>
              </a:rPr>
              <a:t>0</a:t>
            </a:r>
            <a:r>
              <a:rPr lang="en-AU" sz="2200" dirty="0" smtClean="0"/>
              <a:t>)]</a:t>
            </a:r>
          </a:p>
          <a:p>
            <a:pPr marL="0" indent="0">
              <a:buNone/>
            </a:pPr>
            <a:endParaRPr lang="en-AU"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AU" b="1" dirty="0" smtClean="0"/>
              <a:t>Readings</a:t>
            </a:r>
            <a:endParaRPr lang="en-AU" b="1" dirty="0"/>
          </a:p>
        </p:txBody>
      </p:sp>
      <p:sp>
        <p:nvSpPr>
          <p:cNvPr id="3" name="Content Placeholder 2"/>
          <p:cNvSpPr>
            <a:spLocks noGrp="1"/>
          </p:cNvSpPr>
          <p:nvPr>
            <p:ph idx="1"/>
          </p:nvPr>
        </p:nvSpPr>
        <p:spPr>
          <a:xfrm>
            <a:off x="457200" y="1600200"/>
            <a:ext cx="8229600" cy="4972072"/>
          </a:xfrm>
          <a:noFill/>
        </p:spPr>
        <p:txBody>
          <a:bodyPr>
            <a:normAutofit fontScale="55000" lnSpcReduction="20000"/>
          </a:bodyPr>
          <a:lstStyle/>
          <a:p>
            <a:pPr marL="514350" indent="-514350">
              <a:buNone/>
            </a:pPr>
            <a:r>
              <a:rPr lang="en-AU" dirty="0" smtClean="0"/>
              <a:t>All available as </a:t>
            </a:r>
            <a:r>
              <a:rPr lang="en-AU" dirty="0" err="1" smtClean="0"/>
              <a:t>pdfs</a:t>
            </a:r>
            <a:r>
              <a:rPr lang="en-AU" dirty="0" smtClean="0"/>
              <a:t> in Study </a:t>
            </a:r>
            <a:r>
              <a:rPr lang="en-AU" dirty="0" smtClean="0"/>
              <a:t>Materials/Lecture </a:t>
            </a:r>
            <a:r>
              <a:rPr lang="en-AU" dirty="0" smtClean="0"/>
              <a:t>7.</a:t>
            </a:r>
          </a:p>
          <a:p>
            <a:pPr marL="514350" indent="-514350">
              <a:buFont typeface="+mj-lt"/>
              <a:buAutoNum type="arabicPeriod"/>
            </a:pPr>
            <a:r>
              <a:rPr lang="en-AU" dirty="0" smtClean="0"/>
              <a:t>Field</a:t>
            </a:r>
            <a:r>
              <a:rPr lang="en-AU" dirty="0" smtClean="0"/>
              <a:t>, A., Miles, J., &amp; Field, Z. (2012). </a:t>
            </a:r>
            <a:r>
              <a:rPr lang="en-AU" i="1" dirty="0" smtClean="0"/>
              <a:t>Discovering Statistics Using R. </a:t>
            </a:r>
            <a:r>
              <a:rPr lang="en-AU" dirty="0" smtClean="0"/>
              <a:t>Sage: UK. Chapter 17. Exploratory Factor </a:t>
            </a:r>
            <a:r>
              <a:rPr lang="en-AU" dirty="0" smtClean="0"/>
              <a:t>Analysis.</a:t>
            </a:r>
          </a:p>
          <a:p>
            <a:pPr marL="514350" indent="-514350">
              <a:buFont typeface="+mj-lt"/>
              <a:buAutoNum type="arabicPeriod"/>
            </a:pPr>
            <a:r>
              <a:rPr lang="en-AU" dirty="0" smtClean="0"/>
              <a:t>Costello, A. B., &amp; Osborne, J. W. (2005). Best practices </a:t>
            </a:r>
            <a:r>
              <a:rPr lang="en-AU" dirty="0" smtClean="0"/>
              <a:t>in </a:t>
            </a:r>
            <a:r>
              <a:rPr lang="en-AU" dirty="0" smtClean="0"/>
              <a:t>exploratory factor analysis</a:t>
            </a:r>
            <a:r>
              <a:rPr lang="en-AU" dirty="0" smtClean="0"/>
              <a:t>: </a:t>
            </a:r>
            <a:r>
              <a:rPr lang="en-AU" dirty="0" smtClean="0"/>
              <a:t>Four recommendations </a:t>
            </a:r>
            <a:r>
              <a:rPr lang="en-AU" dirty="0" smtClean="0"/>
              <a:t>for g</a:t>
            </a:r>
            <a:r>
              <a:rPr lang="en-AU" dirty="0" smtClean="0"/>
              <a:t>etting </a:t>
            </a:r>
            <a:r>
              <a:rPr lang="en-AU" dirty="0" smtClean="0"/>
              <a:t>the </a:t>
            </a:r>
            <a:r>
              <a:rPr lang="en-AU" dirty="0" smtClean="0"/>
              <a:t>most from your analysis. </a:t>
            </a:r>
            <a:r>
              <a:rPr lang="en-AU" i="1" dirty="0" smtClean="0"/>
              <a:t>Practical Assessment, Research &amp; Evaluation</a:t>
            </a:r>
            <a:r>
              <a:rPr lang="en-AU" dirty="0" smtClean="0"/>
              <a:t>, 10. </a:t>
            </a:r>
            <a:endParaRPr lang="en-AU" dirty="0" smtClean="0"/>
          </a:p>
          <a:p>
            <a:pPr marL="514350" indent="-514350">
              <a:buFont typeface="+mj-lt"/>
              <a:buAutoNum type="arabicPeriod"/>
            </a:pPr>
            <a:r>
              <a:rPr lang="en-AU" dirty="0" err="1" smtClean="0"/>
              <a:t>DiStefano</a:t>
            </a:r>
            <a:r>
              <a:rPr lang="en-AU" dirty="0" smtClean="0"/>
              <a:t>, C., Zhu, M., &amp; </a:t>
            </a:r>
            <a:r>
              <a:rPr lang="en-AU" dirty="0" err="1" smtClean="0"/>
              <a:t>Mîndrilă</a:t>
            </a:r>
            <a:r>
              <a:rPr lang="en-AU" dirty="0" smtClean="0"/>
              <a:t>, D. (2009). Understanding and using factor scores: Considerations for the applied researcher. </a:t>
            </a:r>
            <a:r>
              <a:rPr lang="en-AU" i="1" dirty="0" smtClean="0"/>
              <a:t>Practical Assessment, Research &amp; Evaluation</a:t>
            </a:r>
            <a:r>
              <a:rPr lang="en-AU" dirty="0" smtClean="0"/>
              <a:t>, </a:t>
            </a:r>
            <a:r>
              <a:rPr lang="en-AU" dirty="0" smtClean="0"/>
              <a:t>14.</a:t>
            </a:r>
            <a:endParaRPr lang="en-AU" dirty="0" smtClean="0"/>
          </a:p>
          <a:p>
            <a:pPr marL="514350" indent="-514350">
              <a:buFont typeface="+mj-lt"/>
              <a:buAutoNum type="arabicPeriod"/>
            </a:pPr>
            <a:r>
              <a:rPr lang="en-AU" dirty="0" err="1" smtClean="0"/>
              <a:t>MacCallum</a:t>
            </a:r>
            <a:r>
              <a:rPr lang="en-AU" dirty="0" smtClean="0"/>
              <a:t>, R. C., </a:t>
            </a:r>
            <a:r>
              <a:rPr lang="en-AU" dirty="0" err="1" smtClean="0"/>
              <a:t>Widaman</a:t>
            </a:r>
            <a:r>
              <a:rPr lang="en-AU" dirty="0" smtClean="0"/>
              <a:t>, K. F., Zhang, S. &amp; Hong, S. (1999). Sample size in factor analysis. </a:t>
            </a:r>
            <a:r>
              <a:rPr lang="en-AU" i="1" dirty="0" smtClean="0"/>
              <a:t>Psychological </a:t>
            </a:r>
            <a:r>
              <a:rPr lang="en-AU" i="1" dirty="0" smtClean="0"/>
              <a:t>Methods, 4</a:t>
            </a:r>
            <a:r>
              <a:rPr lang="en-AU" dirty="0" smtClean="0"/>
              <a:t>, 84-99.</a:t>
            </a:r>
          </a:p>
          <a:p>
            <a:pPr marL="514350" indent="-514350">
              <a:buFont typeface="+mj-lt"/>
              <a:buAutoNum type="arabicPeriod"/>
            </a:pPr>
            <a:r>
              <a:rPr lang="en-AU" dirty="0" err="1" smtClean="0"/>
              <a:t>Ejova</a:t>
            </a:r>
            <a:r>
              <a:rPr lang="en-AU" dirty="0" smtClean="0"/>
              <a:t>, A., Navarro, D. J., &amp; </a:t>
            </a:r>
            <a:r>
              <a:rPr lang="en-AU" dirty="0" err="1" smtClean="0"/>
              <a:t>Delfabbro</a:t>
            </a:r>
            <a:r>
              <a:rPr lang="en-AU" dirty="0" smtClean="0"/>
              <a:t>, P. H. (2013). Success-slope </a:t>
            </a:r>
            <a:r>
              <a:rPr lang="en-AU" dirty="0" smtClean="0"/>
              <a:t>effects on the illusion of control and on remembered </a:t>
            </a:r>
            <a:r>
              <a:rPr lang="en-AU" dirty="0" smtClean="0"/>
              <a:t>success-frequency. </a:t>
            </a:r>
            <a:r>
              <a:rPr lang="en-AU" i="1" dirty="0" smtClean="0"/>
              <a:t>Judgment and Decision Making, 8, </a:t>
            </a:r>
            <a:r>
              <a:rPr lang="en-AU" dirty="0" smtClean="0"/>
              <a:t>498–511.</a:t>
            </a:r>
          </a:p>
          <a:p>
            <a:pPr marL="514350" indent="-514350">
              <a:buFont typeface="+mj-lt"/>
              <a:buAutoNum type="arabicPeriod"/>
            </a:pPr>
            <a:r>
              <a:rPr lang="en-AU" dirty="0" err="1" smtClean="0"/>
              <a:t>Ejova</a:t>
            </a:r>
            <a:r>
              <a:rPr lang="en-AU" dirty="0" smtClean="0"/>
              <a:t>, A., </a:t>
            </a:r>
            <a:r>
              <a:rPr lang="en-AU" dirty="0" err="1" smtClean="0"/>
              <a:t>Delfabbro</a:t>
            </a:r>
            <a:r>
              <a:rPr lang="en-AU" dirty="0" smtClean="0"/>
              <a:t>, P. H., &amp; Navarro, D. J. (2013</a:t>
            </a:r>
            <a:r>
              <a:rPr lang="en-AU" dirty="0" smtClean="0"/>
              <a:t>). Erroneous </a:t>
            </a:r>
            <a:r>
              <a:rPr lang="en-AU" dirty="0" smtClean="0"/>
              <a:t>gambling-related beliefs </a:t>
            </a:r>
            <a:r>
              <a:rPr lang="en-AU" dirty="0" smtClean="0"/>
              <a:t>as </a:t>
            </a:r>
            <a:r>
              <a:rPr lang="en-AU" dirty="0" smtClean="0"/>
              <a:t>illusions </a:t>
            </a:r>
            <a:r>
              <a:rPr lang="en-AU" dirty="0" smtClean="0"/>
              <a:t>of </a:t>
            </a:r>
            <a:r>
              <a:rPr lang="en-AU" dirty="0" smtClean="0"/>
              <a:t>primary </a:t>
            </a:r>
            <a:r>
              <a:rPr lang="en-AU" dirty="0" smtClean="0"/>
              <a:t>and </a:t>
            </a:r>
            <a:r>
              <a:rPr lang="en-AU" dirty="0" smtClean="0"/>
              <a:t>secondary control</a:t>
            </a:r>
            <a:r>
              <a:rPr lang="en-AU" dirty="0" smtClean="0"/>
              <a:t>: A </a:t>
            </a:r>
            <a:r>
              <a:rPr lang="en-AU" dirty="0" smtClean="0"/>
              <a:t>confirmatory factor analysis, </a:t>
            </a:r>
            <a:r>
              <a:rPr lang="en-AU" i="1" dirty="0" smtClean="0"/>
              <a:t>Journal </a:t>
            </a:r>
            <a:r>
              <a:rPr lang="en-AU" i="1" dirty="0" smtClean="0"/>
              <a:t>of Gambling </a:t>
            </a:r>
            <a:r>
              <a:rPr lang="en-AU" i="1" dirty="0" smtClean="0"/>
              <a:t>Studies. </a:t>
            </a:r>
            <a:r>
              <a:rPr lang="en-AU" dirty="0" smtClean="0"/>
              <a:t>Available only as an electronic pre-publication.</a:t>
            </a:r>
          </a:p>
          <a:p>
            <a:pPr marL="514350" indent="-514350">
              <a:buFont typeface="+mj-lt"/>
              <a:buAutoNum type="arabicPeriod"/>
            </a:pPr>
            <a:r>
              <a:rPr lang="en-AU" dirty="0" smtClean="0"/>
              <a:t>De Rosario Martinez (2013). Analysing </a:t>
            </a:r>
            <a:r>
              <a:rPr lang="en-AU" dirty="0" smtClean="0"/>
              <a:t>interactions of </a:t>
            </a:r>
            <a:r>
              <a:rPr lang="en-AU" dirty="0" smtClean="0"/>
              <a:t>fitted models. </a:t>
            </a:r>
            <a:r>
              <a:rPr lang="en-AU" i="1" dirty="0" smtClean="0"/>
              <a:t>R </a:t>
            </a:r>
            <a:r>
              <a:rPr lang="en-AU" dirty="0" smtClean="0"/>
              <a:t>supplementary documentation.</a:t>
            </a:r>
            <a:endParaRPr lang="en-A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229600" cy="1143000"/>
          </a:xfrm>
        </p:spPr>
        <p:txBody>
          <a:bodyPr/>
          <a:lstStyle/>
          <a:p>
            <a:r>
              <a:rPr lang="en-AU" dirty="0" smtClean="0"/>
              <a:t>Factor analysis</a:t>
            </a:r>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a:solidFill>
            <a:schemeClr val="bg1">
              <a:lumMod val="75000"/>
            </a:schemeClr>
          </a:solidFill>
        </p:spPr>
        <p:txBody>
          <a:bodyPr tIns="180000" anchor="t" anchorCtr="0">
            <a:normAutofit/>
          </a:bodyPr>
          <a:lstStyle/>
          <a:p>
            <a:r>
              <a:rPr lang="en-AU" sz="4000" b="1" dirty="0" smtClean="0"/>
              <a:t>Logic of the analysis/ Key concepts</a:t>
            </a:r>
            <a:endParaRPr lang="en-AU" sz="4000" b="1" dirty="0"/>
          </a:p>
        </p:txBody>
      </p:sp>
      <p:sp>
        <p:nvSpPr>
          <p:cNvPr id="3" name="Content Placeholder 2"/>
          <p:cNvSpPr>
            <a:spLocks noGrp="1"/>
          </p:cNvSpPr>
          <p:nvPr>
            <p:ph idx="1"/>
          </p:nvPr>
        </p:nvSpPr>
        <p:spPr>
          <a:xfrm>
            <a:off x="285720" y="1357298"/>
            <a:ext cx="8501122" cy="5143536"/>
          </a:xfrm>
          <a:noFill/>
        </p:spPr>
        <p:txBody>
          <a:bodyPr>
            <a:noAutofit/>
          </a:bodyPr>
          <a:lstStyle/>
          <a:p>
            <a:pPr marL="273050" indent="-273050"/>
            <a:r>
              <a:rPr lang="en-AU" sz="2000" dirty="0" smtClean="0"/>
              <a:t>Factor analysis identifies groups of observed variables that tend to hang together empirically. The variables are usually items in a questionnaire.</a:t>
            </a:r>
          </a:p>
          <a:p>
            <a:pPr marL="273050" indent="-273050"/>
            <a:r>
              <a:rPr lang="en-AU" sz="2000" dirty="0" smtClean="0"/>
              <a:t>Purposes:</a:t>
            </a:r>
          </a:p>
          <a:p>
            <a:pPr marL="722313" lvl="1" indent="-322263">
              <a:spcBef>
                <a:spcPts val="300"/>
              </a:spcBef>
            </a:pPr>
            <a:r>
              <a:rPr lang="en-AU" sz="2000" dirty="0" smtClean="0"/>
              <a:t>understand the structure of a set of variables (e.g., intelligence)</a:t>
            </a:r>
          </a:p>
          <a:p>
            <a:pPr marL="722313" lvl="1" indent="-322263">
              <a:spcBef>
                <a:spcPts val="300"/>
              </a:spcBef>
            </a:pPr>
            <a:r>
              <a:rPr lang="en-AU" sz="2000" dirty="0" smtClean="0"/>
              <a:t>development of new questionnaires: do the items have an expected factor structure? (e.g., Do the items of a new intelligence test capture the known distinction between “fluid” and “crystallised” intelligence?)</a:t>
            </a:r>
          </a:p>
          <a:p>
            <a:pPr marL="722313" lvl="1" indent="-322263">
              <a:spcBef>
                <a:spcPts val="300"/>
              </a:spcBef>
            </a:pPr>
            <a:r>
              <a:rPr lang="en-AU" sz="2000" dirty="0" smtClean="0"/>
              <a:t>data set reduction, often involving the calculation of factor scores</a:t>
            </a:r>
          </a:p>
          <a:p>
            <a:pPr marL="365125" lvl="1" indent="0">
              <a:spcBef>
                <a:spcPts val="300"/>
              </a:spcBef>
              <a:buNone/>
            </a:pPr>
            <a:r>
              <a:rPr lang="en-AU" sz="2000" dirty="0" smtClean="0"/>
              <a:t>The factor analyses in this lecture have all of these purposes.</a:t>
            </a:r>
          </a:p>
          <a:p>
            <a:pPr marL="322263" indent="-322263"/>
            <a:r>
              <a:rPr lang="en-AU" sz="2000" dirty="0" smtClean="0"/>
              <a:t>Two main types:</a:t>
            </a:r>
          </a:p>
          <a:p>
            <a:pPr marL="722313" lvl="1" indent="-322263">
              <a:spcBef>
                <a:spcPts val="300"/>
              </a:spcBef>
            </a:pPr>
            <a:r>
              <a:rPr lang="en-AU" sz="2000" dirty="0" smtClean="0"/>
              <a:t>Principal component analysis (not technically “factor analysis”)</a:t>
            </a:r>
          </a:p>
          <a:p>
            <a:pPr marL="722313" lvl="1" indent="-322263">
              <a:spcBef>
                <a:spcPts val="300"/>
              </a:spcBef>
            </a:pPr>
            <a:r>
              <a:rPr lang="en-AU" sz="2000" dirty="0" smtClean="0"/>
              <a:t>Factor analysis (usually, with a principal axis factoring fitting procedure, but maximum likelihood available as well)</a:t>
            </a:r>
          </a:p>
          <a:p>
            <a:pPr marL="365125" lvl="1" indent="0">
              <a:spcBef>
                <a:spcPts val="300"/>
              </a:spcBef>
              <a:buNone/>
            </a:pPr>
            <a:r>
              <a:rPr lang="en-AU" sz="2000" dirty="0" smtClean="0"/>
              <a:t>Tend to produce similar results, but not in all cases. So analyses typically examine the results from both methods.</a:t>
            </a:r>
          </a:p>
          <a:p>
            <a:pPr marL="322263" indent="-322263"/>
            <a:r>
              <a:rPr lang="en-AU" sz="2000" dirty="0" smtClean="0"/>
              <a:t>Performed on a correlation or covariance matrix of the observed variables.</a:t>
            </a:r>
          </a:p>
        </p:txBody>
      </p:sp>
      <p:sp>
        <p:nvSpPr>
          <p:cNvPr id="4" name="Content Placeholder 2"/>
          <p:cNvSpPr txBox="1">
            <a:spLocks/>
          </p:cNvSpPr>
          <p:nvPr/>
        </p:nvSpPr>
        <p:spPr>
          <a:xfrm>
            <a:off x="1714480" y="928670"/>
            <a:ext cx="7000924" cy="357190"/>
          </a:xfrm>
          <a:prstGeom prst="rect">
            <a:avLst/>
          </a:prstGeom>
          <a:noFill/>
          <a:ln>
            <a:noFill/>
          </a:ln>
        </p:spPr>
        <p:txBody>
          <a:bodyPr/>
          <a:lstStyle/>
          <a:p>
            <a:pPr>
              <a:spcBef>
                <a:spcPts val="700"/>
              </a:spcBef>
              <a:buClr>
                <a:schemeClr val="accent2"/>
              </a:buClr>
              <a:buSzPct val="60000"/>
              <a:defRPr/>
            </a:pPr>
            <a:r>
              <a:rPr lang="en-AU" dirty="0" smtClean="0"/>
              <a:t>Readings: 1 (Field), 2 (Costello  &amp; Osborne</a:t>
            </a:r>
            <a:r>
              <a:rPr lang="en-AU" dirty="0" smtClean="0"/>
              <a:t>);  others specified in the slides</a:t>
            </a:r>
            <a:endParaRPr lang="en-AU"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214290"/>
            <a:ext cx="850112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Key concepts: Factor loadings</a:t>
            </a:r>
          </a:p>
        </p:txBody>
      </p:sp>
      <p:sp>
        <p:nvSpPr>
          <p:cNvPr id="7" name="Content Placeholder 2"/>
          <p:cNvSpPr>
            <a:spLocks noGrp="1"/>
          </p:cNvSpPr>
          <p:nvPr>
            <p:ph idx="1"/>
          </p:nvPr>
        </p:nvSpPr>
        <p:spPr>
          <a:xfrm>
            <a:off x="285720" y="714356"/>
            <a:ext cx="8572560" cy="5929354"/>
          </a:xfrm>
        </p:spPr>
        <p:txBody>
          <a:bodyPr>
            <a:normAutofit/>
          </a:bodyPr>
          <a:lstStyle/>
          <a:p>
            <a:pPr marL="274638" indent="-274638">
              <a:spcBef>
                <a:spcPts val="0"/>
              </a:spcBef>
              <a:defRPr/>
            </a:pPr>
            <a:r>
              <a:rPr lang="en-US" sz="2000" dirty="0" smtClean="0"/>
              <a:t>One of the main final “outputs” of the regression analysis</a:t>
            </a:r>
          </a:p>
          <a:p>
            <a:pPr marL="274638" indent="-274638">
              <a:spcBef>
                <a:spcPts val="0"/>
              </a:spcBef>
              <a:defRPr/>
            </a:pPr>
            <a:r>
              <a:rPr lang="en-US" sz="2000" dirty="0" smtClean="0"/>
              <a:t>Structure matrix: loadings expressed as the average correlation, across all participants </a:t>
            </a:r>
            <a:r>
              <a:rPr lang="en-US" sz="2000" i="1" dirty="0" err="1" smtClean="0"/>
              <a:t>i</a:t>
            </a:r>
            <a:r>
              <a:rPr lang="en-US" sz="2000" dirty="0" smtClean="0"/>
              <a:t>, of score on the observed variable and </a:t>
            </a:r>
            <a:r>
              <a:rPr lang="en-US" sz="2000" dirty="0" smtClean="0">
                <a:solidFill>
                  <a:schemeClr val="accent1">
                    <a:lumMod val="75000"/>
                  </a:schemeClr>
                </a:solidFill>
              </a:rPr>
              <a:t>score on the factor</a:t>
            </a:r>
            <a:r>
              <a:rPr lang="en-US" sz="2000" dirty="0" smtClean="0"/>
              <a:t> </a:t>
            </a:r>
          </a:p>
          <a:p>
            <a:pPr marL="274638" indent="-274638">
              <a:spcBef>
                <a:spcPts val="0"/>
              </a:spcBef>
              <a:defRPr/>
            </a:pPr>
            <a:r>
              <a:rPr lang="en-US" sz="2000" dirty="0" smtClean="0"/>
              <a:t>Pattern matrix: loadings expressed as </a:t>
            </a:r>
            <a:r>
              <a:rPr lang="en-US" sz="2000" dirty="0" smtClean="0">
                <a:solidFill>
                  <a:srgbClr val="C00000"/>
                </a:solidFill>
              </a:rPr>
              <a:t>regression coefficients</a:t>
            </a:r>
            <a:r>
              <a:rPr lang="en-US" sz="2000" dirty="0" smtClean="0"/>
              <a:t>:</a:t>
            </a:r>
          </a:p>
          <a:p>
            <a:pPr marL="674688" lvl="1" indent="-274638">
              <a:spcBef>
                <a:spcPts val="0"/>
              </a:spcBef>
              <a:buNone/>
              <a:defRPr/>
            </a:pPr>
            <a:r>
              <a:rPr lang="en-US" sz="2000" dirty="0" smtClean="0">
                <a:solidFill>
                  <a:schemeClr val="accent1">
                    <a:lumMod val="75000"/>
                  </a:schemeClr>
                </a:solidFill>
              </a:rPr>
              <a:t>Illusion of natural </a:t>
            </a:r>
            <a:r>
              <a:rPr lang="en-US" sz="2000" dirty="0" err="1" smtClean="0">
                <a:solidFill>
                  <a:schemeClr val="accent1">
                    <a:lumMod val="75000"/>
                  </a:schemeClr>
                </a:solidFill>
              </a:rPr>
              <a:t>control</a:t>
            </a:r>
            <a:r>
              <a:rPr lang="en-US" sz="2000" baseline="-25000" dirty="0" err="1" smtClean="0">
                <a:solidFill>
                  <a:schemeClr val="accent1">
                    <a:lumMod val="75000"/>
                  </a:schemeClr>
                </a:solidFill>
              </a:rPr>
              <a:t>i</a:t>
            </a:r>
            <a:r>
              <a:rPr lang="en-US" sz="2000" baseline="-25000" dirty="0" smtClean="0">
                <a:solidFill>
                  <a:schemeClr val="accent1">
                    <a:lumMod val="75000"/>
                  </a:schemeClr>
                </a:solidFill>
              </a:rPr>
              <a:t> </a:t>
            </a:r>
            <a:r>
              <a:rPr lang="en-US" sz="2000" dirty="0" smtClean="0"/>
              <a:t>= </a:t>
            </a:r>
            <a:r>
              <a:rPr lang="en-US" sz="2000" dirty="0" smtClean="0">
                <a:solidFill>
                  <a:srgbClr val="C00000"/>
                </a:solidFill>
              </a:rPr>
              <a:t>0.95</a:t>
            </a:r>
            <a:r>
              <a:rPr lang="en-US" sz="2000" dirty="0" smtClean="0"/>
              <a:t> x </a:t>
            </a:r>
            <a:r>
              <a:rPr lang="en-US" sz="2000" dirty="0" err="1" smtClean="0"/>
              <a:t>Practice</a:t>
            </a:r>
            <a:r>
              <a:rPr lang="en-US" sz="2000" baseline="-25000" dirty="0" err="1" smtClean="0"/>
              <a:t>i</a:t>
            </a:r>
            <a:r>
              <a:rPr lang="en-US" sz="2000" dirty="0" smtClean="0"/>
              <a:t> + </a:t>
            </a:r>
            <a:r>
              <a:rPr lang="en-US" sz="2000" dirty="0" smtClean="0">
                <a:solidFill>
                  <a:srgbClr val="C00000"/>
                </a:solidFill>
              </a:rPr>
              <a:t>0.75</a:t>
            </a:r>
            <a:r>
              <a:rPr lang="en-US" sz="2000" dirty="0" smtClean="0"/>
              <a:t> x </a:t>
            </a:r>
            <a:r>
              <a:rPr lang="en-US" sz="2000" dirty="0" err="1" smtClean="0"/>
              <a:t>GoalieMoves</a:t>
            </a:r>
            <a:r>
              <a:rPr lang="en-US" sz="2000" baseline="-25000" dirty="0" err="1" smtClean="0"/>
              <a:t>i</a:t>
            </a:r>
            <a:r>
              <a:rPr lang="en-US" sz="2000" dirty="0" smtClean="0"/>
              <a:t> + </a:t>
            </a:r>
            <a:r>
              <a:rPr lang="en-US" sz="2000" dirty="0" smtClean="0">
                <a:solidFill>
                  <a:srgbClr val="C00000"/>
                </a:solidFill>
              </a:rPr>
              <a:t>0.69</a:t>
            </a:r>
            <a:r>
              <a:rPr lang="en-US" sz="2000" dirty="0" smtClean="0"/>
              <a:t> x </a:t>
            </a:r>
            <a:r>
              <a:rPr lang="en-US" sz="2000" dirty="0" err="1" smtClean="0"/>
              <a:t>Skill</a:t>
            </a:r>
            <a:r>
              <a:rPr lang="en-US" sz="2000" baseline="-25000" dirty="0" err="1" smtClean="0"/>
              <a:t>i</a:t>
            </a:r>
            <a:r>
              <a:rPr lang="en-US" sz="2000" dirty="0" smtClean="0"/>
              <a:t> … + </a:t>
            </a:r>
            <a:r>
              <a:rPr lang="en-AU" sz="2000" dirty="0" smtClean="0">
                <a:solidFill>
                  <a:srgbClr val="C00000"/>
                </a:solidFill>
              </a:rPr>
              <a:t>0.39 </a:t>
            </a:r>
            <a:r>
              <a:rPr lang="en-AU" sz="2000" dirty="0" smtClean="0"/>
              <a:t>x Luck</a:t>
            </a:r>
            <a:r>
              <a:rPr lang="en-US" sz="2000" baseline="-25000" dirty="0" err="1" smtClean="0"/>
              <a:t>i</a:t>
            </a:r>
            <a:r>
              <a:rPr lang="en-US" sz="2000" dirty="0" smtClean="0"/>
              <a:t> </a:t>
            </a:r>
            <a:r>
              <a:rPr lang="en-AU" sz="2000" dirty="0" smtClean="0"/>
              <a:t> + error</a:t>
            </a:r>
            <a:r>
              <a:rPr lang="en-US" sz="2000" baseline="-25000" dirty="0" err="1" smtClean="0"/>
              <a:t>i</a:t>
            </a:r>
            <a:r>
              <a:rPr lang="en-US" sz="2000" dirty="0" smtClean="0"/>
              <a:t> </a:t>
            </a:r>
          </a:p>
          <a:p>
            <a:pPr marL="674688" lvl="1" indent="-274638">
              <a:spcBef>
                <a:spcPts val="0"/>
              </a:spcBef>
              <a:buNone/>
              <a:defRPr/>
            </a:pPr>
            <a:r>
              <a:rPr lang="en-US" sz="2000" dirty="0" smtClean="0">
                <a:solidFill>
                  <a:schemeClr val="accent1">
                    <a:lumMod val="75000"/>
                  </a:schemeClr>
                </a:solidFill>
              </a:rPr>
              <a:t>Illusion of supernatural </a:t>
            </a:r>
            <a:r>
              <a:rPr lang="en-US" sz="2000" dirty="0" err="1" smtClean="0">
                <a:solidFill>
                  <a:schemeClr val="accent1">
                    <a:lumMod val="75000"/>
                  </a:schemeClr>
                </a:solidFill>
              </a:rPr>
              <a:t>control</a:t>
            </a:r>
            <a:r>
              <a:rPr lang="en-US" sz="2000" baseline="-25000" dirty="0" err="1" smtClean="0">
                <a:solidFill>
                  <a:schemeClr val="accent1">
                    <a:lumMod val="75000"/>
                  </a:schemeClr>
                </a:solidFill>
              </a:rPr>
              <a:t>i</a:t>
            </a:r>
            <a:r>
              <a:rPr lang="en-US" sz="2000" baseline="-25000" dirty="0" smtClean="0">
                <a:solidFill>
                  <a:schemeClr val="accent1">
                    <a:lumMod val="75000"/>
                  </a:schemeClr>
                </a:solidFill>
              </a:rPr>
              <a:t> </a:t>
            </a:r>
            <a:r>
              <a:rPr lang="en-US" sz="2000" dirty="0" smtClean="0"/>
              <a:t>= </a:t>
            </a:r>
            <a:r>
              <a:rPr lang="en-US" sz="2000" dirty="0" smtClean="0">
                <a:solidFill>
                  <a:srgbClr val="C00000"/>
                </a:solidFill>
              </a:rPr>
              <a:t>-0.13</a:t>
            </a:r>
            <a:r>
              <a:rPr lang="en-US" sz="2000" dirty="0" smtClean="0"/>
              <a:t> x </a:t>
            </a:r>
            <a:r>
              <a:rPr lang="en-US" sz="2000" dirty="0" err="1" smtClean="0"/>
              <a:t>Practice</a:t>
            </a:r>
            <a:r>
              <a:rPr lang="en-US" sz="2000" baseline="-25000" dirty="0" err="1" smtClean="0"/>
              <a:t>i</a:t>
            </a:r>
            <a:r>
              <a:rPr lang="en-US" sz="2000" dirty="0" smtClean="0"/>
              <a:t> +… </a:t>
            </a:r>
            <a:r>
              <a:rPr lang="en-US" sz="2000" dirty="0" smtClean="0">
                <a:solidFill>
                  <a:srgbClr val="C00000"/>
                </a:solidFill>
              </a:rPr>
              <a:t>0.63</a:t>
            </a:r>
            <a:r>
              <a:rPr lang="en-US" sz="2000" dirty="0" smtClean="0"/>
              <a:t> x </a:t>
            </a:r>
            <a:r>
              <a:rPr lang="en-US" sz="2000" dirty="0" err="1" smtClean="0"/>
              <a:t>LuckyPlay</a:t>
            </a:r>
            <a:r>
              <a:rPr lang="en-US" sz="2000" baseline="-25000" dirty="0" err="1" smtClean="0"/>
              <a:t>i</a:t>
            </a:r>
            <a:r>
              <a:rPr lang="en-US" sz="2000" dirty="0" smtClean="0"/>
              <a:t> + </a:t>
            </a:r>
            <a:r>
              <a:rPr lang="en-US" sz="2000" dirty="0" smtClean="0">
                <a:solidFill>
                  <a:srgbClr val="C00000"/>
                </a:solidFill>
              </a:rPr>
              <a:t>0.59</a:t>
            </a:r>
            <a:r>
              <a:rPr lang="en-US" sz="2000" dirty="0" smtClean="0"/>
              <a:t> x </a:t>
            </a:r>
            <a:r>
              <a:rPr lang="en-US" sz="2000" dirty="0" err="1" smtClean="0"/>
              <a:t>LuckyMoments</a:t>
            </a:r>
            <a:r>
              <a:rPr lang="en-US" sz="2000" baseline="-25000" dirty="0" err="1" smtClean="0"/>
              <a:t>i</a:t>
            </a:r>
            <a:r>
              <a:rPr lang="en-US" sz="2000" dirty="0" smtClean="0"/>
              <a:t>+ </a:t>
            </a:r>
            <a:r>
              <a:rPr lang="en-AU" sz="2000" dirty="0" smtClean="0">
                <a:solidFill>
                  <a:srgbClr val="C00000"/>
                </a:solidFill>
              </a:rPr>
              <a:t>0.43</a:t>
            </a:r>
            <a:r>
              <a:rPr lang="en-AU" sz="2000" dirty="0" smtClean="0"/>
              <a:t> x Luck</a:t>
            </a:r>
            <a:r>
              <a:rPr lang="en-US" sz="2000" baseline="-25000" dirty="0" err="1" smtClean="0"/>
              <a:t>i</a:t>
            </a:r>
            <a:r>
              <a:rPr lang="en-US" sz="2000" dirty="0" smtClean="0"/>
              <a:t> </a:t>
            </a:r>
            <a:r>
              <a:rPr lang="en-AU" sz="2000" dirty="0" smtClean="0"/>
              <a:t> + error</a:t>
            </a:r>
            <a:r>
              <a:rPr lang="en-US" sz="2000" baseline="-25000" dirty="0" err="1" smtClean="0"/>
              <a:t>i</a:t>
            </a:r>
            <a:r>
              <a:rPr lang="en-US" sz="2000" dirty="0" smtClean="0"/>
              <a:t> </a:t>
            </a:r>
          </a:p>
          <a:p>
            <a:pPr marL="274638" indent="-274638">
              <a:spcBef>
                <a:spcPts val="0"/>
              </a:spcBef>
              <a:defRPr/>
            </a:pPr>
            <a:r>
              <a:rPr lang="en-US" sz="2000" dirty="0" smtClean="0"/>
              <a:t>Correlations and regression coefficients are the same thing when an orthogonal rotation is used (see “Rotation” concept).</a:t>
            </a:r>
          </a:p>
          <a:p>
            <a:pPr marL="0" indent="0" eaLnBrk="1" hangingPunct="1">
              <a:buNone/>
              <a:defRPr/>
            </a:pP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214290"/>
            <a:ext cx="8501122" cy="500066"/>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Key concepts: Factor</a:t>
            </a:r>
            <a:r>
              <a:rPr kumimoji="0" lang="en-AU" sz="2400" b="0" i="0" u="none" strike="noStrike" kern="1200" cap="none" spc="0" normalizeH="0" noProof="0" dirty="0" smtClean="0">
                <a:ln>
                  <a:noFill/>
                </a:ln>
                <a:solidFill>
                  <a:schemeClr val="tx1"/>
                </a:solidFill>
                <a:effectLst/>
                <a:uLnTx/>
                <a:uFillTx/>
                <a:latin typeface="+mn-lt"/>
                <a:ea typeface="+mn-ea"/>
                <a:cs typeface="+mn-cs"/>
              </a:rPr>
              <a:t> scores (Reading: 3) </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2"/>
          <p:cNvSpPr>
            <a:spLocks noGrp="1"/>
          </p:cNvSpPr>
          <p:nvPr>
            <p:ph idx="1"/>
          </p:nvPr>
        </p:nvSpPr>
        <p:spPr>
          <a:xfrm>
            <a:off x="285720" y="714356"/>
            <a:ext cx="8572560" cy="5857916"/>
          </a:xfrm>
        </p:spPr>
        <p:txBody>
          <a:bodyPr>
            <a:normAutofit/>
          </a:bodyPr>
          <a:lstStyle/>
          <a:p>
            <a:pPr marL="274638" indent="-274638"/>
            <a:r>
              <a:rPr lang="en-AU" sz="2000" dirty="0" smtClean="0"/>
              <a:t>A person’s score on a factor could be calculated as just the average of all the items loading on that factor, but this can be a suboptimal measure given that the items have different weights.</a:t>
            </a:r>
          </a:p>
          <a:p>
            <a:pPr marL="274638" indent="-274638"/>
            <a:r>
              <a:rPr lang="en-AU" sz="2000" dirty="0" smtClean="0"/>
              <a:t>There are various ways of calculating factor scores, the most common one being “regression”, which takes correlations between factors and items into account.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214290"/>
            <a:ext cx="8501122" cy="92869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Key concepts: Communality,</a:t>
            </a:r>
            <a:r>
              <a:rPr kumimoji="0" lang="en-AU" sz="2400" b="0" i="0" u="none" strike="noStrike" kern="1200" cap="none" spc="0" normalizeH="0" noProof="0" dirty="0" smtClean="0">
                <a:ln>
                  <a:noFill/>
                </a:ln>
                <a:solidFill>
                  <a:schemeClr val="tx1"/>
                </a:solidFill>
                <a:effectLst/>
                <a:uLnTx/>
                <a:uFillTx/>
                <a:latin typeface="+mn-lt"/>
                <a:ea typeface="+mn-ea"/>
                <a:cs typeface="+mn-cs"/>
              </a:rPr>
              <a:t> and its role in distinguishing principal component analysis from principal axis factoring </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2"/>
          <p:cNvSpPr>
            <a:spLocks noGrp="1"/>
          </p:cNvSpPr>
          <p:nvPr>
            <p:ph idx="1"/>
          </p:nvPr>
        </p:nvSpPr>
        <p:spPr>
          <a:xfrm>
            <a:off x="285720" y="1071546"/>
            <a:ext cx="8572560" cy="5500726"/>
          </a:xfrm>
        </p:spPr>
        <p:txBody>
          <a:bodyPr>
            <a:normAutofit/>
          </a:bodyPr>
          <a:lstStyle/>
          <a:p>
            <a:pPr marL="274638" indent="-274638">
              <a:spcBef>
                <a:spcPts val="0"/>
              </a:spcBef>
              <a:spcAft>
                <a:spcPts val="1200"/>
              </a:spcAft>
            </a:pPr>
            <a:r>
              <a:rPr lang="en-AU" sz="2000" b="1" dirty="0" smtClean="0"/>
              <a:t>Principal axis factoring (PAF)/ maximum likelihood </a:t>
            </a:r>
            <a:r>
              <a:rPr lang="en-AU" sz="2000" dirty="0" smtClean="0"/>
              <a:t>assumes that the </a:t>
            </a:r>
            <a:r>
              <a:rPr lang="en-AU" sz="2000" dirty="0" err="1" smtClean="0"/>
              <a:t>covariation</a:t>
            </a:r>
            <a:r>
              <a:rPr lang="en-AU" sz="2000" dirty="0" smtClean="0"/>
              <a:t> in the observed variables is due to the presence of one or more latent variables (factors) that exert </a:t>
            </a:r>
            <a:r>
              <a:rPr lang="en-AU" sz="2000" b="1" dirty="0" smtClean="0"/>
              <a:t>causal influence </a:t>
            </a:r>
            <a:r>
              <a:rPr lang="en-AU" sz="2000" dirty="0" smtClean="0"/>
              <a:t>on these observed variables. Under this assumption, each observed variable can have variance </a:t>
            </a:r>
            <a:r>
              <a:rPr lang="en-AU" sz="2000" i="1" dirty="0" smtClean="0"/>
              <a:t>not</a:t>
            </a:r>
            <a:r>
              <a:rPr lang="en-AU" sz="2000" dirty="0" smtClean="0"/>
              <a:t> caused by the latent variable. This unique variance can occur because of measurement error (random variance) or reliable individual differences not related to the latent variable. In mathematical terms, this translates into the assumption that, for each observed variable, the </a:t>
            </a:r>
            <a:r>
              <a:rPr lang="en-AU" sz="2000" b="1" dirty="0" smtClean="0"/>
              <a:t>communality (a measure of the variance shared with other observed variables) is not necessarily equal to one</a:t>
            </a:r>
            <a:r>
              <a:rPr lang="en-AU" sz="2000" dirty="0" smtClean="0"/>
              <a:t>. The initial communality is the squared multiple correlation of each variable with all the others (the </a:t>
            </a:r>
            <a:r>
              <a:rPr lang="en-AU" sz="2000" i="1" dirty="0" smtClean="0"/>
              <a:t>R</a:t>
            </a:r>
            <a:r>
              <a:rPr lang="en-AU" sz="2000" i="1" baseline="30000" dirty="0" smtClean="0"/>
              <a:t>2</a:t>
            </a:r>
            <a:r>
              <a:rPr lang="en-AU" sz="2000" i="1" dirty="0" smtClean="0"/>
              <a:t> </a:t>
            </a:r>
            <a:r>
              <a:rPr lang="en-AU" sz="2000" dirty="0" smtClean="0"/>
              <a:t>if all the other variables are assumed to be predictors in a linear regression). See </a:t>
            </a:r>
            <a:r>
              <a:rPr lang="en-AU" sz="2000" dirty="0" smtClean="0">
                <a:hlinkClick r:id="rId2"/>
              </a:rPr>
              <a:t>this</a:t>
            </a:r>
            <a:r>
              <a:rPr lang="en-AU" sz="2000" dirty="0" smtClean="0"/>
              <a:t> webpage for the details.</a:t>
            </a:r>
          </a:p>
          <a:p>
            <a:pPr marL="274638" indent="-274638"/>
            <a:r>
              <a:rPr lang="en-AU" sz="2000" b="1" dirty="0" smtClean="0"/>
              <a:t>Principal component analysis (PCA) </a:t>
            </a:r>
            <a:r>
              <a:rPr lang="en-AU" sz="2000" dirty="0" smtClean="0"/>
              <a:t>makes no assumptions about an underlying causal model. It is simply a variable reduction procedure aimed at identifying a relatively small number of components that account for most of the variance in a set of observed variables. </a:t>
            </a:r>
            <a:r>
              <a:rPr lang="en-AU" sz="2000" b="1" dirty="0" smtClean="0"/>
              <a:t>Communalities are assumed to equal one.</a:t>
            </a:r>
            <a:endParaRPr 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214290"/>
            <a:ext cx="8501122" cy="500066"/>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Key concepts: </a:t>
            </a:r>
            <a:r>
              <a:rPr kumimoji="0" lang="en-AU" sz="2400" b="0" i="0" u="none" strike="noStrike" kern="1200" cap="none" spc="0" normalizeH="0" baseline="0" noProof="0" dirty="0" err="1" smtClean="0">
                <a:ln>
                  <a:noFill/>
                </a:ln>
                <a:solidFill>
                  <a:schemeClr val="tx1"/>
                </a:solidFill>
                <a:effectLst/>
                <a:uLnTx/>
                <a:uFillTx/>
                <a:latin typeface="+mn-lt"/>
                <a:ea typeface="+mn-ea"/>
                <a:cs typeface="+mn-cs"/>
              </a:rPr>
              <a:t>Eigenvalues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Content Placeholder 2"/>
          <p:cNvSpPr>
            <a:spLocks noGrp="1"/>
          </p:cNvSpPr>
          <p:nvPr>
            <p:ph idx="1"/>
          </p:nvPr>
        </p:nvSpPr>
        <p:spPr>
          <a:xfrm>
            <a:off x="285720" y="714356"/>
            <a:ext cx="8572560" cy="5857916"/>
          </a:xfrm>
        </p:spPr>
        <p:txBody>
          <a:bodyPr>
            <a:normAutofit/>
          </a:bodyPr>
          <a:lstStyle/>
          <a:p>
            <a:pPr marL="274638" indent="-274638"/>
            <a:r>
              <a:rPr lang="en-AU" sz="2000" dirty="0" err="1" smtClean="0"/>
              <a:t>Eigenvalues</a:t>
            </a:r>
            <a:r>
              <a:rPr lang="en-AU" sz="2000" dirty="0" smtClean="0"/>
              <a:t> are calculated for each uncovered factor/component during both PAF and PCA. PAF just uses a slightly different correlation matrix, where the initial communalities replace the ‘1s’ along the diagonal. There are always as many factors/components as observed variables, and the first factor/component always accounts for the largest amount of total variance relative to the other factors. </a:t>
            </a:r>
          </a:p>
          <a:p>
            <a:pPr marL="274638" indent="-274638"/>
            <a:r>
              <a:rPr lang="en-AU" sz="2000" dirty="0" smtClean="0"/>
              <a:t>Eigenvectors consist of the “weights” (loadings) of each observed variable on the factor. </a:t>
            </a:r>
            <a:r>
              <a:rPr lang="en-AU" sz="2000" dirty="0" err="1" smtClean="0"/>
              <a:t>Eigenvalues</a:t>
            </a:r>
            <a:r>
              <a:rPr lang="en-AU" sz="2000" dirty="0" smtClean="0"/>
              <a:t> are a property of the eigenvectors and have a complex </a:t>
            </a:r>
            <a:r>
              <a:rPr lang="en-AU" sz="2000" dirty="0" smtClean="0">
                <a:hlinkClick r:id="rId3"/>
              </a:rPr>
              <a:t>geometrical definition</a:t>
            </a:r>
            <a:r>
              <a:rPr lang="en-AU" sz="2000" dirty="0" smtClean="0"/>
              <a:t>. The higher a factor’s </a:t>
            </a:r>
            <a:r>
              <a:rPr lang="en-AU" sz="2000" dirty="0" err="1" smtClean="0"/>
              <a:t>eigenvalue</a:t>
            </a:r>
            <a:r>
              <a:rPr lang="en-AU" sz="2000" dirty="0" smtClean="0"/>
              <a:t>, however, the greater the amount of total variance it accounts for.</a:t>
            </a:r>
          </a:p>
          <a:p>
            <a:pPr marL="274638" indent="-274638"/>
            <a:r>
              <a:rPr lang="en-AU" sz="2000" dirty="0" err="1" smtClean="0"/>
              <a:t>Eigenvalues</a:t>
            </a:r>
            <a:r>
              <a:rPr lang="en-AU" sz="2000" dirty="0" smtClean="0"/>
              <a:t> can be illustrated in a </a:t>
            </a:r>
            <a:r>
              <a:rPr lang="en-AU" sz="2000" dirty="0" err="1" smtClean="0"/>
              <a:t>scree</a:t>
            </a:r>
            <a:r>
              <a:rPr lang="en-AU" sz="2000" dirty="0" smtClean="0"/>
              <a:t> plot. This plot might show slightly different values, depending on whether it illustrates the PAF or PCA calculations. However, the general shape of a </a:t>
            </a:r>
            <a:r>
              <a:rPr lang="en-AU" sz="2000" dirty="0" err="1" smtClean="0"/>
              <a:t>scree</a:t>
            </a:r>
            <a:r>
              <a:rPr lang="en-AU" sz="2000" dirty="0" smtClean="0"/>
              <a:t> plot is always the same, illustrating, as per the first dot point, higher relative importance for the first factor. </a:t>
            </a:r>
          </a:p>
          <a:p>
            <a:pPr marL="274638" indent="-274638"/>
            <a:r>
              <a:rPr lang="en-AU" sz="2000" dirty="0" smtClean="0"/>
              <a:t>As will be discussed later in “Analysis steps”, </a:t>
            </a:r>
            <a:r>
              <a:rPr lang="en-AU" sz="2000" dirty="0" err="1" smtClean="0"/>
              <a:t>scree</a:t>
            </a:r>
            <a:r>
              <a:rPr lang="en-AU" sz="2000" dirty="0" smtClean="0"/>
              <a:t> plots are used to decide whether to retain more than one factor.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85720" y="71414"/>
            <a:ext cx="8501122" cy="500066"/>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Key concepts: Rotation</a:t>
            </a:r>
          </a:p>
        </p:txBody>
      </p:sp>
      <p:sp>
        <p:nvSpPr>
          <p:cNvPr id="7" name="Content Placeholder 2"/>
          <p:cNvSpPr>
            <a:spLocks noGrp="1"/>
          </p:cNvSpPr>
          <p:nvPr>
            <p:ph idx="1"/>
          </p:nvPr>
        </p:nvSpPr>
        <p:spPr>
          <a:xfrm>
            <a:off x="285720" y="571480"/>
            <a:ext cx="4786346" cy="6357982"/>
          </a:xfrm>
        </p:spPr>
        <p:txBody>
          <a:bodyPr>
            <a:normAutofit lnSpcReduction="10000"/>
          </a:bodyPr>
          <a:lstStyle/>
          <a:p>
            <a:pPr marL="274638" indent="-274638"/>
            <a:r>
              <a:rPr lang="en-AU" sz="2000" dirty="0" smtClean="0"/>
              <a:t>Performed so that the loadings of the observed variables are maximised  on the factor that they relate to most.</a:t>
            </a:r>
          </a:p>
          <a:p>
            <a:pPr marL="274638" indent="-274638"/>
            <a:r>
              <a:rPr lang="en-AU" sz="2000" dirty="0" smtClean="0"/>
              <a:t>Can be:</a:t>
            </a:r>
          </a:p>
          <a:p>
            <a:pPr marL="674688" lvl="1" indent="-274638"/>
            <a:r>
              <a:rPr lang="en-AU" sz="2000" dirty="0" smtClean="0"/>
              <a:t>Orthogonal (</a:t>
            </a:r>
            <a:r>
              <a:rPr lang="en-AU" sz="2000" dirty="0" err="1" smtClean="0"/>
              <a:t>varimax</a:t>
            </a:r>
            <a:r>
              <a:rPr lang="en-AU" sz="2000" dirty="0" smtClean="0"/>
              <a:t>, </a:t>
            </a:r>
            <a:r>
              <a:rPr lang="en-AU" sz="2000" dirty="0" err="1" smtClean="0"/>
              <a:t>quatrimax</a:t>
            </a:r>
            <a:r>
              <a:rPr lang="en-AU" sz="2000" dirty="0" smtClean="0"/>
              <a:t>, </a:t>
            </a:r>
            <a:r>
              <a:rPr lang="en-AU" sz="2000" dirty="0" err="1" smtClean="0"/>
              <a:t>BentlerT</a:t>
            </a:r>
            <a:r>
              <a:rPr lang="en-AU" sz="2000" dirty="0" smtClean="0"/>
              <a:t>, </a:t>
            </a:r>
            <a:r>
              <a:rPr lang="en-AU" sz="2000" dirty="0" err="1" smtClean="0"/>
              <a:t>geominT</a:t>
            </a:r>
            <a:r>
              <a:rPr lang="en-AU" sz="2000" dirty="0" smtClean="0"/>
              <a:t>): factors are assumed to be independent (i.e., at right angles, as in the diagram)</a:t>
            </a:r>
          </a:p>
          <a:p>
            <a:pPr marL="674688" lvl="1" indent="-274638"/>
            <a:r>
              <a:rPr lang="en-AU" sz="2000" dirty="0" smtClean="0"/>
              <a:t>Oblique (</a:t>
            </a:r>
            <a:r>
              <a:rPr lang="en-AU" sz="2000" dirty="0" err="1" smtClean="0"/>
              <a:t>olimin</a:t>
            </a:r>
            <a:r>
              <a:rPr lang="en-AU" sz="2000" dirty="0" smtClean="0"/>
              <a:t>, </a:t>
            </a:r>
            <a:r>
              <a:rPr lang="en-AU" sz="2000" dirty="0" err="1" smtClean="0"/>
              <a:t>promax</a:t>
            </a:r>
            <a:r>
              <a:rPr lang="en-AU" sz="2000" dirty="0" smtClean="0"/>
              <a:t>, </a:t>
            </a:r>
            <a:r>
              <a:rPr lang="en-AU" sz="2000" dirty="0" err="1" smtClean="0"/>
              <a:t>simplimax</a:t>
            </a:r>
            <a:r>
              <a:rPr lang="en-AU" sz="2000" dirty="0" smtClean="0"/>
              <a:t>, </a:t>
            </a:r>
            <a:r>
              <a:rPr lang="en-AU" sz="2000" dirty="0" err="1" smtClean="0"/>
              <a:t>BentlerQ</a:t>
            </a:r>
            <a:r>
              <a:rPr lang="en-AU" sz="2000" dirty="0" smtClean="0"/>
              <a:t>, </a:t>
            </a:r>
            <a:r>
              <a:rPr lang="en-AU" sz="2000" dirty="0" err="1" smtClean="0"/>
              <a:t>geominQ</a:t>
            </a:r>
            <a:r>
              <a:rPr lang="en-AU" sz="2000" dirty="0" smtClean="0"/>
              <a:t>): factors are assumed to be related</a:t>
            </a:r>
          </a:p>
          <a:p>
            <a:pPr marL="274638" indent="-274638"/>
            <a:r>
              <a:rPr lang="en-AU" sz="2000" dirty="0" smtClean="0"/>
              <a:t>Often, both are performed, with the “factor correlation matrix” then being checked to determine whether there are substantial correlations between factors that warrant discarding the orthogonal solution. Factors in human data tend to be correlated.</a:t>
            </a:r>
          </a:p>
          <a:p>
            <a:pPr marL="274638" indent="-274638"/>
            <a:r>
              <a:rPr lang="en-AU" sz="2000" dirty="0" smtClean="0"/>
              <a:t>Factor rotation methods matter: e.g., </a:t>
            </a:r>
            <a:r>
              <a:rPr lang="en-AU" sz="2000" dirty="0" err="1" smtClean="0"/>
              <a:t>promax</a:t>
            </a:r>
            <a:r>
              <a:rPr lang="en-AU" sz="2000" dirty="0" smtClean="0"/>
              <a:t> is recommended over </a:t>
            </a:r>
            <a:r>
              <a:rPr lang="en-AU" sz="2000" dirty="0" err="1" smtClean="0"/>
              <a:t>oblimin</a:t>
            </a:r>
            <a:r>
              <a:rPr lang="en-AU" sz="2000" dirty="0" smtClean="0"/>
              <a:t> for very large data sets.</a:t>
            </a:r>
          </a:p>
        </p:txBody>
      </p:sp>
      <p:pic>
        <p:nvPicPr>
          <p:cNvPr id="79878" name="Picture 6" descr="http://www.ats.ucla.edu/stat/sas/library/stat533.gif"/>
          <p:cNvPicPr>
            <a:picLocks noChangeAspect="1" noChangeArrowheads="1"/>
          </p:cNvPicPr>
          <p:nvPr/>
        </p:nvPicPr>
        <p:blipFill>
          <a:blip r:embed="rId2" cstate="print"/>
          <a:srcRect/>
          <a:stretch>
            <a:fillRect/>
          </a:stretch>
        </p:blipFill>
        <p:spPr bwMode="auto">
          <a:xfrm>
            <a:off x="4929190" y="1857364"/>
            <a:ext cx="3863748" cy="3057533"/>
          </a:xfrm>
          <a:prstGeom prst="rect">
            <a:avLst/>
          </a:prstGeom>
          <a:noFill/>
        </p:spPr>
      </p:pic>
      <p:sp>
        <p:nvSpPr>
          <p:cNvPr id="31" name="Rectangle 30"/>
          <p:cNvSpPr/>
          <p:nvPr/>
        </p:nvSpPr>
        <p:spPr>
          <a:xfrm>
            <a:off x="7143768" y="2786058"/>
            <a:ext cx="1785950" cy="338554"/>
          </a:xfrm>
          <a:prstGeom prst="rect">
            <a:avLst/>
          </a:prstGeom>
          <a:noFill/>
        </p:spPr>
        <p:txBody>
          <a:bodyPr wrap="square">
            <a:spAutoFit/>
          </a:bodyPr>
          <a:lstStyle/>
          <a:p>
            <a:pPr algn="ctr"/>
            <a:r>
              <a:rPr lang="en-AU" sz="1600" dirty="0" smtClean="0"/>
              <a:t>Variable 1</a:t>
            </a:r>
            <a:endParaRPr lang="en-AU" sz="1600" dirty="0"/>
          </a:p>
        </p:txBody>
      </p:sp>
      <p:sp>
        <p:nvSpPr>
          <p:cNvPr id="32" name="Rectangle 31"/>
          <p:cNvSpPr/>
          <p:nvPr/>
        </p:nvSpPr>
        <p:spPr>
          <a:xfrm>
            <a:off x="5786446" y="5357826"/>
            <a:ext cx="2714644" cy="738664"/>
          </a:xfrm>
          <a:prstGeom prst="rect">
            <a:avLst/>
          </a:prstGeom>
          <a:noFill/>
        </p:spPr>
        <p:txBody>
          <a:bodyPr wrap="square">
            <a:spAutoFit/>
          </a:bodyPr>
          <a:lstStyle/>
          <a:p>
            <a:pPr algn="ctr"/>
            <a:r>
              <a:rPr lang="en-AU" sz="1400" dirty="0" smtClean="0"/>
              <a:t>Image from: </a:t>
            </a:r>
            <a:r>
              <a:rPr lang="en-AU" sz="1400" dirty="0" smtClean="0">
                <a:hlinkClick r:id="rId3"/>
              </a:rPr>
              <a:t>http://www.ats.ucla.edu/stat/sas/library/factor_ut.htm</a:t>
            </a:r>
            <a:endParaRPr lang="en-AU"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22338</TotalTime>
  <Words>3867</Words>
  <Application>Microsoft Office PowerPoint</Application>
  <PresentationFormat>On-screen Show (4:3)</PresentationFormat>
  <Paragraphs>217</Paragraphs>
  <Slides>25</Slides>
  <Notes>13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Lecture 7</vt:lpstr>
      <vt:lpstr>Programme</vt:lpstr>
      <vt:lpstr>Factor analysis</vt:lpstr>
      <vt:lpstr>Logic of the analysis/ Key concepts</vt:lpstr>
      <vt:lpstr>Slide 5</vt:lpstr>
      <vt:lpstr>Slide 6</vt:lpstr>
      <vt:lpstr>Slide 7</vt:lpstr>
      <vt:lpstr>Slide 8</vt:lpstr>
      <vt:lpstr>Slide 9</vt:lpstr>
      <vt:lpstr>Slide 10</vt:lpstr>
      <vt:lpstr>Analysis steps</vt:lpstr>
      <vt:lpstr>Slide 12</vt:lpstr>
      <vt:lpstr>Example 1: Illusions of natural and supernatural control in the SS data</vt:lpstr>
      <vt:lpstr>Slide 14</vt:lpstr>
      <vt:lpstr>More on interaction effects</vt:lpstr>
      <vt:lpstr>Interpreting interaction contrasts provided by the summary function</vt:lpstr>
      <vt:lpstr>Slide 17</vt:lpstr>
      <vt:lpstr>Slide 18</vt:lpstr>
      <vt:lpstr>Slide 19</vt:lpstr>
      <vt:lpstr>Slide 20</vt:lpstr>
      <vt:lpstr>Slide 21</vt:lpstr>
      <vt:lpstr>Significance tests in the phia package</vt:lpstr>
      <vt:lpstr>Slide 23</vt:lpstr>
      <vt:lpstr>Slide 24</vt:lpstr>
      <vt:lpstr>Readings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Anastasia Ejova</dc:creator>
  <cp:lastModifiedBy>Anastasia Ejova</cp:lastModifiedBy>
  <cp:revision>253</cp:revision>
  <dcterms:created xsi:type="dcterms:W3CDTF">2014-09-04T14:14:54Z</dcterms:created>
  <dcterms:modified xsi:type="dcterms:W3CDTF">2014-12-11T00:07:55Z</dcterms:modified>
</cp:coreProperties>
</file>