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87" r:id="rId4"/>
    <p:sldId id="271" r:id="rId5"/>
    <p:sldId id="282" r:id="rId6"/>
    <p:sldId id="264" r:id="rId7"/>
    <p:sldId id="265" r:id="rId8"/>
    <p:sldId id="257" r:id="rId9"/>
    <p:sldId id="259" r:id="rId10"/>
    <p:sldId id="267" r:id="rId11"/>
    <p:sldId id="268" r:id="rId12"/>
    <p:sldId id="269" r:id="rId13"/>
    <p:sldId id="270" r:id="rId14"/>
    <p:sldId id="272" r:id="rId15"/>
    <p:sldId id="273" r:id="rId16"/>
    <p:sldId id="283" r:id="rId17"/>
    <p:sldId id="274" r:id="rId18"/>
    <p:sldId id="275" r:id="rId19"/>
    <p:sldId id="276" r:id="rId20"/>
    <p:sldId id="277" r:id="rId21"/>
    <p:sldId id="278" r:id="rId22"/>
    <p:sldId id="279" r:id="rId23"/>
    <p:sldId id="284" r:id="rId24"/>
  </p:sldIdLst>
  <p:sldSz cx="9144000" cy="6858000" type="screen4x3"/>
  <p:notesSz cx="6784975" cy="9929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036BDC-A1F8-471C-AFDB-D3AF4FF62AA7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B851F-6172-4DAE-A738-B4F1C9CD989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036BDC-A1F8-471C-AFDB-D3AF4FF62AA7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B851F-6172-4DAE-A738-B4F1C9CD989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036BDC-A1F8-471C-AFDB-D3AF4FF62AA7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B851F-6172-4DAE-A738-B4F1C9CD989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036BDC-A1F8-471C-AFDB-D3AF4FF62AA7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B851F-6172-4DAE-A738-B4F1C9CD989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036BDC-A1F8-471C-AFDB-D3AF4FF62AA7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B851F-6172-4DAE-A738-B4F1C9CD989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036BDC-A1F8-471C-AFDB-D3AF4FF62AA7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B851F-6172-4DAE-A738-B4F1C9CD989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036BDC-A1F8-471C-AFDB-D3AF4FF62AA7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B851F-6172-4DAE-A738-B4F1C9CD989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036BDC-A1F8-471C-AFDB-D3AF4FF62AA7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B851F-6172-4DAE-A738-B4F1C9CD989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036BDC-A1F8-471C-AFDB-D3AF4FF62AA7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B851F-6172-4DAE-A738-B4F1C9CD989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036BDC-A1F8-471C-AFDB-D3AF4FF62AA7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B851F-6172-4DAE-A738-B4F1C9CD989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036BDC-A1F8-471C-AFDB-D3AF4FF62AA7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3B851F-6172-4DAE-A738-B4F1C9CD989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9036BDC-A1F8-471C-AFDB-D3AF4FF62AA7}" type="datetimeFigureOut">
              <a:rPr lang="cs-CZ" smtClean="0"/>
              <a:pPr/>
              <a:t>6.11.2014</a:t>
            </a:fld>
            <a:endParaRPr lang="cs-CZ" dirty="0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B3B851F-6172-4DAE-A738-B4F1C9CD989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280000" cy="4860000"/>
          </a:xfrm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cs-CZ" sz="2400" dirty="0" smtClean="0">
                <a:solidFill>
                  <a:srgbClr val="002060"/>
                </a:solidFill>
                <a:effectLst/>
              </a:rPr>
              <a:t>                                     </a:t>
            </a:r>
            <a:r>
              <a:rPr lang="cs-CZ" sz="24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TÉMATA</a:t>
            </a:r>
            <a:r>
              <a:rPr lang="cs-CZ" sz="2400" u="sng" dirty="0" smtClean="0">
                <a:solidFill>
                  <a:srgbClr val="002060"/>
                </a:solidFill>
                <a:effectLst/>
              </a:rPr>
              <a:t>:</a:t>
            </a:r>
            <a:r>
              <a:rPr lang="cs-CZ" sz="2400" dirty="0" smtClean="0">
                <a:solidFill>
                  <a:srgbClr val="002060"/>
                </a:solidFill>
                <a:effectLst/>
              </a:rPr>
              <a:t/>
            </a:r>
            <a:br>
              <a:rPr lang="cs-CZ" sz="2400" dirty="0" smtClean="0">
                <a:solidFill>
                  <a:srgbClr val="002060"/>
                </a:solidFill>
                <a:effectLst/>
              </a:rPr>
            </a:br>
            <a:r>
              <a:rPr lang="cs-CZ" sz="2300" dirty="0" smtClean="0">
                <a:solidFill>
                  <a:srgbClr val="002060"/>
                </a:solidFill>
                <a:effectLst/>
              </a:rPr>
              <a:t>- </a:t>
            </a:r>
            <a:r>
              <a:rPr lang="cs-CZ" sz="2300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Úvod do tematiky - postavení a význam odborného sociálního poradenství v ČR, </a:t>
            </a:r>
            <a:br>
              <a:rPr lang="cs-CZ" sz="2300" dirty="0" smtClean="0">
                <a:solidFill>
                  <a:schemeClr val="accent4">
                    <a:lumMod val="50000"/>
                  </a:schemeClr>
                </a:solidFill>
                <a:effectLst/>
              </a:rPr>
            </a:br>
            <a:r>
              <a:rPr lang="cs-CZ" sz="2300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- Principy poradenské činnosti se specifickým zaměřením na osoby se zdravotním postižením, </a:t>
            </a:r>
            <a:br>
              <a:rPr lang="cs-CZ" sz="2300" dirty="0" smtClean="0">
                <a:solidFill>
                  <a:schemeClr val="accent4">
                    <a:lumMod val="50000"/>
                  </a:schemeClr>
                </a:solidFill>
                <a:effectLst/>
              </a:rPr>
            </a:br>
            <a:r>
              <a:rPr lang="cs-CZ" sz="2300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- Nejčastěji užívané metody, časová a osobní hranice mezi poradcem a klientem, </a:t>
            </a:r>
            <a:br>
              <a:rPr lang="cs-CZ" sz="2300" dirty="0" smtClean="0">
                <a:solidFill>
                  <a:schemeClr val="accent4">
                    <a:lumMod val="50000"/>
                  </a:schemeClr>
                </a:solidFill>
                <a:effectLst/>
              </a:rPr>
            </a:br>
            <a:r>
              <a:rPr lang="cs-CZ" sz="2300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- Chyby a nesprávné postupy v poradenství pro osoby se zdravotním postižením – praktické příklady, zkušenosti účastníků,	 </a:t>
            </a:r>
            <a:br>
              <a:rPr lang="cs-CZ" sz="2300" dirty="0" smtClean="0">
                <a:solidFill>
                  <a:schemeClr val="accent4">
                    <a:lumMod val="50000"/>
                  </a:schemeClr>
                </a:solidFill>
                <a:effectLst/>
              </a:rPr>
            </a:br>
            <a:r>
              <a:rPr lang="cs-CZ" sz="2300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- Vzdělávání sociálních pracovníků, </a:t>
            </a:r>
            <a:br>
              <a:rPr lang="cs-CZ" sz="2300" dirty="0" smtClean="0">
                <a:solidFill>
                  <a:schemeClr val="accent4">
                    <a:lumMod val="50000"/>
                  </a:schemeClr>
                </a:solidFill>
                <a:effectLst/>
              </a:rPr>
            </a:br>
            <a:r>
              <a:rPr lang="cs-CZ" sz="2300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- Problémové situace nebo postupy při uplatňování standardů kvality SS a jejich řešení. </a:t>
            </a:r>
            <a:br>
              <a:rPr lang="cs-CZ" sz="2300" dirty="0" smtClean="0">
                <a:solidFill>
                  <a:schemeClr val="accent4">
                    <a:lumMod val="50000"/>
                  </a:schemeClr>
                </a:solidFill>
                <a:effectLst/>
              </a:rPr>
            </a:br>
            <a:r>
              <a:rPr lang="cs-CZ" sz="2300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- </a:t>
            </a:r>
            <a:r>
              <a:rPr lang="cs-CZ" sz="2300" i="1" dirty="0" smtClean="0">
                <a:solidFill>
                  <a:schemeClr val="accent4">
                    <a:lumMod val="50000"/>
                  </a:schemeClr>
                </a:solidFill>
                <a:effectLst/>
              </a:rPr>
              <a:t>Závěrečný test</a:t>
            </a:r>
            <a:r>
              <a:rPr lang="cs-CZ" sz="2300" i="1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.        </a:t>
            </a:r>
            <a:br>
              <a:rPr lang="cs-CZ" sz="2300" i="1" dirty="0" smtClean="0"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cs-CZ" sz="2300" i="1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                                   Témata se ve výkladu prolínají </a:t>
            </a:r>
            <a:r>
              <a:rPr lang="cs-CZ" sz="2300" i="1" dirty="0" smtClean="0">
                <a:solidFill>
                  <a:schemeClr val="accent1">
                    <a:lumMod val="50000"/>
                  </a:schemeClr>
                </a:solidFill>
                <a:effectLst/>
                <a:sym typeface="Wingdings" pitchFamily="2" charset="2"/>
              </a:rPr>
              <a:t> </a:t>
            </a:r>
            <a:endParaRPr lang="cs-CZ" sz="2300" i="1" dirty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5445224"/>
            <a:ext cx="8280000" cy="1044000"/>
          </a:xfr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Specifika poradenské praxe pro osoby se zdravotním postižením </a:t>
            </a:r>
            <a:endParaRPr lang="cs-CZ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80000" cy="936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  <a:effectLst/>
              </a:rPr>
              <a:t>Rozhovor</a:t>
            </a:r>
            <a:r>
              <a:rPr lang="cs-CZ" dirty="0" smtClean="0">
                <a:solidFill>
                  <a:srgbClr val="C00000"/>
                </a:solidFill>
                <a:effectLst/>
              </a:rPr>
              <a:t> = základní nástroj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pomoci</a:t>
            </a:r>
            <a:r>
              <a:rPr lang="cs-CZ" dirty="0" smtClean="0">
                <a:solidFill>
                  <a:srgbClr val="C00000"/>
                </a:solidFill>
                <a:effectLst/>
              </a:rPr>
              <a:t> a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podpory v OSP a SPr.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280000" cy="46800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sz="1900" dirty="0" smtClean="0"/>
              <a:t>Potřeby OZP, nejen jako uživatelů soc. služeb, jsou velmi odlišné, různorodé a z jejich aktuální situace </a:t>
            </a:r>
            <a:r>
              <a:rPr lang="cs-CZ" sz="1900" b="1" dirty="0" smtClean="0"/>
              <a:t>přirozeně</a:t>
            </a:r>
            <a:r>
              <a:rPr lang="cs-CZ" sz="1900" dirty="0" smtClean="0"/>
              <a:t> vyplývají i specifika práce s nimi, čímž definují rámec i obsah kontraktu. </a:t>
            </a:r>
          </a:p>
          <a:p>
            <a:pPr algn="just">
              <a:defRPr/>
            </a:pPr>
            <a:r>
              <a:rPr lang="cs-CZ" sz="1900" dirty="0" smtClean="0"/>
              <a:t>Vyjednávání o kontraktu = poradenské zakázce se odehrává prostřednictvím, resp. v rámci rozhovoru. Jeho hodnota závisí na dovednostech a zkušenostech pracovníka, na prostředí i na introspektivní schopnosti klienta vnímat sebe sama, správně své projevy interpretovat a na ochotě vypovídat. Významný je též situační kontext rozhovoru. </a:t>
            </a:r>
          </a:p>
          <a:p>
            <a:pPr algn="just">
              <a:defRPr/>
            </a:pPr>
            <a:r>
              <a:rPr lang="cs-CZ" sz="1900" dirty="0" smtClean="0"/>
              <a:t>Orientace rozhovoru – mj. na (!faktor vzájemného </a:t>
            </a:r>
            <a:r>
              <a:rPr lang="cs-CZ" sz="1900" b="1" dirty="0" smtClean="0"/>
              <a:t>prolínání</a:t>
            </a:r>
            <a:r>
              <a:rPr lang="cs-CZ" sz="1900" dirty="0" smtClean="0"/>
              <a:t> se!):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1900" dirty="0" smtClean="0"/>
              <a:t>Klienta, </a:t>
            </a:r>
            <a:r>
              <a:rPr lang="cs-CZ" sz="1900" b="1" dirty="0" smtClean="0"/>
              <a:t>osobu</a:t>
            </a:r>
            <a:r>
              <a:rPr lang="cs-CZ" sz="1900" dirty="0" smtClean="0"/>
              <a:t>,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1900" dirty="0" smtClean="0">
                <a:ea typeface="+mn-ea"/>
                <a:cs typeface="+mn-cs"/>
              </a:rPr>
              <a:t>problém,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1900" dirty="0" smtClean="0">
                <a:ea typeface="+mn-ea"/>
                <a:cs typeface="+mn-cs"/>
              </a:rPr>
              <a:t>Limity a </a:t>
            </a:r>
            <a:r>
              <a:rPr lang="cs-CZ" sz="1900" b="1" dirty="0" smtClean="0">
                <a:ea typeface="+mn-ea"/>
                <a:cs typeface="+mn-cs"/>
              </a:rPr>
              <a:t>možnosti</a:t>
            </a:r>
            <a:r>
              <a:rPr lang="cs-CZ" sz="1900" dirty="0" smtClean="0">
                <a:ea typeface="+mn-ea"/>
                <a:cs typeface="+mn-cs"/>
              </a:rPr>
              <a:t>,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1900" dirty="0" smtClean="0"/>
              <a:t>„</a:t>
            </a:r>
            <a:r>
              <a:rPr lang="cs-CZ" sz="1900" b="1" dirty="0" smtClean="0"/>
              <a:t>příběh</a:t>
            </a:r>
            <a:r>
              <a:rPr lang="cs-CZ" sz="1900" dirty="0" smtClean="0"/>
              <a:t>“, smysl, o čem to vypovídá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19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řešení, cíl. </a:t>
            </a:r>
            <a:r>
              <a:rPr lang="cs-CZ" sz="1900" b="1" dirty="0" smtClean="0">
                <a:ea typeface="+mn-ea"/>
                <a:cs typeface="+mn-cs"/>
              </a:rPr>
              <a:t> </a:t>
            </a:r>
          </a:p>
          <a:p>
            <a:pPr lvl="1">
              <a:buFontTx/>
              <a:buNone/>
              <a:defRPr/>
            </a:pPr>
            <a:r>
              <a:rPr lang="cs-CZ" sz="1900" b="1" dirty="0" smtClean="0">
                <a:ea typeface="+mn-ea"/>
                <a:cs typeface="+mn-cs"/>
              </a:rPr>
              <a:t>    ! Správná (tj. situaci a potřebám odpovídající) formulace problému, potřeb a cíle předurčuje úspěch řešení !</a:t>
            </a:r>
            <a:endParaRPr lang="cs-CZ" sz="19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395536" y="5445328"/>
            <a:ext cx="8280000" cy="936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C00000"/>
                </a:solidFill>
              </a:rPr>
              <a:t>Společná </a:t>
            </a:r>
            <a:r>
              <a:rPr lang="cs-CZ" b="1" dirty="0" smtClean="0">
                <a:solidFill>
                  <a:srgbClr val="C00000"/>
                </a:solidFill>
              </a:rPr>
              <a:t>východiska</a:t>
            </a:r>
            <a:r>
              <a:rPr lang="cs-CZ" dirty="0" smtClean="0">
                <a:solidFill>
                  <a:srgbClr val="C00000"/>
                </a:solidFill>
              </a:rPr>
              <a:t> pro vedení rozhovoru I.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280000" cy="4680000"/>
          </a:xfrm>
        </p:spPr>
        <p:txBody>
          <a:bodyPr>
            <a:normAutofit/>
          </a:bodyPr>
          <a:lstStyle/>
          <a:p>
            <a:r>
              <a:rPr lang="cs-CZ" sz="2200" dirty="0" smtClean="0"/>
              <a:t>Rozlišujeme rozhovor </a:t>
            </a:r>
            <a:r>
              <a:rPr lang="cs-CZ" sz="2200" b="1" dirty="0" smtClean="0"/>
              <a:t>skupinový</a:t>
            </a:r>
            <a:r>
              <a:rPr lang="cs-CZ" sz="2200" dirty="0" smtClean="0"/>
              <a:t> nebo </a:t>
            </a:r>
            <a:r>
              <a:rPr lang="cs-CZ" sz="2200" b="1" dirty="0" smtClean="0"/>
              <a:t>individuální</a:t>
            </a:r>
            <a:r>
              <a:rPr lang="cs-CZ" sz="2200" dirty="0" smtClean="0"/>
              <a:t>, </a:t>
            </a:r>
          </a:p>
          <a:p>
            <a:pPr>
              <a:buFontTx/>
              <a:buNone/>
            </a:pPr>
            <a:r>
              <a:rPr lang="cs-CZ" sz="2200" dirty="0" smtClean="0"/>
              <a:t>   podle </a:t>
            </a:r>
            <a:r>
              <a:rPr lang="cs-CZ" sz="2200" b="1" dirty="0" smtClean="0"/>
              <a:t>způsobu </a:t>
            </a:r>
            <a:r>
              <a:rPr lang="cs-CZ" sz="2200" dirty="0" smtClean="0"/>
              <a:t>vedení rozhovoru, rozeznáváme mj.:</a:t>
            </a:r>
          </a:p>
          <a:p>
            <a:r>
              <a:rPr lang="cs-CZ" sz="2200" b="1" dirty="0" smtClean="0"/>
              <a:t>nedirektivní techniky rozhovoru</a:t>
            </a:r>
            <a:r>
              <a:rPr lang="cs-CZ" sz="2200" dirty="0" smtClean="0"/>
              <a:t> – kupř. Rogers vychází z toho, že pohled člověka na jeho vlastní problémy je nejvhodnějším základem pro jejich pochopení a rozbor. Pracovník akceptuje klienta takového, jaký je, neudílí obecné rady, nehodnotí, nemoralizuje, nekritizuje;</a:t>
            </a:r>
          </a:p>
          <a:p>
            <a:r>
              <a:rPr lang="cs-CZ" sz="2200" b="1" dirty="0" smtClean="0"/>
              <a:t>direktivní techniky rozhovoru</a:t>
            </a:r>
            <a:r>
              <a:rPr lang="cs-CZ" sz="2200" dirty="0" smtClean="0"/>
              <a:t> – rozhovor má formálnější rysy, pracovník má „vůdčí“, aktivnější pozici, je možné klást připravené otázky, přiměřeně radit, hodnotit popř. uklidňovat klienta.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395536" y="5445328"/>
            <a:ext cx="8280000" cy="936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C00000"/>
                </a:solidFill>
              </a:rPr>
              <a:t>Společná </a:t>
            </a:r>
            <a:r>
              <a:rPr lang="cs-CZ" b="1" dirty="0" smtClean="0">
                <a:solidFill>
                  <a:srgbClr val="C00000"/>
                </a:solidFill>
              </a:rPr>
              <a:t>východiska</a:t>
            </a:r>
            <a:r>
              <a:rPr lang="cs-CZ" dirty="0" smtClean="0">
                <a:solidFill>
                  <a:srgbClr val="C00000"/>
                </a:solidFill>
              </a:rPr>
              <a:t> pro vedení rozhovoru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530352"/>
            <a:ext cx="8280000" cy="468000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cs-CZ" sz="2200" dirty="0" smtClean="0"/>
              <a:t>Z hlediska míry formalizace rozhovoru rozlišujeme:</a:t>
            </a:r>
          </a:p>
          <a:p>
            <a:pPr lvl="1">
              <a:defRPr/>
            </a:pPr>
            <a:r>
              <a:rPr lang="cs-CZ" sz="2200" dirty="0" smtClean="0"/>
              <a:t>rozhovor </a:t>
            </a:r>
            <a:r>
              <a:rPr lang="cs-CZ" sz="2200" b="1" dirty="0" smtClean="0"/>
              <a:t>volný</a:t>
            </a:r>
            <a:r>
              <a:rPr lang="cs-CZ" sz="2200" dirty="0" smtClean="0"/>
              <a:t> – spontánní, spíše neformální a pracovníkem neusměrňovaná výpověď klienta;</a:t>
            </a:r>
          </a:p>
          <a:p>
            <a:pPr lvl="1">
              <a:defRPr/>
            </a:pPr>
            <a:r>
              <a:rPr lang="cs-CZ" sz="2200" dirty="0" smtClean="0"/>
              <a:t>rozhovor </a:t>
            </a:r>
            <a:r>
              <a:rPr lang="cs-CZ" sz="2200" b="1" dirty="0" smtClean="0"/>
              <a:t>řízený</a:t>
            </a:r>
            <a:r>
              <a:rPr lang="cs-CZ" sz="2200" dirty="0" smtClean="0"/>
              <a:t> – plně nebo částečně standardizovaný (tj. mající stanovenou formu), jenž vyžaduje předběžnou přípravu, vhodnou volbu otázek v určitém sledu, res-pektujícím cíl rozhovoru a osobnost klienta. Otázky se používají otázky uzavřené (s volbou odpovědi ano–ne– nevím) nebo otevřené (odpověď formuluje dotazovaný klient).</a:t>
            </a:r>
          </a:p>
          <a:p>
            <a:pPr>
              <a:defRPr/>
            </a:pPr>
            <a:r>
              <a:rPr lang="cs-CZ" sz="2200" dirty="0" smtClean="0"/>
              <a:t>Během rozhovoru pracujeme jak s otázkami </a:t>
            </a:r>
            <a:r>
              <a:rPr lang="cs-CZ" sz="2200" b="1" dirty="0" smtClean="0"/>
              <a:t>přímými</a:t>
            </a:r>
            <a:r>
              <a:rPr lang="cs-CZ" sz="2200" dirty="0" smtClean="0"/>
              <a:t>, smě-řujícími přímo k problému, k předmětu rozhovoru, tak s otázkami </a:t>
            </a:r>
            <a:r>
              <a:rPr lang="cs-CZ" sz="2200" b="1" dirty="0" smtClean="0"/>
              <a:t>nepřímými</a:t>
            </a:r>
            <a:r>
              <a:rPr lang="cs-CZ" sz="2200" dirty="0" smtClean="0"/>
              <a:t>, jež vedou ke zjišťovanému „oklikou“, resp. prostřednictvím volného, šířeji pojatého rozhovoru.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395536" y="5373216"/>
            <a:ext cx="8280000" cy="1051560"/>
          </a:xfr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C00000"/>
                </a:solidFill>
              </a:rPr>
              <a:t>Společná </a:t>
            </a:r>
            <a:r>
              <a:rPr lang="cs-CZ" b="1" dirty="0" smtClean="0">
                <a:solidFill>
                  <a:srgbClr val="C00000"/>
                </a:solidFill>
              </a:rPr>
              <a:t>východiska</a:t>
            </a:r>
            <a:r>
              <a:rPr lang="cs-CZ" dirty="0" smtClean="0">
                <a:solidFill>
                  <a:srgbClr val="C00000"/>
                </a:solidFill>
              </a:rPr>
              <a:t> pro vedení rozhovoru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280000" cy="46800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sz="2200" b="1" dirty="0" smtClean="0"/>
              <a:t>Fáze rozhovoru:</a:t>
            </a:r>
            <a:endParaRPr lang="cs-CZ" sz="2200" dirty="0" smtClean="0"/>
          </a:p>
          <a:p>
            <a:pPr lvl="1">
              <a:buFont typeface="Wingdings" pitchFamily="2" charset="2"/>
              <a:buChar char="Ø"/>
              <a:defRPr/>
            </a:pPr>
            <a:r>
              <a:rPr lang="cs-CZ" sz="2200" dirty="0" smtClean="0">
                <a:ea typeface="+mn-ea"/>
                <a:cs typeface="+mn-cs"/>
              </a:rPr>
              <a:t>úvodní – slouží k navození partnerské atmosféry a kontaktu, rozhovor by měl začínat obecnými otázkami. Klient by měl vědět, k čemu rozhovor slouží, jak se jeho odpovědi mohou promítnout do dalšího směřování pomoci,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2200" dirty="0" smtClean="0">
                <a:ea typeface="+mn-ea"/>
                <a:cs typeface="+mn-cs"/>
              </a:rPr>
              <a:t>hlavní – zaměřená na konkrétní problém a jeho širší okolnosti,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2200" dirty="0" smtClean="0">
                <a:ea typeface="+mn-ea"/>
                <a:cs typeface="+mn-cs"/>
              </a:rPr>
              <a:t>závěrečná – mělo by dojít k racionální analýze sdělení a společnému shrnutí sděleného i domluvě o dalším postupu.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cs-CZ" sz="2000" dirty="0" smtClean="0"/>
              <a:t>Náplň jednotlivých částí i realizace celého rozhovoru se liší podle cíle a zaměření rozhovoru. V praxi se však tyto části či typy rozhovoru doplňují a prolínají.</a:t>
            </a:r>
          </a:p>
          <a:p>
            <a:pPr lvl="1">
              <a:buFont typeface="Wingdings" pitchFamily="2" charset="2"/>
              <a:buChar char="Ø"/>
              <a:defRPr/>
            </a:pPr>
            <a:endParaRPr lang="cs-CZ" sz="2200" dirty="0" smtClean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395536" y="5805328"/>
            <a:ext cx="8280000" cy="576000"/>
          </a:xfr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C00000"/>
                </a:solidFill>
                <a:effectLst/>
              </a:rPr>
              <a:t>Rozhovor-očekávání-cíl-potřeby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280000" cy="5220000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None/>
              <a:defRPr/>
            </a:pPr>
            <a:r>
              <a:rPr lang="cs-CZ" sz="2400" dirty="0" smtClean="0"/>
              <a:t>Co kdo od rozhovoru </a:t>
            </a:r>
            <a:r>
              <a:rPr lang="cs-CZ" sz="2400" b="1" dirty="0" smtClean="0"/>
              <a:t>očekává</a:t>
            </a:r>
            <a:r>
              <a:rPr lang="cs-CZ" sz="2400" dirty="0" smtClean="0"/>
              <a:t>:</a:t>
            </a:r>
          </a:p>
          <a:p>
            <a:pPr>
              <a:buFontTx/>
              <a:buNone/>
              <a:defRPr/>
            </a:pPr>
            <a:r>
              <a:rPr lang="cs-CZ" sz="2400" dirty="0" smtClean="0"/>
              <a:t>- </a:t>
            </a:r>
            <a:r>
              <a:rPr lang="cs-CZ" sz="2400" b="1" dirty="0" smtClean="0"/>
              <a:t>Klient</a:t>
            </a:r>
            <a:r>
              <a:rPr lang="cs-CZ" sz="2400" dirty="0" smtClean="0"/>
              <a:t> = zlepšení situace, řešení problému, změnu, podporu</a:t>
            </a:r>
          </a:p>
          <a:p>
            <a:pPr>
              <a:buFontTx/>
              <a:buNone/>
              <a:defRPr/>
            </a:pPr>
            <a:r>
              <a:rPr lang="cs-CZ" sz="2400" dirty="0" smtClean="0"/>
              <a:t>- </a:t>
            </a:r>
            <a:r>
              <a:rPr lang="cs-CZ" sz="2400" b="1" dirty="0" smtClean="0"/>
              <a:t>Pracovník</a:t>
            </a:r>
            <a:r>
              <a:rPr lang="cs-CZ" sz="2400" dirty="0" smtClean="0"/>
              <a:t> = spolupráci s klientem(+!) vs. seberealizaci(-!) </a:t>
            </a:r>
          </a:p>
          <a:p>
            <a:pPr>
              <a:buFontTx/>
              <a:buNone/>
              <a:defRPr/>
            </a:pPr>
            <a:r>
              <a:rPr lang="cs-CZ" sz="2400" dirty="0" smtClean="0"/>
              <a:t>Jaký je </a:t>
            </a:r>
            <a:r>
              <a:rPr lang="cs-CZ" sz="2400" b="1" dirty="0" smtClean="0"/>
              <a:t>cíl</a:t>
            </a:r>
            <a:r>
              <a:rPr lang="cs-CZ" sz="2400" dirty="0" smtClean="0"/>
              <a:t> rozhovoru:</a:t>
            </a:r>
          </a:p>
          <a:p>
            <a:pPr>
              <a:buFontTx/>
              <a:buNone/>
              <a:defRPr/>
            </a:pPr>
            <a:r>
              <a:rPr lang="cs-CZ" sz="2400" dirty="0" smtClean="0"/>
              <a:t>- Navození komunikace a cesty k řešení vs. „vypovídání se“</a:t>
            </a:r>
          </a:p>
          <a:p>
            <a:pPr>
              <a:buFontTx/>
              <a:buNone/>
              <a:defRPr/>
            </a:pPr>
            <a:r>
              <a:rPr lang="cs-CZ" sz="2400" dirty="0" smtClean="0"/>
              <a:t>Cíl v </a:t>
            </a:r>
            <a:r>
              <a:rPr lang="cs-CZ" sz="2400" b="1" dirty="0" smtClean="0"/>
              <a:t>kontextu</a:t>
            </a:r>
            <a:r>
              <a:rPr lang="cs-CZ" sz="2400" dirty="0" smtClean="0"/>
              <a:t> klientovy situace či jeho potřeb, tzn. klient:</a:t>
            </a:r>
          </a:p>
          <a:p>
            <a:pPr>
              <a:buFontTx/>
              <a:buChar char="-"/>
              <a:defRPr/>
            </a:pPr>
            <a:r>
              <a:rPr lang="cs-CZ" sz="2400" dirty="0" smtClean="0"/>
              <a:t>Ví a je schopen formulovat, co chce, potřebuje (náhled, změnu, řešení), ale neví, jak toho může dosáhnout, nebo se nevyzná v možnostech pomoci a jí předcházejících procedurách („sociální administrace“),</a:t>
            </a:r>
          </a:p>
          <a:p>
            <a:pPr>
              <a:buFontTx/>
              <a:buChar char="-"/>
              <a:defRPr/>
            </a:pPr>
            <a:r>
              <a:rPr lang="cs-CZ" sz="2400" dirty="0" smtClean="0"/>
              <a:t>Cítí frustraci/nepohodu, ale není schopen formulovat, co chce či potřebuje (nutná podpora i jako prevence agresivity) 1. definování potřeb, </a:t>
            </a:r>
          </a:p>
          <a:p>
            <a:pPr>
              <a:buFontTx/>
              <a:buChar char="-"/>
              <a:defRPr/>
            </a:pPr>
            <a:r>
              <a:rPr lang="cs-CZ" sz="2400" dirty="0" smtClean="0"/>
              <a:t>2. volba cíle, </a:t>
            </a:r>
          </a:p>
          <a:p>
            <a:pPr>
              <a:buFontTx/>
              <a:buChar char="-"/>
              <a:defRPr/>
            </a:pPr>
            <a:r>
              <a:rPr lang="cs-CZ" sz="2400" dirty="0" smtClean="0"/>
              <a:t>3. domluva o strategii,</a:t>
            </a:r>
          </a:p>
          <a:p>
            <a:pPr>
              <a:buFontTx/>
              <a:buChar char="-"/>
              <a:defRPr/>
            </a:pPr>
            <a:r>
              <a:rPr lang="cs-CZ" sz="2400" dirty="0" smtClean="0"/>
              <a:t>4.řešení, </a:t>
            </a:r>
          </a:p>
          <a:p>
            <a:pPr>
              <a:buFontTx/>
              <a:buChar char="-"/>
              <a:defRPr/>
            </a:pPr>
            <a:r>
              <a:rPr lang="cs-CZ" sz="2400" dirty="0" smtClean="0"/>
              <a:t>5. dosažení cíle.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395536" y="5733328"/>
            <a:ext cx="8280000" cy="648000"/>
          </a:xfr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C00000"/>
                </a:solidFill>
                <a:effectLst/>
              </a:rPr>
              <a:t>Rozhovor-otevření-otázky</a:t>
            </a:r>
            <a:endParaRPr lang="cs-CZ" dirty="0" smtClean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280000" cy="46800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cs-CZ" sz="2000" b="1" dirty="0" smtClean="0"/>
              <a:t>Otevření spolupráce - </a:t>
            </a:r>
            <a:r>
              <a:rPr lang="cs-CZ" sz="2000" dirty="0" smtClean="0"/>
              <a:t>nejběžnější zahajovací otázka je: „Co pro Vás mohu udělat?“</a:t>
            </a:r>
          </a:p>
          <a:p>
            <a:pPr>
              <a:buFontTx/>
              <a:buNone/>
            </a:pPr>
            <a:r>
              <a:rPr lang="cs-CZ" sz="2000" b="1" i="1" dirty="0" smtClean="0"/>
              <a:t>     4 základní témata podle Andersena</a:t>
            </a:r>
            <a:endParaRPr lang="cs-CZ" sz="2000" dirty="0" smtClean="0"/>
          </a:p>
          <a:p>
            <a:r>
              <a:rPr lang="cs-CZ" sz="2000" dirty="0" smtClean="0"/>
              <a:t>Jak Vás napadlo přijít sem za mnou? (Ptát se na to dává možnost dozvědět se, co klient čeká, co je tou nadějí, která jej přivedla).</a:t>
            </a:r>
          </a:p>
          <a:p>
            <a:r>
              <a:rPr lang="cs-CZ" sz="2000" dirty="0" smtClean="0"/>
              <a:t>Jak bychom měli našeho společného setkání využít? (Jde o hledání společného tématu.)</a:t>
            </a:r>
          </a:p>
          <a:p>
            <a:r>
              <a:rPr lang="cs-CZ" sz="2000" dirty="0" smtClean="0"/>
              <a:t>Je to, na čem teď spolupracujeme, o čem mluvíme, opravdu to, co potřebujete? (Pracovník se potřebuje ujišťovat, že kroky, které s klientem podniká, míří tam, kam klient chce, jen klient je expertem na svůj život). </a:t>
            </a:r>
          </a:p>
          <a:p>
            <a:r>
              <a:rPr lang="cs-CZ" sz="2000" dirty="0" smtClean="0"/>
              <a:t>Jestliže není, jak jinak bychom měli postupovat? (Je to klient, který má právo spolupodílet se na zvolených metodách a postupech).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733328"/>
            <a:ext cx="8183880" cy="648000"/>
          </a:xfr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  <a:effectLst/>
                <a:latin typeface="+mj-lt"/>
                <a:cs typeface="Arial" pitchFamily="34" charset="0"/>
              </a:rPr>
              <a:t>Mapování, plánování a řízení „cíle“</a:t>
            </a:r>
            <a:endParaRPr lang="cs-CZ" b="1" dirty="0">
              <a:solidFill>
                <a:srgbClr val="C00000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280000" cy="4968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1900" b="1" dirty="0" smtClean="0">
                <a:cs typeface="Arial" pitchFamily="34" charset="0"/>
              </a:rPr>
              <a:t>Mapování, analýze situace či problému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1900" dirty="0" smtClean="0">
                <a:cs typeface="Arial" pitchFamily="34" charset="0"/>
              </a:rPr>
              <a:t>Přání a potřeby ve vztahu k realizaci řešení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1900" dirty="0" smtClean="0">
                <a:cs typeface="Arial" pitchFamily="34" charset="0"/>
              </a:rPr>
              <a:t>Osobní kritéria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1900" dirty="0" smtClean="0">
                <a:cs typeface="Arial" pitchFamily="34" charset="0"/>
              </a:rPr>
              <a:t>Pracovníkovy i klientovy možnosti a omezení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1900" dirty="0" smtClean="0">
                <a:cs typeface="Arial" pitchFamily="34" charset="0"/>
              </a:rPr>
              <a:t>Potřebné a nutné zdroje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1900" dirty="0" smtClean="0">
                <a:cs typeface="Arial" pitchFamily="34" charset="0"/>
              </a:rPr>
              <a:t>Možnosti a omezení okolí, prostředí</a:t>
            </a:r>
          </a:p>
          <a:p>
            <a:pPr>
              <a:defRPr/>
            </a:pPr>
            <a:r>
              <a:rPr lang="cs-CZ" sz="1900" b="1" dirty="0" smtClean="0">
                <a:cs typeface="Arial" pitchFamily="34" charset="0"/>
              </a:rPr>
              <a:t>Stanovování</a:t>
            </a:r>
            <a:r>
              <a:rPr lang="cs-CZ" sz="1900" dirty="0" smtClean="0">
                <a:cs typeface="Arial" pitchFamily="34" charset="0"/>
              </a:rPr>
              <a:t> cíle/cílů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1900" dirty="0" smtClean="0">
                <a:cs typeface="Arial" pitchFamily="34" charset="0"/>
              </a:rPr>
              <a:t>Dlouhodobé cíle = překážky, které je nutné překonat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1900" dirty="0" smtClean="0">
                <a:cs typeface="Arial" pitchFamily="34" charset="0"/>
              </a:rPr>
              <a:t>Krátkodobé cíle = srozumitelná opatření ke stabilizaci či zlepšení situace v konkrétních termínech   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1900" dirty="0" smtClean="0">
                <a:cs typeface="Arial" pitchFamily="34" charset="0"/>
              </a:rPr>
              <a:t>Dlouhodobý plán = reflektuje dlouhodobý cíl a možnosti i zdroje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1900" dirty="0" smtClean="0">
                <a:cs typeface="Arial" pitchFamily="34" charset="0"/>
              </a:rPr>
              <a:t>Krátkodobý plán = co,  kdo,  v součinnosti s kým, kde,  kdy, resp. odkdy – dokdy, jak,  proč, popř. s jakým výsledkem.</a:t>
            </a:r>
          </a:p>
          <a:p>
            <a:pPr>
              <a:buFontTx/>
              <a:buNone/>
              <a:defRPr/>
            </a:pPr>
            <a:r>
              <a:rPr lang="cs-CZ" sz="1900" dirty="0" smtClean="0">
                <a:cs typeface="Arial" pitchFamily="34" charset="0"/>
              </a:rPr>
              <a:t> Motivační nástroj – rozfázování, vyhodnocování dílčích kroků/cílů</a:t>
            </a:r>
          </a:p>
          <a:p>
            <a:pPr lvl="1">
              <a:buFont typeface="Wingdings" pitchFamily="2" charset="2"/>
              <a:buChar char="Ø"/>
              <a:defRPr/>
            </a:pPr>
            <a:endParaRPr lang="cs-CZ" sz="1900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395536" y="5733328"/>
            <a:ext cx="8280000" cy="648000"/>
          </a:xfr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C00000"/>
                </a:solidFill>
              </a:rPr>
              <a:t>Rozhovor-ukončení-princip</a:t>
            </a:r>
            <a:endParaRPr lang="cs-CZ" dirty="0" smtClean="0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280000" cy="49680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cs-CZ" sz="2000" b="1" dirty="0" smtClean="0"/>
              <a:t>Ukončení </a:t>
            </a:r>
            <a:r>
              <a:rPr lang="cs-CZ" sz="2000" dirty="0" smtClean="0"/>
              <a:t>rozhovoru či spolupráce staví na ověření úspěchu a zhodnocení společné práce. </a:t>
            </a:r>
          </a:p>
          <a:p>
            <a:r>
              <a:rPr lang="cs-CZ" sz="2000" dirty="0" smtClean="0"/>
              <a:t>Klient by při ukončení měl vědět, jakými postupy se podařilo zbavit se problému, co má dělat v případě, kdy předchozí postupy selžou. Měl by vědět, že je schopen problémy řešit vlastními silami.</a:t>
            </a:r>
          </a:p>
          <a:p>
            <a:r>
              <a:rPr lang="cs-CZ" sz="2000" dirty="0" smtClean="0"/>
              <a:t>Pracovník by si měl pamatovat, že není cílem péče o to, aby klient neměl problémy, cílem je, aby klient uměl s problémy zacházet sám a volil vlastní cesty.</a:t>
            </a:r>
          </a:p>
          <a:p>
            <a:pPr>
              <a:buFontTx/>
              <a:buNone/>
            </a:pPr>
            <a:r>
              <a:rPr lang="cs-CZ" sz="2000" b="1" dirty="0" smtClean="0"/>
              <a:t>Princip</a:t>
            </a:r>
            <a:r>
              <a:rPr lang="cs-CZ" sz="2000" dirty="0" smtClean="0"/>
              <a:t> </a:t>
            </a:r>
          </a:p>
          <a:p>
            <a:pPr>
              <a:buFontTx/>
              <a:buNone/>
            </a:pPr>
            <a:r>
              <a:rPr lang="cs-CZ" sz="2000" dirty="0" smtClean="0"/>
              <a:t>= od </a:t>
            </a:r>
            <a:r>
              <a:rPr lang="cs-CZ" sz="2000" b="1" dirty="0" smtClean="0"/>
              <a:t>péče</a:t>
            </a:r>
            <a:r>
              <a:rPr lang="cs-CZ" sz="2000" dirty="0" smtClean="0"/>
              <a:t>, pomoci k </a:t>
            </a:r>
            <a:r>
              <a:rPr lang="cs-CZ" sz="2000" b="1" dirty="0" smtClean="0"/>
              <a:t>podpoře</a:t>
            </a:r>
            <a:r>
              <a:rPr lang="cs-CZ" sz="2000" dirty="0" smtClean="0"/>
              <a:t>, facilitaci až k </a:t>
            </a:r>
            <a:r>
              <a:rPr lang="cs-CZ" sz="2000" b="1" dirty="0" smtClean="0"/>
              <a:t>svépomoci</a:t>
            </a:r>
            <a:r>
              <a:rPr lang="cs-CZ" sz="2000" dirty="0" smtClean="0"/>
              <a:t>, autonomii, sebeurčení,    </a:t>
            </a:r>
          </a:p>
          <a:p>
            <a:pPr>
              <a:buFontTx/>
              <a:buNone/>
            </a:pPr>
            <a:r>
              <a:rPr lang="cs-CZ" sz="2000" dirty="0" smtClean="0"/>
              <a:t>= tj. od </a:t>
            </a:r>
            <a:r>
              <a:rPr lang="cs-CZ" sz="2000" b="1" dirty="0" smtClean="0"/>
              <a:t>závislosti</a:t>
            </a:r>
            <a:r>
              <a:rPr lang="cs-CZ" sz="2000" dirty="0" smtClean="0"/>
              <a:t>, nesamostatnosti k </a:t>
            </a:r>
            <a:r>
              <a:rPr lang="cs-CZ" sz="2000" b="1" dirty="0" smtClean="0"/>
              <a:t>nezávislosti</a:t>
            </a:r>
            <a:r>
              <a:rPr lang="cs-CZ" sz="2000" dirty="0" smtClean="0"/>
              <a:t>, samostatnosti.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467544" y="5805336"/>
            <a:ext cx="8280000" cy="648000"/>
          </a:xfr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C00000"/>
                </a:solidFill>
                <a:effectLst/>
              </a:rPr>
              <a:t>Cesty k dobré praxi                 I.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280000" cy="5040000"/>
          </a:xfrm>
        </p:spPr>
        <p:txBody>
          <a:bodyPr>
            <a:noAutofit/>
          </a:bodyPr>
          <a:lstStyle/>
          <a:p>
            <a:r>
              <a:rPr lang="cs-CZ" sz="1800" b="1" dirty="0" smtClean="0"/>
              <a:t>Vyjasňujte role </a:t>
            </a:r>
            <a:r>
              <a:rPr lang="cs-CZ" sz="1800" dirty="0" smtClean="0"/>
              <a:t>pomáhajícího a klienta</a:t>
            </a:r>
            <a:r>
              <a:rPr lang="cs-CZ" sz="1800" b="1" dirty="0" smtClean="0"/>
              <a:t> a vzájemná očekávání,</a:t>
            </a:r>
          </a:p>
          <a:p>
            <a:r>
              <a:rPr lang="cs-CZ" sz="1800" b="1" dirty="0" smtClean="0"/>
              <a:t>udržujte hranice vztahu</a:t>
            </a:r>
            <a:r>
              <a:rPr lang="cs-CZ" sz="1800" dirty="0" smtClean="0"/>
              <a:t> (časoprostorové, osobní),</a:t>
            </a:r>
            <a:endParaRPr lang="cs-CZ" sz="1800" b="1" dirty="0" smtClean="0"/>
          </a:p>
          <a:p>
            <a:pPr algn="just"/>
            <a:r>
              <a:rPr lang="cs-CZ" sz="1800" b="1" dirty="0" smtClean="0"/>
              <a:t>předcházejte nedorozuměním a ověřujte si, že si rozumíte,</a:t>
            </a:r>
          </a:p>
          <a:p>
            <a:pPr algn="just"/>
            <a:r>
              <a:rPr lang="cs-CZ" sz="1800" b="1" dirty="0" smtClean="0"/>
              <a:t>nedivte se</a:t>
            </a:r>
            <a:r>
              <a:rPr lang="cs-CZ" sz="1800" dirty="0" smtClean="0"/>
              <a:t>, </a:t>
            </a:r>
            <a:r>
              <a:rPr lang="cs-CZ" sz="1800" b="1" dirty="0" smtClean="0"/>
              <a:t>OZP dělají běžné věci neběžným</a:t>
            </a:r>
            <a:r>
              <a:rPr lang="cs-CZ" sz="1800" dirty="0" smtClean="0"/>
              <a:t> </a:t>
            </a:r>
            <a:r>
              <a:rPr lang="cs-CZ" sz="1800" b="1" dirty="0" smtClean="0"/>
              <a:t>způsobem</a:t>
            </a:r>
            <a:r>
              <a:rPr lang="cs-CZ" sz="1800" dirty="0" smtClean="0"/>
              <a:t>,</a:t>
            </a:r>
          </a:p>
          <a:p>
            <a:pPr algn="just"/>
            <a:r>
              <a:rPr lang="cs-CZ" sz="1800" b="1" dirty="0" smtClean="0"/>
              <a:t>nestresujte netrpělivostí, </a:t>
            </a:r>
            <a:r>
              <a:rPr lang="cs-CZ" sz="1800" dirty="0" smtClean="0"/>
              <a:t>suverénním usuzováním, unáhleným hledáním závěrů,</a:t>
            </a:r>
            <a:r>
              <a:rPr lang="cs-CZ" sz="1800" b="1" dirty="0" smtClean="0"/>
              <a:t> </a:t>
            </a:r>
          </a:p>
          <a:p>
            <a:pPr algn="just"/>
            <a:r>
              <a:rPr lang="cs-CZ" sz="1800" dirty="0" smtClean="0"/>
              <a:t>snažte se zjistit,</a:t>
            </a:r>
            <a:r>
              <a:rPr lang="cs-CZ" sz="1800" b="1" dirty="0" smtClean="0"/>
              <a:t> co pro OZP z postižení vyplývá pro jeho bytí; hodnoťte člověka, ne tělo a jeho „projevy“ </a:t>
            </a:r>
            <a:r>
              <a:rPr lang="cs-CZ" sz="1800" dirty="0" smtClean="0"/>
              <a:t>(ne to, co vidíte),</a:t>
            </a:r>
          </a:p>
          <a:p>
            <a:pPr algn="just"/>
            <a:r>
              <a:rPr lang="cs-CZ" sz="1800" dirty="0" smtClean="0"/>
              <a:t>nedomýšlejte, nepředpokládejte, </a:t>
            </a:r>
            <a:r>
              <a:rPr lang="cs-CZ" sz="1800" b="1" dirty="0" smtClean="0"/>
              <a:t>vyjasňujte</a:t>
            </a:r>
            <a:r>
              <a:rPr lang="cs-CZ" sz="1800" dirty="0" smtClean="0"/>
              <a:t> </a:t>
            </a:r>
            <a:r>
              <a:rPr lang="cs-CZ" sz="1800" b="1" dirty="0" smtClean="0"/>
              <a:t>si</a:t>
            </a:r>
            <a:r>
              <a:rPr lang="cs-CZ" sz="1800" dirty="0" smtClean="0"/>
              <a:t> </a:t>
            </a:r>
            <a:r>
              <a:rPr lang="cs-CZ" sz="1800" b="1" dirty="0" smtClean="0"/>
              <a:t>navzájem.</a:t>
            </a:r>
            <a:r>
              <a:rPr lang="cs-CZ" sz="1800" dirty="0" smtClean="0"/>
              <a:t> </a:t>
            </a:r>
          </a:p>
          <a:p>
            <a:pPr algn="just"/>
            <a:r>
              <a:rPr lang="cs-CZ" sz="1800" b="1" dirty="0" smtClean="0"/>
              <a:t>Komunikujte s OZP</a:t>
            </a:r>
            <a:r>
              <a:rPr lang="cs-CZ" sz="1800" dirty="0" smtClean="0"/>
              <a:t>, ne s doprovodem!</a:t>
            </a:r>
          </a:p>
          <a:p>
            <a:pPr lvl="0" algn="just"/>
            <a:r>
              <a:rPr lang="cs-CZ" sz="1800" dirty="0" smtClean="0"/>
              <a:t>Horlivá pomoc ponižuje, ptejte se (zda a jak), </a:t>
            </a:r>
            <a:r>
              <a:rPr lang="cs-CZ" sz="1800" b="1" dirty="0" smtClean="0"/>
              <a:t>pomáhejte respektujícím způsobem </a:t>
            </a:r>
            <a:endParaRPr lang="cs-CZ" sz="1800" dirty="0" smtClean="0"/>
          </a:p>
          <a:p>
            <a:pPr lvl="0" algn="just"/>
            <a:r>
              <a:rPr lang="cs-CZ" sz="1800" b="1" dirty="0" smtClean="0"/>
              <a:t>Nevyvolávejte obavy z nezdaru,</a:t>
            </a:r>
            <a:r>
              <a:rPr lang="cs-CZ" sz="1800" dirty="0" smtClean="0"/>
              <a:t> </a:t>
            </a:r>
            <a:r>
              <a:rPr lang="cs-CZ" sz="1800" b="1" dirty="0" smtClean="0"/>
              <a:t>usilujte o úspěch</a:t>
            </a:r>
            <a:r>
              <a:rPr lang="cs-CZ" sz="1800" dirty="0" smtClean="0"/>
              <a:t>, i nezdar má pozitiva</a:t>
            </a:r>
          </a:p>
          <a:p>
            <a:r>
              <a:rPr lang="cs-CZ" sz="1800" b="1" dirty="0" smtClean="0"/>
              <a:t>Nezveličujte úspěchy </a:t>
            </a:r>
            <a:r>
              <a:rPr lang="cs-CZ" sz="1800" dirty="0" smtClean="0"/>
              <a:t>, vede to ke klamnému očekávání, že OZP překonají všechny dopady postižení; respektujte, ale</a:t>
            </a:r>
            <a:r>
              <a:rPr lang="cs-CZ" sz="1800" b="1" dirty="0" smtClean="0"/>
              <a:t> </a:t>
            </a:r>
            <a:r>
              <a:rPr lang="cs-CZ" sz="1800" dirty="0" smtClean="0"/>
              <a:t>nepřeceňujte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395536" y="5733328"/>
            <a:ext cx="8280000" cy="648000"/>
          </a:xfr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C00000"/>
                </a:solidFill>
                <a:effectLst/>
              </a:rPr>
              <a:t>Cesty k dobré praxi                     II.</a:t>
            </a:r>
            <a:endParaRPr lang="cs-CZ" dirty="0" smtClean="0"/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280000" cy="5040000"/>
          </a:xfrm>
        </p:spPr>
        <p:txBody>
          <a:bodyPr>
            <a:normAutofit lnSpcReduction="10000"/>
          </a:bodyPr>
          <a:lstStyle/>
          <a:p>
            <a:r>
              <a:rPr lang="cs-CZ" sz="1750" b="1" dirty="0" smtClean="0"/>
              <a:t>Respektujte autonomii </a:t>
            </a:r>
            <a:r>
              <a:rPr lang="cs-CZ" sz="1750" dirty="0" smtClean="0"/>
              <a:t>v</a:t>
            </a:r>
            <a:r>
              <a:rPr lang="cs-CZ" sz="1750" b="1" dirty="0" smtClean="0"/>
              <a:t> </a:t>
            </a:r>
            <a:r>
              <a:rPr lang="cs-CZ" sz="1750" dirty="0" smtClean="0"/>
              <a:t>rozhodování, poskytujte</a:t>
            </a:r>
            <a:r>
              <a:rPr lang="cs-CZ" sz="1750" b="1" dirty="0" smtClean="0"/>
              <a:t> orientaci a informace, nerozhodujte sami </a:t>
            </a:r>
            <a:r>
              <a:rPr lang="cs-CZ" sz="1750" dirty="0" smtClean="0"/>
              <a:t>– ani na klientovu žádost</a:t>
            </a:r>
            <a:endParaRPr lang="cs-CZ" sz="1750" b="1" dirty="0" smtClean="0"/>
          </a:p>
          <a:p>
            <a:r>
              <a:rPr lang="cs-CZ" sz="1750" dirty="0" smtClean="0"/>
              <a:t>omezíme telefonáty či hovory s kolegy apod. – klient musí mít pocit, že se mu plně </a:t>
            </a:r>
            <a:r>
              <a:rPr lang="cs-CZ" sz="1750" b="1" dirty="0" smtClean="0"/>
              <a:t>věnujeme</a:t>
            </a:r>
            <a:r>
              <a:rPr lang="cs-CZ" sz="1750" dirty="0" smtClean="0"/>
              <a:t>,</a:t>
            </a:r>
          </a:p>
          <a:p>
            <a:r>
              <a:rPr lang="cs-CZ" sz="1750" dirty="0" smtClean="0"/>
              <a:t>pokud možno </a:t>
            </a:r>
            <a:r>
              <a:rPr lang="cs-CZ" sz="1750" b="1" dirty="0" smtClean="0"/>
              <a:t>nezačínáme</a:t>
            </a:r>
            <a:r>
              <a:rPr lang="cs-CZ" sz="1750" dirty="0" smtClean="0"/>
              <a:t> otázkou „</a:t>
            </a:r>
            <a:r>
              <a:rPr lang="cs-CZ" sz="1750" b="1" dirty="0" smtClean="0"/>
              <a:t>proč</a:t>
            </a:r>
            <a:r>
              <a:rPr lang="cs-CZ" sz="1750" dirty="0" smtClean="0"/>
              <a:t>“ (klient sám hledá odpověď, může v otázce cítit kritický tón nebo bývá otázkou zaskočen),</a:t>
            </a:r>
          </a:p>
          <a:p>
            <a:r>
              <a:rPr lang="cs-CZ" sz="1750" b="1" dirty="0" smtClean="0"/>
              <a:t>záznam</a:t>
            </a:r>
            <a:r>
              <a:rPr lang="cs-CZ" sz="1750" dirty="0" smtClean="0"/>
              <a:t> ANO – NE, nutné se domluvit</a:t>
            </a:r>
          </a:p>
          <a:p>
            <a:r>
              <a:rPr lang="cs-CZ" sz="1750" dirty="0" smtClean="0"/>
              <a:t>neklademe otázky sugestivně nebo „</a:t>
            </a:r>
            <a:r>
              <a:rPr lang="cs-CZ" sz="1750" b="1" dirty="0" smtClean="0"/>
              <a:t>útočně</a:t>
            </a:r>
            <a:r>
              <a:rPr lang="cs-CZ" sz="1750" dirty="0" smtClean="0"/>
              <a:t>“ („…takže vy tvrdíte, že….“ ; „...snad si nemyslíte, že...“),</a:t>
            </a:r>
          </a:p>
          <a:p>
            <a:r>
              <a:rPr lang="cs-CZ" sz="1750" dirty="0" smtClean="0"/>
              <a:t>otázky a sdělení formulujeme </a:t>
            </a:r>
            <a:r>
              <a:rPr lang="cs-CZ" sz="1750" b="1" dirty="0" smtClean="0"/>
              <a:t>jednoznačně</a:t>
            </a:r>
            <a:r>
              <a:rPr lang="cs-CZ" sz="1750" dirty="0" smtClean="0"/>
              <a:t> tak, abychom omezili riziko nedorozumění,</a:t>
            </a:r>
          </a:p>
          <a:p>
            <a:r>
              <a:rPr lang="cs-CZ" sz="1750" dirty="0" smtClean="0"/>
              <a:t>otázky ladíme </a:t>
            </a:r>
            <a:r>
              <a:rPr lang="cs-CZ" sz="1750" b="1" dirty="0" smtClean="0"/>
              <a:t>neutrálně</a:t>
            </a:r>
            <a:r>
              <a:rPr lang="cs-CZ" sz="1750" dirty="0" smtClean="0"/>
              <a:t>, aby klient intuitivně nevolil takové odpovědi, o kterých se domnívá, že jsou žádané (někdy tazatel formulací otázky, svým tónem a situačním „podtextem“ vědomě i nevědomě vyjadřuje to, co chce slyšet nebo co očekává)</a:t>
            </a:r>
          </a:p>
          <a:p>
            <a:r>
              <a:rPr lang="cs-CZ" sz="1750" dirty="0" smtClean="0"/>
              <a:t>snažme se </a:t>
            </a:r>
            <a:r>
              <a:rPr lang="cs-CZ" sz="1750" b="1" dirty="0" smtClean="0"/>
              <a:t>přizpůsobit</a:t>
            </a:r>
            <a:r>
              <a:rPr lang="cs-CZ" sz="1750" dirty="0" smtClean="0"/>
              <a:t> zkušenostem, vzdělání a sociokulturní úrovni klienta a tím snížíme nebezpečí, že klient námi používaným termínům a slovním spojením neporozumí,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464" y="4833336"/>
            <a:ext cx="8280000" cy="1620000"/>
          </a:xfrm>
        </p:spPr>
        <p:txBody>
          <a:bodyPr>
            <a:normAutofit fontScale="90000"/>
          </a:bodyPr>
          <a:lstStyle/>
          <a:p>
            <a:r>
              <a:rPr lang="cs-CZ" sz="1400" cap="all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1400" cap="all" dirty="0" smtClean="0">
                <a:solidFill>
                  <a:schemeClr val="tx1"/>
                </a:solidFill>
                <a:effectLst/>
              </a:rPr>
            </a:br>
            <a:r>
              <a:rPr lang="cs-CZ" sz="1400" cap="all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1400" cap="all" dirty="0" smtClean="0">
                <a:solidFill>
                  <a:schemeClr val="tx1"/>
                </a:solidFill>
                <a:effectLst/>
              </a:rPr>
            </a:br>
            <a:r>
              <a:rPr lang="cs-CZ" sz="1400" cap="all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1400" cap="all" dirty="0" smtClean="0">
                <a:solidFill>
                  <a:schemeClr val="tx1"/>
                </a:solidFill>
                <a:effectLst/>
              </a:rPr>
            </a:br>
            <a:r>
              <a:rPr lang="cs-CZ" sz="1400" cap="all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1400" cap="all" dirty="0" smtClean="0">
                <a:solidFill>
                  <a:schemeClr val="tx1"/>
                </a:solidFill>
                <a:effectLst/>
              </a:rPr>
            </a:br>
            <a:r>
              <a:rPr lang="cs-CZ" sz="1400" cap="all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1400" cap="all" dirty="0" smtClean="0">
                <a:solidFill>
                  <a:schemeClr val="tx1"/>
                </a:solidFill>
                <a:effectLst/>
              </a:rPr>
            </a:br>
            <a:r>
              <a:rPr lang="cs-CZ" sz="1400" cap="all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1400" cap="all" dirty="0" smtClean="0">
                <a:solidFill>
                  <a:schemeClr val="tx1"/>
                </a:solidFill>
                <a:effectLst/>
              </a:rPr>
            </a:br>
            <a:r>
              <a:rPr lang="cs-CZ" sz="1400" cap="all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1400" cap="all" dirty="0" smtClean="0">
                <a:solidFill>
                  <a:schemeClr val="tx1"/>
                </a:solidFill>
                <a:effectLst/>
              </a:rPr>
            </a:br>
            <a:r>
              <a:rPr lang="cs-CZ" sz="1400" cap="all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1400" cap="all" dirty="0" smtClean="0">
                <a:solidFill>
                  <a:schemeClr val="tx1"/>
                </a:solidFill>
                <a:effectLst/>
              </a:rPr>
            </a:br>
            <a:r>
              <a:rPr lang="cs-CZ" sz="1400" cap="all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1400" cap="all" dirty="0" smtClean="0">
                <a:solidFill>
                  <a:schemeClr val="tx1"/>
                </a:solidFill>
                <a:effectLst/>
              </a:rPr>
            </a:br>
            <a:r>
              <a:rPr lang="cs-CZ" sz="1400" cap="all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1400" cap="all" dirty="0" smtClean="0">
                <a:solidFill>
                  <a:schemeClr val="tx1"/>
                </a:solidFill>
                <a:effectLst/>
              </a:rPr>
            </a:br>
            <a:r>
              <a:rPr lang="cs-CZ" sz="1400" cap="all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1400" cap="all" dirty="0" smtClean="0">
                <a:solidFill>
                  <a:schemeClr val="tx1"/>
                </a:solidFill>
                <a:effectLst/>
              </a:rPr>
            </a:br>
            <a:r>
              <a:rPr lang="cs-CZ" sz="1400" cap="all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1400" cap="all" dirty="0" smtClean="0">
                <a:solidFill>
                  <a:schemeClr val="tx1"/>
                </a:solidFill>
                <a:effectLst/>
              </a:rPr>
            </a:br>
            <a:r>
              <a:rPr lang="cs-CZ" sz="1400" cap="all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1400" cap="all" dirty="0" smtClean="0">
                <a:solidFill>
                  <a:schemeClr val="tx1"/>
                </a:solidFill>
                <a:effectLst/>
              </a:rPr>
            </a:br>
            <a:r>
              <a:rPr lang="cs-CZ" sz="1400" cap="all" dirty="0" smtClean="0">
                <a:solidFill>
                  <a:schemeClr val="tx1"/>
                </a:solidFill>
                <a:effectLst/>
              </a:rPr>
              <a:t/>
            </a:r>
            <a:br>
              <a:rPr lang="cs-CZ" sz="1400" cap="all" dirty="0" smtClean="0">
                <a:solidFill>
                  <a:schemeClr val="tx1"/>
                </a:solidFill>
                <a:effectLst/>
              </a:rPr>
            </a:br>
            <a:r>
              <a:rPr lang="cs-CZ" sz="1600" cap="all" dirty="0" smtClean="0">
                <a:solidFill>
                  <a:schemeClr val="tx1"/>
                </a:solidFill>
                <a:effectLst/>
              </a:rPr>
              <a:t>Novosad</a:t>
            </a:r>
            <a:r>
              <a:rPr lang="cs-CZ" sz="1600" dirty="0" smtClean="0">
                <a:solidFill>
                  <a:schemeClr val="tx1"/>
                </a:solidFill>
                <a:effectLst/>
              </a:rPr>
              <a:t> L.: </a:t>
            </a:r>
            <a:r>
              <a:rPr lang="cs-CZ" sz="1600" i="1" dirty="0" smtClean="0">
                <a:solidFill>
                  <a:schemeClr val="tx1"/>
                </a:solidFill>
                <a:effectLst/>
              </a:rPr>
              <a:t>Tělesné postižení jako fenomén i životní realita. </a:t>
            </a:r>
            <a:r>
              <a:rPr lang="cs-CZ" sz="1600" dirty="0" smtClean="0">
                <a:solidFill>
                  <a:schemeClr val="tx1"/>
                </a:solidFill>
                <a:effectLst/>
              </a:rPr>
              <a:t>Portál 2011. </a:t>
            </a:r>
            <a:br>
              <a:rPr lang="cs-CZ" sz="1600" dirty="0" smtClean="0">
                <a:solidFill>
                  <a:schemeClr val="tx1"/>
                </a:solidFill>
                <a:effectLst/>
              </a:rPr>
            </a:br>
            <a:r>
              <a:rPr lang="cs-CZ" sz="1600" cap="all" dirty="0" smtClean="0">
                <a:solidFill>
                  <a:schemeClr val="tx1"/>
                </a:solidFill>
                <a:effectLst/>
              </a:rPr>
              <a:t>Novosad l.:</a:t>
            </a:r>
            <a:r>
              <a:rPr lang="cs-CZ" sz="1600" dirty="0" smtClean="0">
                <a:solidFill>
                  <a:schemeClr val="tx1"/>
                </a:solidFill>
                <a:effectLst/>
              </a:rPr>
              <a:t> </a:t>
            </a:r>
            <a:r>
              <a:rPr lang="cs-CZ" sz="1600" i="1" dirty="0" smtClean="0">
                <a:solidFill>
                  <a:schemeClr val="tx1"/>
                </a:solidFill>
                <a:effectLst/>
              </a:rPr>
              <a:t>Poradenství pro osoby se zdravotním a sociálním znevýhodněním. </a:t>
            </a:r>
            <a:r>
              <a:rPr lang="cs-CZ" sz="1600" dirty="0" smtClean="0">
                <a:solidFill>
                  <a:schemeClr val="tx1"/>
                </a:solidFill>
                <a:effectLst/>
              </a:rPr>
              <a:t>Portál 2009.</a:t>
            </a:r>
            <a:br>
              <a:rPr lang="cs-CZ" sz="1600" dirty="0" smtClean="0">
                <a:solidFill>
                  <a:schemeClr val="tx1"/>
                </a:solidFill>
                <a:effectLst/>
              </a:rPr>
            </a:br>
            <a:r>
              <a:rPr lang="cs-CZ" sz="1600" cap="all" dirty="0" smtClean="0">
                <a:solidFill>
                  <a:schemeClr val="tx1"/>
                </a:solidFill>
                <a:effectLst/>
              </a:rPr>
              <a:t>Novosad</a:t>
            </a:r>
            <a:r>
              <a:rPr lang="cs-CZ" sz="1600" dirty="0" smtClean="0">
                <a:solidFill>
                  <a:schemeClr val="tx1"/>
                </a:solidFill>
                <a:effectLst/>
              </a:rPr>
              <a:t> L.: </a:t>
            </a:r>
            <a:r>
              <a:rPr lang="cs-CZ" sz="1600" i="1" dirty="0" smtClean="0">
                <a:solidFill>
                  <a:schemeClr val="tx1"/>
                </a:solidFill>
                <a:effectLst/>
              </a:rPr>
              <a:t>Základy speciálního poradenství</a:t>
            </a:r>
            <a:r>
              <a:rPr lang="cs-CZ" sz="1600" dirty="0" smtClean="0">
                <a:solidFill>
                  <a:schemeClr val="tx1"/>
                </a:solidFill>
                <a:effectLst/>
              </a:rPr>
              <a:t>. Portál, Praha 2000, reed. 2006. </a:t>
            </a:r>
            <a:br>
              <a:rPr lang="cs-CZ" sz="1600" dirty="0" smtClean="0">
                <a:solidFill>
                  <a:schemeClr val="tx1"/>
                </a:solidFill>
                <a:effectLst/>
              </a:rPr>
            </a:br>
            <a:r>
              <a:rPr lang="cs-CZ" sz="1600" dirty="0" smtClean="0">
                <a:solidFill>
                  <a:schemeClr val="tx1"/>
                </a:solidFill>
                <a:effectLst/>
              </a:rPr>
              <a:t>Podíl, spoluautorství:</a:t>
            </a:r>
            <a:br>
              <a:rPr lang="cs-CZ" sz="1600" dirty="0" smtClean="0">
                <a:solidFill>
                  <a:schemeClr val="tx1"/>
                </a:solidFill>
                <a:effectLst/>
              </a:rPr>
            </a:br>
            <a:r>
              <a:rPr lang="cs-CZ" sz="1600" dirty="0" smtClean="0">
                <a:solidFill>
                  <a:schemeClr val="tx1"/>
                </a:solidFill>
                <a:effectLst/>
              </a:rPr>
              <a:t>MATOUŠEK </a:t>
            </a:r>
            <a:r>
              <a:rPr lang="cs-CZ" sz="1600" dirty="0" smtClean="0">
                <a:solidFill>
                  <a:schemeClr val="tx1"/>
                </a:solidFill>
                <a:effectLst/>
              </a:rPr>
              <a:t>O. a kol.: </a:t>
            </a:r>
            <a:r>
              <a:rPr lang="cs-CZ" sz="1600" i="1" dirty="0" smtClean="0">
                <a:solidFill>
                  <a:schemeClr val="tx1"/>
                </a:solidFill>
                <a:effectLst/>
              </a:rPr>
              <a:t>Encyklopedie sociální práce.</a:t>
            </a:r>
            <a:r>
              <a:rPr lang="cs-CZ" sz="1600" dirty="0" smtClean="0">
                <a:solidFill>
                  <a:schemeClr val="tx1"/>
                </a:solidFill>
                <a:effectLst/>
              </a:rPr>
              <a:t> Praha: Portál, 2013.</a:t>
            </a:r>
            <a:br>
              <a:rPr lang="cs-CZ" sz="1600" dirty="0" smtClean="0">
                <a:solidFill>
                  <a:schemeClr val="tx1"/>
                </a:solidFill>
                <a:effectLst/>
              </a:rPr>
            </a:br>
            <a:r>
              <a:rPr lang="cs-CZ" sz="1600" dirty="0" smtClean="0">
                <a:solidFill>
                  <a:schemeClr val="tx1"/>
                </a:solidFill>
                <a:effectLst/>
              </a:rPr>
              <a:t>MICHALÍK J. a kol.: </a:t>
            </a:r>
            <a:r>
              <a:rPr lang="cs-CZ" sz="1600" i="1" dirty="0" smtClean="0">
                <a:solidFill>
                  <a:schemeClr val="tx1"/>
                </a:solidFill>
                <a:effectLst/>
              </a:rPr>
              <a:t>Zdravotní postižení a pomáhající profese</a:t>
            </a:r>
            <a:r>
              <a:rPr lang="cs-CZ" sz="1600" dirty="0" smtClean="0">
                <a:solidFill>
                  <a:schemeClr val="tx1"/>
                </a:solidFill>
                <a:effectLst/>
              </a:rPr>
              <a:t>. Portál 2011.</a:t>
            </a:r>
            <a:endParaRPr lang="cs-CZ" sz="1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530352"/>
            <a:ext cx="8280000" cy="388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Lektor: PhDr. Mgr. </a:t>
            </a:r>
            <a:r>
              <a:rPr lang="cs-CZ" sz="22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Libor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2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Novosád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Ph.D.</a:t>
            </a:r>
          </a:p>
          <a:p>
            <a:pPr>
              <a:buNone/>
            </a:pPr>
            <a:endParaRPr lang="cs-CZ" sz="500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předseda SR APZP ČR</a:t>
            </a:r>
          </a:p>
          <a:p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poradenský spec. pedagog a soc. pracovník </a:t>
            </a:r>
          </a:p>
          <a:p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OA na Katedře 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křesťanské 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soc. práce CMTF UP</a:t>
            </a:r>
          </a:p>
          <a:p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ext. na Katedře soc. politiky a soc. práce FSS 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</a:t>
            </a:r>
          </a:p>
          <a:p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ext. na CARITAS VOŠ sociální v Olomouci</a:t>
            </a:r>
            <a:endParaRPr lang="cs-CZ" sz="2200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 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Vědecké rady FSS OU</a:t>
            </a:r>
          </a:p>
          <a:p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 rady AVŠP</a:t>
            </a:r>
          </a:p>
          <a:p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 výboru SSP ČR</a:t>
            </a:r>
          </a:p>
          <a:p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 redakční rady čas. Sociální 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práce/Sociálna práca</a:t>
            </a:r>
            <a:endParaRPr lang="cs-CZ" sz="2200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 OSV při VVZPO                                     </a:t>
            </a: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cs-CZ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395536" y="5733328"/>
            <a:ext cx="8280000" cy="648000"/>
          </a:xfr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C00000"/>
                </a:solidFill>
                <a:effectLst/>
              </a:rPr>
              <a:t>Cesty k dobré praxi              III.</a:t>
            </a:r>
            <a:endParaRPr lang="cs-CZ" dirty="0" smtClean="0"/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280000" cy="5004000"/>
          </a:xfrm>
        </p:spPr>
        <p:txBody>
          <a:bodyPr>
            <a:normAutofit fontScale="25000" lnSpcReduction="20000"/>
          </a:bodyPr>
          <a:lstStyle/>
          <a:p>
            <a:r>
              <a:rPr lang="cs-CZ" sz="7000" dirty="0" smtClean="0"/>
              <a:t>Pozor na </a:t>
            </a:r>
            <a:r>
              <a:rPr lang="cs-CZ" sz="7000" b="1" dirty="0" smtClean="0"/>
              <a:t>netrpělivost</a:t>
            </a:r>
            <a:r>
              <a:rPr lang="cs-CZ" sz="7000" dirty="0" smtClean="0"/>
              <a:t> a rychlé kladení otázek – chceme se v krátkém čase dovědět příliš mnoho,</a:t>
            </a:r>
          </a:p>
          <a:p>
            <a:r>
              <a:rPr lang="cs-CZ" sz="7000" dirty="0" smtClean="0"/>
              <a:t>neklademe </a:t>
            </a:r>
            <a:r>
              <a:rPr lang="cs-CZ" sz="7000" b="1" dirty="0" smtClean="0"/>
              <a:t>vylučovací</a:t>
            </a:r>
            <a:r>
              <a:rPr lang="cs-CZ" sz="7000" dirty="0" smtClean="0"/>
              <a:t> otázky (buď - anebo), měli bychom naslouchat i upřesňujícím sdělením klienta, na všechno nelze odpovědět jednoznačně, </a:t>
            </a:r>
          </a:p>
          <a:p>
            <a:r>
              <a:rPr lang="cs-CZ" sz="7000" b="1" dirty="0" smtClean="0"/>
              <a:t>vyvarujeme</a:t>
            </a:r>
            <a:r>
              <a:rPr lang="cs-CZ" sz="7000" dirty="0" smtClean="0"/>
              <a:t> se častých a necitlivých korekcí sdělovaného – stálé opravování a usměrňování dotazovaného poznámkami typu: </a:t>
            </a:r>
            <a:r>
              <a:rPr lang="cs-CZ" sz="7000" i="1" dirty="0" smtClean="0"/>
              <a:t>„to sem nepatří...“</a:t>
            </a:r>
            <a:r>
              <a:rPr lang="cs-CZ" sz="7000" dirty="0" smtClean="0"/>
              <a:t> </a:t>
            </a:r>
            <a:r>
              <a:rPr lang="cs-CZ" sz="7000" i="1" dirty="0" smtClean="0"/>
              <a:t>„k věci....“</a:t>
            </a:r>
            <a:r>
              <a:rPr lang="cs-CZ" sz="7000" dirty="0" smtClean="0"/>
              <a:t>, </a:t>
            </a:r>
            <a:r>
              <a:rPr lang="cs-CZ" sz="7000" i="1" dirty="0" smtClean="0"/>
              <a:t>„o tom až jindy“</a:t>
            </a:r>
            <a:r>
              <a:rPr lang="cs-CZ" sz="7000" dirty="0" smtClean="0"/>
              <a:t> nebo </a:t>
            </a:r>
            <a:r>
              <a:rPr lang="cs-CZ" sz="7000" i="1" dirty="0" smtClean="0"/>
              <a:t>„chtěl jste říci, že…“</a:t>
            </a:r>
            <a:r>
              <a:rPr lang="cs-CZ" sz="7000" dirty="0" smtClean="0"/>
              <a:t>. Takové zásahy vyvádějí klienta z míry a nepřispívají k autentičnosti rozhovoru,</a:t>
            </a:r>
          </a:p>
          <a:p>
            <a:r>
              <a:rPr lang="cs-CZ" sz="7000" dirty="0" smtClean="0"/>
              <a:t>nesnažíme se vynášet rychlé či </a:t>
            </a:r>
            <a:r>
              <a:rPr lang="cs-CZ" sz="7000" b="1" dirty="0" smtClean="0"/>
              <a:t>předčasně</a:t>
            </a:r>
            <a:r>
              <a:rPr lang="cs-CZ" sz="7000" dirty="0" smtClean="0"/>
              <a:t> shrnující úsudky či závěry,</a:t>
            </a:r>
          </a:p>
          <a:p>
            <a:r>
              <a:rPr lang="cs-CZ" sz="7000" dirty="0" smtClean="0"/>
              <a:t>nezpůsobujme klientovu </a:t>
            </a:r>
            <a:r>
              <a:rPr lang="cs-CZ" sz="7000" b="1" dirty="0" smtClean="0"/>
              <a:t>psychickou</a:t>
            </a:r>
            <a:r>
              <a:rPr lang="cs-CZ" sz="7000" dirty="0" smtClean="0"/>
              <a:t> </a:t>
            </a:r>
            <a:r>
              <a:rPr lang="cs-CZ" sz="7000" b="1" dirty="0" smtClean="0"/>
              <a:t>nepohodu</a:t>
            </a:r>
            <a:r>
              <a:rPr lang="cs-CZ" sz="7000" dirty="0" smtClean="0"/>
              <a:t> netrpělivostí nebo suverénním, šablonovitým jednáním či opakovaným vy-ptáváním na nám již známá fakta, jež jsou klientovi nepříjemná,</a:t>
            </a:r>
          </a:p>
          <a:p>
            <a:r>
              <a:rPr lang="cs-CZ" sz="7000" b="1" dirty="0" smtClean="0"/>
              <a:t>nepožadujeme</a:t>
            </a:r>
            <a:r>
              <a:rPr lang="cs-CZ" sz="7000" dirty="0" smtClean="0"/>
              <a:t> od klienta okamžité rozhodnutí či volbu nabízeného řešení = pokud si klient nemůže vše promyslet, není seznámen se všemi klady, přínosy, zápory či riziky jednotlivých možných řešení, tak jeho rozhodování často nekoresponduje s jeho skutečným přáním nebo potřebami.</a:t>
            </a:r>
          </a:p>
          <a:p>
            <a:pPr>
              <a:buNone/>
            </a:pPr>
            <a:r>
              <a:rPr lang="cs-CZ" sz="7000" dirty="0" smtClean="0"/>
              <a:t>„Dobrá“ praxe není cíl, ale nástroj naší práce. I cesta je důležitá.</a:t>
            </a:r>
            <a:r>
              <a:rPr lang="cs-CZ" sz="1700" dirty="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395536" y="5445344"/>
            <a:ext cx="8280000" cy="1080000"/>
          </a:xfr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sz="3900" dirty="0" smtClean="0">
                <a:solidFill>
                  <a:srgbClr val="C00000"/>
                </a:solidFill>
              </a:rPr>
              <a:t>Kroky a zásady v jednání s klientem  I.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502920" y="549200"/>
            <a:ext cx="8280000" cy="4680000"/>
          </a:xfrm>
        </p:spPr>
        <p:txBody>
          <a:bodyPr>
            <a:normAutofit fontScale="92500" lnSpcReduction="10000"/>
          </a:bodyPr>
          <a:lstStyle/>
          <a:p>
            <a:r>
              <a:rPr lang="cs-CZ" sz="2200" b="1" dirty="0" smtClean="0"/>
              <a:t>Objasnit si klientovy potřeby a očekávání</a:t>
            </a:r>
            <a:r>
              <a:rPr lang="cs-CZ" sz="2200" dirty="0" smtClean="0"/>
              <a:t>, vysvětlit mu dané kompetence – tedy to, v čem, jakým způsobem a za jakých podmínek mu pracovník může pomoci, případně ho odkázat na spolupracující pracoviště; </a:t>
            </a:r>
          </a:p>
          <a:p>
            <a:r>
              <a:rPr lang="cs-CZ" sz="2200" b="1" dirty="0" smtClean="0"/>
              <a:t>umět klienta vyslechnout i akceptovat jeho pocity a optiku náhledu</a:t>
            </a:r>
            <a:r>
              <a:rPr lang="cs-CZ" sz="2200" dirty="0" smtClean="0"/>
              <a:t> na problémovou situaci, ozřejmit si příčinné souvislosti a rizika, k nimž neřešený problém povede; </a:t>
            </a:r>
          </a:p>
          <a:p>
            <a:r>
              <a:rPr lang="cs-CZ" sz="2200" b="1" dirty="0" smtClean="0"/>
              <a:t>rozebrat s klientem kořeny, podstatu a zřejmé i skryté souvislosti problému</a:t>
            </a:r>
            <a:r>
              <a:rPr lang="cs-CZ" sz="2200" dirty="0" smtClean="0"/>
              <a:t>, poznat  kontext a genezi jeho životního příběhu („jít cestou příběhu“);</a:t>
            </a:r>
          </a:p>
          <a:p>
            <a:r>
              <a:rPr lang="cs-CZ" sz="2200" b="1" dirty="0" smtClean="0"/>
              <a:t>pomoci klientovi k reflexi jeho problému, nastavit mu zrcadlo</a:t>
            </a:r>
            <a:r>
              <a:rPr lang="cs-CZ" sz="2200" dirty="0" smtClean="0"/>
              <a:t>, tzn. podpořit ho v tom, aby se na problém podíval „zvenku“, z pozice nestranného pozorovatele, což může přispět k racionalitě jeho postoje ke vzniku a vývoji problému i možnostem řešení;</a:t>
            </a:r>
          </a:p>
          <a:p>
            <a:endParaRPr lang="cs-CZ" sz="2200" dirty="0" smtClean="0"/>
          </a:p>
          <a:p>
            <a:pPr>
              <a:buFontTx/>
              <a:buNone/>
            </a:pPr>
            <a:endParaRPr lang="cs-CZ" sz="2200" dirty="0" smtClean="0"/>
          </a:p>
          <a:p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395536" y="5401776"/>
            <a:ext cx="8280000" cy="1080000"/>
          </a:xfr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sz="3900" b="1" dirty="0" smtClean="0">
                <a:solidFill>
                  <a:srgbClr val="C00000"/>
                </a:solidFill>
                <a:effectLst/>
              </a:rPr>
              <a:t>Kroky a zásady v jednání s klientem  II. </a:t>
            </a:r>
            <a:endParaRPr lang="cs-CZ" sz="3900" dirty="0" smtClean="0">
              <a:solidFill>
                <a:srgbClr val="C00000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280000" cy="47520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sz="1800" b="1" dirty="0" smtClean="0"/>
              <a:t>nabídnout varianty řešení</a:t>
            </a:r>
            <a:r>
              <a:rPr lang="cs-CZ" sz="1800" dirty="0" smtClean="0"/>
              <a:t>, objasnit klientovi předpoklady, výhody i rizika jednotlivých možných řešení s tím, že konečný výběr je po vyjasnění všech otázek či neporozumění na něm (spolu-“rozhodování“ u klientů s omezenou způsobilostí k právním úkonům neznamená, že by se klient neměl podílet na domlouvání ve věcech, které se ho týkají);</a:t>
            </a:r>
          </a:p>
          <a:p>
            <a:pPr>
              <a:defRPr/>
            </a:pPr>
            <a:r>
              <a:rPr lang="cs-CZ" sz="1800" b="1" dirty="0" smtClean="0"/>
              <a:t>domluvit se na dalším postupu</a:t>
            </a:r>
            <a:r>
              <a:rPr lang="cs-CZ" sz="1800" dirty="0" smtClean="0"/>
              <a:t>, tzn. dohodnout se, co pro něho pracovník udělá, v čem ho podpoří, i co může klient podniknout sám a jak se bude postupovat dále, včetně řešení případných komplikací.</a:t>
            </a:r>
          </a:p>
          <a:p>
            <a:pPr>
              <a:buNone/>
              <a:defRPr/>
            </a:pPr>
            <a:r>
              <a:rPr lang="cs-CZ" sz="1800" b="1" dirty="0" smtClean="0"/>
              <a:t>Škodí:</a:t>
            </a:r>
          </a:p>
          <a:p>
            <a:r>
              <a:rPr lang="cs-CZ" sz="1800" dirty="0" smtClean="0">
                <a:ea typeface="Verdana" pitchFamily="34" charset="0"/>
                <a:cs typeface="Arial" pitchFamily="34" charset="0"/>
              </a:rPr>
              <a:t>dirigování, dominance</a:t>
            </a:r>
          </a:p>
          <a:p>
            <a:r>
              <a:rPr lang="cs-CZ" sz="1800" dirty="0" smtClean="0">
                <a:ea typeface="Verdana" pitchFamily="34" charset="0"/>
                <a:cs typeface="Arial" pitchFamily="34" charset="0"/>
              </a:rPr>
              <a:t>bleskové úsudky, </a:t>
            </a:r>
          </a:p>
          <a:p>
            <a:r>
              <a:rPr lang="cs-CZ" sz="1800" dirty="0" smtClean="0">
                <a:ea typeface="Verdana" pitchFamily="34" charset="0"/>
                <a:cs typeface="Arial" pitchFamily="34" charset="0"/>
              </a:rPr>
              <a:t>nachytání, </a:t>
            </a:r>
          </a:p>
          <a:p>
            <a:r>
              <a:rPr lang="cs-CZ" sz="1800" dirty="0" smtClean="0">
                <a:ea typeface="Verdana" pitchFamily="34" charset="0"/>
                <a:cs typeface="Arial" pitchFamily="34" charset="0"/>
              </a:rPr>
              <a:t>zveličování (zásluh, problému), </a:t>
            </a:r>
          </a:p>
          <a:p>
            <a:r>
              <a:rPr lang="cs-CZ" sz="1800" dirty="0" smtClean="0">
                <a:ea typeface="Verdana" pitchFamily="34" charset="0"/>
                <a:cs typeface="Arial" pitchFamily="34" charset="0"/>
              </a:rPr>
              <a:t>bagatelizace, </a:t>
            </a:r>
          </a:p>
          <a:p>
            <a:r>
              <a:rPr lang="cs-CZ" sz="1800" dirty="0" smtClean="0">
                <a:ea typeface="Verdana" pitchFamily="34" charset="0"/>
                <a:cs typeface="Arial" pitchFamily="34" charset="0"/>
              </a:rPr>
              <a:t>racionalizace, </a:t>
            </a:r>
          </a:p>
          <a:p>
            <a:r>
              <a:rPr lang="cs-CZ" sz="1800" dirty="0" smtClean="0">
                <a:ea typeface="Verdana" pitchFamily="34" charset="0"/>
                <a:cs typeface="Arial" pitchFamily="34" charset="0"/>
              </a:rPr>
              <a:t>abstrakce, paušalizace, </a:t>
            </a:r>
          </a:p>
          <a:p>
            <a:r>
              <a:rPr lang="cs-CZ" sz="1800" dirty="0" smtClean="0">
                <a:ea typeface="Verdana" pitchFamily="34" charset="0"/>
                <a:cs typeface="Arial" pitchFamily="34" charset="0"/>
              </a:rPr>
              <a:t>(sebe)identifikace, </a:t>
            </a:r>
          </a:p>
          <a:p>
            <a:r>
              <a:rPr lang="cs-CZ" sz="1800" dirty="0" smtClean="0">
                <a:ea typeface="Verdana" pitchFamily="34" charset="0"/>
                <a:cs typeface="Arial" pitchFamily="34" charset="0"/>
              </a:rPr>
              <a:t>chození kolem „horké kaše“,</a:t>
            </a:r>
          </a:p>
          <a:p>
            <a:r>
              <a:rPr lang="cs-CZ" sz="1800" dirty="0" smtClean="0">
                <a:ea typeface="Verdana" pitchFamily="34" charset="0"/>
                <a:cs typeface="Arial" pitchFamily="34" charset="0"/>
              </a:rPr>
              <a:t>„doporučování“ (na vašem místě bych….“) atd.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6472" y="5805264"/>
            <a:ext cx="8424000" cy="612000"/>
          </a:xfr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  <a:effectLst/>
              </a:rPr>
              <a:t>Děkuji za pozornost </a:t>
            </a:r>
            <a:r>
              <a:rPr lang="cs-CZ" dirty="0" smtClean="0">
                <a:solidFill>
                  <a:srgbClr val="FF0000"/>
                </a:solidFill>
                <a:effectLst/>
                <a:sym typeface="Wingdings" pitchFamily="2" charset="2"/>
              </a:rPr>
              <a:t> </a:t>
            </a:r>
            <a:endParaRPr lang="cs-CZ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530352"/>
            <a:ext cx="8424000" cy="5256000"/>
          </a:xfrm>
        </p:spPr>
        <p:txBody>
          <a:bodyPr numCol="1"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  Aj. k </a:t>
            </a:r>
            <a:r>
              <a:rPr lang="cs-CZ" b="1" dirty="0" smtClean="0"/>
              <a:t>realizaci</a:t>
            </a:r>
            <a:r>
              <a:rPr lang="cs-CZ" dirty="0" smtClean="0"/>
              <a:t> OSP pro OZP:</a:t>
            </a:r>
          </a:p>
          <a:p>
            <a:pPr>
              <a:buNone/>
            </a:pPr>
            <a:r>
              <a:rPr lang="cs-CZ" dirty="0" smtClean="0"/>
              <a:t>    - přizpůsobení se možnostem a potřebám klientů (mj. vnímat specifika postižení a věku)</a:t>
            </a:r>
          </a:p>
          <a:p>
            <a:pPr>
              <a:buNone/>
            </a:pPr>
            <a:r>
              <a:rPr lang="cs-CZ" dirty="0" smtClean="0"/>
              <a:t>    - uspořádání, vybavení a přístupnost pracoviště</a:t>
            </a:r>
          </a:p>
          <a:p>
            <a:pPr>
              <a:buNone/>
            </a:pPr>
            <a:r>
              <a:rPr lang="cs-CZ" dirty="0" smtClean="0"/>
              <a:t>    - časový rámec služby</a:t>
            </a:r>
          </a:p>
          <a:p>
            <a:pPr>
              <a:buNone/>
            </a:pPr>
            <a:r>
              <a:rPr lang="cs-CZ" dirty="0" smtClean="0"/>
              <a:t>    - „neradit“ přátelům, příbuzným, </a:t>
            </a:r>
          </a:p>
          <a:p>
            <a:pPr>
              <a:buNone/>
            </a:pPr>
            <a:r>
              <a:rPr lang="cs-CZ" dirty="0" smtClean="0"/>
              <a:t>    - vyhnout se manipulaci, „přenosu“,</a:t>
            </a:r>
          </a:p>
          <a:p>
            <a:pPr>
              <a:buNone/>
            </a:pPr>
            <a:r>
              <a:rPr lang="cs-CZ" dirty="0" smtClean="0"/>
              <a:t>    - nebát se říci „nevím“</a:t>
            </a:r>
          </a:p>
          <a:p>
            <a:pPr>
              <a:buNone/>
            </a:pPr>
            <a:endParaRPr lang="cs-CZ" dirty="0" smtClean="0"/>
          </a:p>
          <a:p>
            <a:pPr>
              <a:buFontTx/>
              <a:buNone/>
            </a:pPr>
            <a:r>
              <a:rPr lang="cs-CZ" dirty="0" smtClean="0"/>
              <a:t>C. R. Rogers zdůrazňuje především následující </a:t>
            </a:r>
            <a:r>
              <a:rPr lang="cs-CZ" b="1" dirty="0" smtClean="0"/>
              <a:t>kvality</a:t>
            </a:r>
            <a:r>
              <a:rPr lang="cs-CZ" dirty="0" smtClean="0"/>
              <a:t> </a:t>
            </a:r>
            <a:r>
              <a:rPr lang="cs-CZ" b="1" dirty="0" smtClean="0"/>
              <a:t>pomáhajícího</a:t>
            </a:r>
            <a:r>
              <a:rPr lang="cs-CZ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schopnost vidět každého člověka jako individualitu a akceptovat jeho „pravdu“, jeho hodnotu i optiku jeho pohledu na „věc“, problém, situaci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důvěra ve schopnosti člověka měnit se ve smyslu dovednějšího zvládání života a seberozvoje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dovednost vytvořit podmínky k nalezení a kultivaci těchto schopností u klienta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postoj a terapeutické schopnosti vycházející z tréninku svého vlastního prožívání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21352"/>
            <a:ext cx="8280000" cy="576000"/>
          </a:xfr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  <a:effectLst/>
              </a:rPr>
              <a:t>Standardy kvality sociálních služeb                    </a:t>
            </a:r>
            <a:endParaRPr lang="cs-CZ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76672"/>
            <a:ext cx="8424000" cy="5364000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cs-CZ" sz="14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STANDARDY KVALITY SOC. SLUŽEB</a:t>
            </a:r>
            <a:endParaRPr lang="cs-CZ" sz="145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00050" indent="-400050">
              <a:buNone/>
            </a:pPr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 PROCEDURÁLNÍ STANDARDY </a:t>
            </a:r>
          </a:p>
          <a:p>
            <a:pPr marL="400050" indent="-400050">
              <a:buNone/>
            </a:pPr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a) Služba a uživatelé</a:t>
            </a:r>
          </a:p>
          <a:p>
            <a:pPr lvl="0"/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A ZPŮSOBY POSKYTOVÁNÍ SLUŽEB</a:t>
            </a:r>
          </a:p>
          <a:p>
            <a:pPr lvl="0"/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OCHRANA PRÁV UŽIVATELŮ</a:t>
            </a:r>
          </a:p>
          <a:p>
            <a:pPr lvl="0"/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JEDNÁNÍ SE ZÁJEMCEM O SLUŽBU</a:t>
            </a:r>
          </a:p>
          <a:p>
            <a:pPr lvl="0"/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SMLOUVA O POSKYTOVÁNÍ SLUŽBY</a:t>
            </a:r>
          </a:p>
          <a:p>
            <a:pPr lvl="0"/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PLÁNOVÁNÍ A PRŮBĚH SLUŽBY</a:t>
            </a:r>
          </a:p>
          <a:p>
            <a:pPr lvl="0"/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ZVLÁDÁNÍ RIZIKOVÝCH SITUACÍ</a:t>
            </a:r>
          </a:p>
          <a:p>
            <a:pPr lvl="0"/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ÚDAJE</a:t>
            </a:r>
          </a:p>
          <a:p>
            <a:pPr lvl="0"/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STÍŽNOSTI NA KVALITU NEBO ZPŮSOB POSKYTOVÁNÍ SOCIÁLNÍCH SLUŽEB</a:t>
            </a:r>
          </a:p>
          <a:p>
            <a:pPr lvl="0"/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NÁVAZNOST NA DALŠÍ ZDROJE</a:t>
            </a:r>
          </a:p>
          <a:p>
            <a:pPr lvl="0">
              <a:buNone/>
            </a:pPr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PERSONÁLNÍ STANDARDY</a:t>
            </a:r>
          </a:p>
          <a:p>
            <a:pPr lvl="0"/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PERSONÁLNÍ ZAJIŠTĚNÍ SLUŽEB</a:t>
            </a:r>
          </a:p>
          <a:p>
            <a:pPr lvl="0"/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PRACOVNÍ PODMÍNKY A ŘÍZENÍ POSKYTOVÁNÍ SLUŽEB</a:t>
            </a:r>
          </a:p>
          <a:p>
            <a:pPr lvl="0"/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PROFESNÍ ROZVOJ PRACOVNÍKŮ A PRACOVNÍCH TÝMŮ</a:t>
            </a:r>
          </a:p>
          <a:p>
            <a:pPr lvl="0">
              <a:buNone/>
            </a:pPr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PROCEDURÁLNÍ STANDARDY </a:t>
            </a:r>
          </a:p>
          <a:p>
            <a:pPr lvl="0">
              <a:buNone/>
            </a:pPr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b) Informace a provoz aj.</a:t>
            </a:r>
          </a:p>
          <a:p>
            <a:pPr lvl="0"/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MÍSTNÍ A ČASOVÁ DOSTUPNOST SLUŽBY</a:t>
            </a:r>
          </a:p>
          <a:p>
            <a:pPr lvl="0"/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INFORMOVANOST O SLUŽBĚ</a:t>
            </a:r>
          </a:p>
          <a:p>
            <a:pPr lvl="0"/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PROSTŘEDÍ A PODMÍNKY POSKYTOVÁNÍ SLUŽEB</a:t>
            </a:r>
          </a:p>
          <a:p>
            <a:pPr lvl="0"/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NOUZOVÉ A HAVARIJNÍ SITUACE</a:t>
            </a:r>
          </a:p>
          <a:p>
            <a:pPr lvl="0"/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ZAJIŠTĚNÍ KVALITY SLUŽEB</a:t>
            </a:r>
          </a:p>
          <a:p>
            <a:pPr lvl="0"/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EKONOMIKA (+ administrativa organizace)</a:t>
            </a:r>
          </a:p>
          <a:p>
            <a:pPr>
              <a:buNone/>
            </a:pPr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14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Zavádění, realizace, kontrola:</a:t>
            </a:r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 každému ze standardů jsou zpracovány indikátory, kritéria* jeho naplňování.</a:t>
            </a:r>
          </a:p>
          <a:p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Organizace formou metodik, předpisů a nařízení zabezpečuje, aby byly standardy naplňovány.</a:t>
            </a:r>
          </a:p>
          <a:p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Inspekce QSS (ÚP ČR - KrP) posuzuje dle kritérií*, jak jsou jednotlivé standardy plněny.</a:t>
            </a:r>
          </a:p>
          <a:p>
            <a:r>
              <a:rPr lang="cs-CZ" sz="14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Výsledek – bez připomínek, s připomínkami a lhůtou na odstranění, s pokutou, zastavení činnosti.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877336"/>
            <a:ext cx="8280000" cy="576000"/>
          </a:xfr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0" dirty="0" smtClean="0">
                <a:solidFill>
                  <a:srgbClr val="C00000"/>
                </a:solidFill>
                <a:effectLst/>
              </a:rPr>
              <a:t>1)</a:t>
            </a:r>
            <a:r>
              <a:rPr lang="cs-CZ" dirty="0" smtClean="0">
                <a:solidFill>
                  <a:srgbClr val="C00000"/>
                </a:solidFill>
                <a:effectLst/>
              </a:rPr>
              <a:t>Význam a postavení OSP pro OZP </a:t>
            </a:r>
            <a:endParaRPr lang="cs-CZ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621248"/>
            <a:ext cx="8280000" cy="5148000"/>
          </a:xfrm>
        </p:spPr>
        <p:txBody>
          <a:bodyPr>
            <a:noAutofit/>
          </a:bodyPr>
          <a:lstStyle/>
          <a:p>
            <a:pPr marL="180000" indent="-180000" algn="just">
              <a:spcBef>
                <a:spcPts val="200"/>
              </a:spcBef>
              <a:spcAft>
                <a:spcPts val="500"/>
              </a:spcAft>
              <a:buNone/>
            </a:pPr>
            <a:r>
              <a:rPr lang="cs-CZ" sz="1700" dirty="0" smtClean="0"/>
              <a:t>SocPor je zakotveno v </a:t>
            </a:r>
            <a:r>
              <a:rPr lang="cs-CZ" sz="1700" b="1" dirty="0" smtClean="0"/>
              <a:t>ZoSS</a:t>
            </a:r>
            <a:r>
              <a:rPr lang="cs-CZ" sz="1700" dirty="0" smtClean="0"/>
              <a:t> č. </a:t>
            </a:r>
            <a:r>
              <a:rPr lang="cs-CZ" sz="1700" b="1" dirty="0" smtClean="0"/>
              <a:t>108/2006</a:t>
            </a:r>
            <a:r>
              <a:rPr lang="cs-CZ" sz="1700" dirty="0" smtClean="0"/>
              <a:t> Sb. a člení se na základní a odborné sociální poradenství, evaluace kvality = SQSS</a:t>
            </a:r>
          </a:p>
          <a:p>
            <a:pPr marL="180000" indent="-180000" algn="just">
              <a:spcBef>
                <a:spcPts val="200"/>
              </a:spcBef>
              <a:spcAft>
                <a:spcPts val="500"/>
              </a:spcAft>
              <a:buNone/>
            </a:pPr>
            <a:r>
              <a:rPr lang="cs-CZ" sz="1700" dirty="0" smtClean="0"/>
              <a:t>ZoSS stanovuje i požadavky na </a:t>
            </a:r>
            <a:r>
              <a:rPr lang="cs-CZ" sz="1700" b="1" dirty="0" smtClean="0"/>
              <a:t>vzdělání</a:t>
            </a:r>
            <a:r>
              <a:rPr lang="cs-CZ" sz="1700" dirty="0" smtClean="0"/>
              <a:t> SPr. – změny dle zákona o SPr.</a:t>
            </a:r>
          </a:p>
          <a:p>
            <a:pPr marL="180000" indent="-180000" algn="just">
              <a:spcBef>
                <a:spcPts val="200"/>
              </a:spcBef>
              <a:spcAft>
                <a:spcPts val="500"/>
              </a:spcAft>
              <a:buNone/>
            </a:pPr>
            <a:r>
              <a:rPr lang="cs-CZ" sz="1700" b="1" dirty="0" smtClean="0"/>
              <a:t>  Poradenství pro OZP definujeme jako komplex poradenských služeb určených specifickým skupinám jedinců, kteří jsou znevýhodněni zdravotně či sociálně a jejichž primární nemoc, postižení, dysfunkce má dlouhodobý nebo trvalý charakter, a jimž hrozí vznik  handicapu, jsou ve svízelné či rizikové situaci, mají narušené sociální fungování a mohou se nacházet ve stavu životní nepohody a sociálního vyloučení.</a:t>
            </a:r>
            <a:endParaRPr lang="cs-CZ" sz="1700" dirty="0" smtClean="0">
              <a:cs typeface="Arial" pitchFamily="34" charset="0"/>
            </a:endParaRPr>
          </a:p>
          <a:p>
            <a:pPr marL="180000" indent="-180000">
              <a:spcBef>
                <a:spcPts val="200"/>
              </a:spcBef>
              <a:spcAft>
                <a:spcPts val="500"/>
              </a:spcAft>
            </a:pPr>
            <a:r>
              <a:rPr lang="cs-CZ" sz="1700" dirty="0" smtClean="0">
                <a:cs typeface="Arial" pitchFamily="34" charset="0"/>
              </a:rPr>
              <a:t>Občanská společnost i moderní pojetí sociálních služeb dává občanům možnost, resp. </a:t>
            </a:r>
            <a:r>
              <a:rPr lang="cs-CZ" sz="1700" b="1" dirty="0" smtClean="0">
                <a:cs typeface="Arial" pitchFamily="34" charset="0"/>
              </a:rPr>
              <a:t>právo</a:t>
            </a:r>
            <a:r>
              <a:rPr lang="cs-CZ" sz="1700" dirty="0" smtClean="0">
                <a:cs typeface="Arial" pitchFamily="34" charset="0"/>
              </a:rPr>
              <a:t> </a:t>
            </a:r>
            <a:r>
              <a:rPr lang="cs-CZ" sz="1700" b="1" dirty="0" smtClean="0">
                <a:cs typeface="Arial" pitchFamily="34" charset="0"/>
              </a:rPr>
              <a:t>volby</a:t>
            </a:r>
            <a:r>
              <a:rPr lang="cs-CZ" sz="1700" dirty="0" smtClean="0">
                <a:cs typeface="Arial" pitchFamily="34" charset="0"/>
              </a:rPr>
              <a:t> takové služby, která svoji povahou, formou, obsahem atd. odpovídá představám a potřebám OZP v obtížné či rizikové životní situaci.</a:t>
            </a:r>
          </a:p>
          <a:p>
            <a:pPr marL="180000" indent="-180000">
              <a:spcBef>
                <a:spcPts val="200"/>
              </a:spcBef>
              <a:spcAft>
                <a:spcPts val="500"/>
              </a:spcAft>
            </a:pPr>
            <a:r>
              <a:rPr lang="cs-CZ" sz="1700" dirty="0" smtClean="0">
                <a:cs typeface="Arial" pitchFamily="34" charset="0"/>
              </a:rPr>
              <a:t>Aby toto právo mohl uplatnit musí být na řešení své situace připravený, zainteresovaný i dostatečně informovaný a orientovaný v systému sociální péče a sociálních služeb. Musí tedy mít potřebné </a:t>
            </a:r>
            <a:r>
              <a:rPr lang="cs-CZ" sz="1700" b="1" dirty="0" smtClean="0">
                <a:cs typeface="Arial" pitchFamily="34" charset="0"/>
              </a:rPr>
              <a:t>kompetence</a:t>
            </a:r>
            <a:r>
              <a:rPr lang="cs-CZ" sz="1700" dirty="0" smtClean="0">
                <a:cs typeface="Arial" pitchFamily="34" charset="0"/>
              </a:rPr>
              <a:t>!</a:t>
            </a:r>
          </a:p>
          <a:p>
            <a:pPr marL="180000" indent="-180000">
              <a:spcBef>
                <a:spcPts val="200"/>
              </a:spcBef>
              <a:spcAft>
                <a:spcPts val="500"/>
              </a:spcAft>
            </a:pPr>
            <a:r>
              <a:rPr lang="cs-CZ" sz="1700" b="1" dirty="0" smtClean="0">
                <a:cs typeface="Arial" pitchFamily="34" charset="0"/>
              </a:rPr>
              <a:t>K tomu mu může pomoci odborné sociální poradenství!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877336"/>
            <a:ext cx="8280000" cy="576000"/>
          </a:xfr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0" dirty="0" smtClean="0">
                <a:solidFill>
                  <a:srgbClr val="C00000"/>
                </a:solidFill>
                <a:effectLst/>
              </a:rPr>
              <a:t>2)</a:t>
            </a:r>
            <a:r>
              <a:rPr lang="cs-CZ" dirty="0" smtClean="0">
                <a:solidFill>
                  <a:srgbClr val="C00000"/>
                </a:solidFill>
                <a:effectLst/>
              </a:rPr>
              <a:t>Význam a postavení OSP pro OZP</a:t>
            </a:r>
            <a:endParaRPr lang="cs-CZ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476672"/>
            <a:ext cx="8280000" cy="5292000"/>
          </a:xfrm>
        </p:spPr>
        <p:txBody>
          <a:bodyPr>
            <a:noAutofit/>
          </a:bodyPr>
          <a:lstStyle/>
          <a:p>
            <a:pPr algn="just"/>
            <a:r>
              <a:rPr lang="cs-CZ" sz="2000" dirty="0" smtClean="0"/>
              <a:t>Nesprávně vedená nebo neaktuální poradenská pomoc může klienta poškodit na celý život a </a:t>
            </a:r>
            <a:r>
              <a:rPr lang="cs-CZ" sz="2000" b="1" dirty="0" smtClean="0"/>
              <a:t>odradí</a:t>
            </a:r>
            <a:r>
              <a:rPr lang="cs-CZ" sz="2000" dirty="0" smtClean="0"/>
              <a:t> jej od dalšího hledání pomoci!</a:t>
            </a:r>
          </a:p>
          <a:p>
            <a:r>
              <a:rPr lang="cs-CZ" sz="2000" dirty="0" smtClean="0"/>
              <a:t>Co je </a:t>
            </a:r>
            <a:r>
              <a:rPr lang="cs-CZ" sz="2000" b="1" dirty="0" smtClean="0"/>
              <a:t>smyslem</a:t>
            </a:r>
            <a:r>
              <a:rPr lang="cs-CZ" sz="2000" dirty="0" smtClean="0"/>
              <a:t> poradenské práce?</a:t>
            </a:r>
          </a:p>
          <a:p>
            <a:pPr>
              <a:buNone/>
            </a:pPr>
            <a:r>
              <a:rPr lang="cs-CZ" sz="2000" dirty="0" smtClean="0"/>
              <a:t>     - změna situace,</a:t>
            </a:r>
          </a:p>
          <a:p>
            <a:pPr>
              <a:buNone/>
            </a:pPr>
            <a:r>
              <a:rPr lang="cs-CZ" sz="2000" dirty="0" smtClean="0"/>
              <a:t>     - zlepšení sociálního a osobního fungování,</a:t>
            </a:r>
          </a:p>
          <a:p>
            <a:pPr>
              <a:buNone/>
            </a:pPr>
            <a:r>
              <a:rPr lang="cs-CZ" sz="2000" dirty="0" smtClean="0"/>
              <a:t>     - podpora obousměrně pozitivních vztahů osoba vs.    </a:t>
            </a:r>
          </a:p>
          <a:p>
            <a:pPr>
              <a:buNone/>
            </a:pPr>
            <a:r>
              <a:rPr lang="cs-CZ" sz="2000" dirty="0" smtClean="0"/>
              <a:t>       rodina, komunita, společnost</a:t>
            </a:r>
          </a:p>
          <a:p>
            <a:pPr>
              <a:buNone/>
            </a:pPr>
            <a:r>
              <a:rPr lang="cs-CZ" sz="2000" dirty="0" smtClean="0"/>
              <a:t>     - nalezení, využití a rozvoj veřejných i osobních zdrojů </a:t>
            </a:r>
          </a:p>
          <a:p>
            <a:pPr>
              <a:buNone/>
            </a:pPr>
            <a:r>
              <a:rPr lang="cs-CZ" sz="2000" dirty="0" smtClean="0"/>
              <a:t>     - podpora při zvládání obtížných situací, seberozvoj</a:t>
            </a:r>
          </a:p>
          <a:p>
            <a:pPr>
              <a:buNone/>
            </a:pPr>
            <a:r>
              <a:rPr lang="cs-CZ" sz="2000" dirty="0" smtClean="0"/>
              <a:t>     - zvýšení nezávislosti, vedení ke svépomoci</a:t>
            </a:r>
          </a:p>
          <a:p>
            <a:pPr>
              <a:buNone/>
            </a:pPr>
            <a:r>
              <a:rPr lang="cs-CZ" sz="2000" b="1" dirty="0" smtClean="0"/>
              <a:t>Priority</a:t>
            </a:r>
            <a:r>
              <a:rPr lang="cs-CZ" sz="2000" dirty="0" smtClean="0"/>
              <a:t> OSP = řešení</a:t>
            </a:r>
            <a:r>
              <a:rPr lang="cs-CZ" sz="2000" dirty="0" smtClean="0">
                <a:cs typeface="Arial" pitchFamily="34" charset="0"/>
              </a:rPr>
              <a:t> rizika sociální exkluze a funkční negramotnosti, diskriminace a problémů s bydlením, zaměstnaností, bezdlužností, zneužitím, podpora „obětí“ transformace pobytových služeb apod.- tedy </a:t>
            </a:r>
            <a:r>
              <a:rPr lang="cs-CZ" sz="2000" b="1" dirty="0" smtClean="0">
                <a:cs typeface="Arial" pitchFamily="34" charset="0"/>
              </a:rPr>
              <a:t>nejen</a:t>
            </a:r>
            <a:r>
              <a:rPr lang="cs-CZ" sz="2000" dirty="0" smtClean="0">
                <a:cs typeface="Arial" pitchFamily="34" charset="0"/>
              </a:rPr>
              <a:t> sociální dávky a soc. služby a kompenzační pomůcky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805264"/>
            <a:ext cx="8280000" cy="576000"/>
          </a:xfr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C00000"/>
                </a:solidFill>
                <a:effectLst/>
              </a:rPr>
              <a:t>Východiska a trendy I.</a:t>
            </a:r>
            <a:endParaRPr lang="cs-CZ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530352"/>
            <a:ext cx="8280000" cy="5040000"/>
          </a:xfrm>
          <a:noFill/>
        </p:spPr>
        <p:txBody>
          <a:bodyPr>
            <a:noAutofit/>
          </a:bodyPr>
          <a:lstStyle/>
          <a:p>
            <a:r>
              <a:rPr lang="cs-CZ" sz="1800" b="1" dirty="0" smtClean="0">
                <a:cs typeface="Arial" pitchFamily="34" charset="0"/>
              </a:rPr>
              <a:t>Poradenství pro OZP by mělo:</a:t>
            </a:r>
          </a:p>
          <a:p>
            <a:pPr>
              <a:buNone/>
            </a:pPr>
            <a:r>
              <a:rPr lang="cs-CZ" sz="1800" b="1" dirty="0" smtClean="0">
                <a:cs typeface="Arial" pitchFamily="34" charset="0"/>
              </a:rPr>
              <a:t>     </a:t>
            </a:r>
            <a:r>
              <a:rPr lang="cs-CZ" sz="1800" dirty="0" smtClean="0"/>
              <a:t>… objektivizovat</a:t>
            </a:r>
            <a:r>
              <a:rPr lang="cs-CZ" sz="1800" b="1" dirty="0" smtClean="0"/>
              <a:t> náhled</a:t>
            </a:r>
            <a:r>
              <a:rPr lang="cs-CZ" sz="1800" dirty="0" smtClean="0"/>
              <a:t> veřejnosti a politické reprezentace na „zdravotní postižení¨a potřeby těch, kteří s ním žijí,</a:t>
            </a:r>
          </a:p>
          <a:p>
            <a:pPr>
              <a:buNone/>
            </a:pPr>
            <a:r>
              <a:rPr lang="cs-CZ" sz="1800" dirty="0" smtClean="0"/>
              <a:t>    … reflektovat životní situaci (mj. rizika a znevýhodnění) OZP a napomáhat jim naplňovat </a:t>
            </a:r>
            <a:r>
              <a:rPr lang="cs-CZ" sz="1800" b="1" dirty="0" smtClean="0"/>
              <a:t>potřeby</a:t>
            </a:r>
            <a:r>
              <a:rPr lang="cs-CZ" sz="1800" dirty="0" smtClean="0"/>
              <a:t>, které z ní vyplývají</a:t>
            </a:r>
            <a:endParaRPr lang="cs-CZ" sz="1800" b="1" dirty="0" smtClean="0"/>
          </a:p>
          <a:p>
            <a:pPr lvl="1" algn="just">
              <a:buNone/>
            </a:pPr>
            <a:r>
              <a:rPr lang="cs-CZ" sz="1800" dirty="0" smtClean="0"/>
              <a:t>… zlepšovat </a:t>
            </a:r>
            <a:r>
              <a:rPr lang="cs-CZ" sz="1800" b="1" dirty="0" smtClean="0"/>
              <a:t>povědomí o možnostech</a:t>
            </a:r>
            <a:r>
              <a:rPr lang="cs-CZ" sz="1800" dirty="0" smtClean="0"/>
              <a:t>, diverzitě, životní situaci, problémech a prožívání osob s postižením</a:t>
            </a:r>
          </a:p>
          <a:p>
            <a:pPr algn="just"/>
            <a:r>
              <a:rPr lang="cs-CZ" sz="1800" b="1" dirty="0" smtClean="0"/>
              <a:t>Mainstreaming = život v hlavním proudu, inkluzívní bytí, společnost, životní prostředí a opatření – „design for all“</a:t>
            </a:r>
          </a:p>
          <a:p>
            <a:pPr algn="just"/>
            <a:r>
              <a:rPr lang="cs-CZ" sz="1800" b="1" dirty="0" smtClean="0"/>
              <a:t>Empowering = zmocňování (moc k sebeřízení, klient je partner a expert na vlastní život a rozhodování o něm) a jasné vymezení hranic mezi péčí–pomocí–radou a podporou</a:t>
            </a:r>
            <a:endParaRPr lang="cs-CZ" sz="1800" dirty="0" smtClean="0"/>
          </a:p>
          <a:p>
            <a:pPr algn="just"/>
            <a:r>
              <a:rPr lang="cs-CZ" sz="1800" b="1" dirty="0" smtClean="0"/>
              <a:t>Člověk / osoba na prvním místě </a:t>
            </a:r>
            <a:r>
              <a:rPr lang="cs-CZ" sz="1800" dirty="0" smtClean="0"/>
              <a:t>(person in first)</a:t>
            </a:r>
            <a:r>
              <a:rPr lang="cs-CZ" sz="1800" b="1" dirty="0" smtClean="0"/>
              <a:t>, reflektovat formativní vliv verbalizace </a:t>
            </a:r>
            <a:r>
              <a:rPr lang="cs-CZ" sz="1800" dirty="0" smtClean="0"/>
              <a:t>(formulace slovního vyjádření obráží postoj)</a:t>
            </a:r>
            <a:r>
              <a:rPr lang="cs-CZ" sz="1800" b="1" dirty="0" smtClean="0"/>
              <a:t>: Ne „postižený“, ale „člověk“! </a:t>
            </a:r>
          </a:p>
          <a:p>
            <a:pPr lvl="0"/>
            <a:r>
              <a:rPr lang="cs-CZ" sz="1800" b="1" dirty="0" smtClean="0"/>
              <a:t>Antidisabilismus a depatoligazace postižení: odmítnutí předjímání neužitečnosti, nedostatečnosti, abnormality OZP</a:t>
            </a:r>
          </a:p>
          <a:p>
            <a:pPr lvl="0" algn="just">
              <a:buNone/>
            </a:pPr>
            <a:endParaRPr lang="cs-CZ" sz="1800" dirty="0" smtClean="0"/>
          </a:p>
          <a:p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877272"/>
            <a:ext cx="8280000" cy="504000"/>
          </a:xfr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C00000"/>
                </a:solidFill>
                <a:effectLst/>
              </a:rPr>
              <a:t>Východiska a trendy II. </a:t>
            </a:r>
            <a:endParaRPr lang="cs-CZ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530352"/>
            <a:ext cx="8280000" cy="5220000"/>
          </a:xfrm>
          <a:noFill/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2000" b="1" dirty="0" smtClean="0"/>
              <a:t>Implementace</a:t>
            </a:r>
            <a:r>
              <a:rPr lang="cs-CZ" sz="2000" dirty="0" smtClean="0"/>
              <a:t> principů holistického přístupu, sebeurčujícího života, normalizace a inkluze (mainstreamingu*), přístupnosti, „práce pro všechny“</a:t>
            </a:r>
          </a:p>
          <a:p>
            <a:pPr algn="just"/>
            <a:r>
              <a:rPr lang="cs-CZ" sz="2000" b="1" dirty="0" smtClean="0">
                <a:cs typeface="Arial" pitchFamily="34" charset="0"/>
              </a:rPr>
              <a:t>Akcent na kvalitu života =</a:t>
            </a:r>
            <a:r>
              <a:rPr lang="cs-CZ" sz="2000" dirty="0" smtClean="0"/>
              <a:t> dobré životní podmínky, neomezení žádoucích aktivit a pocit štěstí +</a:t>
            </a:r>
            <a:r>
              <a:rPr lang="cs-CZ" sz="2000" i="1" dirty="0" smtClean="0"/>
              <a:t> </a:t>
            </a:r>
            <a:r>
              <a:rPr lang="cs-CZ" sz="2000" dirty="0" smtClean="0">
                <a:cs typeface="Arial" pitchFamily="34" charset="0"/>
              </a:rPr>
              <a:t>např. </a:t>
            </a:r>
            <a:r>
              <a:rPr lang="cs-CZ" sz="2000" b="1" dirty="0" smtClean="0">
                <a:cs typeface="Arial" pitchFamily="34" charset="0"/>
              </a:rPr>
              <a:t>cílem</a:t>
            </a:r>
            <a:r>
              <a:rPr lang="cs-CZ" sz="2000" dirty="0" smtClean="0">
                <a:cs typeface="Arial" pitchFamily="34" charset="0"/>
              </a:rPr>
              <a:t> </a:t>
            </a:r>
            <a:r>
              <a:rPr lang="cs-CZ" sz="2000" b="1" dirty="0" smtClean="0">
                <a:cs typeface="Arial" pitchFamily="34" charset="0"/>
              </a:rPr>
              <a:t>rehabilitace</a:t>
            </a:r>
            <a:r>
              <a:rPr lang="cs-CZ" sz="2000" dirty="0" smtClean="0">
                <a:cs typeface="Arial" pitchFamily="34" charset="0"/>
              </a:rPr>
              <a:t> OZP nejen soběstačnost a práceschopnost, ale stabilizace stavu a zpomalení jeho zhoršování</a:t>
            </a:r>
          </a:p>
          <a:p>
            <a:pPr algn="just"/>
            <a:r>
              <a:rPr lang="cs-CZ" sz="2000" b="1" dirty="0" smtClean="0">
                <a:cs typeface="Arial" pitchFamily="34" charset="0"/>
              </a:rPr>
              <a:t>Zohlednění - OZP vs. nároky prostředí, souvislost s koncepty sociálního fungování a ekologickým v SPr. </a:t>
            </a:r>
          </a:p>
          <a:p>
            <a:pPr lvl="0" algn="just"/>
            <a:r>
              <a:rPr lang="cs-CZ" sz="2000" dirty="0" smtClean="0"/>
              <a:t>Mluvíte-li o nepostižených lidech, </a:t>
            </a:r>
            <a:r>
              <a:rPr lang="cs-CZ" sz="2000" b="1" dirty="0" smtClean="0"/>
              <a:t>mluvte o lidech bez postižení</a:t>
            </a:r>
            <a:r>
              <a:rPr lang="cs-CZ" sz="2000" dirty="0" smtClean="0"/>
              <a:t>, spíše než o normálních, tělesně schopných</a:t>
            </a:r>
            <a:r>
              <a:rPr lang="cs-CZ" sz="2000" b="1" dirty="0" smtClean="0"/>
              <a:t> </a:t>
            </a:r>
            <a:r>
              <a:rPr lang="cs-CZ" sz="2000" dirty="0" smtClean="0"/>
              <a:t>nebo zdravých lidech (zdraví není opozitum k postižení!).</a:t>
            </a:r>
          </a:p>
          <a:p>
            <a:pPr lvl="0" algn="just"/>
            <a:r>
              <a:rPr lang="cs-CZ" sz="2000" b="1" dirty="0" smtClean="0"/>
              <a:t>Handicap není synonymem postižení</a:t>
            </a:r>
            <a:r>
              <a:rPr lang="cs-CZ" sz="2000" dirty="0" smtClean="0"/>
              <a:t>. Je to znevýhodnění vytvářené společností, prostředím či jednotlivci. Např. pro člověka na vozíku není v bariérové budově handicapem jeho fyzické postižení, ale schody. Handicap vzniká až jako možný sekundární důsledek postižení, jenž je podmíněn bariérami všeho druhu, postoji společnosti a nedostatečnými systémovými mechanismy, které by redukovaly případnou závislost na pomoci společnosti a následky postižení či funkční poruchy dostatečně kompenzovaly.</a:t>
            </a:r>
          </a:p>
          <a:p>
            <a:endParaRPr lang="cs-CZ" sz="1700" b="1" dirty="0" smtClean="0">
              <a:cs typeface="Arial" pitchFamily="34" charset="0"/>
            </a:endParaRPr>
          </a:p>
          <a:p>
            <a:endParaRPr lang="cs-CZ" sz="1700" dirty="0" smtClean="0"/>
          </a:p>
          <a:p>
            <a:endParaRPr lang="cs-CZ" sz="17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45328"/>
            <a:ext cx="8280000" cy="936000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C00000"/>
                </a:solidFill>
              </a:rPr>
              <a:t>Práce s předsudky a stereotypy:</a:t>
            </a:r>
            <a:br>
              <a:rPr lang="cs-CZ" dirty="0" smtClean="0">
                <a:solidFill>
                  <a:srgbClr val="C00000"/>
                </a:solidFill>
              </a:rPr>
            </a:br>
            <a:r>
              <a:rPr lang="cs-CZ" dirty="0" smtClean="0">
                <a:solidFill>
                  <a:srgbClr val="C00000"/>
                </a:solidFill>
              </a:rPr>
              <a:t>jaký je mezi nimi rozdíl?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30352"/>
            <a:ext cx="8280000" cy="468000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000" b="1" dirty="0" smtClean="0"/>
              <a:t>Předcházení a řešení předsudků </a:t>
            </a:r>
            <a:r>
              <a:rPr lang="cs-CZ" sz="7000" b="1" i="1" dirty="0" smtClean="0"/>
              <a:t>(stereotypů)</a:t>
            </a:r>
            <a:r>
              <a:rPr lang="cs-CZ" sz="7000" b="1" dirty="0" smtClean="0"/>
              <a:t> je jedním ze základních úkolů poradenství pro OZP!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cs-CZ" sz="7000" dirty="0" smtClean="0"/>
              <a:t>různá pojetí: předsudek = stereotyp, v prostředí ČR častější: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7000" b="1" dirty="0" smtClean="0"/>
              <a:t>předsudek</a:t>
            </a:r>
            <a:r>
              <a:rPr lang="cs-CZ" sz="7000" dirty="0" smtClean="0"/>
              <a:t> = negativní, záporný </a:t>
            </a:r>
            <a:r>
              <a:rPr lang="cs-CZ" sz="7000" i="1" dirty="0" smtClean="0"/>
              <a:t>stereotyp, může vést k </a:t>
            </a:r>
            <a:r>
              <a:rPr lang="cs-CZ" sz="7000" b="1" i="1" dirty="0" smtClean="0"/>
              <a:t>diskriminaci</a:t>
            </a:r>
            <a:r>
              <a:rPr lang="cs-CZ" sz="7000" i="1" dirty="0" smtClean="0"/>
              <a:t>, nerovnému zacházení</a:t>
            </a:r>
          </a:p>
          <a:p>
            <a:pPr>
              <a:lnSpc>
                <a:spcPct val="120000"/>
              </a:lnSpc>
            </a:pPr>
            <a:r>
              <a:rPr lang="cs-CZ" sz="7000" dirty="0" smtClean="0"/>
              <a:t>Myšlení ve </a:t>
            </a:r>
            <a:r>
              <a:rPr lang="cs-CZ" sz="7000" b="1" dirty="0" smtClean="0"/>
              <a:t>stereotypech</a:t>
            </a:r>
            <a:r>
              <a:rPr lang="cs-CZ" sz="7000" dirty="0" smtClean="0"/>
              <a:t> je běžnou lidskou reakcí. Každý člověk myslí ve stereotypech! Lidé vyvozují nové informace ze starých zkušeností: např. pokud jsem měl špatnou zkušenost s určitou osobou či skupinou osob. </a:t>
            </a:r>
          </a:p>
          <a:p>
            <a:pPr>
              <a:lnSpc>
                <a:spcPct val="120000"/>
              </a:lnSpc>
            </a:pPr>
            <a:r>
              <a:rPr lang="cs-CZ" sz="7000" b="1" dirty="0" smtClean="0"/>
              <a:t>H</a:t>
            </a:r>
            <a:r>
              <a:rPr lang="cs-CZ" sz="7000" b="1" dirty="0" smtClean="0">
                <a:cs typeface="Times New Roman" charset="0"/>
              </a:rPr>
              <a:t>odnocení</a:t>
            </a:r>
            <a:r>
              <a:rPr lang="cs-CZ" sz="7000" dirty="0" smtClean="0">
                <a:cs typeface="Times New Roman" charset="0"/>
              </a:rPr>
              <a:t> někoho na základě našich představ o</a:t>
            </a:r>
            <a:r>
              <a:rPr lang="cs-CZ" sz="7000" dirty="0" smtClean="0"/>
              <a:t> určité </a:t>
            </a:r>
            <a:r>
              <a:rPr lang="cs-CZ" sz="7000" dirty="0" smtClean="0">
                <a:cs typeface="Times New Roman" charset="0"/>
              </a:rPr>
              <a:t>skupině, k níž podle nás jedinec patří, bez posouzení toho, co o něm skutečně víme</a:t>
            </a:r>
            <a:r>
              <a:rPr lang="cs-CZ" sz="7000" dirty="0" smtClean="0"/>
              <a:t>. </a:t>
            </a:r>
            <a:r>
              <a:rPr lang="cs-CZ" sz="7000" b="1" dirty="0" smtClean="0"/>
              <a:t>Šablonovité</a:t>
            </a:r>
            <a:r>
              <a:rPr lang="cs-CZ" sz="7000" dirty="0" smtClean="0"/>
              <a:t> </a:t>
            </a:r>
            <a:r>
              <a:rPr lang="cs-CZ" sz="7000" b="1" dirty="0" smtClean="0"/>
              <a:t>postoje</a:t>
            </a:r>
            <a:r>
              <a:rPr lang="cs-CZ" sz="7000" dirty="0" smtClean="0"/>
              <a:t>, které nevychází z naší přímé zkušenosti.</a:t>
            </a:r>
          </a:p>
          <a:p>
            <a:r>
              <a:rPr lang="cs-CZ" sz="7000" dirty="0" smtClean="0"/>
              <a:t>Jsou běžnou součástí vnímání lidí, umožňují nám rychlou orientaci ve světě, vytvářejí pocit bezpečí. </a:t>
            </a:r>
            <a:r>
              <a:rPr lang="cs-CZ" sz="7200" dirty="0" smtClean="0"/>
              <a:t>!!! </a:t>
            </a:r>
            <a:r>
              <a:rPr lang="cs-CZ" sz="7200" b="1" dirty="0" smtClean="0"/>
              <a:t>Zevšeobecňování</a:t>
            </a:r>
            <a:r>
              <a:rPr lang="cs-CZ" sz="7200" dirty="0" smtClean="0"/>
              <a:t>, tedy i myšlení ve stereotypech, nám pomáhá řešit nové i komplikované situace. </a:t>
            </a:r>
            <a:r>
              <a:rPr lang="cs-CZ" sz="7000" dirty="0" smtClean="0"/>
              <a:t>Mají emocionální náboj a jsou racionálně nezdůvodnitelné.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769328"/>
            <a:ext cx="8280000" cy="612000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C00000"/>
                </a:solidFill>
              </a:rPr>
              <a:t>Předsudky a diskriminace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621224"/>
            <a:ext cx="8280000" cy="4968000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cs-CZ" sz="1750" b="1" dirty="0" smtClean="0"/>
              <a:t>Pozitivní</a:t>
            </a:r>
            <a:r>
              <a:rPr lang="cs-CZ" sz="1750" dirty="0" smtClean="0"/>
              <a:t> / </a:t>
            </a:r>
            <a:r>
              <a:rPr lang="cs-CZ" sz="1750" b="1" dirty="0" smtClean="0"/>
              <a:t>negativní</a:t>
            </a:r>
            <a:r>
              <a:rPr lang="cs-CZ" sz="1750" dirty="0" smtClean="0"/>
              <a:t> předsudky:</a:t>
            </a:r>
          </a:p>
          <a:p>
            <a:r>
              <a:rPr lang="cs-CZ" sz="1750" b="1" dirty="0" smtClean="0"/>
              <a:t>+ </a:t>
            </a:r>
            <a:r>
              <a:rPr lang="cs-CZ" sz="1750" dirty="0" smtClean="0"/>
              <a:t>Poznámka, komentář nebo hodnocení, které obsahuje úsudek o určité skupině, a které má </a:t>
            </a:r>
            <a:r>
              <a:rPr lang="cs-CZ" sz="1750" b="1" dirty="0" smtClean="0"/>
              <a:t>kladný</a:t>
            </a:r>
            <a:r>
              <a:rPr lang="cs-CZ" sz="1750" dirty="0" smtClean="0"/>
              <a:t> náboj. </a:t>
            </a:r>
          </a:p>
          <a:p>
            <a:r>
              <a:rPr lang="cs-CZ" sz="1750" b="1" dirty="0" smtClean="0"/>
              <a:t>- </a:t>
            </a:r>
            <a:r>
              <a:rPr lang="cs-CZ" sz="1750" dirty="0" smtClean="0"/>
              <a:t>Mají </a:t>
            </a:r>
            <a:r>
              <a:rPr lang="cs-CZ" sz="1750" b="1" dirty="0" smtClean="0"/>
              <a:t>záporný</a:t>
            </a:r>
            <a:r>
              <a:rPr lang="cs-CZ" sz="1750" dirty="0" smtClean="0"/>
              <a:t> náboj a často jsou nepřátelsky laděny. </a:t>
            </a:r>
            <a:r>
              <a:rPr lang="cs-CZ" sz="1750" dirty="0" smtClean="0">
                <a:cs typeface="Times New Roman" charset="0"/>
              </a:rPr>
              <a:t>Z pohledu příslušníka určité skupiny, která je obětí těchto předsudků, bývají tyto poznámky vnímány jako urážky, osočování či nadávky</a:t>
            </a:r>
            <a:r>
              <a:rPr lang="cs-CZ" sz="1750" dirty="0" smtClean="0"/>
              <a:t>. M</a:t>
            </a:r>
            <a:r>
              <a:rPr lang="cs-CZ" sz="1750" dirty="0" smtClean="0">
                <a:cs typeface="Arial" charset="0"/>
              </a:rPr>
              <a:t>ohou mít i podobu</a:t>
            </a:r>
            <a:r>
              <a:rPr lang="cs-CZ" sz="1750" dirty="0" smtClean="0"/>
              <a:t> nenápadné poznámky, která se traduje tak často, že si její negativní náboj ani neuvědomujeme.</a:t>
            </a:r>
          </a:p>
          <a:p>
            <a:pPr>
              <a:buNone/>
            </a:pPr>
            <a:r>
              <a:rPr lang="cs-CZ" sz="1750" dirty="0" smtClean="0"/>
              <a:t>   !!! Předsudky jsou zdrojem či východiskem všech forem </a:t>
            </a:r>
            <a:r>
              <a:rPr lang="cs-CZ" sz="1750" b="1" dirty="0" smtClean="0"/>
              <a:t>diskriminačního</a:t>
            </a:r>
            <a:r>
              <a:rPr lang="cs-CZ" sz="1750" dirty="0" smtClean="0"/>
              <a:t> </a:t>
            </a:r>
            <a:r>
              <a:rPr lang="cs-CZ" sz="1750" b="1" dirty="0" smtClean="0"/>
              <a:t>jednání</a:t>
            </a:r>
            <a:r>
              <a:rPr lang="cs-CZ" sz="1750" dirty="0" smtClean="0"/>
              <a:t>.</a:t>
            </a:r>
          </a:p>
          <a:p>
            <a:r>
              <a:rPr lang="cs-CZ" sz="1750" dirty="0" smtClean="0">
                <a:cs typeface="Arial" charset="0"/>
              </a:rPr>
              <a:t>Jsou vyvolány nepřijetím jinakosti, různosti, jsou projevem </a:t>
            </a:r>
            <a:r>
              <a:rPr lang="cs-CZ" sz="1750" b="1" dirty="0" smtClean="0">
                <a:cs typeface="Arial" charset="0"/>
              </a:rPr>
              <a:t>xenofobie</a:t>
            </a:r>
            <a:r>
              <a:rPr lang="cs-CZ" sz="1750" dirty="0" smtClean="0">
                <a:cs typeface="Arial" charset="0"/>
              </a:rPr>
              <a:t> = strach z odlišného, neodpovídajícího obecné normalitě</a:t>
            </a:r>
          </a:p>
          <a:p>
            <a:r>
              <a:rPr lang="cs-CZ" sz="1750" dirty="0" smtClean="0"/>
              <a:t>Jsou zdrojem </a:t>
            </a:r>
            <a:r>
              <a:rPr lang="cs-CZ" sz="1750" b="1" dirty="0" smtClean="0"/>
              <a:t>intolerance</a:t>
            </a:r>
            <a:r>
              <a:rPr lang="cs-CZ" sz="1750" dirty="0" smtClean="0"/>
              <a:t> a nedorozumění, nepochopení</a:t>
            </a:r>
          </a:p>
          <a:p>
            <a:r>
              <a:rPr lang="cs-CZ" sz="1750" b="1" dirty="0" smtClean="0"/>
              <a:t>Předsudky</a:t>
            </a:r>
            <a:r>
              <a:rPr lang="cs-CZ" sz="1750" dirty="0" smtClean="0"/>
              <a:t>, předpojatosti:</a:t>
            </a:r>
          </a:p>
          <a:p>
            <a:pPr lvl="1" algn="just">
              <a:buFont typeface="Wingdings" pitchFamily="2" charset="2"/>
              <a:buChar char="ü"/>
            </a:pPr>
            <a:r>
              <a:rPr lang="cs-CZ" sz="1750" dirty="0" smtClean="0"/>
              <a:t> odmítavé, </a:t>
            </a:r>
          </a:p>
          <a:p>
            <a:pPr lvl="1" algn="just">
              <a:buFont typeface="Wingdings" pitchFamily="2" charset="2"/>
              <a:buChar char="ü"/>
            </a:pPr>
            <a:r>
              <a:rPr lang="cs-CZ" sz="1750" dirty="0" smtClean="0"/>
              <a:t>segregující,</a:t>
            </a:r>
          </a:p>
          <a:p>
            <a:pPr lvl="1" algn="just">
              <a:buFont typeface="Wingdings" pitchFamily="2" charset="2"/>
              <a:buChar char="ü"/>
            </a:pPr>
            <a:r>
              <a:rPr lang="cs-CZ" sz="1750" dirty="0" smtClean="0"/>
              <a:t> paternalisticko-ochranitelské</a:t>
            </a:r>
          </a:p>
          <a:p>
            <a:pPr lvl="1" algn="just">
              <a:buFont typeface="Wingdings" pitchFamily="2" charset="2"/>
              <a:buChar char="ü"/>
            </a:pPr>
            <a:r>
              <a:rPr lang="cs-CZ" sz="1750" dirty="0" smtClean="0"/>
              <a:t> protektivně-paušalizující</a:t>
            </a:r>
          </a:p>
          <a:p>
            <a:pPr lvl="1" algn="just">
              <a:buFont typeface="Wingdings" pitchFamily="2" charset="2"/>
              <a:buChar char="ü"/>
            </a:pPr>
            <a:r>
              <a:rPr lang="cs-CZ" sz="1750" dirty="0" smtClean="0"/>
              <a:t> idealizující</a:t>
            </a:r>
          </a:p>
          <a:p>
            <a:pPr lvl="1" algn="just">
              <a:buFont typeface="Wingdings" pitchFamily="2" charset="2"/>
              <a:buChar char="ü"/>
            </a:pPr>
            <a:r>
              <a:rPr lang="cs-CZ" sz="1750" dirty="0" smtClean="0"/>
              <a:t>„haló efekt“, generalizují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spek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</TotalTime>
  <Words>1881</Words>
  <Application>Microsoft Office PowerPoint</Application>
  <PresentationFormat>Předvádění na obrazovce (4:3)</PresentationFormat>
  <Paragraphs>229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Aspekt</vt:lpstr>
      <vt:lpstr>                                     TÉMATA: - Úvod do tematiky - postavení a význam odborného sociálního poradenství v ČR,  - Principy poradenské činnosti se specifickým zaměřením na osoby se zdravotním postižením,  - Nejčastěji užívané metody, časová a osobní hranice mezi poradcem a klientem,  - Chyby a nesprávné postupy v poradenství pro osoby se zdravotním postižením – praktické příklady, zkušenosti účastníků,   - Vzdělávání sociálních pracovníků,  - Problémové situace nebo postupy při uplatňování standardů kvality SS a jejich řešení.  - Závěrečný test.                                            Témata se ve výkladu prolínají  </vt:lpstr>
      <vt:lpstr>              Novosad L.: Tělesné postižení jako fenomén i životní realita. Portál 2011.  Novosad l.: Poradenství pro osoby se zdravotním a sociálním znevýhodněním. Portál 2009. Novosad L.: Základy speciálního poradenství. Portál, Praha 2000, reed. 2006.  Podíl, spoluautorství: MATOUŠEK O. a kol.: Encyklopedie sociální práce. Praha: Portál, 2013. MICHALÍK J. a kol.: Zdravotní postižení a pomáhající profese. Portál 2011.</vt:lpstr>
      <vt:lpstr>Standardy kvality sociálních služeb                    </vt:lpstr>
      <vt:lpstr>1)Význam a postavení OSP pro OZP </vt:lpstr>
      <vt:lpstr>2)Význam a postavení OSP pro OZP</vt:lpstr>
      <vt:lpstr>Východiska a trendy I.</vt:lpstr>
      <vt:lpstr>Východiska a trendy II. </vt:lpstr>
      <vt:lpstr>Práce s předsudky a stereotypy: jaký je mezi nimi rozdíl?</vt:lpstr>
      <vt:lpstr>Předsudky a diskriminace</vt:lpstr>
      <vt:lpstr>Rozhovor = základní nástroj pomoci a podpory v OSP a SPr.</vt:lpstr>
      <vt:lpstr>Společná východiska pro vedení rozhovoru I.</vt:lpstr>
      <vt:lpstr>Společná východiska pro vedení rozhovoru II.</vt:lpstr>
      <vt:lpstr>Společná východiska pro vedení rozhovoru III.</vt:lpstr>
      <vt:lpstr>Rozhovor-očekávání-cíl-potřeby </vt:lpstr>
      <vt:lpstr>Rozhovor-otevření-otázky</vt:lpstr>
      <vt:lpstr>Mapování, plánování a řízení „cíle“</vt:lpstr>
      <vt:lpstr>Rozhovor-ukončení-princip</vt:lpstr>
      <vt:lpstr>Cesty k dobré praxi                 I.</vt:lpstr>
      <vt:lpstr>Cesty k dobré praxi                     II.</vt:lpstr>
      <vt:lpstr>Cesty k dobré praxi              III.</vt:lpstr>
      <vt:lpstr>Kroky a zásady v jednání s klientem  I.</vt:lpstr>
      <vt:lpstr>Kroky a zásady v jednání s klientem  II. </vt:lpstr>
      <vt:lpstr>Děkuji za pozornost 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Libor</dc:creator>
  <cp:lastModifiedBy>Libor</cp:lastModifiedBy>
  <cp:revision>79</cp:revision>
  <dcterms:created xsi:type="dcterms:W3CDTF">2014-05-24T08:32:05Z</dcterms:created>
  <dcterms:modified xsi:type="dcterms:W3CDTF">2014-11-06T08:24:12Z</dcterms:modified>
</cp:coreProperties>
</file>