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26" r:id="rId2"/>
    <p:sldMasterId id="2147483831" r:id="rId3"/>
    <p:sldMasterId id="2147483993" r:id="rId4"/>
  </p:sldMasterIdLst>
  <p:sldIdLst>
    <p:sldId id="256" r:id="rId5"/>
    <p:sldId id="258" r:id="rId6"/>
    <p:sldId id="272" r:id="rId7"/>
    <p:sldId id="273" r:id="rId8"/>
    <p:sldId id="274" r:id="rId9"/>
    <p:sldId id="259" r:id="rId10"/>
    <p:sldId id="263" r:id="rId11"/>
    <p:sldId id="264" r:id="rId12"/>
    <p:sldId id="265" r:id="rId13"/>
    <p:sldId id="260" r:id="rId14"/>
    <p:sldId id="266" r:id="rId15"/>
    <p:sldId id="268" r:id="rId16"/>
    <p:sldId id="261" r:id="rId17"/>
    <p:sldId id="262" r:id="rId18"/>
    <p:sldId id="269" r:id="rId19"/>
    <p:sldId id="267" r:id="rId20"/>
    <p:sldId id="270" r:id="rId21"/>
    <p:sldId id="275" r:id="rId22"/>
    <p:sldId id="276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99CD5EF-C4E5-46AF-A27C-8B2BAF4CAEF5}">
          <p14:sldIdLst>
            <p14:sldId id="256"/>
            <p14:sldId id="258"/>
            <p14:sldId id="272"/>
            <p14:sldId id="273"/>
            <p14:sldId id="274"/>
            <p14:sldId id="259"/>
            <p14:sldId id="263"/>
            <p14:sldId id="264"/>
            <p14:sldId id="265"/>
            <p14:sldId id="260"/>
            <p14:sldId id="266"/>
            <p14:sldId id="268"/>
            <p14:sldId id="261"/>
          </p14:sldIdLst>
        </p14:section>
        <p14:section name="Oddíl bez názvu" id="{ABA5F7D4-57DF-4755-98F3-E1FFFF0E0DFB}">
          <p14:sldIdLst>
            <p14:sldId id="262"/>
            <p14:sldId id="269"/>
            <p14:sldId id="267"/>
            <p14:sldId id="270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9" autoAdjust="0"/>
    <p:restoredTop sz="94660"/>
  </p:normalViewPr>
  <p:slideViewPr>
    <p:cSldViewPr snapToGrid="0">
      <p:cViewPr>
        <p:scale>
          <a:sx n="80" d="100"/>
          <a:sy n="80" d="100"/>
        </p:scale>
        <p:origin x="1206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4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6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07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2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90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495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410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03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88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57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87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401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55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293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807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642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907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301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87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995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60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1798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612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176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531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0233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3879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08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2660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6720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4992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1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4697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0883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170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4762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6926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2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0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8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85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41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23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52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57B1CE-DC83-45A5-BACC-72D1920FEF56}" type="datetimeFigureOut">
              <a:rPr lang="cs-CZ" smtClean="0"/>
              <a:t>8. 10. 2015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66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CO JE TO ZLOČIN?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DIVIŠOVÁ VENDULA</a:t>
            </a:r>
            <a:endParaRPr lang="cs-CZ" dirty="0" smtClean="0"/>
          </a:p>
          <a:p>
            <a:r>
              <a:rPr lang="cs-CZ" dirty="0" smtClean="0"/>
              <a:t>KRIMINOLOGIE A KRIMINÁLNÍ POLITIKA</a:t>
            </a:r>
          </a:p>
          <a:p>
            <a:r>
              <a:rPr lang="cs-CZ" dirty="0" smtClean="0"/>
              <a:t>30. 9. 2015</a:t>
            </a:r>
            <a:endParaRPr lang="cs-CZ" dirty="0"/>
          </a:p>
        </p:txBody>
      </p:sp>
      <p:pic>
        <p:nvPicPr>
          <p:cNvPr id="1026" name="Picture 2" descr="http://upload.wikimedia.org/wikipedia/en/d/d1/Beaglefami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5910"/>
            <a:ext cx="9144000" cy="496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395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Klasické/PRÁVNÍ pojetí zločinu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54152"/>
            <a:ext cx="7676657" cy="444021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cs typeface="Arial" panose="020B0604020202020204" pitchFamily="34" charset="0"/>
              </a:rPr>
              <a:t>- „</a:t>
            </a:r>
            <a:r>
              <a:rPr lang="cs-CZ" i="1" dirty="0" err="1" smtClean="0">
                <a:cs typeface="Arial" panose="020B0604020202020204" pitchFamily="34" charset="0"/>
              </a:rPr>
              <a:t>an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intentional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act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or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omission</a:t>
            </a:r>
            <a:r>
              <a:rPr lang="cs-CZ" i="1" dirty="0" smtClean="0">
                <a:cs typeface="Arial" panose="020B0604020202020204" pitchFamily="34" charset="0"/>
              </a:rPr>
              <a:t> in </a:t>
            </a:r>
            <a:r>
              <a:rPr lang="cs-CZ" i="1" dirty="0" err="1" smtClean="0">
                <a:cs typeface="Arial" panose="020B0604020202020204" pitchFamily="34" charset="0"/>
              </a:rPr>
              <a:t>violation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of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criminal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law</a:t>
            </a:r>
            <a:r>
              <a:rPr lang="cs-CZ" i="1" dirty="0" smtClean="0">
                <a:cs typeface="Arial" panose="020B0604020202020204" pitchFamily="34" charset="0"/>
              </a:rPr>
              <a:t>  (</a:t>
            </a:r>
            <a:r>
              <a:rPr lang="cs-CZ" i="1" dirty="0" err="1" smtClean="0">
                <a:cs typeface="Arial" panose="020B0604020202020204" pitchFamily="34" charset="0"/>
              </a:rPr>
              <a:t>statutory</a:t>
            </a:r>
            <a:r>
              <a:rPr lang="cs-CZ" i="1" dirty="0" smtClean="0">
                <a:cs typeface="Arial" panose="020B0604020202020204" pitchFamily="34" charset="0"/>
              </a:rPr>
              <a:t> and case </a:t>
            </a:r>
            <a:r>
              <a:rPr lang="cs-CZ" i="1" dirty="0" err="1" smtClean="0">
                <a:cs typeface="Arial" panose="020B0604020202020204" pitchFamily="34" charset="0"/>
              </a:rPr>
              <a:t>law</a:t>
            </a:r>
            <a:r>
              <a:rPr lang="cs-CZ" i="1" dirty="0" smtClean="0">
                <a:cs typeface="Arial" panose="020B0604020202020204" pitchFamily="34" charset="0"/>
              </a:rPr>
              <a:t>), </a:t>
            </a:r>
            <a:r>
              <a:rPr lang="cs-CZ" i="1" dirty="0" err="1" smtClean="0">
                <a:cs typeface="Arial" panose="020B0604020202020204" pitchFamily="34" charset="0"/>
              </a:rPr>
              <a:t>committed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without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defence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or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justification</a:t>
            </a:r>
            <a:r>
              <a:rPr lang="cs-CZ" i="1" dirty="0" smtClean="0">
                <a:cs typeface="Arial" panose="020B0604020202020204" pitchFamily="34" charset="0"/>
              </a:rPr>
              <a:t>, and </a:t>
            </a:r>
            <a:r>
              <a:rPr lang="cs-CZ" i="1" dirty="0" err="1" smtClean="0">
                <a:cs typeface="Arial" panose="020B0604020202020204" pitchFamily="34" charset="0"/>
              </a:rPr>
              <a:t>sanctioned</a:t>
            </a:r>
            <a:r>
              <a:rPr lang="cs-CZ" i="1" dirty="0" smtClean="0">
                <a:cs typeface="Arial" panose="020B0604020202020204" pitchFamily="34" charset="0"/>
              </a:rPr>
              <a:t> by </a:t>
            </a:r>
            <a:r>
              <a:rPr lang="cs-CZ" i="1" dirty="0" err="1" smtClean="0">
                <a:cs typeface="Arial" panose="020B0604020202020204" pitchFamily="34" charset="0"/>
              </a:rPr>
              <a:t>the</a:t>
            </a:r>
            <a:r>
              <a:rPr lang="cs-CZ" i="1" dirty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State</a:t>
            </a:r>
            <a:r>
              <a:rPr lang="cs-CZ" i="1" dirty="0" smtClean="0">
                <a:cs typeface="Arial" panose="020B0604020202020204" pitchFamily="34" charset="0"/>
              </a:rPr>
              <a:t> as a </a:t>
            </a:r>
            <a:r>
              <a:rPr lang="cs-CZ" i="1" dirty="0" err="1" smtClean="0">
                <a:cs typeface="Arial" panose="020B0604020202020204" pitchFamily="34" charset="0"/>
              </a:rPr>
              <a:t>felony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or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misdemeanor</a:t>
            </a:r>
            <a:r>
              <a:rPr lang="cs-CZ" dirty="0" smtClean="0">
                <a:cs typeface="Arial" panose="020B0604020202020204" pitchFamily="34" charset="0"/>
              </a:rPr>
              <a:t>“</a:t>
            </a:r>
          </a:p>
          <a:p>
            <a:pPr marL="0" indent="0">
              <a:buNone/>
            </a:pPr>
            <a:r>
              <a:rPr lang="cs-CZ" dirty="0" smtClean="0">
                <a:cs typeface="Arial" panose="020B0604020202020204" pitchFamily="34" charset="0"/>
              </a:rPr>
              <a:t>- co v tomto duchu zločiny spojuje?</a:t>
            </a:r>
          </a:p>
          <a:p>
            <a:pPr marL="0" indent="0">
              <a:buNone/>
            </a:pPr>
            <a:r>
              <a:rPr lang="cs-CZ" dirty="0" smtClean="0">
                <a:cs typeface="Arial" panose="020B0604020202020204" pitchFamily="34" charset="0"/>
              </a:rPr>
              <a:t>- role jednotlivce vs. stát / systémy / právnické osoby</a:t>
            </a:r>
          </a:p>
          <a:p>
            <a:pPr marL="0" indent="0">
              <a:buNone/>
            </a:pPr>
            <a:r>
              <a:rPr lang="cs-CZ" dirty="0" smtClean="0">
                <a:cs typeface="Arial" panose="020B0604020202020204" pitchFamily="34" charset="0"/>
              </a:rPr>
              <a:t>- podmínky odsouzení: chování (</a:t>
            </a:r>
            <a:r>
              <a:rPr lang="cs-CZ" i="1" dirty="0" err="1" smtClean="0">
                <a:cs typeface="Arial" panose="020B0604020202020204" pitchFamily="34" charset="0"/>
              </a:rPr>
              <a:t>actus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reus</a:t>
            </a:r>
            <a:r>
              <a:rPr lang="cs-CZ" dirty="0" smtClean="0">
                <a:cs typeface="Arial" panose="020B0604020202020204" pitchFamily="34" charset="0"/>
              </a:rPr>
              <a:t>) x mysl (</a:t>
            </a:r>
            <a:r>
              <a:rPr lang="cs-CZ" i="1" dirty="0" smtClean="0">
                <a:cs typeface="Arial" panose="020B0604020202020204" pitchFamily="34" charset="0"/>
              </a:rPr>
              <a:t>mens </a:t>
            </a:r>
            <a:r>
              <a:rPr lang="cs-CZ" i="1" dirty="0" err="1" smtClean="0">
                <a:cs typeface="Arial" panose="020B0604020202020204" pitchFamily="34" charset="0"/>
              </a:rPr>
              <a:t>rea</a:t>
            </a:r>
            <a:r>
              <a:rPr lang="cs-CZ" dirty="0" smtClean="0"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 smtClean="0">
                <a:cs typeface="Arial" panose="020B0604020202020204" pitchFamily="34" charset="0"/>
              </a:rPr>
              <a:t>- role pozitivismu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074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Sociologický obrat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2317" y="2286000"/>
            <a:ext cx="7666041" cy="4023360"/>
          </a:xfrm>
        </p:spPr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- </a:t>
            </a:r>
            <a:r>
              <a:rPr lang="cs-CZ" dirty="0" err="1" smtClean="0">
                <a:cs typeface="Arial" panose="020B0604020202020204" pitchFamily="34" charset="0"/>
              </a:rPr>
              <a:t>Durkheim</a:t>
            </a:r>
            <a:r>
              <a:rPr lang="cs-CZ" dirty="0">
                <a:cs typeface="Arial" panose="020B0604020202020204" pitchFamily="34" charset="0"/>
              </a:rPr>
              <a:t>: zločin jako normální jev spočívající v sociální </a:t>
            </a:r>
            <a:r>
              <a:rPr lang="cs-CZ" dirty="0" smtClean="0">
                <a:cs typeface="Arial" panose="020B0604020202020204" pitchFamily="34" charset="0"/>
              </a:rPr>
              <a:t>struktuře</a:t>
            </a:r>
          </a:p>
          <a:p>
            <a:r>
              <a:rPr lang="cs-CZ" dirty="0" smtClean="0">
                <a:cs typeface="Arial" panose="020B0604020202020204" pitchFamily="34" charset="0"/>
              </a:rPr>
              <a:t>- </a:t>
            </a:r>
            <a:r>
              <a:rPr lang="cs-CZ" dirty="0" err="1" smtClean="0">
                <a:cs typeface="Arial" panose="020B0604020202020204" pitchFamily="34" charset="0"/>
              </a:rPr>
              <a:t>Merton</a:t>
            </a:r>
            <a:r>
              <a:rPr lang="cs-CZ" dirty="0">
                <a:cs typeface="Arial" panose="020B0604020202020204" pitchFamily="34" charset="0"/>
              </a:rPr>
              <a:t>: deviace – rozpor mezi soc. strukturou a </a:t>
            </a:r>
            <a:r>
              <a:rPr lang="cs-CZ" dirty="0" smtClean="0">
                <a:cs typeface="Arial" panose="020B0604020202020204" pitchFamily="34" charset="0"/>
              </a:rPr>
              <a:t>kulturou</a:t>
            </a:r>
          </a:p>
          <a:p>
            <a:r>
              <a:rPr lang="cs-CZ" dirty="0" smtClean="0">
                <a:cs typeface="Arial" panose="020B0604020202020204" pitchFamily="34" charset="0"/>
              </a:rPr>
              <a:t>- </a:t>
            </a:r>
            <a:r>
              <a:rPr lang="cs-CZ" dirty="0" err="1" smtClean="0">
                <a:cs typeface="Arial" panose="020B0604020202020204" pitchFamily="34" charset="0"/>
              </a:rPr>
              <a:t>Sellin</a:t>
            </a:r>
            <a:r>
              <a:rPr lang="cs-CZ" dirty="0" smtClean="0">
                <a:cs typeface="Arial" panose="020B0604020202020204" pitchFamily="34" charset="0"/>
              </a:rPr>
              <a:t> (1937) – kriminologie se musí vymanit z područí trestního práva</a:t>
            </a:r>
            <a:br>
              <a:rPr lang="cs-CZ" dirty="0" smtClean="0">
                <a:cs typeface="Arial" panose="020B0604020202020204" pitchFamily="34" charset="0"/>
              </a:rPr>
            </a:br>
            <a:r>
              <a:rPr lang="cs-CZ" dirty="0" smtClean="0">
                <a:cs typeface="Arial" panose="020B0604020202020204" pitchFamily="34" charset="0"/>
              </a:rPr>
              <a:t>	         – „normy chování“ (</a:t>
            </a:r>
            <a:r>
              <a:rPr lang="cs-CZ" dirty="0" err="1" smtClean="0">
                <a:cs typeface="Arial" panose="020B0604020202020204" pitchFamily="34" charset="0"/>
              </a:rPr>
              <a:t>conduct</a:t>
            </a:r>
            <a:r>
              <a:rPr lang="cs-CZ" dirty="0" smtClean="0">
                <a:cs typeface="Arial" panose="020B0604020202020204" pitchFamily="34" charset="0"/>
              </a:rPr>
              <a:t> </a:t>
            </a:r>
            <a:r>
              <a:rPr lang="cs-CZ" dirty="0" err="1" smtClean="0">
                <a:cs typeface="Arial" panose="020B0604020202020204" pitchFamily="34" charset="0"/>
              </a:rPr>
              <a:t>norms</a:t>
            </a:r>
            <a:r>
              <a:rPr lang="cs-CZ" dirty="0" smtClean="0">
                <a:cs typeface="Arial" panose="020B0604020202020204" pitchFamily="34" charset="0"/>
              </a:rPr>
              <a:t>)</a:t>
            </a:r>
            <a:endParaRPr lang="cs-CZ" dirty="0">
              <a:cs typeface="Arial" panose="020B0604020202020204" pitchFamily="34" charset="0"/>
            </a:endParaRPr>
          </a:p>
          <a:p>
            <a:r>
              <a:rPr lang="cs-CZ" dirty="0" smtClean="0">
                <a:cs typeface="Arial" panose="020B0604020202020204" pitchFamily="34" charset="0"/>
              </a:rPr>
              <a:t>- </a:t>
            </a:r>
            <a:r>
              <a:rPr lang="cs-CZ" dirty="0" err="1" smtClean="0">
                <a:cs typeface="Arial" panose="020B0604020202020204" pitchFamily="34" charset="0"/>
              </a:rPr>
              <a:t>Sutherland</a:t>
            </a:r>
            <a:r>
              <a:rPr lang="cs-CZ" dirty="0" smtClean="0">
                <a:cs typeface="Arial" panose="020B0604020202020204" pitchFamily="34" charset="0"/>
              </a:rPr>
              <a:t> </a:t>
            </a:r>
            <a:r>
              <a:rPr lang="cs-CZ" dirty="0">
                <a:cs typeface="Arial" panose="020B0604020202020204" pitchFamily="34" charset="0"/>
              </a:rPr>
              <a:t>– kriminalita bílých </a:t>
            </a:r>
            <a:r>
              <a:rPr lang="cs-CZ" dirty="0" smtClean="0">
                <a:cs typeface="Arial" panose="020B0604020202020204" pitchFamily="34" charset="0"/>
              </a:rPr>
              <a:t>límečků </a:t>
            </a:r>
            <a:br>
              <a:rPr lang="cs-CZ" dirty="0" smtClean="0">
                <a:cs typeface="Arial" panose="020B0604020202020204" pitchFamily="34" charset="0"/>
              </a:rPr>
            </a:br>
            <a:r>
              <a:rPr lang="cs-CZ" dirty="0" smtClean="0">
                <a:cs typeface="Arial" panose="020B0604020202020204" pitchFamily="34" charset="0"/>
              </a:rPr>
              <a:t>	       </a:t>
            </a:r>
            <a:r>
              <a:rPr lang="cs-CZ" dirty="0">
                <a:cs typeface="Arial" panose="020B0604020202020204" pitchFamily="34" charset="0"/>
              </a:rPr>
              <a:t>–</a:t>
            </a:r>
            <a:r>
              <a:rPr lang="cs-CZ" dirty="0" smtClean="0">
                <a:cs typeface="Arial" panose="020B0604020202020204" pitchFamily="34" charset="0"/>
              </a:rPr>
              <a:t> pojmy „</a:t>
            </a:r>
            <a:r>
              <a:rPr lang="cs-CZ" dirty="0" err="1" smtClean="0">
                <a:cs typeface="Arial" panose="020B0604020202020204" pitchFamily="34" charset="0"/>
              </a:rPr>
              <a:t>social</a:t>
            </a:r>
            <a:r>
              <a:rPr lang="cs-CZ" dirty="0" smtClean="0">
                <a:cs typeface="Arial" panose="020B0604020202020204" pitchFamily="34" charset="0"/>
              </a:rPr>
              <a:t> </a:t>
            </a:r>
            <a:r>
              <a:rPr lang="cs-CZ" dirty="0" err="1" smtClean="0">
                <a:cs typeface="Arial" panose="020B0604020202020204" pitchFamily="34" charset="0"/>
              </a:rPr>
              <a:t>injury</a:t>
            </a:r>
            <a:r>
              <a:rPr lang="cs-CZ" dirty="0" smtClean="0">
                <a:cs typeface="Arial" panose="020B0604020202020204" pitchFamily="34" charset="0"/>
              </a:rPr>
              <a:t>“ a „</a:t>
            </a:r>
            <a:r>
              <a:rPr lang="cs-CZ" dirty="0" err="1" smtClean="0">
                <a:cs typeface="Arial" panose="020B0604020202020204" pitchFamily="34" charset="0"/>
              </a:rPr>
              <a:t>legal</a:t>
            </a:r>
            <a:r>
              <a:rPr lang="cs-CZ" dirty="0" smtClean="0">
                <a:cs typeface="Arial" panose="020B0604020202020204" pitchFamily="34" charset="0"/>
              </a:rPr>
              <a:t> </a:t>
            </a:r>
            <a:r>
              <a:rPr lang="cs-CZ" dirty="0" err="1" smtClean="0">
                <a:cs typeface="Arial" panose="020B0604020202020204" pitchFamily="34" charset="0"/>
              </a:rPr>
              <a:t>sanctions</a:t>
            </a:r>
            <a:r>
              <a:rPr lang="cs-CZ" dirty="0" smtClean="0">
                <a:cs typeface="Arial" panose="020B0604020202020204" pitchFamily="34" charset="0"/>
              </a:rPr>
              <a:t>“</a:t>
            </a:r>
            <a:br>
              <a:rPr lang="cs-CZ" dirty="0" smtClean="0">
                <a:cs typeface="Arial" panose="020B0604020202020204" pitchFamily="34" charset="0"/>
              </a:rPr>
            </a:br>
            <a:r>
              <a:rPr lang="cs-CZ" dirty="0" smtClean="0">
                <a:cs typeface="Arial" panose="020B0604020202020204" pitchFamily="34" charset="0"/>
              </a:rPr>
              <a:t>	       </a:t>
            </a:r>
            <a:r>
              <a:rPr lang="cs-CZ" dirty="0">
                <a:cs typeface="Arial" panose="020B0604020202020204" pitchFamily="34" charset="0"/>
              </a:rPr>
              <a:t>– </a:t>
            </a:r>
            <a:r>
              <a:rPr lang="cs-CZ" dirty="0" smtClean="0">
                <a:cs typeface="Arial" panose="020B0604020202020204" pitchFamily="34" charset="0"/>
              </a:rPr>
              <a:t>zahrnuje i porušení občanského práva</a:t>
            </a:r>
          </a:p>
          <a:p>
            <a:r>
              <a:rPr lang="cs-CZ" dirty="0" smtClean="0">
                <a:latin typeface="Century" panose="02040604050505020304" pitchFamily="18" charset="0"/>
                <a:cs typeface="Arial" panose="020B0604020202020204" pitchFamily="34" charset="0"/>
              </a:rPr>
              <a:t>→ </a:t>
            </a:r>
            <a:r>
              <a:rPr lang="cs-CZ" dirty="0" smtClean="0">
                <a:cs typeface="Arial" panose="020B0604020202020204" pitchFamily="34" charset="0"/>
              </a:rPr>
              <a:t>širší právní přístup</a:t>
            </a:r>
          </a:p>
          <a:p>
            <a:r>
              <a:rPr lang="cs-CZ" dirty="0" smtClean="0">
                <a:cs typeface="Arial" panose="020B0604020202020204" pitchFamily="34" charset="0"/>
              </a:rPr>
              <a:t>- </a:t>
            </a:r>
            <a:r>
              <a:rPr lang="cs-CZ" dirty="0" err="1" smtClean="0">
                <a:cs typeface="Arial" panose="020B0604020202020204" pitchFamily="34" charset="0"/>
              </a:rPr>
              <a:t>Cohen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smtClean="0">
                <a:cs typeface="Arial" panose="020B0604020202020204" pitchFamily="34" charset="0"/>
              </a:rPr>
              <a:t>– teorie kriminálních subkultur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25296" lvl="8" indent="0">
              <a:buNone/>
            </a:pPr>
            <a:endParaRPr lang="cs-CZ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53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 a odezva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hlavní kritik – Paul </a:t>
            </a:r>
            <a:r>
              <a:rPr lang="cs-CZ" dirty="0" err="1" smtClean="0"/>
              <a:t>Tappan</a:t>
            </a:r>
            <a:r>
              <a:rPr lang="cs-CZ" dirty="0" smtClean="0"/>
              <a:t> (1947)</a:t>
            </a:r>
          </a:p>
          <a:p>
            <a:r>
              <a:rPr lang="cs-CZ" dirty="0" smtClean="0"/>
              <a:t>- primát trestního práva definovat zločin</a:t>
            </a:r>
          </a:p>
          <a:p>
            <a:r>
              <a:rPr lang="cs-CZ" dirty="0" smtClean="0"/>
              <a:t>- zločinec – shledán státem vinný za určitý zločin</a:t>
            </a:r>
          </a:p>
          <a:p>
            <a:r>
              <a:rPr lang="cs-CZ" dirty="0" smtClean="0"/>
              <a:t>- toto pojetí nakonec „vítězem“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455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sociologické pojetí </a:t>
            </a:r>
            <a:r>
              <a:rPr lang="cs-CZ" dirty="0" err="1" smtClean="0"/>
              <a:t>zločiNU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1580" y="2286000"/>
            <a:ext cx="8001000" cy="4023360"/>
          </a:xfrm>
        </p:spPr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- změna paradigmatu: etiketní teorie (</a:t>
            </a:r>
            <a:r>
              <a:rPr lang="cs-CZ" i="1" dirty="0" err="1" smtClean="0">
                <a:cs typeface="Arial" panose="020B0604020202020204" pitchFamily="34" charset="0"/>
              </a:rPr>
              <a:t>labelling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approach</a:t>
            </a:r>
            <a:r>
              <a:rPr lang="cs-CZ" i="1" dirty="0" smtClean="0">
                <a:cs typeface="Arial" panose="020B0604020202020204" pitchFamily="34" charset="0"/>
              </a:rPr>
              <a:t>)</a:t>
            </a:r>
          </a:p>
          <a:p>
            <a:r>
              <a:rPr lang="cs-CZ" i="1" dirty="0" smtClean="0">
                <a:cs typeface="Arial" panose="020B0604020202020204" pitchFamily="34" charset="0"/>
              </a:rPr>
              <a:t>- </a:t>
            </a:r>
            <a:r>
              <a:rPr lang="cs-CZ" dirty="0" smtClean="0">
                <a:cs typeface="Arial" panose="020B0604020202020204" pitchFamily="34" charset="0"/>
              </a:rPr>
              <a:t>kriminalita neexistuje nezávisle na definicích, role trestní justice</a:t>
            </a:r>
            <a:endParaRPr lang="cs-CZ" i="1" dirty="0" smtClean="0">
              <a:cs typeface="Arial" panose="020B0604020202020204" pitchFamily="34" charset="0"/>
            </a:endParaRPr>
          </a:p>
          <a:p>
            <a:r>
              <a:rPr lang="cs-CZ" dirty="0" smtClean="0">
                <a:cs typeface="Arial" panose="020B0604020202020204" pitchFamily="34" charset="0"/>
              </a:rPr>
              <a:t>- definice kriminality jako politické rozhodnutí – diskursivní moc, konstitutivní </a:t>
            </a:r>
            <a:br>
              <a:rPr lang="cs-CZ" dirty="0" smtClean="0">
                <a:cs typeface="Arial" panose="020B0604020202020204" pitchFamily="34" charset="0"/>
              </a:rPr>
            </a:br>
            <a:r>
              <a:rPr lang="cs-CZ" dirty="0" smtClean="0">
                <a:cs typeface="Arial" panose="020B0604020202020204" pitchFamily="34" charset="0"/>
              </a:rPr>
              <a:t>  funkce</a:t>
            </a:r>
          </a:p>
          <a:p>
            <a:r>
              <a:rPr lang="cs-CZ" dirty="0" smtClean="0">
                <a:cs typeface="Arial" panose="020B0604020202020204" pitchFamily="34" charset="0"/>
              </a:rPr>
              <a:t>- role médií </a:t>
            </a:r>
          </a:p>
          <a:p>
            <a:r>
              <a:rPr lang="cs-CZ" dirty="0" smtClean="0">
                <a:cs typeface="Arial" panose="020B0604020202020204" pitchFamily="34" charset="0"/>
              </a:rPr>
              <a:t>- </a:t>
            </a:r>
            <a:r>
              <a:rPr lang="cs-CZ" dirty="0" err="1" smtClean="0">
                <a:cs typeface="Arial" panose="020B0604020202020204" pitchFamily="34" charset="0"/>
              </a:rPr>
              <a:t>Hulsman</a:t>
            </a:r>
            <a:r>
              <a:rPr lang="cs-CZ" dirty="0" smtClean="0">
                <a:cs typeface="Arial" panose="020B0604020202020204" pitchFamily="34" charset="0"/>
              </a:rPr>
              <a:t> (1986)</a:t>
            </a:r>
            <a:br>
              <a:rPr lang="cs-CZ" dirty="0" smtClean="0">
                <a:cs typeface="Arial" panose="020B0604020202020204" pitchFamily="34" charset="0"/>
              </a:rPr>
            </a:br>
            <a:r>
              <a:rPr lang="cs-CZ" dirty="0" smtClean="0">
                <a:cs typeface="Arial" panose="020B0604020202020204" pitchFamily="34" charset="0"/>
              </a:rPr>
              <a:t>  - ontologická realita zločinu nebyla zpochybněna </a:t>
            </a:r>
            <a:br>
              <a:rPr lang="cs-CZ" dirty="0" smtClean="0">
                <a:cs typeface="Arial" panose="020B0604020202020204" pitchFamily="34" charset="0"/>
              </a:rPr>
            </a:br>
            <a:r>
              <a:rPr lang="cs-CZ" dirty="0" smtClean="0">
                <a:cs typeface="Arial" panose="020B0604020202020204" pitchFamily="34" charset="0"/>
              </a:rPr>
              <a:t>  - zločin jako produkt kriminální politiky x objekt</a:t>
            </a:r>
            <a:br>
              <a:rPr lang="cs-CZ" dirty="0" smtClean="0">
                <a:cs typeface="Arial" panose="020B0604020202020204" pitchFamily="34" charset="0"/>
              </a:rPr>
            </a:br>
            <a:r>
              <a:rPr lang="cs-CZ" dirty="0" smtClean="0">
                <a:cs typeface="Arial" panose="020B0604020202020204" pitchFamily="34" charset="0"/>
              </a:rPr>
              <a:t>  - role systému trestního práva na definici (dělba práce, profesionalizace… )</a:t>
            </a:r>
          </a:p>
        </p:txBody>
      </p:sp>
    </p:spTree>
    <p:extLst>
      <p:ext uri="{BB962C8B-B14F-4D97-AF65-F5344CB8AC3E}">
        <p14:creationId xmlns:p14="http://schemas.microsoft.com/office/powerpoint/2010/main" val="4037726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crime</a:t>
            </a:r>
            <a:r>
              <a:rPr lang="cs-CZ" dirty="0" smtClean="0"/>
              <a:t> vs.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harm</a:t>
            </a:r>
            <a:r>
              <a:rPr lang="cs-CZ" dirty="0"/>
              <a:t>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(„</a:t>
            </a:r>
            <a:r>
              <a:rPr lang="cs-CZ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beyond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criminology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“)</a:t>
            </a: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576159" y="2177716"/>
            <a:ext cx="8126569" cy="4499810"/>
          </a:xfrm>
        </p:spPr>
        <p:txBody>
          <a:bodyPr>
            <a:normAutofit/>
          </a:bodyPr>
          <a:lstStyle/>
          <a:p>
            <a:r>
              <a:rPr lang="cs-CZ" smtClean="0">
                <a:cs typeface="Arial" panose="020B0604020202020204" pitchFamily="34" charset="0"/>
              </a:rPr>
              <a:t>- (</a:t>
            </a:r>
            <a:r>
              <a:rPr lang="cs-CZ" dirty="0" err="1" smtClean="0"/>
              <a:t>Hillyard</a:t>
            </a:r>
            <a:r>
              <a:rPr lang="cs-CZ" dirty="0" smtClean="0"/>
              <a:t>, </a:t>
            </a:r>
            <a:r>
              <a:rPr lang="cs-CZ" dirty="0" err="1" smtClean="0"/>
              <a:t>Tombs</a:t>
            </a:r>
            <a:r>
              <a:rPr lang="cs-CZ" dirty="0" smtClean="0"/>
              <a:t> 2004, 2007)</a:t>
            </a:r>
            <a:endParaRPr lang="cs-CZ" dirty="0" smtClean="0">
              <a:cs typeface="Arial" panose="020B0604020202020204" pitchFamily="34" charset="0"/>
            </a:endParaRPr>
          </a:p>
          <a:p>
            <a:r>
              <a:rPr lang="cs-CZ" dirty="0" smtClean="0">
                <a:cs typeface="Arial" panose="020B0604020202020204" pitchFamily="34" charset="0"/>
              </a:rPr>
              <a:t>- </a:t>
            </a:r>
            <a:r>
              <a:rPr lang="cs-CZ" dirty="0">
                <a:cs typeface="Arial" panose="020B0604020202020204" pitchFamily="34" charset="0"/>
              </a:rPr>
              <a:t>cílem: teoretická soudržnost, představivost, politický </a:t>
            </a:r>
            <a:r>
              <a:rPr lang="cs-CZ" dirty="0" smtClean="0">
                <a:cs typeface="Arial" panose="020B0604020202020204" pitchFamily="34" charset="0"/>
              </a:rPr>
              <a:t>vývoj</a:t>
            </a:r>
          </a:p>
          <a:p>
            <a:r>
              <a:rPr lang="cs-CZ" dirty="0">
                <a:cs typeface="Arial" panose="020B0604020202020204" pitchFamily="34" charset="0"/>
              </a:rPr>
              <a:t>- válka USA proti terorismu, expanze systémů trestní </a:t>
            </a:r>
            <a:r>
              <a:rPr lang="cs-CZ" dirty="0" smtClean="0">
                <a:cs typeface="Arial" panose="020B0604020202020204" pitchFamily="34" charset="0"/>
              </a:rPr>
              <a:t>justice</a:t>
            </a:r>
          </a:p>
          <a:p>
            <a:r>
              <a:rPr lang="cs-CZ" dirty="0">
                <a:cs typeface="Arial" panose="020B0604020202020204" pitchFamily="34" charset="0"/>
              </a:rPr>
              <a:t>-</a:t>
            </a:r>
            <a:r>
              <a:rPr lang="cs-CZ" dirty="0" smtClean="0">
                <a:cs typeface="Arial" panose="020B0604020202020204" pitchFamily="34" charset="0"/>
              </a:rPr>
              <a:t> zločin jako mýtus, absence ontologické reality  </a:t>
            </a:r>
            <a:br>
              <a:rPr lang="cs-CZ" dirty="0" smtClean="0">
                <a:cs typeface="Arial" panose="020B0604020202020204" pitchFamily="34" charset="0"/>
              </a:rPr>
            </a:br>
            <a:r>
              <a:rPr lang="cs-CZ" dirty="0" smtClean="0">
                <a:cs typeface="Arial" panose="020B0604020202020204" pitchFamily="34" charset="0"/>
              </a:rPr>
              <a:t>   </a:t>
            </a:r>
            <a:r>
              <a:rPr lang="cs-CZ" dirty="0" smtClean="0">
                <a:latin typeface="Century" panose="02040604050505020304" pitchFamily="18" charset="0"/>
                <a:cs typeface="Arial" panose="020B0604020202020204" pitchFamily="34" charset="0"/>
              </a:rPr>
              <a:t>→ </a:t>
            </a:r>
            <a:r>
              <a:rPr lang="cs-CZ" dirty="0" smtClean="0">
                <a:cs typeface="Arial" panose="020B0604020202020204" pitchFamily="34" charset="0"/>
              </a:rPr>
              <a:t>jak trestní systém identifikuje zločin?</a:t>
            </a:r>
          </a:p>
          <a:p>
            <a:r>
              <a:rPr lang="cs-CZ" dirty="0" smtClean="0">
                <a:cs typeface="Arial" panose="020B0604020202020204" pitchFamily="34" charset="0"/>
              </a:rPr>
              <a:t>- důsledky kriminalizace</a:t>
            </a:r>
          </a:p>
          <a:p>
            <a:r>
              <a:rPr lang="cs-CZ" dirty="0" smtClean="0">
                <a:cs typeface="Arial" panose="020B0604020202020204" pitchFamily="34" charset="0"/>
              </a:rPr>
              <a:t>- heterogenita problémů x jednotná odezva trestního systému </a:t>
            </a:r>
            <a:r>
              <a:rPr lang="cs-CZ" sz="1600" dirty="0" smtClean="0">
                <a:cs typeface="Arial" panose="020B0604020202020204" pitchFamily="34" charset="0"/>
              </a:rPr>
              <a:t>(</a:t>
            </a:r>
            <a:r>
              <a:rPr lang="cs-CZ" sz="1600" dirty="0" err="1" smtClean="0">
                <a:cs typeface="Arial" panose="020B0604020202020204" pitchFamily="34" charset="0"/>
              </a:rPr>
              <a:t>Hulsman</a:t>
            </a:r>
            <a:r>
              <a:rPr lang="cs-CZ" sz="1600" dirty="0" smtClean="0">
                <a:cs typeface="Arial" panose="020B0604020202020204" pitchFamily="34" charset="0"/>
              </a:rPr>
              <a:t>)</a:t>
            </a:r>
          </a:p>
          <a:p>
            <a:r>
              <a:rPr lang="cs-CZ" dirty="0" smtClean="0">
                <a:cs typeface="Arial" panose="020B0604020202020204" pitchFamily="34" charset="0"/>
              </a:rPr>
              <a:t>- role systému kontroly zločinu (</a:t>
            </a:r>
            <a:r>
              <a:rPr lang="cs-CZ" i="1" dirty="0" err="1" smtClean="0">
                <a:cs typeface="Arial" panose="020B0604020202020204" pitchFamily="34" charset="0"/>
              </a:rPr>
              <a:t>crime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control</a:t>
            </a:r>
            <a:r>
              <a:rPr lang="cs-CZ" dirty="0" smtClean="0">
                <a:cs typeface="Arial" panose="020B0604020202020204" pitchFamily="34" charset="0"/>
              </a:rPr>
              <a:t>)</a:t>
            </a:r>
          </a:p>
          <a:p>
            <a:r>
              <a:rPr lang="cs-CZ" dirty="0" smtClean="0">
                <a:cs typeface="Arial" panose="020B0604020202020204" pitchFamily="34" charset="0"/>
              </a:rPr>
              <a:t>- zločin a politická moc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24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crime</a:t>
            </a:r>
            <a:r>
              <a:rPr lang="cs-CZ" dirty="0"/>
              <a:t> vs.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(„</a:t>
            </a:r>
            <a:r>
              <a:rPr lang="cs-CZ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beyond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criminology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“)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7858546" cy="4023360"/>
          </a:xfrm>
        </p:spPr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- </a:t>
            </a:r>
            <a:r>
              <a:rPr lang="cs-CZ" dirty="0">
                <a:cs typeface="Arial" panose="020B0604020202020204" pitchFamily="34" charset="0"/>
              </a:rPr>
              <a:t>kriminologie a zločin x sociální újma (ublížení</a:t>
            </a:r>
            <a:r>
              <a:rPr lang="cs-CZ" dirty="0" smtClean="0">
                <a:cs typeface="Arial" panose="020B0604020202020204" pitchFamily="34" charset="0"/>
              </a:rPr>
              <a:t>)</a:t>
            </a:r>
          </a:p>
          <a:p>
            <a:r>
              <a:rPr lang="cs-CZ" dirty="0" smtClean="0">
                <a:cs typeface="Arial" panose="020B0604020202020204" pitchFamily="34" charset="0"/>
              </a:rPr>
              <a:t>- strukturální faktory</a:t>
            </a:r>
            <a:endParaRPr lang="cs-CZ" dirty="0">
              <a:cs typeface="Arial" panose="020B0604020202020204" pitchFamily="34" charset="0"/>
            </a:endParaRPr>
          </a:p>
          <a:p>
            <a:r>
              <a:rPr lang="cs-CZ" dirty="0" smtClean="0"/>
              <a:t>- koncept „</a:t>
            </a:r>
            <a:r>
              <a:rPr lang="cs-CZ" dirty="0" err="1" smtClean="0"/>
              <a:t>harmed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- události, podmínky – postihují osoby v průběhu jejich života</a:t>
            </a:r>
            <a:br>
              <a:rPr lang="cs-CZ" dirty="0" smtClean="0"/>
            </a:br>
            <a:r>
              <a:rPr lang="cs-CZ" dirty="0" smtClean="0"/>
              <a:t>  - fyzické, finanční/ekonomické, emoční a psychologické, kulturní bezpečí</a:t>
            </a:r>
          </a:p>
          <a:p>
            <a:r>
              <a:rPr lang="cs-CZ" dirty="0" smtClean="0"/>
              <a:t>- cíl – snížit rozsah ublížení lidem </a:t>
            </a:r>
          </a:p>
          <a:p>
            <a:r>
              <a:rPr lang="cs-CZ" dirty="0"/>
              <a:t> </a:t>
            </a:r>
            <a:r>
              <a:rPr lang="cs-CZ" dirty="0" smtClean="0"/>
              <a:t> důsledky:</a:t>
            </a:r>
          </a:p>
          <a:p>
            <a:r>
              <a:rPr lang="cs-CZ" dirty="0">
                <a:cs typeface="Arial" panose="020B0604020202020204" pitchFamily="34" charset="0"/>
              </a:rPr>
              <a:t>- opuštění kriminologie?</a:t>
            </a:r>
          </a:p>
          <a:p>
            <a:r>
              <a:rPr lang="cs-CZ" dirty="0" smtClean="0"/>
              <a:t>- přístup „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harm</a:t>
            </a:r>
            <a:r>
              <a:rPr lang="cs-CZ" dirty="0" smtClean="0"/>
              <a:t>“ jako hrozba státu?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83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HUMANISTICKÁ PERSPEKTIVA </a:t>
            </a:r>
            <a:r>
              <a:rPr lang="cs-CZ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(KRIMINOLOGOVÉ JAKO OCHRÁNCI LIDSKÝCH PRÁV X STRÁŽCI ŘÁDU)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3454" y="2286000"/>
            <a:ext cx="8205536" cy="4162926"/>
          </a:xfrm>
        </p:spPr>
        <p:txBody>
          <a:bodyPr/>
          <a:lstStyle/>
          <a:p>
            <a:r>
              <a:rPr lang="cs-CZ" dirty="0" smtClean="0"/>
              <a:t>- </a:t>
            </a:r>
            <a:r>
              <a:rPr lang="cs-CZ" dirty="0" err="1" smtClean="0"/>
              <a:t>Schwendiger</a:t>
            </a:r>
            <a:r>
              <a:rPr lang="cs-CZ" dirty="0" smtClean="0"/>
              <a:t> H. a </a:t>
            </a:r>
            <a:r>
              <a:rPr lang="cs-CZ" dirty="0" err="1" smtClean="0"/>
              <a:t>Schwendiger</a:t>
            </a:r>
            <a:r>
              <a:rPr lang="cs-CZ" dirty="0" smtClean="0"/>
              <a:t> J. (1970)</a:t>
            </a:r>
          </a:p>
          <a:p>
            <a:r>
              <a:rPr lang="cs-CZ" dirty="0" smtClean="0"/>
              <a:t>- kritika </a:t>
            </a:r>
            <a:r>
              <a:rPr lang="cs-CZ" dirty="0" err="1" smtClean="0"/>
              <a:t>legalistického</a:t>
            </a:r>
            <a:r>
              <a:rPr lang="cs-CZ" dirty="0" smtClean="0"/>
              <a:t> pojetí – poplatnost kriminologie státu</a:t>
            </a:r>
          </a:p>
          <a:p>
            <a:r>
              <a:rPr lang="cs-CZ" dirty="0" smtClean="0"/>
              <a:t>- v centru – historicky definovaná práva jednotlivců (rovnostářství) – hierarchie?</a:t>
            </a:r>
          </a:p>
          <a:p>
            <a:r>
              <a:rPr lang="cs-CZ" dirty="0" smtClean="0"/>
              <a:t>- jednotlivec a možnost se seberealizovat</a:t>
            </a:r>
          </a:p>
          <a:p>
            <a:r>
              <a:rPr lang="cs-CZ" dirty="0" smtClean="0"/>
              <a:t>- role kriminologů – identifikovat porušení těchto práv </a:t>
            </a:r>
          </a:p>
          <a:p>
            <a:r>
              <a:rPr lang="cs-CZ" dirty="0" smtClean="0"/>
              <a:t>- částečné překrytí s tradičním přístupem k zločinu</a:t>
            </a:r>
          </a:p>
          <a:p>
            <a:r>
              <a:rPr lang="cs-CZ" dirty="0"/>
              <a:t>- imperiální války, rasismus, sexismus… zločiny?</a:t>
            </a:r>
          </a:p>
          <a:p>
            <a:r>
              <a:rPr lang="cs-CZ" dirty="0" smtClean="0"/>
              <a:t>- kriminální společenské systémy</a:t>
            </a:r>
          </a:p>
          <a:p>
            <a:r>
              <a:rPr lang="cs-CZ" dirty="0" smtClean="0"/>
              <a:t>- role sociálních vztahů, které vedou ke kriminálnímu chování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08905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HUMANISTICKÁ PERSPEKTIVA </a:t>
            </a:r>
            <a:r>
              <a:rPr lang="cs-CZ" sz="2500" dirty="0">
                <a:solidFill>
                  <a:prstClr val="black">
                    <a:lumMod val="65000"/>
                    <a:lumOff val="35000"/>
                  </a:prstClr>
                </a:solidFill>
              </a:rPr>
              <a:t>(KRIMINOLOGOVÉ JAKO OCHRÁNCI LIDSKÝCH PRÁV X STRÁŽCI ŘÁDU)</a:t>
            </a:r>
            <a:r>
              <a:rPr lang="cs-CZ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cs-CZ" sz="40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paradigma „zdraví“/</a:t>
            </a:r>
            <a:r>
              <a:rPr lang="cs-CZ" dirty="0" err="1" smtClean="0"/>
              <a:t>health</a:t>
            </a:r>
            <a:r>
              <a:rPr lang="cs-CZ" dirty="0" smtClean="0"/>
              <a:t> (</a:t>
            </a:r>
            <a:r>
              <a:rPr lang="cs-CZ" dirty="0" err="1" smtClean="0"/>
              <a:t>Schwendiger</a:t>
            </a:r>
            <a:r>
              <a:rPr lang="cs-CZ" dirty="0" smtClean="0"/>
              <a:t> a </a:t>
            </a:r>
            <a:r>
              <a:rPr lang="cs-CZ" dirty="0" err="1" smtClean="0"/>
              <a:t>Schwendiger</a:t>
            </a:r>
            <a:r>
              <a:rPr lang="cs-CZ" dirty="0" smtClean="0"/>
              <a:t>)</a:t>
            </a:r>
          </a:p>
          <a:p>
            <a:r>
              <a:rPr lang="cs-CZ" dirty="0"/>
              <a:t> </a:t>
            </a:r>
            <a:r>
              <a:rPr lang="cs-CZ" dirty="0" smtClean="0"/>
              <a:t> x  „mučení“/</a:t>
            </a:r>
            <a:r>
              <a:rPr lang="cs-CZ" dirty="0" err="1" smtClean="0"/>
              <a:t>torture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Cohen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v liberálních demokraciích?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351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a literatura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30926"/>
            <a:ext cx="7290055" cy="440328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/>
              <a:t>-</a:t>
            </a:r>
            <a:r>
              <a:rPr lang="cs-CZ" sz="1600" dirty="0" smtClean="0"/>
              <a:t> </a:t>
            </a:r>
            <a:r>
              <a:rPr lang="cs-CZ" sz="1600" dirty="0" err="1" smtClean="0"/>
              <a:t>Cane</a:t>
            </a:r>
            <a:r>
              <a:rPr lang="cs-CZ" sz="1600" dirty="0" smtClean="0"/>
              <a:t>, Peter. 2006. „</a:t>
            </a:r>
            <a:r>
              <a:rPr lang="en-US" sz="1600" dirty="0" smtClean="0"/>
              <a:t>Taking Law Seriously: Starting Points of the Hart/Devlin Debate</a:t>
            </a:r>
            <a:r>
              <a:rPr lang="cs-CZ" sz="1600" dirty="0" smtClean="0"/>
              <a:t>“. </a:t>
            </a:r>
            <a:r>
              <a:rPr lang="en-US" sz="1600" i="1" dirty="0"/>
              <a:t>The Journal of </a:t>
            </a:r>
            <a:r>
              <a:rPr lang="en-US" sz="1600" i="1" dirty="0" smtClean="0"/>
              <a:t>Ethics</a:t>
            </a:r>
            <a:r>
              <a:rPr lang="cs-CZ" sz="1600" dirty="0" smtClean="0"/>
              <a:t>, </a:t>
            </a:r>
            <a:r>
              <a:rPr lang="en-US" sz="1600" dirty="0" smtClean="0"/>
              <a:t>Vol</a:t>
            </a:r>
            <a:r>
              <a:rPr lang="en-US" sz="1600" dirty="0"/>
              <a:t>. 10, No. 1/2 (Jan., 2006), pp. </a:t>
            </a:r>
            <a:r>
              <a:rPr lang="en-US" sz="1600" dirty="0" smtClean="0"/>
              <a:t>21-51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/>
              <a:t>-</a:t>
            </a:r>
            <a:r>
              <a:rPr lang="cs-CZ" sz="1600" dirty="0" smtClean="0"/>
              <a:t> </a:t>
            </a:r>
            <a:r>
              <a:rPr lang="cs-CZ" sz="1600" dirty="0" err="1" smtClean="0"/>
              <a:t>Coursera</a:t>
            </a:r>
            <a:r>
              <a:rPr lang="cs-CZ" sz="1600" dirty="0" smtClean="0"/>
              <a:t>. </a:t>
            </a:r>
            <a:r>
              <a:rPr lang="en-US" sz="1600" i="1" dirty="0"/>
              <a:t>Lecture 26 - Lecture 9.1.1: What Can be Criminalized? The Hart-Devlin </a:t>
            </a:r>
            <a:r>
              <a:rPr lang="en-US" sz="1600" i="1" dirty="0" smtClean="0"/>
              <a:t>Debate</a:t>
            </a:r>
            <a:r>
              <a:rPr lang="cs-CZ" sz="1600" i="1" dirty="0"/>
              <a:t> </a:t>
            </a:r>
            <a:r>
              <a:rPr lang="cs-CZ" sz="1600" dirty="0"/>
              <a:t>(https://www.coursera.org/</a:t>
            </a:r>
            <a:r>
              <a:rPr lang="cs-CZ" sz="1600" dirty="0" err="1"/>
              <a:t>learn</a:t>
            </a:r>
            <a:r>
              <a:rPr lang="cs-CZ" sz="1600" dirty="0"/>
              <a:t>/political-philosophy-2/</a:t>
            </a:r>
            <a:r>
              <a:rPr lang="cs-CZ" sz="1600" dirty="0" err="1"/>
              <a:t>lecture</a:t>
            </a:r>
            <a:r>
              <a:rPr lang="cs-CZ" sz="1600" dirty="0"/>
              <a:t>/</a:t>
            </a:r>
            <a:r>
              <a:rPr lang="cs-CZ" sz="1600" dirty="0" err="1"/>
              <a:t>tUrEX</a:t>
            </a:r>
            <a:r>
              <a:rPr lang="cs-CZ" sz="1600" dirty="0"/>
              <a:t>/lecture-9-1-1-what-can-be-criminalized-the-hart-devlin-debate).</a:t>
            </a:r>
            <a:endParaRPr lang="cs-CZ" sz="16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 smtClean="0"/>
              <a:t>- </a:t>
            </a:r>
            <a:r>
              <a:rPr lang="cs-CZ" sz="1600" dirty="0" err="1" smtClean="0"/>
              <a:t>Fisher</a:t>
            </a:r>
            <a:r>
              <a:rPr lang="cs-CZ" sz="1600" dirty="0" smtClean="0"/>
              <a:t>, Slavomil; Škoda, Jiří. 2009</a:t>
            </a:r>
            <a:r>
              <a:rPr lang="cs-CZ" sz="1600" dirty="0"/>
              <a:t>. </a:t>
            </a:r>
            <a:r>
              <a:rPr lang="cs-CZ" sz="1600" i="1" dirty="0"/>
              <a:t>Sociální patologie: analýza příčin a možnosti ovlivňování závažných sociálně patologických jevů</a:t>
            </a:r>
            <a:r>
              <a:rPr lang="cs-CZ" sz="1600" dirty="0"/>
              <a:t>. Vyd. 1. Praha: </a:t>
            </a:r>
            <a:r>
              <a:rPr lang="cs-CZ" sz="1600" dirty="0" err="1" smtClean="0"/>
              <a:t>Grada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 smtClean="0"/>
              <a:t>- </a:t>
            </a:r>
            <a:r>
              <a:rPr lang="en-US" sz="1600" dirty="0" smtClean="0"/>
              <a:t>Green</a:t>
            </a:r>
            <a:r>
              <a:rPr lang="cs-CZ" sz="1600" dirty="0" smtClean="0"/>
              <a:t>, </a:t>
            </a:r>
            <a:r>
              <a:rPr lang="en-US" sz="1600" dirty="0" smtClean="0"/>
              <a:t>Penny J. and Tony Ward</a:t>
            </a:r>
            <a:r>
              <a:rPr lang="cs-CZ" sz="1600" dirty="0" smtClean="0"/>
              <a:t>. 2000. „</a:t>
            </a:r>
            <a:r>
              <a:rPr lang="en-US" sz="1600" dirty="0" smtClean="0"/>
              <a:t>State Crime, Human Rights,</a:t>
            </a:r>
            <a:r>
              <a:rPr lang="cs-CZ" sz="1600" dirty="0" smtClean="0"/>
              <a:t> </a:t>
            </a:r>
            <a:r>
              <a:rPr lang="en-US" sz="1600" dirty="0" smtClean="0"/>
              <a:t>And the Limits of Criminology</a:t>
            </a:r>
            <a:r>
              <a:rPr lang="cs-CZ" sz="1600" dirty="0" smtClean="0"/>
              <a:t>“, </a:t>
            </a:r>
            <a:r>
              <a:rPr lang="en-US" sz="1600" i="1" dirty="0"/>
              <a:t>Social </a:t>
            </a:r>
            <a:r>
              <a:rPr lang="en-US" sz="1600" i="1" dirty="0" smtClean="0"/>
              <a:t>Justice</a:t>
            </a:r>
            <a:r>
              <a:rPr lang="cs-CZ" sz="1600" dirty="0" smtClean="0"/>
              <a:t>, </a:t>
            </a:r>
            <a:r>
              <a:rPr lang="en-US" sz="1600" dirty="0" smtClean="0"/>
              <a:t>Vol</a:t>
            </a:r>
            <a:r>
              <a:rPr lang="en-US" sz="1600" dirty="0"/>
              <a:t>. 27, No. 1 (79), Race, Class, and State Crime (Spring 2000), pp. </a:t>
            </a:r>
            <a:r>
              <a:rPr lang="en-US" sz="1600" dirty="0" smtClean="0"/>
              <a:t>101-115</a:t>
            </a:r>
            <a:r>
              <a:rPr lang="cs-CZ" sz="1600" dirty="0" smtClean="0"/>
              <a:t>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 smtClean="0"/>
              <a:t>- </a:t>
            </a:r>
            <a:r>
              <a:rPr lang="cs-CZ" sz="1600" dirty="0" err="1" smtClean="0"/>
              <a:t>Gřivna</a:t>
            </a:r>
            <a:r>
              <a:rPr lang="cs-CZ" sz="1600" dirty="0"/>
              <a:t>, Tomáš et al. </a:t>
            </a:r>
            <a:r>
              <a:rPr lang="cs-CZ" sz="1600" i="1" dirty="0"/>
              <a:t>Kriminologie</a:t>
            </a:r>
            <a:r>
              <a:rPr lang="cs-CZ" sz="1600" dirty="0"/>
              <a:t>. 4 vydání. Praha: </a:t>
            </a:r>
            <a:r>
              <a:rPr lang="cs-CZ" sz="1600" dirty="0" err="1"/>
              <a:t>Wolters</a:t>
            </a:r>
            <a:r>
              <a:rPr lang="cs-CZ" sz="1600" dirty="0"/>
              <a:t> </a:t>
            </a:r>
            <a:r>
              <a:rPr lang="cs-CZ" sz="1600" dirty="0" err="1"/>
              <a:t>Kluwer</a:t>
            </a:r>
            <a:r>
              <a:rPr lang="cs-CZ" sz="1600" dirty="0"/>
              <a:t>, a.s., pp. 21-35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 smtClean="0"/>
              <a:t>- </a:t>
            </a:r>
            <a:r>
              <a:rPr lang="cs-CZ" sz="1600" dirty="0" err="1" smtClean="0"/>
              <a:t>Hillyard</a:t>
            </a:r>
            <a:r>
              <a:rPr lang="cs-CZ" sz="1600" dirty="0" smtClean="0"/>
              <a:t>, </a:t>
            </a:r>
            <a:r>
              <a:rPr lang="cs-CZ" sz="1600" dirty="0" err="1" smtClean="0"/>
              <a:t>Paddy</a:t>
            </a:r>
            <a:r>
              <a:rPr lang="cs-CZ" sz="1600" dirty="0" smtClean="0"/>
              <a:t> </a:t>
            </a:r>
            <a:r>
              <a:rPr lang="cs-CZ" sz="1600" dirty="0"/>
              <a:t>&amp; </a:t>
            </a:r>
            <a:r>
              <a:rPr lang="cs-CZ" sz="1600" dirty="0" err="1"/>
              <a:t>Steve</a:t>
            </a:r>
            <a:r>
              <a:rPr lang="cs-CZ" sz="1600" dirty="0"/>
              <a:t> </a:t>
            </a:r>
            <a:r>
              <a:rPr lang="cs-CZ" sz="1600" dirty="0" err="1" smtClean="0"/>
              <a:t>Tombs</a:t>
            </a:r>
            <a:r>
              <a:rPr lang="cs-CZ" sz="1600" dirty="0" smtClean="0"/>
              <a:t>. 2007. „</a:t>
            </a:r>
            <a:r>
              <a:rPr lang="en-US" sz="1600" dirty="0"/>
              <a:t> From ‘crime’ to social harm?</a:t>
            </a:r>
            <a:r>
              <a:rPr lang="cs-CZ" sz="1600" dirty="0" smtClean="0"/>
              <a:t>“, </a:t>
            </a:r>
            <a:r>
              <a:rPr lang="en-US" sz="1600" i="1" dirty="0"/>
              <a:t>Crime Law </a:t>
            </a:r>
            <a:r>
              <a:rPr lang="en-US" sz="1600" i="1" dirty="0" err="1"/>
              <a:t>Soc</a:t>
            </a:r>
            <a:r>
              <a:rPr lang="en-US" sz="1600" i="1" dirty="0"/>
              <a:t> Change</a:t>
            </a:r>
            <a:r>
              <a:rPr lang="en-US" sz="1600" dirty="0"/>
              <a:t> (2007) </a:t>
            </a:r>
            <a:r>
              <a:rPr lang="en-US" sz="1600" dirty="0" smtClean="0"/>
              <a:t>48</a:t>
            </a:r>
            <a:r>
              <a:rPr lang="cs-CZ" sz="1600" dirty="0" smtClean="0"/>
              <a:t>, pp. </a:t>
            </a:r>
            <a:r>
              <a:rPr lang="en-US" sz="1600" dirty="0" smtClean="0"/>
              <a:t>9–25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97676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zdroje a </a:t>
            </a:r>
            <a:r>
              <a:rPr lang="cs-CZ" dirty="0" smtClean="0"/>
              <a:t>literatura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/>
              <a:t>- </a:t>
            </a:r>
            <a:r>
              <a:rPr lang="cs-CZ" sz="1600" dirty="0" err="1"/>
              <a:t>Hulsman</a:t>
            </a:r>
            <a:r>
              <a:rPr lang="cs-CZ" sz="1600" dirty="0"/>
              <a:t>, </a:t>
            </a:r>
            <a:r>
              <a:rPr lang="cs-CZ" sz="1600" dirty="0" err="1"/>
              <a:t>Louk</a:t>
            </a:r>
            <a:r>
              <a:rPr lang="cs-CZ" sz="1600" dirty="0"/>
              <a:t>. 1986. </a:t>
            </a:r>
            <a:r>
              <a:rPr lang="cs-CZ" sz="1600" dirty="0" err="1"/>
              <a:t>Critical</a:t>
            </a:r>
            <a:r>
              <a:rPr lang="cs-CZ" sz="1600" dirty="0"/>
              <a:t> </a:t>
            </a:r>
            <a:r>
              <a:rPr lang="cs-CZ" sz="1600" dirty="0" err="1"/>
              <a:t>Criminology</a:t>
            </a:r>
            <a:r>
              <a:rPr lang="cs-CZ" sz="1600" dirty="0"/>
              <a:t> and </a:t>
            </a:r>
            <a:r>
              <a:rPr lang="cs-CZ" sz="1600" dirty="0" err="1"/>
              <a:t>Concept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Crime</a:t>
            </a:r>
            <a:r>
              <a:rPr lang="cs-CZ" sz="1600" dirty="0"/>
              <a:t>, </a:t>
            </a:r>
            <a:r>
              <a:rPr lang="cs-CZ" sz="1600" i="1" dirty="0" err="1"/>
              <a:t>Contemporary</a:t>
            </a:r>
            <a:r>
              <a:rPr lang="cs-CZ" sz="1600" i="1" dirty="0"/>
              <a:t> </a:t>
            </a:r>
            <a:r>
              <a:rPr lang="cs-CZ" sz="1600" i="1" dirty="0" err="1"/>
              <a:t>Crisis</a:t>
            </a:r>
            <a:r>
              <a:rPr lang="cs-CZ" sz="1600" dirty="0"/>
              <a:t>, Vol. 10, No. 3-4, pp. 63-80.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 smtClean="0"/>
              <a:t>- </a:t>
            </a:r>
            <a:r>
              <a:rPr lang="en-US" sz="1600" dirty="0" smtClean="0"/>
              <a:t>Matthews</a:t>
            </a:r>
            <a:r>
              <a:rPr lang="cs-CZ" sz="1600" dirty="0"/>
              <a:t>, </a:t>
            </a:r>
            <a:r>
              <a:rPr lang="en-US" sz="1600" dirty="0"/>
              <a:t>Rick A. &amp; David </a:t>
            </a:r>
            <a:r>
              <a:rPr lang="en-US" sz="1600" dirty="0" err="1"/>
              <a:t>Kauzlarich</a:t>
            </a:r>
            <a:r>
              <a:rPr lang="cs-CZ" sz="1600" dirty="0"/>
              <a:t>. 2007. „</a:t>
            </a:r>
            <a:r>
              <a:rPr lang="en-US" sz="1600" dirty="0"/>
              <a:t>State crimes and state harms: a tale of two</a:t>
            </a:r>
            <a:r>
              <a:rPr lang="cs-CZ" sz="1600" dirty="0"/>
              <a:t> </a:t>
            </a:r>
            <a:r>
              <a:rPr lang="en-US" sz="1600" dirty="0"/>
              <a:t>definitional frameworks</a:t>
            </a:r>
            <a:r>
              <a:rPr lang="cs-CZ" sz="1600" dirty="0"/>
              <a:t>“, </a:t>
            </a:r>
            <a:r>
              <a:rPr lang="en-US" sz="1600" i="1" dirty="0"/>
              <a:t>Crime Law </a:t>
            </a:r>
            <a:r>
              <a:rPr lang="en-US" sz="1600" i="1" dirty="0" err="1"/>
              <a:t>Soc</a:t>
            </a:r>
            <a:r>
              <a:rPr lang="en-US" sz="1600" i="1" dirty="0"/>
              <a:t> Change </a:t>
            </a:r>
            <a:r>
              <a:rPr lang="en-US" sz="1600" dirty="0"/>
              <a:t>(2007) 48:43–55</a:t>
            </a:r>
            <a:r>
              <a:rPr lang="cs-CZ" sz="1600" dirty="0"/>
              <a:t>.  </a:t>
            </a:r>
            <a:endParaRPr lang="en-US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 smtClean="0"/>
              <a:t>- </a:t>
            </a:r>
            <a:r>
              <a:rPr lang="cs-CZ" sz="1600" dirty="0" err="1" smtClean="0"/>
              <a:t>Morrisson</a:t>
            </a:r>
            <a:r>
              <a:rPr lang="cs-CZ" sz="1600" dirty="0"/>
              <a:t>, </a:t>
            </a:r>
            <a:r>
              <a:rPr lang="cs-CZ" sz="1600" dirty="0" err="1"/>
              <a:t>Wayne</a:t>
            </a:r>
            <a:r>
              <a:rPr lang="cs-CZ" sz="1600" dirty="0"/>
              <a:t>. 2009. „</a:t>
            </a:r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Crime</a:t>
            </a:r>
            <a:r>
              <a:rPr lang="cs-CZ" sz="1600" dirty="0"/>
              <a:t>? </a:t>
            </a:r>
            <a:r>
              <a:rPr lang="cs-CZ" sz="1600" dirty="0" err="1"/>
              <a:t>Contrasting</a:t>
            </a:r>
            <a:r>
              <a:rPr lang="cs-CZ" sz="1600" dirty="0"/>
              <a:t> </a:t>
            </a:r>
            <a:r>
              <a:rPr lang="cs-CZ" sz="1600" dirty="0" err="1"/>
              <a:t>Definitions</a:t>
            </a:r>
            <a:r>
              <a:rPr lang="cs-CZ" sz="1600" dirty="0"/>
              <a:t> and </a:t>
            </a:r>
            <a:r>
              <a:rPr lang="cs-CZ" sz="1600" dirty="0" err="1"/>
              <a:t>Perspectives</a:t>
            </a:r>
            <a:r>
              <a:rPr lang="cs-CZ" sz="1600" dirty="0"/>
              <a:t>“. In: Hale, </a:t>
            </a:r>
            <a:r>
              <a:rPr lang="cs-CZ" sz="1600" dirty="0" err="1"/>
              <a:t>Chris</a:t>
            </a:r>
            <a:r>
              <a:rPr lang="cs-CZ" sz="1600" dirty="0"/>
              <a:t> et al. (</a:t>
            </a:r>
            <a:r>
              <a:rPr lang="cs-CZ" sz="1600" dirty="0" err="1"/>
              <a:t>Eds</a:t>
            </a:r>
            <a:r>
              <a:rPr lang="cs-CZ" sz="1600" dirty="0"/>
              <a:t>.). </a:t>
            </a:r>
            <a:r>
              <a:rPr lang="cs-CZ" sz="1600" i="1" dirty="0" err="1"/>
              <a:t>Criminology</a:t>
            </a:r>
            <a:r>
              <a:rPr lang="cs-CZ" sz="1600" dirty="0"/>
              <a:t>. Second </a:t>
            </a:r>
            <a:r>
              <a:rPr lang="cs-CZ" sz="1600" dirty="0" err="1"/>
              <a:t>Edition</a:t>
            </a:r>
            <a:r>
              <a:rPr lang="cs-CZ" sz="1600" dirty="0"/>
              <a:t>. Oxford: Oxford University </a:t>
            </a:r>
            <a:r>
              <a:rPr lang="cs-CZ" sz="1600" dirty="0" err="1"/>
              <a:t>Press</a:t>
            </a:r>
            <a:r>
              <a:rPr lang="cs-CZ" sz="1600" dirty="0"/>
              <a:t>, pp. 3-22.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/>
              <a:t>- Open </a:t>
            </a:r>
            <a:r>
              <a:rPr lang="cs-CZ" sz="1600" dirty="0" err="1"/>
              <a:t>Yale</a:t>
            </a:r>
            <a:r>
              <a:rPr lang="cs-CZ" sz="1600" dirty="0"/>
              <a:t> </a:t>
            </a:r>
            <a:r>
              <a:rPr lang="cs-CZ" sz="1600" dirty="0" err="1"/>
              <a:t>Courses</a:t>
            </a:r>
            <a:r>
              <a:rPr lang="cs-CZ" sz="1600" dirty="0"/>
              <a:t>. 2011, </a:t>
            </a:r>
            <a:r>
              <a:rPr lang="en-US" sz="1600" i="1" dirty="0"/>
              <a:t>Lecture 17 - Punishment I [March 22, 2011</a:t>
            </a:r>
            <a:r>
              <a:rPr lang="en-US" sz="1600" i="1" dirty="0" smtClean="0"/>
              <a:t>]</a:t>
            </a:r>
            <a:r>
              <a:rPr lang="cs-CZ" sz="1600" i="1" dirty="0" smtClean="0"/>
              <a:t> </a:t>
            </a:r>
            <a:r>
              <a:rPr lang="en-US" sz="1600" i="1" dirty="0" smtClean="0"/>
              <a:t>Philosophy </a:t>
            </a:r>
            <a:r>
              <a:rPr lang="en-US" sz="1600" i="1" dirty="0"/>
              <a:t>and the Science of Human Nature</a:t>
            </a:r>
            <a:r>
              <a:rPr lang="cs-CZ" sz="1600" dirty="0"/>
              <a:t>, on-line přednáška (http://oyc.yale.edu/</a:t>
            </a:r>
            <a:r>
              <a:rPr lang="cs-CZ" sz="1600" dirty="0" err="1"/>
              <a:t>philosophy</a:t>
            </a:r>
            <a:r>
              <a:rPr lang="cs-CZ" sz="1600" dirty="0"/>
              <a:t>/phil-181/lecture-17#transcript).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 smtClean="0"/>
              <a:t>- </a:t>
            </a:r>
            <a:r>
              <a:rPr lang="de-DE" sz="1600" dirty="0" err="1" smtClean="0"/>
              <a:t>Schwendinger</a:t>
            </a:r>
            <a:r>
              <a:rPr lang="cs-CZ" sz="1600" dirty="0" smtClean="0"/>
              <a:t> </a:t>
            </a:r>
            <a:r>
              <a:rPr lang="cs-CZ" sz="1600" dirty="0"/>
              <a:t>Herman</a:t>
            </a:r>
            <a:r>
              <a:rPr lang="de-DE" sz="1600" dirty="0"/>
              <a:t> </a:t>
            </a:r>
            <a:r>
              <a:rPr lang="de-DE" sz="1600" dirty="0" err="1"/>
              <a:t>and</a:t>
            </a:r>
            <a:r>
              <a:rPr lang="de-DE" sz="1600" dirty="0"/>
              <a:t> Julia </a:t>
            </a:r>
            <a:r>
              <a:rPr lang="de-DE" sz="1600" dirty="0" err="1"/>
              <a:t>Schwendinger</a:t>
            </a:r>
            <a:r>
              <a:rPr lang="cs-CZ" sz="1600" dirty="0"/>
              <a:t>. 1970. „</a:t>
            </a:r>
            <a:r>
              <a:rPr lang="en-US" sz="1600" dirty="0"/>
              <a:t>Defenders of Order o</a:t>
            </a:r>
            <a:r>
              <a:rPr lang="cs-CZ" sz="1600" dirty="0"/>
              <a:t>r </a:t>
            </a:r>
            <a:r>
              <a:rPr lang="en-US" sz="1600" dirty="0"/>
              <a:t>Guardians of Human Rights?</a:t>
            </a:r>
            <a:r>
              <a:rPr lang="cs-CZ" sz="1600" dirty="0"/>
              <a:t>“, </a:t>
            </a:r>
            <a:r>
              <a:rPr lang="cs-CZ" sz="1600" i="1" dirty="0" err="1"/>
              <a:t>Social</a:t>
            </a:r>
            <a:r>
              <a:rPr lang="cs-CZ" sz="1600" i="1" dirty="0"/>
              <a:t> Justice </a:t>
            </a:r>
            <a:r>
              <a:rPr lang="cs-CZ" sz="1600" dirty="0"/>
              <a:t>Vol. 40, Nos. 1–2, pp. 87-117.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0" smtClean="0"/>
              <a:t>- </a:t>
            </a:r>
            <a:r>
              <a:rPr lang="cs-CZ" sz="1600" dirty="0" err="1" smtClean="0"/>
              <a:t>Tsoukala</a:t>
            </a:r>
            <a:r>
              <a:rPr lang="cs-CZ" sz="1600" dirty="0"/>
              <a:t>, </a:t>
            </a:r>
            <a:r>
              <a:rPr lang="cs-CZ" sz="1600" dirty="0" err="1"/>
              <a:t>Anastassia</a:t>
            </a:r>
            <a:r>
              <a:rPr lang="cs-CZ" sz="1600" dirty="0"/>
              <a:t>. 2008. </a:t>
            </a:r>
            <a:r>
              <a:rPr lang="en-US" sz="1600" i="1" dirty="0"/>
              <a:t>Security, Risk and Human Rights:</a:t>
            </a:r>
            <a:r>
              <a:rPr lang="cs-CZ" sz="1600" i="1" dirty="0"/>
              <a:t> </a:t>
            </a:r>
            <a:r>
              <a:rPr lang="en-US" sz="1600" i="1" dirty="0"/>
              <a:t>A vanishing </a:t>
            </a:r>
            <a:r>
              <a:rPr lang="en-US" sz="1600" i="1" dirty="0" smtClean="0"/>
              <a:t>relationship?</a:t>
            </a:r>
            <a:r>
              <a:rPr lang="cs-CZ" sz="1600" dirty="0"/>
              <a:t> </a:t>
            </a:r>
            <a:r>
              <a:rPr lang="cs-CZ" sz="1600" dirty="0" smtClean="0"/>
              <a:t>CEPS </a:t>
            </a:r>
            <a:r>
              <a:rPr lang="cs-CZ" sz="1600" dirty="0" err="1"/>
              <a:t>Special</a:t>
            </a:r>
            <a:r>
              <a:rPr lang="cs-CZ" sz="1600" dirty="0"/>
              <a:t> Report/</a:t>
            </a:r>
            <a:r>
              <a:rPr lang="cs-CZ" sz="1600" dirty="0" err="1"/>
              <a:t>September</a:t>
            </a:r>
            <a:r>
              <a:rPr lang="cs-CZ" sz="1600" dirty="0"/>
              <a:t> 2008.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40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3904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>
                <a:cs typeface="Arial" panose="020B0604020202020204" pitchFamily="34" charset="0"/>
              </a:rPr>
              <a:t>nauka o kriminalitě, postupně rozšiřování záběru</a:t>
            </a:r>
          </a:p>
          <a:p>
            <a:pPr marL="0" indent="0">
              <a:buNone/>
            </a:pP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smtClean="0">
                <a:cs typeface="Arial" panose="020B0604020202020204" pitchFamily="34" charset="0"/>
              </a:rPr>
              <a:t> - pachatel (</a:t>
            </a:r>
            <a:r>
              <a:rPr lang="cs-CZ" i="1" dirty="0" smtClean="0">
                <a:cs typeface="Arial" panose="020B0604020202020204" pitchFamily="34" charset="0"/>
              </a:rPr>
              <a:t>klinická kriminologie</a:t>
            </a:r>
            <a:r>
              <a:rPr lang="cs-CZ" dirty="0" smtClean="0"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smtClean="0">
                <a:cs typeface="Arial" panose="020B0604020202020204" pitchFamily="34" charset="0"/>
              </a:rPr>
              <a:t> - oběť (</a:t>
            </a:r>
            <a:r>
              <a:rPr lang="cs-CZ" i="1" dirty="0" err="1" smtClean="0">
                <a:cs typeface="Arial" panose="020B0604020202020204" pitchFamily="34" charset="0"/>
              </a:rPr>
              <a:t>viktimologie</a:t>
            </a:r>
            <a:r>
              <a:rPr lang="cs-CZ" dirty="0" smtClean="0"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smtClean="0">
                <a:cs typeface="Arial" panose="020B0604020202020204" pitchFamily="34" charset="0"/>
              </a:rPr>
              <a:t> - příčiny kriminality (</a:t>
            </a:r>
            <a:r>
              <a:rPr lang="cs-CZ" i="1" dirty="0" smtClean="0">
                <a:cs typeface="Arial" panose="020B0604020202020204" pitchFamily="34" charset="0"/>
              </a:rPr>
              <a:t>kriminální etiologie</a:t>
            </a:r>
            <a:r>
              <a:rPr lang="cs-CZ" dirty="0" smtClean="0"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smtClean="0">
                <a:cs typeface="Arial" panose="020B0604020202020204" pitchFamily="34" charset="0"/>
              </a:rPr>
              <a:t> - popis kriminality, i latentní (</a:t>
            </a:r>
            <a:r>
              <a:rPr lang="cs-CZ" i="1" dirty="0" smtClean="0">
                <a:cs typeface="Arial" panose="020B0604020202020204" pitchFamily="34" charset="0"/>
              </a:rPr>
              <a:t>kriminální fenomenologie</a:t>
            </a:r>
            <a:r>
              <a:rPr lang="cs-CZ" dirty="0" smtClean="0"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smtClean="0">
                <a:cs typeface="Arial" panose="020B0604020202020204" pitchFamily="34" charset="0"/>
              </a:rPr>
              <a:t> - (sociální) kontrola kriminality (součástí i </a:t>
            </a:r>
            <a:r>
              <a:rPr lang="cs-CZ" i="1" dirty="0" smtClean="0">
                <a:cs typeface="Arial" panose="020B0604020202020204" pitchFamily="34" charset="0"/>
              </a:rPr>
              <a:t>penologie</a:t>
            </a:r>
            <a:r>
              <a:rPr lang="cs-CZ" dirty="0" smtClean="0">
                <a:cs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i="1" dirty="0" smtClean="0">
                <a:cs typeface="Arial" panose="020B0604020202020204" pitchFamily="34" charset="0"/>
              </a:rPr>
              <a:t>vědy o kriminalitě (zločinnosti), o jejích pachatelích a obětech         </a:t>
            </a:r>
            <a:br>
              <a:rPr lang="cs-CZ" i="1" dirty="0" smtClean="0">
                <a:cs typeface="Arial" panose="020B0604020202020204" pitchFamily="34" charset="0"/>
              </a:rPr>
            </a:br>
            <a:r>
              <a:rPr lang="cs-CZ" i="1" dirty="0" smtClean="0">
                <a:cs typeface="Arial" panose="020B0604020202020204" pitchFamily="34" charset="0"/>
              </a:rPr>
              <a:t>  a o její kontrole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cs typeface="Arial" panose="020B0604020202020204" pitchFamily="34" charset="0"/>
              </a:rPr>
              <a:t> právní vědy o kriminalitě x neprávní</a:t>
            </a:r>
            <a:endParaRPr lang="cs-CZ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2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prevence (profylaxe)</a:t>
            </a:r>
          </a:p>
          <a:p>
            <a:r>
              <a:rPr lang="cs-CZ" dirty="0" smtClean="0"/>
              <a:t>- trestní represe</a:t>
            </a:r>
          </a:p>
          <a:p>
            <a:r>
              <a:rPr lang="cs-CZ" dirty="0"/>
              <a:t>- neformální x formální </a:t>
            </a:r>
            <a:r>
              <a:rPr lang="cs-CZ" dirty="0" smtClean="0"/>
              <a:t>kontrola</a:t>
            </a:r>
          </a:p>
          <a:p>
            <a:endParaRPr lang="cs-CZ" dirty="0" smtClean="0"/>
          </a:p>
          <a:p>
            <a:r>
              <a:rPr lang="cs-CZ" dirty="0" smtClean="0"/>
              <a:t>filozofická ospravedlnění trestu</a:t>
            </a:r>
          </a:p>
          <a:p>
            <a:r>
              <a:rPr lang="cs-CZ" dirty="0" smtClean="0"/>
              <a:t>- </a:t>
            </a:r>
            <a:r>
              <a:rPr lang="cs-CZ" i="1" dirty="0" smtClean="0">
                <a:solidFill>
                  <a:srgbClr val="0070C0"/>
                </a:solidFill>
              </a:rPr>
              <a:t>odstrašení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deterrence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</a:t>
            </a:r>
            <a:r>
              <a:rPr lang="cs-CZ" i="1" dirty="0" smtClean="0">
                <a:solidFill>
                  <a:srgbClr val="0070C0"/>
                </a:solidFill>
              </a:rPr>
              <a:t>odplata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retribution</a:t>
            </a:r>
            <a:r>
              <a:rPr lang="cs-CZ" dirty="0" smtClean="0"/>
              <a:t>, </a:t>
            </a:r>
            <a:r>
              <a:rPr lang="cs-CZ" dirty="0" err="1" smtClean="0"/>
              <a:t>retaliation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</a:t>
            </a:r>
            <a:r>
              <a:rPr lang="cs-CZ" i="1" dirty="0" smtClean="0">
                <a:solidFill>
                  <a:srgbClr val="0070C0"/>
                </a:solidFill>
              </a:rPr>
              <a:t>restituce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a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i="1" dirty="0" smtClean="0">
                <a:solidFill>
                  <a:srgbClr val="0070C0"/>
                </a:solidFill>
              </a:rPr>
              <a:t>rehabilitace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restitution</a:t>
            </a:r>
            <a:r>
              <a:rPr lang="cs-CZ" dirty="0" smtClean="0"/>
              <a:t>/</a:t>
            </a:r>
            <a:r>
              <a:rPr lang="cs-CZ" dirty="0" err="1" smtClean="0"/>
              <a:t>rehabilitation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74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5" y="585216"/>
            <a:ext cx="7809235" cy="1499616"/>
          </a:xfrm>
        </p:spPr>
        <p:txBody>
          <a:bodyPr/>
          <a:lstStyle/>
          <a:p>
            <a:r>
              <a:rPr lang="cs-CZ" dirty="0" smtClean="0"/>
              <a:t>základní pojmy popisující kriminalitu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kriminality:</a:t>
            </a:r>
          </a:p>
          <a:p>
            <a:r>
              <a:rPr lang="cs-CZ" dirty="0" smtClean="0"/>
              <a:t>- rozsah kriminality </a:t>
            </a:r>
          </a:p>
          <a:p>
            <a:r>
              <a:rPr lang="cs-CZ" dirty="0" smtClean="0"/>
              <a:t>- úroveň (intenzita) </a:t>
            </a:r>
            <a:r>
              <a:rPr lang="cs-CZ" dirty="0"/>
              <a:t>kriminality - </a:t>
            </a:r>
            <a:r>
              <a:rPr lang="cs-CZ" dirty="0" smtClean="0"/>
              <a:t>indexy </a:t>
            </a:r>
            <a:r>
              <a:rPr lang="cs-CZ" dirty="0"/>
              <a:t>(čistý x hrubý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struktura kriminality</a:t>
            </a:r>
          </a:p>
          <a:p>
            <a:r>
              <a:rPr lang="cs-CZ" dirty="0" smtClean="0"/>
              <a:t>- tíže kriminality</a:t>
            </a:r>
          </a:p>
          <a:p>
            <a:r>
              <a:rPr lang="cs-CZ" dirty="0" smtClean="0"/>
              <a:t>- dynamika kriminality</a:t>
            </a:r>
          </a:p>
          <a:p>
            <a:r>
              <a:rPr lang="cs-CZ" dirty="0" smtClean="0"/>
              <a:t>- kriminalita – skutečná x registrovaná x latentní</a:t>
            </a:r>
          </a:p>
        </p:txBody>
      </p:sp>
    </p:spTree>
    <p:extLst>
      <p:ext uri="{BB962C8B-B14F-4D97-AF65-F5344CB8AC3E}">
        <p14:creationId xmlns:p14="http://schemas.microsoft.com/office/powerpoint/2010/main" val="65531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kriminalita x (sociální) deviace a patologie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</a:t>
            </a:r>
            <a:r>
              <a:rPr lang="cs-CZ" i="1" dirty="0" smtClean="0">
                <a:solidFill>
                  <a:srgbClr val="0070C0"/>
                </a:solidFill>
              </a:rPr>
              <a:t>sociální patologie </a:t>
            </a:r>
            <a:r>
              <a:rPr lang="cs-CZ" dirty="0" smtClean="0"/>
              <a:t>– nezdravé, nežádoucí společenské jevy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- </a:t>
            </a:r>
            <a:r>
              <a:rPr lang="cs-CZ" i="1" dirty="0" smtClean="0">
                <a:solidFill>
                  <a:srgbClr val="0070C0"/>
                </a:solidFill>
              </a:rPr>
              <a:t>sociální deviace </a:t>
            </a:r>
            <a:r>
              <a:rPr lang="cs-CZ" dirty="0" smtClean="0"/>
              <a:t>– ne nutně patologické jevy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- není konformní vůči společenské normě akceptované většinovou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   populací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pozitivní x  negativní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kontrola kriminality </a:t>
            </a:r>
            <a:r>
              <a:rPr lang="cs-CZ" dirty="0" smtClean="0">
                <a:latin typeface="Calibri" panose="020F0502020204030204" pitchFamily="34" charset="0"/>
              </a:rPr>
              <a:t>→ </a:t>
            </a:r>
            <a:r>
              <a:rPr lang="cs-CZ" dirty="0"/>
              <a:t>kontrola </a:t>
            </a:r>
            <a:r>
              <a:rPr lang="cs-CZ" dirty="0" smtClean="0"/>
              <a:t>(+ kriminalizace) deviace? (např. A. </a:t>
            </a:r>
            <a:br>
              <a:rPr lang="cs-CZ" dirty="0" smtClean="0"/>
            </a:br>
            <a:r>
              <a:rPr lang="cs-CZ" dirty="0" smtClean="0"/>
              <a:t>   </a:t>
            </a:r>
            <a:r>
              <a:rPr lang="cs-CZ" dirty="0" err="1" smtClean="0"/>
              <a:t>Tsoukala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7727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zločin?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842247"/>
            <a:ext cx="7290055" cy="47774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cs typeface="Arial" panose="020B0604020202020204" pitchFamily="34" charset="0"/>
              </a:rPr>
              <a:t>- kdo má moc definovat?</a:t>
            </a:r>
          </a:p>
          <a:p>
            <a:pPr marL="0" indent="0">
              <a:buNone/>
            </a:pPr>
            <a:r>
              <a:rPr lang="cs-CZ" dirty="0" smtClean="0">
                <a:cs typeface="Arial" panose="020B0604020202020204" pitchFamily="34" charset="0"/>
              </a:rPr>
              <a:t>- jakými procesy se tato tvrzení uchytí?</a:t>
            </a:r>
          </a:p>
          <a:p>
            <a:pPr marL="0" indent="0">
              <a:buNone/>
            </a:pPr>
            <a:r>
              <a:rPr lang="cs-CZ" dirty="0" smtClean="0">
                <a:cs typeface="Arial" panose="020B0604020202020204" pitchFamily="34" charset="0"/>
              </a:rPr>
              <a:t>- komu může (definice) sloužit?</a:t>
            </a:r>
          </a:p>
          <a:p>
            <a:pPr marL="0" indent="0">
              <a:buNone/>
            </a:pPr>
            <a:r>
              <a:rPr lang="cs-CZ" dirty="0" smtClean="0">
                <a:cs typeface="Arial" panose="020B0604020202020204" pitchFamily="34" charset="0"/>
              </a:rPr>
              <a:t>- jaké to může mít důsledky?</a:t>
            </a:r>
            <a:br>
              <a:rPr lang="cs-CZ" dirty="0" smtClean="0">
                <a:cs typeface="Arial" panose="020B0604020202020204" pitchFamily="34" charset="0"/>
              </a:rPr>
            </a:br>
            <a:endParaRPr lang="cs-CZ" dirty="0" smtClean="0">
              <a:cs typeface="Arial" panose="020B0604020202020204" pitchFamily="34" charset="0"/>
            </a:endParaRPr>
          </a:p>
          <a:p>
            <a:r>
              <a:rPr lang="cs-CZ" dirty="0">
                <a:cs typeface="Arial" panose="020B0604020202020204" pitchFamily="34" charset="0"/>
              </a:rPr>
              <a:t>- neexistuje konsensus, různá pojetí (i vzájemně se vylučující</a:t>
            </a:r>
            <a:r>
              <a:rPr lang="cs-CZ" dirty="0" smtClean="0">
                <a:cs typeface="Arial" panose="020B0604020202020204" pitchFamily="34" charset="0"/>
              </a:rPr>
              <a:t>)</a:t>
            </a:r>
          </a:p>
          <a:p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smtClean="0">
                <a:cs typeface="Arial" panose="020B0604020202020204" pitchFamily="34" charset="0"/>
              </a:rPr>
              <a:t> - variace dle historického období / jurisdikce / ideologie</a:t>
            </a:r>
          </a:p>
          <a:p>
            <a:r>
              <a:rPr lang="cs-CZ" dirty="0" smtClean="0">
                <a:cs typeface="Arial" panose="020B0604020202020204" pitchFamily="34" charset="0"/>
              </a:rPr>
              <a:t>- </a:t>
            </a:r>
            <a:r>
              <a:rPr lang="cs-CZ" dirty="0" err="1" smtClean="0">
                <a:cs typeface="Arial" panose="020B0604020202020204" pitchFamily="34" charset="0"/>
              </a:rPr>
              <a:t>Garofalo</a:t>
            </a:r>
            <a:r>
              <a:rPr lang="cs-CZ" dirty="0" smtClean="0">
                <a:cs typeface="Arial" panose="020B0604020202020204" pitchFamily="34" charset="0"/>
              </a:rPr>
              <a:t> – </a:t>
            </a:r>
            <a:r>
              <a:rPr lang="cs-CZ" i="1" dirty="0" err="1" smtClean="0">
                <a:cs typeface="Arial" panose="020B0604020202020204" pitchFamily="34" charset="0"/>
              </a:rPr>
              <a:t>delicta</a:t>
            </a:r>
            <a:r>
              <a:rPr lang="cs-CZ" i="1" dirty="0" smtClean="0">
                <a:cs typeface="Arial" panose="020B0604020202020204" pitchFamily="34" charset="0"/>
              </a:rPr>
              <a:t> mala per se </a:t>
            </a:r>
            <a:r>
              <a:rPr lang="cs-CZ" dirty="0" smtClean="0">
                <a:cs typeface="Arial" panose="020B0604020202020204" pitchFamily="34" charset="0"/>
              </a:rPr>
              <a:t>x </a:t>
            </a:r>
            <a:r>
              <a:rPr lang="cs-CZ" i="1" dirty="0" err="1" smtClean="0">
                <a:cs typeface="Arial" panose="020B0604020202020204" pitchFamily="34" charset="0"/>
              </a:rPr>
              <a:t>mere</a:t>
            </a:r>
            <a:r>
              <a:rPr lang="cs-CZ" i="1" dirty="0" smtClean="0">
                <a:cs typeface="Arial" panose="020B0604020202020204" pitchFamily="34" charset="0"/>
              </a:rPr>
              <a:t> </a:t>
            </a:r>
            <a:r>
              <a:rPr lang="cs-CZ" i="1" dirty="0" err="1" smtClean="0">
                <a:cs typeface="Arial" panose="020B0604020202020204" pitchFamily="34" charset="0"/>
              </a:rPr>
              <a:t>prohibita</a:t>
            </a:r>
            <a:endParaRPr lang="cs-CZ" i="1" dirty="0" smtClean="0">
              <a:cs typeface="Arial" panose="020B0604020202020204" pitchFamily="34" charset="0"/>
            </a:endParaRPr>
          </a:p>
          <a:p>
            <a:r>
              <a:rPr lang="cs-CZ" dirty="0" smtClean="0">
                <a:cs typeface="Arial" panose="020B0604020202020204" pitchFamily="34" charset="0"/>
              </a:rPr>
              <a:t>- legální x sociologické pojetí </a:t>
            </a:r>
            <a:endParaRPr lang="cs-CZ" dirty="0">
              <a:cs typeface="Arial" panose="020B0604020202020204" pitchFamily="34" charset="0"/>
            </a:endParaRPr>
          </a:p>
          <a:p>
            <a:r>
              <a:rPr lang="cs-CZ" dirty="0" smtClean="0">
                <a:cs typeface="Arial" panose="020B0604020202020204" pitchFamily="34" charset="0"/>
              </a:rPr>
              <a:t>- objektivní vs. subjektivní pojetí zločinu</a:t>
            </a:r>
          </a:p>
          <a:p>
            <a:r>
              <a:rPr lang="cs-CZ" dirty="0" smtClean="0">
                <a:cs typeface="Arial" panose="020B0604020202020204" pitchFamily="34" charset="0"/>
              </a:rPr>
              <a:t>- mají všechny zločiny něco společného?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819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Debata </a:t>
            </a:r>
            <a:r>
              <a:rPr lang="cs-CZ" dirty="0" err="1" smtClean="0"/>
              <a:t>devlin</a:t>
            </a:r>
            <a:r>
              <a:rPr lang="cs-CZ" dirty="0" smtClean="0"/>
              <a:t> vs. </a:t>
            </a:r>
            <a:r>
              <a:rPr lang="cs-CZ" dirty="0" err="1" smtClean="0"/>
              <a:t>hart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714167" cy="4360244"/>
          </a:xfrm>
        </p:spPr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- 1957 – UK - doporučení komise ohledně sexuálních aktivit homosexuálů</a:t>
            </a:r>
          </a:p>
          <a:p>
            <a:r>
              <a:rPr lang="cs-CZ" dirty="0" smtClean="0">
                <a:cs typeface="Arial" panose="020B0604020202020204" pitchFamily="34" charset="0"/>
              </a:rPr>
              <a:t>- Patrick </a:t>
            </a:r>
            <a:r>
              <a:rPr lang="cs-CZ" dirty="0" err="1" smtClean="0">
                <a:cs typeface="Arial" panose="020B0604020202020204" pitchFamily="34" charset="0"/>
              </a:rPr>
              <a:t>Devlin</a:t>
            </a:r>
            <a:r>
              <a:rPr lang="cs-CZ" dirty="0" smtClean="0">
                <a:cs typeface="Arial" panose="020B0604020202020204" pitchFamily="34" charset="0"/>
              </a:rPr>
              <a:t> – role trestního zákona – účelem i ochrana i společnosti</a:t>
            </a:r>
          </a:p>
          <a:p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smtClean="0">
                <a:cs typeface="Arial" panose="020B0604020202020204" pitchFamily="34" charset="0"/>
              </a:rPr>
              <a:t> („veřejná morálka“ ?)</a:t>
            </a:r>
          </a:p>
          <a:p>
            <a:r>
              <a:rPr lang="cs-CZ" dirty="0" smtClean="0">
                <a:cs typeface="Arial" panose="020B0604020202020204" pitchFamily="34" charset="0"/>
              </a:rPr>
              <a:t>x Herbert Hart – J.S. </a:t>
            </a:r>
            <a:r>
              <a:rPr lang="cs-CZ" dirty="0" err="1" smtClean="0">
                <a:cs typeface="Arial" panose="020B0604020202020204" pitchFamily="34" charset="0"/>
              </a:rPr>
              <a:t>Mill</a:t>
            </a:r>
            <a:r>
              <a:rPr lang="cs-CZ" dirty="0" smtClean="0">
                <a:cs typeface="Arial" panose="020B0604020202020204" pitchFamily="34" charset="0"/>
              </a:rPr>
              <a:t> – princip újmy (</a:t>
            </a:r>
            <a:r>
              <a:rPr lang="cs-CZ" dirty="0" err="1" smtClean="0">
                <a:cs typeface="Arial" panose="020B0604020202020204" pitchFamily="34" charset="0"/>
              </a:rPr>
              <a:t>harm</a:t>
            </a:r>
            <a:r>
              <a:rPr lang="cs-CZ" dirty="0" smtClean="0">
                <a:cs typeface="Arial" panose="020B0604020202020204" pitchFamily="34" charset="0"/>
              </a:rPr>
              <a:t> </a:t>
            </a:r>
            <a:r>
              <a:rPr lang="cs-CZ" dirty="0" err="1" smtClean="0">
                <a:cs typeface="Arial" panose="020B0604020202020204" pitchFamily="34" charset="0"/>
              </a:rPr>
              <a:t>principle</a:t>
            </a:r>
            <a:r>
              <a:rPr lang="cs-CZ" dirty="0" smtClean="0">
                <a:cs typeface="Arial" panose="020B0604020202020204" pitchFamily="34" charset="0"/>
              </a:rPr>
              <a:t>)</a:t>
            </a:r>
          </a:p>
          <a:p>
            <a:r>
              <a:rPr lang="cs-CZ" dirty="0" smtClean="0">
                <a:cs typeface="Arial" panose="020B0604020202020204" pitchFamily="34" charset="0"/>
              </a:rPr>
              <a:t>- </a:t>
            </a:r>
            <a:r>
              <a:rPr lang="cs-CZ" dirty="0" err="1" smtClean="0">
                <a:cs typeface="Arial" panose="020B0604020202020204" pitchFamily="34" charset="0"/>
              </a:rPr>
              <a:t>Feinberg</a:t>
            </a:r>
            <a:r>
              <a:rPr lang="cs-CZ" dirty="0" smtClean="0">
                <a:cs typeface="Arial" panose="020B0604020202020204" pitchFamily="34" charset="0"/>
              </a:rPr>
              <a:t> – „</a:t>
            </a:r>
            <a:r>
              <a:rPr lang="cs-CZ" dirty="0" err="1" smtClean="0">
                <a:cs typeface="Arial" panose="020B0604020202020204" pitchFamily="34" charset="0"/>
              </a:rPr>
              <a:t>harmfulness</a:t>
            </a:r>
            <a:r>
              <a:rPr lang="cs-CZ" dirty="0" smtClean="0">
                <a:cs typeface="Arial" panose="020B0604020202020204" pitchFamily="34" charset="0"/>
              </a:rPr>
              <a:t>“ x „</a:t>
            </a:r>
            <a:r>
              <a:rPr lang="cs-CZ" dirty="0" err="1" smtClean="0">
                <a:cs typeface="Arial" panose="020B0604020202020204" pitchFamily="34" charset="0"/>
              </a:rPr>
              <a:t>wrongfulness</a:t>
            </a:r>
            <a:r>
              <a:rPr lang="cs-CZ" dirty="0" smtClean="0">
                <a:cs typeface="Arial" panose="020B0604020202020204" pitchFamily="34" charset="0"/>
              </a:rPr>
              <a:t>“</a:t>
            </a:r>
          </a:p>
          <a:p>
            <a:endParaRPr lang="cs-CZ" dirty="0" smtClean="0">
              <a:cs typeface="Arial" panose="020B0604020202020204" pitchFamily="34" charset="0"/>
            </a:endParaRPr>
          </a:p>
          <a:p>
            <a:endParaRPr lang="cs-CZ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097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 chápání Zločinu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339788"/>
            <a:ext cx="7290055" cy="4023360"/>
          </a:xfrm>
        </p:spPr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- čin (nebo jeho opomenutí), který způsobuje újmu (</a:t>
            </a:r>
            <a:r>
              <a:rPr lang="cs-CZ" i="1" dirty="0" err="1" smtClean="0">
                <a:cs typeface="Arial" panose="020B0604020202020204" pitchFamily="34" charset="0"/>
              </a:rPr>
              <a:t>harm</a:t>
            </a:r>
            <a:r>
              <a:rPr lang="cs-CZ" dirty="0" smtClean="0">
                <a:cs typeface="Arial" panose="020B0604020202020204" pitchFamily="34" charset="0"/>
              </a:rPr>
              <a:t>) v situaci, za kterou by zodpovědná osoby/skupina měly být stíháni a potrestáni (bez ohledu na právo)</a:t>
            </a:r>
          </a:p>
          <a:p>
            <a:r>
              <a:rPr lang="cs-CZ" dirty="0" smtClean="0">
                <a:cs typeface="Arial" panose="020B0604020202020204" pitchFamily="34" charset="0"/>
              </a:rPr>
              <a:t>- čin proti zákonům boha</a:t>
            </a:r>
          </a:p>
          <a:p>
            <a:r>
              <a:rPr lang="cs-CZ" dirty="0" smtClean="0">
                <a:cs typeface="Arial" panose="020B0604020202020204" pitchFamily="34" charset="0"/>
              </a:rPr>
              <a:t>- čin (nebo jeho opomenutí), který je definován právoplatně schválenými zákony národního státu</a:t>
            </a:r>
          </a:p>
          <a:p>
            <a:r>
              <a:rPr lang="cs-CZ" dirty="0" smtClean="0">
                <a:cs typeface="Arial" panose="020B0604020202020204" pitchFamily="34" charset="0"/>
              </a:rPr>
              <a:t>- zločin a zločinci existují jen, když je veřejná autorita jako taková odsoudí podle přijatých postupů</a:t>
            </a:r>
          </a:p>
          <a:p>
            <a:r>
              <a:rPr lang="cs-CZ" dirty="0" smtClean="0">
                <a:cs typeface="Arial" panose="020B0604020202020204" pitchFamily="34" charset="0"/>
              </a:rPr>
              <a:t>- zločin jako irelevantní koncept (napojený na existující mechanismy sociální kontroly) x deviace – koncept „vlastněný“ sociologií</a:t>
            </a:r>
          </a:p>
        </p:txBody>
      </p:sp>
    </p:spTree>
    <p:extLst>
      <p:ext uri="{BB962C8B-B14F-4D97-AF65-F5344CB8AC3E}">
        <p14:creationId xmlns:p14="http://schemas.microsoft.com/office/powerpoint/2010/main" val="2889974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rámce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68096" y="2384864"/>
            <a:ext cx="7290055" cy="4023360"/>
          </a:xfrm>
        </p:spPr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- zločin jako sociální konstrukce</a:t>
            </a:r>
          </a:p>
          <a:p>
            <a:r>
              <a:rPr lang="cs-CZ" dirty="0" smtClean="0">
                <a:cs typeface="Arial" panose="020B0604020202020204" pitchFamily="34" charset="0"/>
              </a:rPr>
              <a:t>- zločin jako produkt náboženské autority / doktríny</a:t>
            </a:r>
          </a:p>
          <a:p>
            <a:r>
              <a:rPr lang="cs-CZ" dirty="0" smtClean="0">
                <a:cs typeface="Arial" panose="020B0604020202020204" pitchFamily="34" charset="0"/>
              </a:rPr>
              <a:t>- zločin jako odraz zákonností národního státu</a:t>
            </a:r>
          </a:p>
          <a:p>
            <a:r>
              <a:rPr lang="cs-CZ" dirty="0" smtClean="0">
                <a:cs typeface="Arial" panose="020B0604020202020204" pitchFamily="34" charset="0"/>
              </a:rPr>
              <a:t>- novější koncepty překračující hranici národního státu</a:t>
            </a:r>
          </a:p>
        </p:txBody>
      </p:sp>
    </p:spTree>
    <p:extLst>
      <p:ext uri="{BB962C8B-B14F-4D97-AF65-F5344CB8AC3E}">
        <p14:creationId xmlns:p14="http://schemas.microsoft.com/office/powerpoint/2010/main" val="3114126275"/>
      </p:ext>
    </p:extLst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místnost Ion]]</Template>
  <TotalTime>1456</TotalTime>
  <Words>1199</Words>
  <Application>Microsoft Office PowerPoint</Application>
  <PresentationFormat>Předvádění na obrazovce (4:3)</PresentationFormat>
  <Paragraphs>135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19</vt:i4>
      </vt:variant>
    </vt:vector>
  </HeadingPairs>
  <TitlesOfParts>
    <vt:vector size="31" baseType="lpstr">
      <vt:lpstr>Arial</vt:lpstr>
      <vt:lpstr>Calibri</vt:lpstr>
      <vt:lpstr>Calibri Light</vt:lpstr>
      <vt:lpstr>Century</vt:lpstr>
      <vt:lpstr>Tw Cen MT</vt:lpstr>
      <vt:lpstr>Tw Cen MT Condensed</vt:lpstr>
      <vt:lpstr>Wingdings 2</vt:lpstr>
      <vt:lpstr>Wingdings 3</vt:lpstr>
      <vt:lpstr>HDOfficeLightV0</vt:lpstr>
      <vt:lpstr>1_HDOfficeLightV0</vt:lpstr>
      <vt:lpstr>2_HDOfficeLightV0</vt:lpstr>
      <vt:lpstr>Integrál</vt:lpstr>
      <vt:lpstr>CO JE TO ZLOČIN?</vt:lpstr>
      <vt:lpstr>KRIMINOLOGIE</vt:lpstr>
      <vt:lpstr>kontrola kriminality</vt:lpstr>
      <vt:lpstr>základní pojmy popisující kriminalitu</vt:lpstr>
      <vt:lpstr>kriminalita x (sociální) deviace a patologie</vt:lpstr>
      <vt:lpstr>co je to zločin?</vt:lpstr>
      <vt:lpstr>Debata devlin vs. hart</vt:lpstr>
      <vt:lpstr>přístupy k chápání Zločinu</vt:lpstr>
      <vt:lpstr>hlavní rámce</vt:lpstr>
      <vt:lpstr>Klasické/PRÁVNÍ pojetí zločinu</vt:lpstr>
      <vt:lpstr>Sociologický obrat</vt:lpstr>
      <vt:lpstr>… a odezva</vt:lpstr>
      <vt:lpstr>sociologické pojetí zločiNU</vt:lpstr>
      <vt:lpstr>crime vs. social harm („beyond criminology“)</vt:lpstr>
      <vt:lpstr>crime vs. social harm („beyond criminology“) II</vt:lpstr>
      <vt:lpstr>HUMANISTICKÁ PERSPEKTIVA (KRIMINOLOGOVÉ JAKO OCHRÁNCI LIDSKÝCH PRÁV X STRÁŽCI ŘÁDU) </vt:lpstr>
      <vt:lpstr>HUMANISTICKÁ PERSPEKTIVA (KRIMINOLOGOVÉ JAKO OCHRÁNCI LIDSKÝCH PRÁV X STRÁŽCI ŘÁDU) II</vt:lpstr>
      <vt:lpstr>použité zdroje a literatura I</vt:lpstr>
      <vt:lpstr>použité zdroje a literatura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ZLOČIN?</dc:title>
  <dc:creator>Vendula Divisova</dc:creator>
  <cp:lastModifiedBy>Vendula Divisova</cp:lastModifiedBy>
  <cp:revision>56</cp:revision>
  <dcterms:created xsi:type="dcterms:W3CDTF">2015-09-29T10:52:05Z</dcterms:created>
  <dcterms:modified xsi:type="dcterms:W3CDTF">2015-10-08T20:07:35Z</dcterms:modified>
</cp:coreProperties>
</file>