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  <p:sldMasterId id="2147483726" r:id="rId2"/>
    <p:sldMasterId id="2147483831" r:id="rId3"/>
    <p:sldMasterId id="2147483993" r:id="rId4"/>
  </p:sldMasterIdLst>
  <p:sldIdLst>
    <p:sldId id="256" r:id="rId5"/>
    <p:sldId id="269" r:id="rId6"/>
    <p:sldId id="266" r:id="rId7"/>
    <p:sldId id="257" r:id="rId8"/>
    <p:sldId id="268" r:id="rId9"/>
    <p:sldId id="265" r:id="rId10"/>
    <p:sldId id="258" r:id="rId11"/>
    <p:sldId id="259" r:id="rId12"/>
    <p:sldId id="260" r:id="rId13"/>
    <p:sldId id="261" r:id="rId14"/>
    <p:sldId id="262" r:id="rId15"/>
    <p:sldId id="267" r:id="rId16"/>
    <p:sldId id="263" r:id="rId17"/>
    <p:sldId id="27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40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661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079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2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90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495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4100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603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88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157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87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4013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4558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2932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8072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6423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907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3014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5877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995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609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1798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612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0176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7531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0233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3879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08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2660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6720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4992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617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4697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0883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170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4762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6926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2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902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8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853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87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0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416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238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526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A57B1CE-DC83-45A5-BACC-72D1920FEF56}" type="datetimeFigureOut">
              <a:rPr lang="cs-CZ" smtClean="0"/>
              <a:t>8. 12. 2015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663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7052" y="5162326"/>
            <a:ext cx="6076662" cy="146304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KULTURNÍ KRIMINOLOGIE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70830" y="5162326"/>
            <a:ext cx="2400300" cy="1463040"/>
          </a:xfrm>
        </p:spPr>
        <p:txBody>
          <a:bodyPr/>
          <a:lstStyle/>
          <a:p>
            <a:r>
              <a:rPr lang="cs-CZ" dirty="0" smtClean="0"/>
              <a:t>DIVIŠOVÁVENDULA</a:t>
            </a:r>
          </a:p>
          <a:p>
            <a:r>
              <a:rPr lang="cs-CZ" dirty="0" smtClean="0"/>
              <a:t>KRIMINÁLNÍ POLITIKA</a:t>
            </a:r>
          </a:p>
          <a:p>
            <a:r>
              <a:rPr lang="cs-CZ" dirty="0" smtClean="0"/>
              <a:t>2.12. 2015</a:t>
            </a:r>
            <a:endParaRPr lang="cs-CZ" dirty="0"/>
          </a:p>
        </p:txBody>
      </p:sp>
      <p:pic>
        <p:nvPicPr>
          <p:cNvPr id="1028" name="Picture 4" descr="https://s3.amazonaws.com/lowres.cartoonstock.com/-gangs-gang-crime-street_crime-motorists-grin587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268" y="286835"/>
            <a:ext cx="4865732" cy="4585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39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mediální konstrukce zločinu a kontroly </a:t>
            </a:r>
            <a:r>
              <a:rPr lang="cs-CZ" dirty="0" smtClean="0"/>
              <a:t>zločinu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75901"/>
            <a:ext cx="7847870" cy="4277331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vztah mezi systémem trestní justice a masovými médii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média se dost opírají o oficiální zdroje (informace i obrazy)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v důsledku napomáhají agendě systému trestní justice - zisk veřejné </a:t>
            </a:r>
            <a:br>
              <a:rPr lang="cs-CZ" dirty="0" smtClean="0"/>
            </a:br>
            <a:r>
              <a:rPr lang="cs-CZ" dirty="0" smtClean="0"/>
              <a:t> podpory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interakce zájmové skupiny - média - organizace trestní justice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média zločin a kontrolu zločinu zároveň konstruují jako zábavu </a:t>
            </a:r>
            <a:r>
              <a:rPr lang="cs-CZ" sz="1600" dirty="0" smtClean="0"/>
              <a:t>(</a:t>
            </a:r>
            <a:r>
              <a:rPr lang="cs-CZ" sz="1600" dirty="0" err="1" smtClean="0"/>
              <a:t>entertainment</a:t>
            </a:r>
            <a:r>
              <a:rPr lang="cs-CZ" sz="1600" dirty="0" smtClean="0"/>
              <a:t>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kolektivní potěšení v bolesti, utrpení, strachu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konstrukce zločinu v médiích mohou být skutečná ve svých důsledcích</a:t>
            </a:r>
          </a:p>
          <a:p>
            <a:pPr marL="0" indent="0">
              <a:buNone/>
            </a:pP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193236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politika </a:t>
            </a:r>
            <a:r>
              <a:rPr lang="cs-CZ" dirty="0"/>
              <a:t>zločinu a </a:t>
            </a:r>
            <a:r>
              <a:rPr lang="cs-CZ" dirty="0" smtClean="0"/>
              <a:t>kultury a intelektuální politika KK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75901"/>
            <a:ext cx="7847870" cy="4277331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„červená nit“ - mocenské vztahy a vznik sociální kontroly na průsečíku </a:t>
            </a:r>
            <a:br>
              <a:rPr lang="cs-CZ" dirty="0" smtClean="0"/>
            </a:br>
            <a:r>
              <a:rPr lang="cs-CZ" dirty="0" smtClean="0"/>
              <a:t> kultury a zločinu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styl a symbolické kódy subkultur kriminalizovány / přisvojeny a „</a:t>
            </a:r>
            <a:r>
              <a:rPr lang="cs-CZ" dirty="0" err="1" smtClean="0"/>
              <a:t>komodifikovány</a:t>
            </a:r>
            <a:r>
              <a:rPr lang="cs-CZ" dirty="0" smtClean="0"/>
              <a:t>“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aliance médií s trestní justicí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„obecenstvo“ - přebírají a upravují si významy médií v procesu jejich začlenění do svého každodenního života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protiútoky a rezistence </a:t>
            </a:r>
            <a:r>
              <a:rPr lang="cs-CZ" dirty="0" err="1" smtClean="0"/>
              <a:t>marginalizovaných</a:t>
            </a:r>
            <a:r>
              <a:rPr lang="cs-CZ" dirty="0" smtClean="0"/>
              <a:t> - kriminalizace může posílit chování, které je terčem opatření (posílení pocitů vzrušení)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sama KK jako typ intelektuálního odporu, proti-diskurs, cílem dekonstruovat </a:t>
            </a:r>
            <a:br>
              <a:rPr lang="cs-CZ" dirty="0" smtClean="0"/>
            </a:br>
            <a:r>
              <a:rPr lang="cs-CZ" dirty="0" smtClean="0"/>
              <a:t> vytváření různých skupin „outsiderů“</a:t>
            </a:r>
          </a:p>
        </p:txBody>
      </p:sp>
    </p:spTree>
    <p:extLst>
      <p:ext uri="{BB962C8B-B14F-4D97-AF65-F5344CB8AC3E}">
        <p14:creationId xmlns:p14="http://schemas.microsoft.com/office/powerpoint/2010/main" val="327239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pro kriminální politiku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75901"/>
            <a:ext cx="7847870" cy="4277331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kritika teorie racionální volby a situační prevence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úspěch spíše u ekonomické kriminality x „expresivní“ zločiny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kriminalizace může vést k posílení aktivity (větší riziko, adrenalin...)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</a:t>
            </a:r>
            <a:r>
              <a:rPr lang="cs-CZ" dirty="0" smtClean="0"/>
              <a:t>spor: </a:t>
            </a:r>
            <a:r>
              <a:rPr lang="cs-CZ" dirty="0" err="1" smtClean="0"/>
              <a:t>Keith</a:t>
            </a:r>
            <a:r>
              <a:rPr lang="cs-CZ" dirty="0" smtClean="0"/>
              <a:t> </a:t>
            </a:r>
            <a:r>
              <a:rPr lang="cs-CZ" dirty="0" err="1" smtClean="0"/>
              <a:t>Hayward</a:t>
            </a:r>
            <a:r>
              <a:rPr lang="cs-CZ" dirty="0" smtClean="0"/>
              <a:t> (2007): </a:t>
            </a:r>
            <a:r>
              <a:rPr lang="en-US" i="1" dirty="0" smtClean="0"/>
              <a:t>Situational crime prevention and its </a:t>
            </a:r>
            <a:r>
              <a:rPr lang="cs-CZ" i="1" dirty="0" smtClean="0"/>
              <a:t> </a:t>
            </a:r>
            <a:br>
              <a:rPr lang="cs-CZ" i="1" dirty="0" smtClean="0"/>
            </a:br>
            <a:r>
              <a:rPr lang="cs-CZ" i="1" dirty="0" smtClean="0"/>
              <a:t> </a:t>
            </a:r>
            <a:r>
              <a:rPr lang="en-US" i="1" dirty="0" smtClean="0"/>
              <a:t>discontents: rational choice theory versus the 'culture of now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x Graham </a:t>
            </a:r>
            <a:r>
              <a:rPr lang="cs-CZ" dirty="0" err="1" smtClean="0"/>
              <a:t>Farrell</a:t>
            </a:r>
            <a:r>
              <a:rPr lang="cs-CZ" dirty="0" smtClean="0"/>
              <a:t> (2010): </a:t>
            </a:r>
            <a:r>
              <a:rPr lang="en-US" i="1" dirty="0"/>
              <a:t>Situational Crime Prevention and Its Discontents: </a:t>
            </a:r>
            <a:r>
              <a:rPr lang="cs-CZ" i="1" dirty="0" smtClean="0"/>
              <a:t> </a:t>
            </a:r>
            <a:br>
              <a:rPr lang="cs-CZ" i="1" dirty="0" smtClean="0"/>
            </a:br>
            <a:r>
              <a:rPr lang="cs-CZ" i="1" dirty="0" smtClean="0"/>
              <a:t> </a:t>
            </a:r>
            <a:r>
              <a:rPr lang="en-US" i="1" dirty="0" smtClean="0"/>
              <a:t>Rational </a:t>
            </a:r>
            <a:r>
              <a:rPr lang="en-US" i="1" dirty="0"/>
              <a:t>Choice and Harm Reduction versus ‘Cultural Criminology’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334823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75901"/>
            <a:ext cx="7847870" cy="4277331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zejména etnografie (participační, dlouhodobé výzkumy)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cílem zachytit významy a hodnoty sledovaných skupin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emocionální subjektivita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může etnografie zachytit jen momenty transgrese? - „okamžitá“ etnografie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vizuální kriminologie - obrazy zločinu - mohou být skutečné ve svých </a:t>
            </a:r>
            <a:br>
              <a:rPr lang="cs-CZ" dirty="0" smtClean="0"/>
            </a:br>
            <a:r>
              <a:rPr lang="cs-CZ" dirty="0" smtClean="0"/>
              <a:t> důsledcích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ty se stávají součástí našeho kolektivního vědomí, kterým chápeme zločin a </a:t>
            </a:r>
            <a:br>
              <a:rPr lang="cs-CZ" dirty="0" smtClean="0"/>
            </a:br>
            <a:r>
              <a:rPr lang="cs-CZ" dirty="0" smtClean="0"/>
              <a:t> jeho kontrolu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etnografická obsahová analýza - nejen text, ale i formát, styl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text a jeho význam jako kulturní proces</a:t>
            </a:r>
          </a:p>
          <a:p>
            <a:pPr>
              <a:buFont typeface="Tw Cen MT" panose="020B0602020104020603" pitchFamily="34" charset="-18"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8946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75901"/>
            <a:ext cx="7847870" cy="4277331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</a:t>
            </a:r>
            <a:r>
              <a:rPr lang="cs-CZ" i="1" dirty="0" err="1" smtClean="0"/>
              <a:t>Cultural</a:t>
            </a:r>
            <a:r>
              <a:rPr lang="cs-CZ" i="1" dirty="0" smtClean="0"/>
              <a:t> </a:t>
            </a:r>
            <a:r>
              <a:rPr lang="cs-CZ" i="1" dirty="0" err="1" smtClean="0"/>
              <a:t>Criminology</a:t>
            </a:r>
            <a:r>
              <a:rPr lang="cs-CZ" dirty="0" smtClean="0"/>
              <a:t>, University </a:t>
            </a:r>
            <a:r>
              <a:rPr lang="cs-CZ" dirty="0" err="1" smtClean="0"/>
              <a:t>of</a:t>
            </a:r>
            <a:r>
              <a:rPr lang="cs-CZ" dirty="0" smtClean="0"/>
              <a:t> Kent (blog</a:t>
            </a:r>
            <a:r>
              <a:rPr lang="cs-CZ" dirty="0"/>
              <a:t>). (http://blogs.kent.ac.uk/</a:t>
            </a:r>
            <a:r>
              <a:rPr lang="cs-CZ" dirty="0" err="1"/>
              <a:t>culturalcriminology</a:t>
            </a:r>
            <a:r>
              <a:rPr lang="cs-CZ" dirty="0"/>
              <a:t>/).</a:t>
            </a: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err="1" smtClean="0"/>
              <a:t>Ferrell</a:t>
            </a:r>
            <a:r>
              <a:rPr lang="cs-CZ" dirty="0" smtClean="0"/>
              <a:t>, </a:t>
            </a:r>
            <a:r>
              <a:rPr lang="cs-CZ" dirty="0" err="1" smtClean="0"/>
              <a:t>Jeff</a:t>
            </a:r>
            <a:r>
              <a:rPr lang="cs-CZ" dirty="0" smtClean="0"/>
              <a:t>; </a:t>
            </a:r>
            <a:r>
              <a:rPr lang="cs-CZ" dirty="0" err="1" smtClean="0"/>
              <a:t>Hayward</a:t>
            </a:r>
            <a:r>
              <a:rPr lang="cs-CZ" dirty="0" smtClean="0"/>
              <a:t>, </a:t>
            </a:r>
            <a:r>
              <a:rPr lang="cs-CZ" dirty="0" err="1" smtClean="0"/>
              <a:t>Keith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Jock</a:t>
            </a:r>
            <a:r>
              <a:rPr lang="cs-CZ" dirty="0" smtClean="0"/>
              <a:t> </a:t>
            </a:r>
            <a:r>
              <a:rPr lang="cs-CZ" dirty="0" err="1" smtClean="0"/>
              <a:t>Young</a:t>
            </a:r>
            <a:r>
              <a:rPr lang="cs-CZ" dirty="0" smtClean="0"/>
              <a:t>.</a:t>
            </a:r>
            <a:r>
              <a:rPr lang="cs-CZ" dirty="0" smtClean="0"/>
              <a:t> 2008. </a:t>
            </a:r>
            <a:r>
              <a:rPr lang="cs-CZ" i="1" dirty="0" err="1" smtClean="0"/>
              <a:t>Cultural</a:t>
            </a:r>
            <a:r>
              <a:rPr lang="cs-CZ" i="1" dirty="0" smtClean="0"/>
              <a:t> </a:t>
            </a:r>
            <a:r>
              <a:rPr lang="cs-CZ" i="1" dirty="0" err="1" smtClean="0"/>
              <a:t>criminology</a:t>
            </a:r>
            <a:r>
              <a:rPr lang="cs-CZ" i="1" dirty="0" smtClean="0"/>
              <a:t>: </a:t>
            </a:r>
            <a:r>
              <a:rPr lang="cs-CZ" i="1" dirty="0" err="1" smtClean="0"/>
              <a:t>an</a:t>
            </a:r>
            <a:r>
              <a:rPr lang="cs-CZ" i="1" dirty="0" smtClean="0"/>
              <a:t> </a:t>
            </a:r>
            <a:r>
              <a:rPr lang="cs-CZ" i="1" dirty="0" err="1" smtClean="0"/>
              <a:t>investigation</a:t>
            </a:r>
            <a:r>
              <a:rPr lang="cs-CZ" dirty="0" smtClean="0"/>
              <a:t>. Los Angeles, London: </a:t>
            </a:r>
            <a:r>
              <a:rPr lang="cs-CZ" dirty="0" err="1" smtClean="0"/>
              <a:t>Sage</a:t>
            </a:r>
            <a:r>
              <a:rPr lang="cs-CZ" dirty="0" smtClean="0"/>
              <a:t>.</a:t>
            </a:r>
          </a:p>
          <a:p>
            <a:pPr lvl="0"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en-GB" dirty="0"/>
              <a:t>Ferrell, Jeff. 1999. „Cultural Criminology“, </a:t>
            </a:r>
            <a:r>
              <a:rPr lang="en-GB" i="1" dirty="0"/>
              <a:t>Annual Review of Sociology</a:t>
            </a:r>
            <a:r>
              <a:rPr lang="en-GB" dirty="0"/>
              <a:t>, Vol. 25, pp. 395-418.</a:t>
            </a:r>
            <a:endParaRPr lang="cs-CZ" dirty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</a:t>
            </a:r>
            <a:r>
              <a:rPr lang="cs-CZ" dirty="0" err="1" smtClean="0"/>
              <a:t>Presdee</a:t>
            </a:r>
            <a:r>
              <a:rPr lang="cs-CZ" dirty="0" smtClean="0"/>
              <a:t>, Mike. 2000. </a:t>
            </a:r>
            <a:r>
              <a:rPr lang="en-US" i="1" dirty="0"/>
              <a:t>Cultural criminology and the carnival of </a:t>
            </a:r>
            <a:r>
              <a:rPr lang="en-US" i="1" dirty="0" smtClean="0"/>
              <a:t>crime</a:t>
            </a:r>
            <a:r>
              <a:rPr lang="cs-CZ" dirty="0" smtClean="0"/>
              <a:t>. </a:t>
            </a:r>
            <a:r>
              <a:rPr lang="cs-CZ" dirty="0" smtClean="0"/>
              <a:t>London and New York: </a:t>
            </a:r>
            <a:r>
              <a:rPr lang="cs-CZ" dirty="0" err="1" smtClean="0"/>
              <a:t>Routledge</a:t>
            </a:r>
            <a:r>
              <a:rPr lang="cs-CZ" dirty="0" smtClean="0"/>
              <a:t>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9540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kriminologie: počátky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3718" y="1940453"/>
            <a:ext cx="8215483" cy="4773168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</a:t>
            </a:r>
            <a:r>
              <a:rPr lang="cs-CZ" dirty="0"/>
              <a:t>inspirace: subkulturní teorie, teorie nové deviace (</a:t>
            </a:r>
            <a:r>
              <a:rPr lang="cs-CZ" i="1" dirty="0" err="1"/>
              <a:t>labelling</a:t>
            </a:r>
            <a:r>
              <a:rPr lang="cs-CZ" dirty="0"/>
              <a:t>), teorie </a:t>
            </a:r>
            <a:br>
              <a:rPr lang="cs-CZ" dirty="0"/>
            </a:br>
            <a:r>
              <a:rPr lang="cs-CZ" dirty="0"/>
              <a:t> postmodernismu, existenciální </a:t>
            </a:r>
            <a:r>
              <a:rPr lang="cs-CZ" dirty="0" smtClean="0"/>
              <a:t>filozofie ad.</a:t>
            </a: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1995 - </a:t>
            </a:r>
            <a:r>
              <a:rPr lang="cs-CZ" dirty="0" err="1" smtClean="0"/>
              <a:t>Sanders</a:t>
            </a:r>
            <a:r>
              <a:rPr lang="cs-CZ" dirty="0" smtClean="0"/>
              <a:t>, </a:t>
            </a:r>
            <a:r>
              <a:rPr lang="cs-CZ" dirty="0" err="1" smtClean="0"/>
              <a:t>Ferrell</a:t>
            </a:r>
            <a:r>
              <a:rPr lang="cs-CZ" dirty="0" smtClean="0"/>
              <a:t> - </a:t>
            </a:r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 smtClean="0"/>
              <a:t>Criminology</a:t>
            </a: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2000 - </a:t>
            </a:r>
            <a:r>
              <a:rPr lang="en-US" dirty="0" err="1" smtClean="0"/>
              <a:t>Presdee</a:t>
            </a:r>
            <a:r>
              <a:rPr lang="cs-CZ" dirty="0" smtClean="0"/>
              <a:t> - </a:t>
            </a:r>
            <a:r>
              <a:rPr lang="en-US" i="1" dirty="0" smtClean="0"/>
              <a:t>Cultural </a:t>
            </a:r>
            <a:r>
              <a:rPr lang="en-US" i="1" dirty="0"/>
              <a:t>Criminology and the Carnival of Crime</a:t>
            </a: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2004 - </a:t>
            </a:r>
            <a:r>
              <a:rPr lang="cs-CZ" dirty="0" err="1" smtClean="0"/>
              <a:t>Ferrell</a:t>
            </a:r>
            <a:r>
              <a:rPr lang="cs-CZ" dirty="0" smtClean="0"/>
              <a:t>, </a:t>
            </a:r>
            <a:r>
              <a:rPr lang="cs-CZ" dirty="0" err="1" smtClean="0"/>
              <a:t>Hayward</a:t>
            </a:r>
            <a:r>
              <a:rPr lang="cs-CZ" dirty="0" smtClean="0"/>
              <a:t>, </a:t>
            </a:r>
            <a:r>
              <a:rPr lang="cs-CZ" dirty="0" err="1" smtClean="0"/>
              <a:t>Morrison</a:t>
            </a:r>
            <a:r>
              <a:rPr lang="cs-CZ" dirty="0" smtClean="0"/>
              <a:t>, </a:t>
            </a:r>
            <a:r>
              <a:rPr lang="cs-CZ" dirty="0" err="1" smtClean="0"/>
              <a:t>Presdee</a:t>
            </a:r>
            <a:r>
              <a:rPr lang="cs-CZ" dirty="0" smtClean="0"/>
              <a:t> - </a:t>
            </a:r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/>
              <a:t>Criminology</a:t>
            </a:r>
            <a:r>
              <a:rPr lang="cs-CZ" dirty="0"/>
              <a:t> </a:t>
            </a:r>
            <a:r>
              <a:rPr lang="cs-CZ" dirty="0" err="1" smtClean="0"/>
              <a:t>Unleashed</a:t>
            </a: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snaha zpochybnit ortodoxní kriminologii (kritika zejména pozitivismu, využívání statistik) a současný systém kontroly kriminality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i="1" dirty="0" smtClean="0"/>
              <a:t> „</a:t>
            </a:r>
            <a:r>
              <a:rPr lang="en-US" i="1" dirty="0" smtClean="0"/>
              <a:t>a </a:t>
            </a:r>
            <a:r>
              <a:rPr lang="en-US" i="1" dirty="0"/>
              <a:t>provocation, not a prescription – an absurdity </a:t>
            </a:r>
            <a:r>
              <a:rPr lang="en-US" i="1" dirty="0" smtClean="0"/>
              <a:t>structure</a:t>
            </a:r>
            <a:r>
              <a:rPr lang="cs-CZ" i="1" dirty="0" smtClean="0"/>
              <a:t>d </a:t>
            </a:r>
            <a:r>
              <a:rPr lang="en-US" i="1" dirty="0" smtClean="0"/>
              <a:t>around </a:t>
            </a:r>
            <a:r>
              <a:rPr lang="en-US" i="1" dirty="0"/>
              <a:t>loose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/>
              <a:t> </a:t>
            </a:r>
            <a:r>
              <a:rPr lang="en-US" i="1" dirty="0" smtClean="0"/>
              <a:t>themes </a:t>
            </a:r>
            <a:r>
              <a:rPr lang="en-US" i="1" dirty="0"/>
              <a:t>that don’t have to add up to a monolithic unity but open up </a:t>
            </a:r>
            <a:r>
              <a:rPr lang="en-US" i="1" dirty="0" smtClean="0"/>
              <a:t>a</a:t>
            </a:r>
            <a:r>
              <a:rPr lang="cs-CZ" i="1" dirty="0" smtClean="0"/>
              <a:t> </a:t>
            </a:r>
            <a:r>
              <a:rPr lang="en-US" i="1" dirty="0" smtClean="0"/>
              <a:t>series </a:t>
            </a:r>
            <a:r>
              <a:rPr lang="en-US" i="1" dirty="0"/>
              <a:t>of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/>
              <a:t> </a:t>
            </a:r>
            <a:r>
              <a:rPr lang="en-US" i="1" dirty="0" smtClean="0"/>
              <a:t>enticing vistas</a:t>
            </a:r>
            <a:r>
              <a:rPr lang="cs-CZ" i="1" dirty="0" smtClean="0"/>
              <a:t>“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potřeba mezinárodní kriminologie, překročení hranic národního státu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angažovanost</a:t>
            </a:r>
            <a:endParaRPr lang="cs-CZ" dirty="0"/>
          </a:p>
          <a:p>
            <a:pPr>
              <a:buFont typeface="Tw Cen MT" panose="020B0602020104020603" pitchFamily="34" charset="-18"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29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pozdní modernita </a:t>
            </a:r>
            <a:r>
              <a:rPr lang="cs-CZ" sz="2000" dirty="0" smtClean="0"/>
              <a:t>(</a:t>
            </a:r>
            <a:r>
              <a:rPr lang="cs-CZ" sz="2000" dirty="0" err="1" smtClean="0"/>
              <a:t>late</a:t>
            </a:r>
            <a:r>
              <a:rPr lang="cs-CZ" sz="2000" dirty="0" smtClean="0"/>
              <a:t> modernity)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5591" y="2084832"/>
            <a:ext cx="8215483" cy="4449548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kvalitativní změna v životních podmínkách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nejistota (ekonomická i existenciální), potřeba vlastní identity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„</a:t>
            </a:r>
            <a:r>
              <a:rPr lang="cs-CZ" dirty="0" err="1"/>
              <a:t>hyperpluralismus</a:t>
            </a:r>
            <a:r>
              <a:rPr lang="cs-CZ" dirty="0"/>
              <a:t>“ - diverzita hodnot, překrývaní </a:t>
            </a:r>
            <a:r>
              <a:rPr lang="cs-CZ" dirty="0" smtClean="0"/>
              <a:t>identity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 stále větší poptávka po vzrušení, bezprostřednosti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rostoucí nerovnosti (relativní deprivace - vliv masových médií)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globální kapitalismus - konzumerismus a tržní individualismus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stigmatizace </a:t>
            </a:r>
            <a:r>
              <a:rPr lang="cs-CZ" dirty="0"/>
              <a:t>a marginalizace různých skupin </a:t>
            </a:r>
            <a:r>
              <a:rPr lang="cs-CZ" dirty="0" smtClean="0"/>
              <a:t>obyvatelstva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morální </a:t>
            </a:r>
            <a:r>
              <a:rPr lang="cs-CZ" dirty="0"/>
              <a:t>panika ohledně </a:t>
            </a:r>
            <a:r>
              <a:rPr lang="cs-CZ" dirty="0" smtClean="0"/>
              <a:t>zločinu - střední třída projektuje svoje strany na chudší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zároveň vznik i úpadek subkultur na bázi odporu, zoufalství</a:t>
            </a:r>
            <a:endParaRPr lang="cs-CZ" dirty="0"/>
          </a:p>
          <a:p>
            <a:pPr>
              <a:buFont typeface="Tw Cen MT" panose="020B0602020104020603" pitchFamily="34" charset="-18"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7465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kriminologie: kontext a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392410"/>
            <a:ext cx="7847870" cy="4277331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prolínání kultury a zločinu (resp. příslušných procesů)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ústřední role v konstrukci zločinu:  význam </a:t>
            </a:r>
            <a:r>
              <a:rPr lang="cs-CZ" sz="1600" dirty="0" smtClean="0"/>
              <a:t>(</a:t>
            </a:r>
            <a:r>
              <a:rPr lang="cs-CZ" sz="1600" dirty="0" err="1" smtClean="0"/>
              <a:t>meaning</a:t>
            </a:r>
            <a:r>
              <a:rPr lang="cs-CZ" sz="1600" dirty="0" smtClean="0"/>
              <a:t>)</a:t>
            </a:r>
            <a:r>
              <a:rPr lang="cs-CZ" dirty="0" smtClean="0"/>
              <a:t>, zobrazení  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sz="1600" dirty="0" smtClean="0"/>
              <a:t>(</a:t>
            </a:r>
            <a:r>
              <a:rPr lang="cs-CZ" sz="1600" dirty="0" err="1" smtClean="0"/>
              <a:t>representation</a:t>
            </a:r>
            <a:r>
              <a:rPr lang="cs-CZ" sz="1600" dirty="0" smtClean="0"/>
              <a:t>) </a:t>
            </a:r>
            <a:r>
              <a:rPr lang="cs-CZ" dirty="0" smtClean="0"/>
              <a:t>a moc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rozšíření záběru kriminalizace (za pouhé vytváření a aplikování trestního </a:t>
            </a:r>
            <a:br>
              <a:rPr lang="cs-CZ" dirty="0"/>
            </a:br>
            <a:r>
              <a:rPr lang="cs-CZ" dirty="0"/>
              <a:t> zákona)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i symbolické znázornění „transgrese“ a kontroly</a:t>
            </a:r>
          </a:p>
        </p:txBody>
      </p:sp>
    </p:spTree>
    <p:extLst>
      <p:ext uri="{BB962C8B-B14F-4D97-AF65-F5344CB8AC3E}">
        <p14:creationId xmlns:p14="http://schemas.microsoft.com/office/powerpoint/2010/main" val="156411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KRIMINOLOGIE A EMOCE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392410"/>
            <a:ext cx="7847870" cy="4277331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pocity </a:t>
            </a:r>
            <a:r>
              <a:rPr lang="cs-CZ" dirty="0"/>
              <a:t>a emoce spojené s „kriminálním“ aktem - zločin jako „expresivní“ </a:t>
            </a:r>
            <a:br>
              <a:rPr lang="cs-CZ" dirty="0"/>
            </a:br>
            <a:r>
              <a:rPr lang="cs-CZ" dirty="0"/>
              <a:t> aktivita (adrenalin, potěšení, panika, vzrušení, ponížení</a:t>
            </a:r>
            <a:r>
              <a:rPr lang="cs-CZ" dirty="0" smtClean="0"/>
              <a:t>....)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koncept </a:t>
            </a:r>
            <a:r>
              <a:rPr lang="cs-CZ" dirty="0"/>
              <a:t>„</a:t>
            </a:r>
            <a:r>
              <a:rPr lang="cs-CZ" dirty="0" err="1"/>
              <a:t>edgework</a:t>
            </a:r>
            <a:r>
              <a:rPr lang="cs-CZ" dirty="0"/>
              <a:t>“ (</a:t>
            </a:r>
            <a:r>
              <a:rPr lang="cs-CZ" dirty="0" err="1"/>
              <a:t>Lyng</a:t>
            </a:r>
            <a:r>
              <a:rPr lang="cs-CZ" dirty="0"/>
              <a:t>) - dovednost, riziko a </a:t>
            </a:r>
            <a:r>
              <a:rPr lang="cs-CZ" dirty="0" smtClean="0"/>
              <a:t>vzrušení</a:t>
            </a:r>
            <a:endParaRPr lang="cs-CZ" dirty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nejen emoce „deviantů“, také občané, média...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sociální konstrukce emocí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zločin a jeho kontrola nemohou být pochopeny bez zkoumání s nimi </a:t>
            </a:r>
            <a:br>
              <a:rPr lang="cs-CZ" dirty="0" smtClean="0"/>
            </a:br>
            <a:r>
              <a:rPr lang="cs-CZ" dirty="0" smtClean="0"/>
              <a:t> spojených emocí</a:t>
            </a:r>
          </a:p>
        </p:txBody>
      </p:sp>
    </p:spTree>
    <p:extLst>
      <p:ext uri="{BB962C8B-B14F-4D97-AF65-F5344CB8AC3E}">
        <p14:creationId xmlns:p14="http://schemas.microsoft.com/office/powerpoint/2010/main" val="339052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847870" cy="4277331"/>
          </a:xfrm>
        </p:spPr>
        <p:txBody>
          <a:bodyPr>
            <a:normAutofit lnSpcReduction="10000"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kultura - kolektivní význam a kolektivní identita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lidská kultura - symbolické prostředí, nelze redukovat na sociální strukturu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kultury nejsou statické x dynamické - měnící se významy a jejich vztah k </a:t>
            </a:r>
            <a:br>
              <a:rPr lang="cs-CZ" dirty="0" smtClean="0"/>
            </a:br>
            <a:r>
              <a:rPr lang="cs-CZ" dirty="0" smtClean="0"/>
              <a:t> hranicím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dvě pojetí kultury (</a:t>
            </a:r>
            <a:r>
              <a:rPr lang="cs-CZ" dirty="0" err="1" smtClean="0"/>
              <a:t>Bauman</a:t>
            </a:r>
            <a:r>
              <a:rPr lang="cs-CZ" dirty="0" smtClean="0"/>
              <a:t>):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(1) kultura jako kreativita, invence, překračování striktně vymezených </a:t>
            </a:r>
            <a:br>
              <a:rPr lang="cs-CZ" dirty="0" smtClean="0"/>
            </a:br>
            <a:r>
              <a:rPr lang="cs-CZ" dirty="0" smtClean="0"/>
              <a:t> hranic (např. A. </a:t>
            </a:r>
            <a:r>
              <a:rPr lang="cs-CZ" dirty="0" err="1" smtClean="0"/>
              <a:t>Cohen</a:t>
            </a:r>
            <a:r>
              <a:rPr lang="cs-CZ" dirty="0" smtClean="0"/>
              <a:t>) - transgrese jako projev kultury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(2) kultura jako řád, kolektivní soudržnost - transgrese z kultury vybočuje </a:t>
            </a:r>
            <a:br>
              <a:rPr lang="cs-CZ" dirty="0" smtClean="0"/>
            </a:br>
            <a:r>
              <a:rPr lang="cs-CZ" dirty="0" smtClean="0"/>
              <a:t> (deviace)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objektem kultura a zločin - význam</a:t>
            </a:r>
            <a:r>
              <a:rPr lang="cs-CZ" sz="1600" dirty="0" smtClean="0"/>
              <a:t> (</a:t>
            </a:r>
            <a:r>
              <a:rPr lang="cs-CZ" sz="1600" dirty="0" err="1" smtClean="0"/>
              <a:t>meaning</a:t>
            </a:r>
            <a:r>
              <a:rPr lang="cs-CZ" sz="1600" dirty="0" smtClean="0"/>
              <a:t>) </a:t>
            </a:r>
            <a:r>
              <a:rPr lang="cs-CZ" dirty="0" smtClean="0"/>
              <a:t>a transgrese </a:t>
            </a:r>
            <a:r>
              <a:rPr lang="cs-CZ" sz="1600" dirty="0" smtClean="0"/>
              <a:t>(</a:t>
            </a:r>
            <a:r>
              <a:rPr lang="cs-CZ" sz="1600" dirty="0" err="1" smtClean="0"/>
              <a:t>transgression</a:t>
            </a:r>
            <a:r>
              <a:rPr lang="cs-CZ" sz="1600" dirty="0" smtClean="0"/>
              <a:t>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dynamický vztah mezi kulturou kontroly a kulturou deviace</a:t>
            </a:r>
          </a:p>
        </p:txBody>
      </p:sp>
    </p:spTree>
    <p:extLst>
      <p:ext uri="{BB962C8B-B14F-4D97-AF65-F5344CB8AC3E}">
        <p14:creationId xmlns:p14="http://schemas.microsoft.com/office/powerpoint/2010/main" val="305148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 zájmu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75901"/>
            <a:ext cx="7847870" cy="4277331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 několik oblastí, vzájemně se překrývají (</a:t>
            </a:r>
            <a:r>
              <a:rPr lang="cs-CZ" dirty="0" err="1" smtClean="0"/>
              <a:t>Ferrell</a:t>
            </a:r>
            <a:r>
              <a:rPr lang="cs-CZ" dirty="0" smtClean="0"/>
              <a:t> 1999)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zločin jako kultura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kultura jako zločin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mediální konstrukce zločinu a kontroly zločinu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sociální politika zločinu a kultury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Tw Cen MT" panose="020B0602020104020603" pitchFamily="34" charset="-18"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0877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zločin jako kultura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75901"/>
            <a:ext cx="7847870" cy="4277331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mnohé „kriminální“ chování zároveň projevem nějaké subkultury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subkultury (resp. kultura) jako nositel kolektivních významů a identity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image vytváří identitu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styl určující pro sebe-pojetí, vnitřní znaky subkultur, ale i pro jejich vnější </a:t>
            </a:r>
            <a:br>
              <a:rPr lang="cs-CZ" dirty="0" smtClean="0"/>
            </a:br>
            <a:r>
              <a:rPr lang="cs-CZ" dirty="0" smtClean="0"/>
              <a:t> konstrukce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význam stylu je až v interakci subkultur a mediální a politické sféry </a:t>
            </a:r>
            <a:br>
              <a:rPr lang="cs-CZ" dirty="0" smtClean="0"/>
            </a:br>
            <a:r>
              <a:rPr lang="cs-CZ" dirty="0" smtClean="0"/>
              <a:t> (konstruují jejich význam)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subkultury nejen nositelem stylu, ale i </a:t>
            </a:r>
            <a:r>
              <a:rPr lang="cs-CZ" u="sng" dirty="0" smtClean="0"/>
              <a:t>kolektivní</a:t>
            </a:r>
            <a:r>
              <a:rPr lang="cs-CZ" dirty="0" smtClean="0"/>
              <a:t> zkušenosti a emocí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</a:t>
            </a:r>
            <a:r>
              <a:rPr lang="cs-CZ" dirty="0" err="1" smtClean="0"/>
              <a:t>komodifikace</a:t>
            </a:r>
            <a:r>
              <a:rPr lang="cs-CZ" dirty="0" smtClean="0"/>
              <a:t> subkultur</a:t>
            </a:r>
          </a:p>
        </p:txBody>
      </p:sp>
    </p:spTree>
    <p:extLst>
      <p:ext uri="{BB962C8B-B14F-4D97-AF65-F5344CB8AC3E}">
        <p14:creationId xmlns:p14="http://schemas.microsoft.com/office/powerpoint/2010/main" val="264276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kultura jako zločin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75901"/>
            <a:ext cx="7847870" cy="4277331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kriminalizace kulturních výstupů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cílem KK protože, cíle kriminalizace jsou ve své podstatě „kulturní“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navíc kriminalizovány zejména prostřednictvím médií (kulturně - např. </a:t>
            </a:r>
            <a:br>
              <a:rPr lang="cs-CZ" dirty="0" smtClean="0"/>
            </a:br>
            <a:r>
              <a:rPr lang="cs-CZ" dirty="0" smtClean="0"/>
              <a:t> obrazy)  </a:t>
            </a:r>
            <a:r>
              <a:rPr lang="cs-CZ" dirty="0" smtClean="0">
                <a:latin typeface="Calibri" panose="020F0502020204030204" pitchFamily="34" charset="0"/>
              </a:rPr>
              <a:t>→ </a:t>
            </a:r>
            <a:r>
              <a:rPr lang="cs-CZ" dirty="0" smtClean="0"/>
              <a:t>„</a:t>
            </a:r>
            <a:r>
              <a:rPr lang="cs-CZ" dirty="0" err="1" smtClean="0"/>
              <a:t>hall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mirrors</a:t>
            </a:r>
            <a:r>
              <a:rPr lang="cs-CZ" dirty="0" smtClean="0"/>
              <a:t>“ - obrazy obrazů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v současnosti terčem kulturní kriminalizace okrajové/</a:t>
            </a:r>
            <a:r>
              <a:rPr lang="cs-CZ" dirty="0" err="1"/>
              <a:t>marginalizované</a:t>
            </a:r>
            <a:r>
              <a:rPr lang="cs-CZ" dirty="0"/>
              <a:t>  </a:t>
            </a:r>
            <a:br>
              <a:rPr lang="cs-CZ" dirty="0"/>
            </a:br>
            <a:r>
              <a:rPr lang="cs-CZ" dirty="0"/>
              <a:t> subkultury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jejich styl jako ohrožující morální a právní kontrolu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důsledkem posílení marginalizace</a:t>
            </a:r>
          </a:p>
          <a:p>
            <a:pPr>
              <a:buFont typeface="Tw Cen MT" panose="020B0602020104020603" pitchFamily="34" charset="-18"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2573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TM02900722[[fn=Zasedací místnost Ion]]</Template>
  <TotalTime>12147</TotalTime>
  <Words>552</Words>
  <Application>Microsoft Office PowerPoint</Application>
  <PresentationFormat>Předvádění na obrazovce (4:3)</PresentationFormat>
  <Paragraphs>98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14</vt:i4>
      </vt:variant>
    </vt:vector>
  </HeadingPairs>
  <TitlesOfParts>
    <vt:vector size="24" baseType="lpstr">
      <vt:lpstr>Calibri</vt:lpstr>
      <vt:lpstr>Calibri Light</vt:lpstr>
      <vt:lpstr>Tw Cen MT</vt:lpstr>
      <vt:lpstr>Tw Cen MT Condensed</vt:lpstr>
      <vt:lpstr>Wingdings 2</vt:lpstr>
      <vt:lpstr>Wingdings 3</vt:lpstr>
      <vt:lpstr>HDOfficeLightV0</vt:lpstr>
      <vt:lpstr>1_HDOfficeLightV0</vt:lpstr>
      <vt:lpstr>2_HDOfficeLightV0</vt:lpstr>
      <vt:lpstr>Integrál</vt:lpstr>
      <vt:lpstr>KULTURNÍ KRIMINOLOGIE</vt:lpstr>
      <vt:lpstr>kulturní kriminologie: počátky</vt:lpstr>
      <vt:lpstr>pozdní modernita (late modernity)</vt:lpstr>
      <vt:lpstr>kulturní kriminologie: kontext a témata</vt:lpstr>
      <vt:lpstr>KULTURNÍ KRIMINOLOGIE A EMOCE</vt:lpstr>
      <vt:lpstr>kultura</vt:lpstr>
      <vt:lpstr>objekt zájmu</vt:lpstr>
      <vt:lpstr>zločin jako kultura</vt:lpstr>
      <vt:lpstr>kultura jako zločin</vt:lpstr>
      <vt:lpstr>mediální konstrukce zločinu a kontroly zločinu</vt:lpstr>
      <vt:lpstr>sociální politika zločinu a kultury a intelektuální politika KK</vt:lpstr>
      <vt:lpstr>význam pro kriminální politiku</vt:lpstr>
      <vt:lpstr>metodologie</vt:lpstr>
      <vt:lpstr>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TO ZLOČIN?</dc:title>
  <dc:creator>Vendula Divisova</dc:creator>
  <cp:lastModifiedBy>Vendula Divisova</cp:lastModifiedBy>
  <cp:revision>325</cp:revision>
  <dcterms:created xsi:type="dcterms:W3CDTF">2015-09-29T10:52:05Z</dcterms:created>
  <dcterms:modified xsi:type="dcterms:W3CDTF">2015-12-08T14:36:59Z</dcterms:modified>
</cp:coreProperties>
</file>