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  <p:sldMasterId id="2147483726" r:id="rId2"/>
    <p:sldMasterId id="2147483831" r:id="rId3"/>
    <p:sldMasterId id="2147483993" r:id="rId4"/>
  </p:sldMasterIdLst>
  <p:sldIdLst>
    <p:sldId id="256" r:id="rId5"/>
    <p:sldId id="257" r:id="rId6"/>
    <p:sldId id="264" r:id="rId7"/>
    <p:sldId id="265" r:id="rId8"/>
    <p:sldId id="263" r:id="rId9"/>
    <p:sldId id="267" r:id="rId10"/>
    <p:sldId id="269" r:id="rId11"/>
    <p:sldId id="270" r:id="rId12"/>
    <p:sldId id="271" r:id="rId13"/>
    <p:sldId id="268" r:id="rId14"/>
    <p:sldId id="276" r:id="rId15"/>
    <p:sldId id="273" r:id="rId16"/>
    <p:sldId id="274" r:id="rId17"/>
    <p:sldId id="277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40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661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079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2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90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495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4100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603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88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157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87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4013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4558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2932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8072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6423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907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3014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5877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995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609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1798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612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0176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7531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0233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3879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08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2660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6720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4992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617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4697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0883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170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4762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6926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2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902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8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853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87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0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416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238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526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A57B1CE-DC83-45A5-BACC-72D1920FEF56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663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7052" y="5162326"/>
            <a:ext cx="6076662" cy="1463040"/>
          </a:xfrm>
        </p:spPr>
        <p:txBody>
          <a:bodyPr>
            <a:normAutofit/>
          </a:bodyPr>
          <a:lstStyle/>
          <a:p>
            <a:r>
              <a:rPr lang="cs-CZ" dirty="0" smtClean="0"/>
              <a:t>teorie sociální kontroly, </a:t>
            </a:r>
            <a:r>
              <a:rPr lang="cs-CZ" dirty="0" err="1" smtClean="0"/>
              <a:t>etiketizační</a:t>
            </a:r>
            <a:r>
              <a:rPr lang="cs-CZ" dirty="0" smtClean="0"/>
              <a:t> teorie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70830" y="5162326"/>
            <a:ext cx="2400300" cy="1463040"/>
          </a:xfrm>
        </p:spPr>
        <p:txBody>
          <a:bodyPr/>
          <a:lstStyle/>
          <a:p>
            <a:r>
              <a:rPr lang="cs-CZ" dirty="0" smtClean="0"/>
              <a:t>DIVIŠOVÁVENDULA</a:t>
            </a:r>
          </a:p>
          <a:p>
            <a:r>
              <a:rPr lang="cs-CZ" dirty="0" smtClean="0"/>
              <a:t>KRIMINÁLNÍ POLITIKA</a:t>
            </a:r>
          </a:p>
          <a:p>
            <a:r>
              <a:rPr lang="cs-CZ" dirty="0" smtClean="0"/>
              <a:t>18.11. 2015</a:t>
            </a:r>
            <a:endParaRPr lang="cs-CZ" dirty="0"/>
          </a:p>
        </p:txBody>
      </p:sp>
      <p:pic>
        <p:nvPicPr>
          <p:cNvPr id="4" name="Picture 2" descr="http://study.com/cimages/videopreview/videopreview-small/labeling-theory-and-crime_1070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61" y="437658"/>
            <a:ext cx="7958115" cy="4465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39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MORÁLNÍ PANIKA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5094" y="2084831"/>
            <a:ext cx="8488906" cy="4356911"/>
          </a:xfrm>
        </p:spPr>
        <p:txBody>
          <a:bodyPr>
            <a:no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Wilkins (1964) - spirála zesílení deviace </a:t>
            </a:r>
            <a:r>
              <a:rPr lang="cs-CZ" sz="1600" dirty="0" smtClean="0"/>
              <a:t>(</a:t>
            </a:r>
            <a:r>
              <a:rPr lang="cs-CZ" sz="1600" dirty="0" err="1" smtClean="0"/>
              <a:t>deviance</a:t>
            </a:r>
            <a:r>
              <a:rPr lang="cs-CZ" sz="1600" dirty="0" smtClean="0"/>
              <a:t> </a:t>
            </a:r>
            <a:r>
              <a:rPr lang="cs-CZ" sz="1600" dirty="0" err="1" smtClean="0"/>
              <a:t>amplification</a:t>
            </a:r>
            <a:r>
              <a:rPr lang="cs-CZ" sz="1600" dirty="0" smtClean="0"/>
              <a:t>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err="1" smtClean="0"/>
              <a:t>Stanley</a:t>
            </a:r>
            <a:r>
              <a:rPr lang="cs-CZ" dirty="0" smtClean="0"/>
              <a:t> </a:t>
            </a:r>
            <a:r>
              <a:rPr lang="cs-CZ" dirty="0" err="1" smtClean="0"/>
              <a:t>Cohen</a:t>
            </a:r>
            <a:r>
              <a:rPr lang="cs-CZ" dirty="0" smtClean="0"/>
              <a:t> </a:t>
            </a:r>
            <a:r>
              <a:rPr lang="en-GB" dirty="0" smtClean="0"/>
              <a:t>(1972</a:t>
            </a:r>
            <a:r>
              <a:rPr lang="en-GB" dirty="0"/>
              <a:t>). </a:t>
            </a:r>
            <a:r>
              <a:rPr lang="en-GB" i="1" dirty="0"/>
              <a:t>Folk devils and moral panics : the creation of the mods and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/>
              <a:t> </a:t>
            </a:r>
            <a:r>
              <a:rPr lang="en-GB" i="1" dirty="0" smtClean="0"/>
              <a:t>rockers</a:t>
            </a:r>
            <a:endParaRPr lang="cs-CZ" i="1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i="1" dirty="0"/>
              <a:t> </a:t>
            </a:r>
            <a:r>
              <a:rPr lang="cs-CZ" dirty="0" smtClean="0"/>
              <a:t>osoba/skupina konstruována jako hrozba hodnotám a zájmům společnosti</a:t>
            </a:r>
            <a:endParaRPr lang="cs-CZ" i="1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i="1" dirty="0"/>
              <a:t> </a:t>
            </a:r>
            <a:r>
              <a:rPr lang="cs-CZ" dirty="0" smtClean="0"/>
              <a:t>role médií v předávání informací o deviantním chování (i definování soc. </a:t>
            </a:r>
            <a:br>
              <a:rPr lang="cs-CZ" dirty="0" smtClean="0"/>
            </a:br>
            <a:r>
              <a:rPr lang="cs-CZ" dirty="0" smtClean="0"/>
              <a:t> problémů) - přehánění, zkreslování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i="1" dirty="0"/>
              <a:t> </a:t>
            </a:r>
            <a:r>
              <a:rPr lang="cs-CZ" dirty="0" smtClean="0"/>
              <a:t>pobouření veřejnosti - zvýšení kontroly ze strany policie - více případů deviace - </a:t>
            </a:r>
            <a:br>
              <a:rPr lang="cs-CZ" dirty="0" smtClean="0"/>
            </a:br>
            <a:r>
              <a:rPr lang="cs-CZ" dirty="0" smtClean="0"/>
              <a:t> potvrzení informací z médií - prosazování mor. podnikatelů odezvy, nových </a:t>
            </a:r>
            <a:br>
              <a:rPr lang="cs-CZ" dirty="0" smtClean="0"/>
            </a:br>
            <a:r>
              <a:rPr lang="cs-CZ" dirty="0" smtClean="0"/>
              <a:t> opatření - další marginalizace a stigmatizace deviantů</a:t>
            </a:r>
            <a:endParaRPr lang="cs-CZ" i="1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symbolická moc slov a obrazů; identifikační proces - přidělování „nálepek“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morální paniky většinou krátkodobé - vystřídány jinými tématy</a:t>
            </a:r>
          </a:p>
        </p:txBody>
      </p:sp>
    </p:spTree>
    <p:extLst>
      <p:ext uri="{BB962C8B-B14F-4D97-AF65-F5344CB8AC3E}">
        <p14:creationId xmlns:p14="http://schemas.microsoft.com/office/powerpoint/2010/main" val="371357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left-flank.org/files/2014/01/mods-and-rocke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07" y="163243"/>
            <a:ext cx="4931579" cy="5935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s://1090mediaculture.files.wordpress.com/2012/04/m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0711" y="420821"/>
            <a:ext cx="279082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https://i.ytimg.com/vi/ISU8NHbkdZw/hqdefaul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438" y="3825025"/>
            <a:ext cx="3818623" cy="2863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418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gofindtheothers.com/wp-content/uploads/2013/04/D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189" y="794346"/>
            <a:ext cx="7611629" cy="5419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14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3899" y="6321425"/>
            <a:ext cx="7083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Morální panika na příkladu fotbalových chuligánů</a:t>
            </a:r>
            <a:endParaRPr lang="cs-CZ" dirty="0"/>
          </a:p>
        </p:txBody>
      </p:sp>
      <p:pic>
        <p:nvPicPr>
          <p:cNvPr id="6146" name="Picture 2" descr="Football hooliganism as a moral pan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865" y="286603"/>
            <a:ext cx="4505220" cy="6034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324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5094" y="2084831"/>
            <a:ext cx="8166934" cy="4356911"/>
          </a:xfrm>
        </p:spPr>
        <p:txBody>
          <a:bodyPr>
            <a:no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cs-CZ" sz="1800" dirty="0" smtClean="0"/>
              <a:t> </a:t>
            </a:r>
            <a:r>
              <a:rPr lang="en-GB" sz="1800" dirty="0" smtClean="0"/>
              <a:t>Becker</a:t>
            </a:r>
            <a:r>
              <a:rPr lang="en-GB" sz="1800" dirty="0"/>
              <a:t>, Howard S. 1966. </a:t>
            </a:r>
            <a:r>
              <a:rPr lang="en-GB" sz="1800" i="1" dirty="0"/>
              <a:t>Outsiders: Studies in the Sociology of Deviance</a:t>
            </a:r>
            <a:r>
              <a:rPr lang="en-GB" sz="1800" dirty="0"/>
              <a:t>. New York: 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 </a:t>
            </a:r>
            <a:r>
              <a:rPr lang="en-GB" sz="1800" dirty="0" smtClean="0"/>
              <a:t>Free Press</a:t>
            </a:r>
            <a:r>
              <a:rPr lang="cs-CZ" sz="1800" dirty="0"/>
              <a:t>.</a:t>
            </a:r>
            <a:endParaRPr lang="cs-CZ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/>
              <a:t> </a:t>
            </a:r>
            <a:r>
              <a:rPr lang="en-US" sz="1800" dirty="0"/>
              <a:t>Burke, Roger Hopkins. 2009. </a:t>
            </a:r>
            <a:r>
              <a:rPr lang="en-US" sz="1800" i="1" dirty="0"/>
              <a:t>An Introduction to Criminological Theory</a:t>
            </a:r>
            <a:r>
              <a:rPr lang="en-US" sz="1800" dirty="0"/>
              <a:t>. </a:t>
            </a:r>
            <a:r>
              <a:rPr lang="en-US" sz="1800" dirty="0" err="1"/>
              <a:t>Willan</a:t>
            </a:r>
            <a:r>
              <a:rPr lang="en-US" sz="1800" dirty="0"/>
              <a:t> </a:t>
            </a:r>
            <a:r>
              <a:rPr lang="cs-CZ" sz="1800" dirty="0" smtClean="0"/>
              <a:t>  </a:t>
            </a:r>
            <a:br>
              <a:rPr lang="cs-CZ" sz="1800" dirty="0" smtClean="0"/>
            </a:br>
            <a:r>
              <a:rPr lang="cs-CZ" sz="1800" dirty="0" smtClean="0"/>
              <a:t> </a:t>
            </a:r>
            <a:r>
              <a:rPr lang="en-US" sz="1800" dirty="0" smtClean="0"/>
              <a:t>Publishing</a:t>
            </a:r>
            <a:r>
              <a:rPr lang="en-US" sz="1800" dirty="0"/>
              <a:t>, pp. </a:t>
            </a:r>
            <a:r>
              <a:rPr lang="cs-CZ" sz="1800" dirty="0" smtClean="0"/>
              <a:t>167-179.</a:t>
            </a:r>
            <a:endParaRPr lang="cs-CZ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sz="1800" dirty="0" smtClean="0"/>
              <a:t> </a:t>
            </a:r>
            <a:r>
              <a:rPr lang="en-GB" sz="1800" dirty="0" smtClean="0"/>
              <a:t>Cohen</a:t>
            </a:r>
            <a:r>
              <a:rPr lang="cs-CZ" sz="1800" dirty="0" smtClean="0"/>
              <a:t>, </a:t>
            </a:r>
            <a:r>
              <a:rPr lang="cs-CZ" sz="1800" dirty="0" err="1" smtClean="0"/>
              <a:t>Stanley</a:t>
            </a:r>
            <a:r>
              <a:rPr lang="en-GB" sz="1800" dirty="0" smtClean="0"/>
              <a:t>. </a:t>
            </a:r>
            <a:r>
              <a:rPr lang="en-GB" sz="1800" dirty="0"/>
              <a:t>2002 (1972). </a:t>
            </a:r>
            <a:r>
              <a:rPr lang="en-GB" sz="1800" i="1" dirty="0"/>
              <a:t>Folk devils and moral panics : the creation of the mods </a:t>
            </a:r>
            <a:r>
              <a:rPr lang="cs-CZ" sz="1800" i="1" dirty="0" smtClean="0"/>
              <a:t/>
            </a:r>
            <a:br>
              <a:rPr lang="cs-CZ" sz="1800" i="1" dirty="0" smtClean="0"/>
            </a:br>
            <a:r>
              <a:rPr lang="cs-CZ" sz="1800" i="1" dirty="0" smtClean="0"/>
              <a:t> </a:t>
            </a:r>
            <a:r>
              <a:rPr lang="en-GB" sz="1800" i="1" dirty="0" smtClean="0"/>
              <a:t>and </a:t>
            </a:r>
            <a:r>
              <a:rPr lang="en-GB" sz="1800" i="1" dirty="0"/>
              <a:t>rockers</a:t>
            </a:r>
            <a:r>
              <a:rPr lang="en-GB" sz="1800" dirty="0"/>
              <a:t>. London: </a:t>
            </a:r>
            <a:r>
              <a:rPr lang="en-GB" sz="1800" dirty="0" smtClean="0"/>
              <a:t>Routledge</a:t>
            </a:r>
            <a:r>
              <a:rPr lang="cs-CZ" sz="1800" dirty="0" smtClean="0"/>
              <a:t>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1800" dirty="0" smtClean="0"/>
              <a:t> </a:t>
            </a:r>
            <a:r>
              <a:rPr lang="en-GB" sz="1800" dirty="0" smtClean="0"/>
              <a:t>Taylor</a:t>
            </a:r>
            <a:r>
              <a:rPr lang="en-GB" sz="1800" dirty="0"/>
              <a:t>, Claire. 2001. „The relationship Between Social and Self-Control: Tracing </a:t>
            </a:r>
            <a:r>
              <a:rPr lang="en-GB" sz="1800" dirty="0" err="1"/>
              <a:t>Hirshi’s</a:t>
            </a:r>
            <a:r>
              <a:rPr lang="en-GB" sz="1800" dirty="0"/>
              <a:t> 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 </a:t>
            </a:r>
            <a:r>
              <a:rPr lang="en-GB" sz="1800" dirty="0" smtClean="0"/>
              <a:t>Criminological </a:t>
            </a:r>
            <a:r>
              <a:rPr lang="en-GB" sz="1800" dirty="0"/>
              <a:t>Career“, </a:t>
            </a:r>
            <a:r>
              <a:rPr lang="en-GB" sz="1800" i="1" dirty="0"/>
              <a:t>Theoretical Criminology</a:t>
            </a:r>
            <a:r>
              <a:rPr lang="en-GB" sz="1800" dirty="0"/>
              <a:t>, Vol. 5, No. 3, pp. 369-388</a:t>
            </a:r>
            <a:r>
              <a:rPr lang="en-GB" sz="1800" dirty="0" smtClean="0"/>
              <a:t>.</a:t>
            </a:r>
            <a:endParaRPr lang="cs-CZ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/>
              <a:t> </a:t>
            </a:r>
            <a:r>
              <a:rPr lang="cs-CZ" sz="1800" dirty="0" err="1" smtClean="0"/>
              <a:t>Taylor</a:t>
            </a:r>
            <a:r>
              <a:rPr lang="cs-CZ" sz="1800" dirty="0"/>
              <a:t>, Ian et al. 2003 (1973). </a:t>
            </a:r>
            <a:r>
              <a:rPr lang="en-US" sz="1800" i="1" dirty="0"/>
              <a:t>The new criminology:</a:t>
            </a:r>
            <a:r>
              <a:rPr lang="cs-CZ" sz="1800" i="1" dirty="0"/>
              <a:t> </a:t>
            </a:r>
            <a:r>
              <a:rPr lang="en-US" sz="1800" i="1" dirty="0"/>
              <a:t>for a social theory of deviance</a:t>
            </a:r>
            <a:r>
              <a:rPr lang="cs-CZ" sz="1800" dirty="0"/>
              <a:t>. 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 London </a:t>
            </a:r>
            <a:r>
              <a:rPr lang="cs-CZ" sz="1800" dirty="0"/>
              <a:t>and New York: </a:t>
            </a:r>
            <a:r>
              <a:rPr lang="cs-CZ" sz="1800" dirty="0" err="1"/>
              <a:t>Routledge</a:t>
            </a:r>
            <a:r>
              <a:rPr lang="cs-CZ" sz="1800" dirty="0"/>
              <a:t>, pp. </a:t>
            </a:r>
            <a:r>
              <a:rPr lang="cs-CZ" sz="1800" dirty="0" smtClean="0"/>
              <a:t>139-171.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/>
              <a:t> </a:t>
            </a:r>
            <a:r>
              <a:rPr lang="cs-CZ" sz="1800" dirty="0" err="1" smtClean="0"/>
              <a:t>Tierney</a:t>
            </a:r>
            <a:r>
              <a:rPr lang="cs-CZ" sz="1800" dirty="0"/>
              <a:t>, John. 2006. </a:t>
            </a:r>
            <a:r>
              <a:rPr lang="cs-CZ" sz="1800" i="1" dirty="0" err="1"/>
              <a:t>Criminology</a:t>
            </a:r>
            <a:r>
              <a:rPr lang="cs-CZ" sz="1800" i="1" dirty="0"/>
              <a:t>. </a:t>
            </a:r>
            <a:r>
              <a:rPr lang="cs-CZ" sz="1800" i="1" dirty="0" err="1"/>
              <a:t>Theory</a:t>
            </a:r>
            <a:r>
              <a:rPr lang="cs-CZ" sz="1800" i="1" dirty="0"/>
              <a:t> and </a:t>
            </a:r>
            <a:r>
              <a:rPr lang="cs-CZ" sz="1800" i="1" dirty="0" err="1"/>
              <a:t>Context</a:t>
            </a:r>
            <a:r>
              <a:rPr lang="cs-CZ" sz="1800" dirty="0"/>
              <a:t>. </a:t>
            </a:r>
            <a:r>
              <a:rPr lang="cs-CZ" sz="1800" dirty="0" err="1"/>
              <a:t>Harlow</a:t>
            </a:r>
            <a:r>
              <a:rPr lang="cs-CZ" sz="1800" dirty="0"/>
              <a:t>: </a:t>
            </a:r>
            <a:r>
              <a:rPr lang="cs-CZ" sz="1800" dirty="0" err="1"/>
              <a:t>Longman</a:t>
            </a:r>
            <a:r>
              <a:rPr lang="cs-CZ" sz="1800" dirty="0"/>
              <a:t>, pp. </a:t>
            </a:r>
            <a:r>
              <a:rPr lang="cs-CZ" sz="1800" dirty="0" smtClean="0"/>
              <a:t>139-153.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cs-CZ" sz="1800" dirty="0"/>
          </a:p>
          <a:p>
            <a:pPr lvl="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323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 kontroly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75901"/>
            <a:ext cx="7847870" cy="4277331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</a:t>
            </a:r>
            <a:r>
              <a:rPr lang="cs-CZ" u="sng" dirty="0" err="1" smtClean="0"/>
              <a:t>Travis</a:t>
            </a:r>
            <a:r>
              <a:rPr lang="cs-CZ" u="sng" dirty="0" smtClean="0"/>
              <a:t> Hirschi</a:t>
            </a:r>
            <a:r>
              <a:rPr lang="cs-CZ" dirty="0" smtClean="0"/>
              <a:t> (navazuje na předchozí teoretiky sociální kontroly)</a:t>
            </a:r>
            <a:endParaRPr lang="cs-CZ" u="sng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zločin je normální, je naopak třeba vysvětlit konformitu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konformita výsledkem určitých podmínek - jejich absence </a:t>
            </a:r>
            <a:r>
              <a:rPr lang="cs-CZ" dirty="0" smtClean="0">
                <a:latin typeface="Calibri" panose="020F0502020204030204" pitchFamily="34" charset="0"/>
              </a:rPr>
              <a:t>→</a:t>
            </a:r>
            <a:r>
              <a:rPr lang="cs-CZ" dirty="0"/>
              <a:t> </a:t>
            </a:r>
            <a:r>
              <a:rPr lang="cs-CZ" dirty="0" smtClean="0"/>
              <a:t>kriminalita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konformita jako výsledek učení, socializace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vnější kontrola (Hirschi 1969) x sebe-kontrola (Hirschi a </a:t>
            </a:r>
            <a:r>
              <a:rPr lang="cs-CZ" dirty="0" err="1" smtClean="0"/>
              <a:t>Gottfredson</a:t>
            </a:r>
            <a:r>
              <a:rPr lang="cs-CZ" dirty="0" smtClean="0"/>
              <a:t> 1990)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Hirschi kritizuje integraci více teorií k vysvětlení delikvence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propojuje klasickou i pozitivistickou tradici v kriminologii</a:t>
            </a:r>
          </a:p>
        </p:txBody>
      </p:sp>
    </p:spTree>
    <p:extLst>
      <p:ext uri="{BB962C8B-B14F-4D97-AF65-F5344CB8AC3E}">
        <p14:creationId xmlns:p14="http://schemas.microsoft.com/office/powerpoint/2010/main" val="156411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 kontroly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847870" cy="4277331"/>
          </a:xfrm>
        </p:spPr>
        <p:txBody>
          <a:bodyPr>
            <a:normAutofit lnSpcReduction="10000"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</a:t>
            </a:r>
            <a:r>
              <a:rPr lang="cs-CZ" i="1" dirty="0" err="1" smtClean="0"/>
              <a:t>Causes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Delinquency</a:t>
            </a:r>
            <a:r>
              <a:rPr lang="cs-CZ" i="1" dirty="0" smtClean="0"/>
              <a:t> </a:t>
            </a:r>
            <a:r>
              <a:rPr lang="cs-CZ" dirty="0" smtClean="0"/>
              <a:t>(1969)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důležitost sociálních vazeb </a:t>
            </a:r>
            <a:r>
              <a:rPr lang="cs-CZ" sz="1800" dirty="0" smtClean="0"/>
              <a:t>(</a:t>
            </a:r>
            <a:r>
              <a:rPr lang="cs-CZ" sz="1800" dirty="0" err="1" smtClean="0"/>
              <a:t>social</a:t>
            </a:r>
            <a:r>
              <a:rPr lang="cs-CZ" sz="1800" dirty="0" smtClean="0"/>
              <a:t> </a:t>
            </a:r>
            <a:r>
              <a:rPr lang="cs-CZ" sz="1800" dirty="0" err="1" smtClean="0"/>
              <a:t>bonds</a:t>
            </a:r>
            <a:r>
              <a:rPr lang="cs-CZ" sz="1800" dirty="0" smtClean="0"/>
              <a:t>) </a:t>
            </a:r>
            <a:r>
              <a:rPr lang="cs-CZ" dirty="0" smtClean="0"/>
              <a:t>- jejich narušení u delikventů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800" dirty="0"/>
              <a:t> </a:t>
            </a:r>
            <a:r>
              <a:rPr lang="cs-CZ" sz="1800" dirty="0" smtClean="0"/>
              <a:t>4 </a:t>
            </a:r>
            <a:r>
              <a:rPr lang="cs-CZ" dirty="0" smtClean="0"/>
              <a:t>prvky sociálních vazeb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pouto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dirty="0" smtClean="0"/>
              <a:t>- ve vztahu k ostatním lidem, význam jejich názorů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oddanost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dirty="0" smtClean="0"/>
              <a:t>- ve vztahu ke společensky uznávaným cílům (vzdělání, práce...)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zapojení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dirty="0" smtClean="0"/>
              <a:t>- do konvenčních aktivit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víra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dirty="0" smtClean="0"/>
              <a:t>- v morální platnost hodnot, norem společnosti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prstClr val="black"/>
                </a:solidFill>
              </a:rPr>
              <a:t> </a:t>
            </a:r>
            <a:r>
              <a:rPr lang="cs-CZ" u="sng" dirty="0" smtClean="0">
                <a:solidFill>
                  <a:prstClr val="black"/>
                </a:solidFill>
              </a:rPr>
              <a:t>kritika</a:t>
            </a:r>
            <a:r>
              <a:rPr lang="cs-CZ" dirty="0" smtClean="0">
                <a:solidFill>
                  <a:prstClr val="black"/>
                </a:solidFill>
              </a:rPr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prstClr val="black"/>
                </a:solidFill>
              </a:rPr>
              <a:t> opomíjí motivaci kriminální činnosti a obecně vliv osobnosti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prstClr val="black"/>
                </a:solidFill>
              </a:rPr>
              <a:t> přeceňování role socializace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0748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 kontroly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964516"/>
            <a:ext cx="7847870" cy="4893484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</a:t>
            </a:r>
            <a:r>
              <a:rPr lang="cs-CZ" i="1" dirty="0" smtClean="0"/>
              <a:t>A General </a:t>
            </a:r>
            <a:r>
              <a:rPr lang="cs-CZ" i="1" dirty="0" err="1" smtClean="0"/>
              <a:t>Theory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Crime</a:t>
            </a:r>
            <a:r>
              <a:rPr lang="cs-CZ" i="1" dirty="0" smtClean="0"/>
              <a:t> </a:t>
            </a:r>
            <a:r>
              <a:rPr lang="cs-CZ" dirty="0" smtClean="0"/>
              <a:t>(Hirschi a </a:t>
            </a:r>
            <a:r>
              <a:rPr lang="cs-CZ" dirty="0" err="1" smtClean="0"/>
              <a:t>Gottfredson</a:t>
            </a:r>
            <a:r>
              <a:rPr lang="cs-CZ" dirty="0" smtClean="0"/>
              <a:t> 1990)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důraz na sebekontrolu - vysvětlení na úrovni jednotlivce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zločin - slabá sebekontrola + vhodné příležitosti + lákavé cíle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vývoj sebekontroly v dětství - sociálním učením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lidé s nízkou sebekontrolou - soubor dalších vlastností: impulzivní, necitliví, </a:t>
            </a:r>
            <a:br>
              <a:rPr lang="cs-CZ" dirty="0" smtClean="0"/>
            </a:br>
            <a:r>
              <a:rPr lang="cs-CZ" dirty="0" smtClean="0"/>
              <a:t> riskují, „krátkozrací“... = ignorují negativní dlouhodobé důsledky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u="sng" dirty="0" smtClean="0"/>
              <a:t>kritika</a:t>
            </a:r>
            <a:r>
              <a:rPr lang="cs-CZ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přeceňování sebekontroly x opouští důraz na vztahy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sebekontrola jako stabilní během života jedince (x </a:t>
            </a:r>
            <a:r>
              <a:rPr lang="cs-CZ" dirty="0" err="1" smtClean="0"/>
              <a:t>Sampson</a:t>
            </a:r>
            <a:r>
              <a:rPr lang="cs-CZ" dirty="0" smtClean="0"/>
              <a:t>, Laub 1995)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moc neřeší koncept příležitosti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tautologická</a:t>
            </a:r>
          </a:p>
        </p:txBody>
      </p:sp>
    </p:spTree>
    <p:extLst>
      <p:ext uri="{BB962C8B-B14F-4D97-AF65-F5344CB8AC3E}">
        <p14:creationId xmlns:p14="http://schemas.microsoft.com/office/powerpoint/2010/main" val="389935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</a:t>
            </a:r>
            <a:r>
              <a:rPr lang="cs-CZ" dirty="0" err="1" smtClean="0"/>
              <a:t>etiketizace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5911" y="2084832"/>
            <a:ext cx="8488906" cy="4356911"/>
          </a:xfrm>
        </p:spPr>
        <p:txBody>
          <a:bodyPr>
            <a:no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rozchod s dosavadní kriminologií hledající příčiny (normální x patologické)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vliv symbolického </a:t>
            </a:r>
            <a:r>
              <a:rPr lang="cs-CZ" dirty="0" err="1" smtClean="0"/>
              <a:t>interakcionismu</a:t>
            </a:r>
            <a:r>
              <a:rPr lang="cs-CZ" dirty="0" smtClean="0"/>
              <a:t> (význam jazyka, komunikace)</a:t>
            </a:r>
            <a:br>
              <a:rPr lang="cs-CZ" dirty="0" smtClean="0"/>
            </a:br>
            <a:r>
              <a:rPr lang="cs-CZ" dirty="0" smtClean="0"/>
              <a:t> - kriminalita </a:t>
            </a:r>
            <a:r>
              <a:rPr lang="cs-CZ" dirty="0"/>
              <a:t>jako produkt sociální interakce, relativní význam pojmu </a:t>
            </a:r>
            <a:r>
              <a:rPr lang="cs-CZ" dirty="0" smtClean="0"/>
              <a:t>zločin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důraz na proces kriminalizace (tzv. teorie sociální reakce) - deviantní vůči komu?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</a:t>
            </a:r>
            <a:r>
              <a:rPr lang="cs-CZ" u="sng" dirty="0" smtClean="0"/>
              <a:t>hlavní body</a:t>
            </a:r>
            <a:r>
              <a:rPr lang="cs-CZ" dirty="0" smtClean="0"/>
              <a:t>: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otázka, jak a proč je některé jednání definováno jako deviantní/kriminální (x jiné </a:t>
            </a:r>
            <a:br>
              <a:rPr lang="cs-CZ" dirty="0" smtClean="0"/>
            </a:br>
            <a:r>
              <a:rPr lang="cs-CZ" dirty="0" smtClean="0"/>
              <a:t> ne)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někteří lidé mají větší pravděpodobnost, že budou „onálepkováni“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důsledky </a:t>
            </a:r>
            <a:r>
              <a:rPr lang="cs-CZ" dirty="0" err="1" smtClean="0"/>
              <a:t>etiketizace</a:t>
            </a:r>
            <a:r>
              <a:rPr lang="cs-CZ" dirty="0" smtClean="0"/>
              <a:t> konkrétních jedinců</a:t>
            </a:r>
          </a:p>
        </p:txBody>
      </p:sp>
    </p:spTree>
    <p:extLst>
      <p:ext uri="{BB962C8B-B14F-4D97-AF65-F5344CB8AC3E}">
        <p14:creationId xmlns:p14="http://schemas.microsoft.com/office/powerpoint/2010/main" val="53019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HOWARD S. </a:t>
            </a:r>
            <a:r>
              <a:rPr lang="cs-CZ" dirty="0" err="1" smtClean="0"/>
              <a:t>Becker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5094" y="1930285"/>
            <a:ext cx="8488906" cy="4356911"/>
          </a:xfrm>
        </p:spPr>
        <p:txBody>
          <a:bodyPr>
            <a:no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studie </a:t>
            </a:r>
            <a:r>
              <a:rPr lang="cs-CZ" i="1" dirty="0" err="1" smtClean="0"/>
              <a:t>Outsiders</a:t>
            </a:r>
            <a:r>
              <a:rPr lang="cs-CZ" dirty="0" smtClean="0"/>
              <a:t> (1966)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relativita </a:t>
            </a:r>
            <a:r>
              <a:rPr lang="cs-CZ" dirty="0"/>
              <a:t>pojmu deviant a deviace - nutné zahrnout posuzovací </a:t>
            </a:r>
            <a:r>
              <a:rPr lang="cs-CZ" dirty="0" smtClean="0"/>
              <a:t>proces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přijímání „sociálních pravidel“ (mocenská záležitost) a jejich vynucování - jejich </a:t>
            </a:r>
            <a:br>
              <a:rPr lang="cs-CZ" dirty="0" smtClean="0"/>
            </a:br>
            <a:r>
              <a:rPr lang="cs-CZ" dirty="0" smtClean="0"/>
              <a:t> narušitel onálepkován jako „outsider“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„</a:t>
            </a:r>
            <a:r>
              <a:rPr lang="cs-CZ" i="1" dirty="0" smtClean="0"/>
              <a:t>sociální skupiny vytvářejí deviace vytvářením pravidel, jejichž porušení utváří deviaci, a aplikací těchto pravidel na konkrétní lidi a jejich onálepkováním jako outsiderů</a:t>
            </a:r>
            <a:r>
              <a:rPr lang="cs-CZ" dirty="0" smtClean="0"/>
              <a:t>“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deviace není vlastností spáchaného aktu x důsledek aplikování pravidel </a:t>
            </a:r>
            <a:r>
              <a:rPr lang="cs-CZ" dirty="0"/>
              <a:t>a sankcí</a:t>
            </a:r>
            <a:br>
              <a:rPr lang="cs-CZ" dirty="0"/>
            </a:br>
            <a:r>
              <a:rPr lang="cs-CZ" dirty="0"/>
              <a:t> (produkt transakce mezi soc. skupinou a tím, kdo je vnímán jako </a:t>
            </a:r>
            <a:r>
              <a:rPr lang="cs-CZ" dirty="0" smtClean="0"/>
              <a:t>narušitel </a:t>
            </a:r>
            <a:br>
              <a:rPr lang="cs-CZ" dirty="0" smtClean="0"/>
            </a:br>
            <a:r>
              <a:rPr lang="cs-CZ" dirty="0" smtClean="0"/>
              <a:t> pravidla)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deviant jako někdo, kdo byl úspěšně onálepkován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otázka ne/spáchání činu a ne/dopadení pachatele</a:t>
            </a:r>
          </a:p>
        </p:txBody>
      </p:sp>
    </p:spTree>
    <p:extLst>
      <p:ext uri="{BB962C8B-B14F-4D97-AF65-F5344CB8AC3E}">
        <p14:creationId xmlns:p14="http://schemas.microsoft.com/office/powerpoint/2010/main" val="48991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HOWARD S. </a:t>
            </a:r>
            <a:r>
              <a:rPr lang="cs-CZ" dirty="0" err="1" smtClean="0"/>
              <a:t>Becker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5094" y="1894721"/>
            <a:ext cx="8488906" cy="4356911"/>
          </a:xfrm>
        </p:spPr>
        <p:txBody>
          <a:bodyPr>
            <a:no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typy deviantního chování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postupný (sekvenční) model deviace a deviantní kariéra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porušení pravidla - dopadení a „onálepkování - změna sebe-pojetí a „veřejné“ </a:t>
            </a:r>
            <a:br>
              <a:rPr lang="cs-CZ" dirty="0" smtClean="0"/>
            </a:br>
            <a:r>
              <a:rPr lang="cs-CZ" dirty="0" smtClean="0"/>
              <a:t> identity jedince - deviantní status jako dominantní - vstup do deviantní </a:t>
            </a:r>
            <a:br>
              <a:rPr lang="cs-CZ" dirty="0" smtClean="0"/>
            </a:br>
            <a:r>
              <a:rPr lang="cs-CZ" dirty="0" smtClean="0"/>
              <a:t> skupiny/subkultury (společný status, učení se technik, racionalizací atd.)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sebenaplňující se proroctví (falešná obvinění) - ale někdy existence dalších </a:t>
            </a:r>
            <a:br>
              <a:rPr lang="cs-CZ" dirty="0" smtClean="0"/>
            </a:br>
            <a:r>
              <a:rPr lang="cs-CZ" dirty="0" smtClean="0"/>
              <a:t> alternativ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morální křížová výprava a morální podnikatelé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955544"/>
              </p:ext>
            </p:extLst>
          </p:nvPr>
        </p:nvGraphicFramePr>
        <p:xfrm>
          <a:off x="914275" y="2356833"/>
          <a:ext cx="5834255" cy="1509341"/>
        </p:xfrm>
        <a:graphic>
          <a:graphicData uri="http://schemas.openxmlformats.org/drawingml/2006/table">
            <a:tbl>
              <a:tblPr firstRow="1" firstCol="1" bandRow="1"/>
              <a:tblGrid>
                <a:gridCol w="1980092"/>
                <a:gridCol w="1935211"/>
                <a:gridCol w="1918952"/>
              </a:tblGrid>
              <a:tr h="4656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w Cen MT" panose="020B0602020104020603" pitchFamily="34" charset="-18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w Cen MT" panose="020B0602020104020603" pitchFamily="34" charset="-18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poslušné chování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w Cen MT" panose="020B0602020104020603" pitchFamily="34" charset="-18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chování porušující pravidla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6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w Cen MT" panose="020B0602020104020603" pitchFamily="34" charset="-18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je vnímán jako deviant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w Cen MT" panose="020B0602020104020603" pitchFamily="34" charset="-18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neprávem obviněn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Tw Cen MT" panose="020B0602020104020603" pitchFamily="34" charset="-18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„ryzí“ deviant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6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w Cen MT" panose="020B0602020104020603" pitchFamily="34" charset="-18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není vnímán jako deviant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w Cen MT" panose="020B0602020104020603" pitchFamily="34" charset="-18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konformní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w Cen MT" panose="020B0602020104020603" pitchFamily="34" charset="-18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tajný deviant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98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významní teoretici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5094" y="1930285"/>
            <a:ext cx="8488906" cy="4356911"/>
          </a:xfrm>
        </p:spPr>
        <p:txBody>
          <a:bodyPr>
            <a:no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</a:t>
            </a:r>
            <a:r>
              <a:rPr lang="cs-CZ" u="sng" dirty="0" smtClean="0"/>
              <a:t>Frank </a:t>
            </a:r>
            <a:r>
              <a:rPr lang="cs-CZ" u="sng" dirty="0" err="1" smtClean="0"/>
              <a:t>Tannenbaum</a:t>
            </a:r>
            <a:r>
              <a:rPr lang="cs-CZ" u="sng" dirty="0" smtClean="0"/>
              <a:t> </a:t>
            </a:r>
            <a:r>
              <a:rPr lang="cs-CZ" dirty="0" smtClean="0"/>
              <a:t>(1938)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hypotéza „dramatizace zla“ </a:t>
            </a:r>
            <a:r>
              <a:rPr lang="cs-CZ" sz="1600" dirty="0" smtClean="0"/>
              <a:t>(</a:t>
            </a:r>
            <a:r>
              <a:rPr lang="cs-CZ" sz="1600" dirty="0" err="1" smtClean="0"/>
              <a:t>dramatisation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evil</a:t>
            </a:r>
            <a:r>
              <a:rPr lang="cs-CZ" sz="1600" dirty="0" smtClean="0"/>
              <a:t>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proces: komunita definuje činy jedince jako zlo - pak samotného jedince -</a:t>
            </a:r>
            <a:br>
              <a:rPr lang="cs-CZ" dirty="0" smtClean="0"/>
            </a:br>
            <a:r>
              <a:rPr lang="cs-CZ" dirty="0" smtClean="0"/>
              <a:t> separace jedince za účelem trestu/léčby - další izolace - zvnitřnění nálepky - </a:t>
            </a:r>
            <a:br>
              <a:rPr lang="cs-CZ" dirty="0" smtClean="0"/>
            </a:br>
            <a:r>
              <a:rPr lang="cs-CZ" dirty="0" smtClean="0"/>
              <a:t> redefinice pojetí sama sebe dle očekávání komunity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trestní justice může prohloubit kriminalitu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u="sng" dirty="0" smtClean="0"/>
              <a:t>Edwin </a:t>
            </a:r>
            <a:r>
              <a:rPr lang="cs-CZ" u="sng" dirty="0" err="1" smtClean="0"/>
              <a:t>Lemert</a:t>
            </a:r>
            <a:r>
              <a:rPr lang="cs-CZ" u="sng" dirty="0" smtClean="0"/>
              <a:t> </a:t>
            </a:r>
            <a:r>
              <a:rPr lang="cs-CZ" dirty="0" smtClean="0"/>
              <a:t>(1951)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primární (různé motivace) x sekundární deviace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sekundární - pod vlivem reakce společnosti (stigma)</a:t>
            </a:r>
          </a:p>
        </p:txBody>
      </p:sp>
    </p:spTree>
    <p:extLst>
      <p:ext uri="{BB962C8B-B14F-4D97-AF65-F5344CB8AC3E}">
        <p14:creationId xmlns:p14="http://schemas.microsoft.com/office/powerpoint/2010/main" val="301945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 teorie </a:t>
            </a:r>
            <a:r>
              <a:rPr lang="cs-CZ" dirty="0" err="1" smtClean="0"/>
              <a:t>etiketizace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5094" y="2084832"/>
            <a:ext cx="8488906" cy="4356911"/>
          </a:xfrm>
        </p:spPr>
        <p:txBody>
          <a:bodyPr>
            <a:no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nejedná se o teorii x perspektiva - vágní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identifikace deviace jen v termínech reakcí společnosti?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nelogičnost kategorie tajného devianta </a:t>
            </a:r>
            <a:endParaRPr lang="cs-CZ" dirty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deviant jako pasivní aktér (</a:t>
            </a:r>
            <a:r>
              <a:rPr lang="cs-CZ" dirty="0" err="1"/>
              <a:t>Gouldner</a:t>
            </a:r>
            <a:r>
              <a:rPr lang="cs-CZ" dirty="0"/>
              <a:t> 1968: „man-on-his-</a:t>
            </a:r>
            <a:r>
              <a:rPr lang="cs-CZ" dirty="0" err="1"/>
              <a:t>back</a:t>
            </a:r>
            <a:r>
              <a:rPr lang="cs-CZ" dirty="0"/>
              <a:t>“ x „</a:t>
            </a:r>
            <a:r>
              <a:rPr lang="cs-CZ" dirty="0" smtClean="0"/>
              <a:t>man-</a:t>
            </a:r>
            <a:r>
              <a:rPr lang="cs-CZ" dirty="0" err="1" smtClean="0"/>
              <a:t>fighting</a:t>
            </a:r>
            <a:r>
              <a:rPr lang="cs-CZ" dirty="0" smtClean="0"/>
              <a:t>-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dirty="0" err="1" smtClean="0"/>
              <a:t>back</a:t>
            </a:r>
            <a:r>
              <a:rPr lang="cs-CZ" dirty="0" smtClean="0"/>
              <a:t>“)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upřednostňování pachatele na úkor oběti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nedostatečný důraz na roli struktury a mocenské vztahy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opomíjí deviaci mocných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ale mnohá kritika neoprávněná - vztahuje se jen na užší pojetí teorie</a:t>
            </a:r>
          </a:p>
        </p:txBody>
      </p:sp>
    </p:spTree>
    <p:extLst>
      <p:ext uri="{BB962C8B-B14F-4D97-AF65-F5344CB8AC3E}">
        <p14:creationId xmlns:p14="http://schemas.microsoft.com/office/powerpoint/2010/main" val="76329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TM02900722[[fn=Zasedací místnost Ion]]</Template>
  <TotalTime>10417</TotalTime>
  <Words>455</Words>
  <Application>Microsoft Office PowerPoint</Application>
  <PresentationFormat>Předvádění na obrazovce (4:3)</PresentationFormat>
  <Paragraphs>99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14</vt:i4>
      </vt:variant>
    </vt:vector>
  </HeadingPairs>
  <TitlesOfParts>
    <vt:vector size="27" baseType="lpstr">
      <vt:lpstr>MS Gothic</vt:lpstr>
      <vt:lpstr>Arial</vt:lpstr>
      <vt:lpstr>Calibri</vt:lpstr>
      <vt:lpstr>Calibri Light</vt:lpstr>
      <vt:lpstr>Times New Roman</vt:lpstr>
      <vt:lpstr>Tw Cen MT</vt:lpstr>
      <vt:lpstr>Tw Cen MT Condensed</vt:lpstr>
      <vt:lpstr>Wingdings 2</vt:lpstr>
      <vt:lpstr>Wingdings 3</vt:lpstr>
      <vt:lpstr>HDOfficeLightV0</vt:lpstr>
      <vt:lpstr>1_HDOfficeLightV0</vt:lpstr>
      <vt:lpstr>2_HDOfficeLightV0</vt:lpstr>
      <vt:lpstr>Integrál</vt:lpstr>
      <vt:lpstr>teorie sociální kontroly, etiketizační teorie</vt:lpstr>
      <vt:lpstr>teorie sociální kontroly</vt:lpstr>
      <vt:lpstr>teorie sociální kontroly</vt:lpstr>
      <vt:lpstr>teorie sociální kontroly</vt:lpstr>
      <vt:lpstr>teorie etiketizace</vt:lpstr>
      <vt:lpstr>HOWARD S. Becker</vt:lpstr>
      <vt:lpstr>HOWARD S. Becker</vt:lpstr>
      <vt:lpstr>další významní teoretici</vt:lpstr>
      <vt:lpstr>kritika teorie etiketizace</vt:lpstr>
      <vt:lpstr>MORÁLNÍ PANIKA</vt:lpstr>
      <vt:lpstr>Prezentace aplikace PowerPoint</vt:lpstr>
      <vt:lpstr>Prezentace aplikace PowerPoint</vt:lpstr>
      <vt:lpstr>Prezentace aplikace PowerPoint</vt:lpstr>
      <vt:lpstr>Použitá 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TO ZLOČIN?</dc:title>
  <dc:creator>Vendula Divisova</dc:creator>
  <cp:lastModifiedBy>Vendula Divisova</cp:lastModifiedBy>
  <cp:revision>287</cp:revision>
  <dcterms:created xsi:type="dcterms:W3CDTF">2015-09-29T10:52:05Z</dcterms:created>
  <dcterms:modified xsi:type="dcterms:W3CDTF">2015-11-19T16:37:44Z</dcterms:modified>
</cp:coreProperties>
</file>