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57" r:id="rId7"/>
    <p:sldId id="258" r:id="rId8"/>
    <p:sldId id="259" r:id="rId9"/>
    <p:sldId id="265" r:id="rId10"/>
    <p:sldId id="266" r:id="rId11"/>
    <p:sldId id="267" r:id="rId12"/>
    <p:sldId id="269" r:id="rId13"/>
    <p:sldId id="268" r:id="rId14"/>
    <p:sldId id="270" r:id="rId15"/>
    <p:sldId id="272" r:id="rId16"/>
    <p:sldId id="293" r:id="rId17"/>
    <p:sldId id="274" r:id="rId18"/>
    <p:sldId id="275" r:id="rId19"/>
    <p:sldId id="276" r:id="rId20"/>
    <p:sldId id="277" r:id="rId21"/>
    <p:sldId id="278" r:id="rId22"/>
    <p:sldId id="284" r:id="rId23"/>
    <p:sldId id="285" r:id="rId24"/>
    <p:sldId id="281" r:id="rId25"/>
    <p:sldId id="289" r:id="rId26"/>
    <p:sldId id="282" r:id="rId27"/>
    <p:sldId id="283" r:id="rId28"/>
    <p:sldId id="286" r:id="rId29"/>
    <p:sldId id="290" r:id="rId30"/>
    <p:sldId id="292" r:id="rId31"/>
    <p:sldId id="287" r:id="rId32"/>
    <p:sldId id="291" r:id="rId33"/>
    <p:sldId id="288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B5D1-0EBD-451A-92DB-827EE155D14F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menyzakonu.cz/vyber.aspx?k=586/1992%20Sb.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anove formula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322766"/>
            <a:ext cx="7380312" cy="5535234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3714752"/>
            <a:ext cx="7772400" cy="1470025"/>
          </a:xfrm>
        </p:spPr>
        <p:txBody>
          <a:bodyPr/>
          <a:lstStyle/>
          <a:p>
            <a:r>
              <a:rPr lang="cs-CZ" b="1" u="sng" dirty="0" smtClean="0"/>
              <a:t>Podniková ekonomika</a:t>
            </a:r>
            <a:endParaRPr lang="cs-CZ" b="1" u="sng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0"/>
            <a:ext cx="6118225" cy="17478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z příjmů fyzických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31800" indent="-323850" defTabSz="449263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800" dirty="0" smtClean="0"/>
              <a:t>Předmět daně</a:t>
            </a:r>
          </a:p>
          <a:p>
            <a:pPr marL="431800" indent="-323850" defTabSz="449263">
              <a:lnSpc>
                <a:spcPct val="80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cs-CZ" sz="2800" dirty="0" smtClean="0"/>
          </a:p>
          <a:p>
            <a:pPr marL="863600" lvl="1" indent="-287338" defTabSz="449263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příjmy ze závislé činnosti a z funkčních požitků </a:t>
            </a:r>
            <a:r>
              <a:rPr lang="en-US" dirty="0" smtClean="0">
                <a:cs typeface="Arial" pitchFamily="34" charset="0"/>
              </a:rPr>
              <a:t>§</a:t>
            </a:r>
            <a:r>
              <a:rPr lang="cs-CZ" dirty="0" smtClean="0">
                <a:cs typeface="Arial" pitchFamily="34" charset="0"/>
              </a:rPr>
              <a:t>6</a:t>
            </a:r>
            <a:endParaRPr lang="en-US" dirty="0" smtClean="0">
              <a:cs typeface="Arial" pitchFamily="34" charset="0"/>
            </a:endParaRPr>
          </a:p>
          <a:p>
            <a:pPr marL="863600" lvl="1" indent="-287338" defTabSz="449263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z podnikání a jiné SVČ </a:t>
            </a:r>
            <a:r>
              <a:rPr lang="en-US" dirty="0" smtClean="0">
                <a:cs typeface="Arial" pitchFamily="34" charset="0"/>
              </a:rPr>
              <a:t>§</a:t>
            </a:r>
            <a:r>
              <a:rPr lang="cs-CZ" dirty="0" smtClean="0">
                <a:cs typeface="Arial" pitchFamily="34" charset="0"/>
              </a:rPr>
              <a:t>7</a:t>
            </a:r>
            <a:endParaRPr lang="cs-CZ" dirty="0" smtClean="0"/>
          </a:p>
          <a:p>
            <a:pPr marL="863600" lvl="1" indent="-287338" defTabSz="449263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z kapitálového majetku </a:t>
            </a:r>
            <a:r>
              <a:rPr lang="en-US" dirty="0" smtClean="0">
                <a:cs typeface="Arial" pitchFamily="34" charset="0"/>
              </a:rPr>
              <a:t>§</a:t>
            </a:r>
            <a:r>
              <a:rPr lang="cs-CZ" dirty="0" smtClean="0">
                <a:cs typeface="Arial" pitchFamily="34" charset="0"/>
              </a:rPr>
              <a:t>8</a:t>
            </a:r>
            <a:endParaRPr lang="cs-CZ" dirty="0" smtClean="0"/>
          </a:p>
          <a:p>
            <a:pPr marL="863600" lvl="1" indent="-287338" defTabSz="449263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z pronájmu </a:t>
            </a:r>
            <a:r>
              <a:rPr lang="en-US" dirty="0" smtClean="0">
                <a:cs typeface="Arial" pitchFamily="34" charset="0"/>
              </a:rPr>
              <a:t>§</a:t>
            </a:r>
            <a:r>
              <a:rPr lang="cs-CZ" dirty="0" smtClean="0">
                <a:cs typeface="Arial" pitchFamily="34" charset="0"/>
              </a:rPr>
              <a:t>9</a:t>
            </a:r>
            <a:endParaRPr lang="cs-CZ" dirty="0" smtClean="0"/>
          </a:p>
          <a:p>
            <a:pPr marL="863600" lvl="1" indent="-287338" defTabSz="449263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z ostatních příjmů </a:t>
            </a:r>
            <a:r>
              <a:rPr lang="en-US" dirty="0" smtClean="0">
                <a:cs typeface="Arial" pitchFamily="34" charset="0"/>
              </a:rPr>
              <a:t>§</a:t>
            </a:r>
            <a:r>
              <a:rPr lang="cs-CZ" dirty="0" smtClean="0">
                <a:cs typeface="Arial" pitchFamily="34" charset="0"/>
              </a:rPr>
              <a:t>10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cs-CZ" dirty="0"/>
              <a:t>Obecné schéma pro výpočet DPFO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0"/>
              </a:spcAft>
              <a:buNone/>
            </a:pPr>
            <a:r>
              <a:rPr lang="cs-CZ" b="1" u="sng" dirty="0" smtClean="0">
                <a:latin typeface="Times New Roman"/>
                <a:ea typeface="Times New Roman"/>
              </a:rPr>
              <a:t>Veškeré příjmy poplatníka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b="1" dirty="0" smtClean="0">
                <a:latin typeface="Times New Roman"/>
                <a:ea typeface="Times New Roman"/>
              </a:rPr>
              <a:t>příjmy vyňaté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b="1" dirty="0" smtClean="0">
                <a:latin typeface="Times New Roman"/>
                <a:ea typeface="Times New Roman"/>
              </a:rPr>
              <a:t>příjmy osvobozené 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b="1" dirty="0" smtClean="0">
                <a:latin typeface="Times New Roman"/>
                <a:ea typeface="Times New Roman"/>
              </a:rPr>
              <a:t>= příjmy tvořící dílčí základy daně (§6 + §7 + §8 + §9 + §10)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b="1" u="sng" dirty="0" smtClean="0">
                <a:latin typeface="Times New Roman"/>
                <a:ea typeface="Times New Roman"/>
              </a:rPr>
              <a:t>= základ daně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b="1" dirty="0" smtClean="0">
                <a:latin typeface="Times New Roman"/>
                <a:ea typeface="Times New Roman"/>
              </a:rPr>
              <a:t>nezdanitelná část ZD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b="1" dirty="0" smtClean="0">
                <a:latin typeface="Times New Roman"/>
                <a:ea typeface="Times New Roman"/>
              </a:rPr>
              <a:t>položky </a:t>
            </a:r>
            <a:r>
              <a:rPr lang="cs-CZ" b="1" dirty="0" err="1" smtClean="0">
                <a:latin typeface="Times New Roman"/>
                <a:ea typeface="Times New Roman"/>
              </a:rPr>
              <a:t>odečitatělné</a:t>
            </a:r>
            <a:r>
              <a:rPr lang="cs-CZ" b="1" dirty="0" smtClean="0">
                <a:latin typeface="Times New Roman"/>
                <a:ea typeface="Times New Roman"/>
              </a:rPr>
              <a:t> od ZD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b="1" u="sng" dirty="0" smtClean="0">
                <a:latin typeface="Times New Roman"/>
                <a:ea typeface="Times New Roman"/>
              </a:rPr>
              <a:t>= upravený ZD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b="1" dirty="0" smtClean="0">
                <a:latin typeface="Times New Roman"/>
                <a:ea typeface="Times New Roman"/>
              </a:rPr>
              <a:t>x sazba daně z příjmu FO (15%)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b="1" dirty="0" smtClean="0">
                <a:latin typeface="Times New Roman"/>
                <a:ea typeface="Times New Roman"/>
              </a:rPr>
              <a:t>slevy na dani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b="1" dirty="0" smtClean="0">
                <a:latin typeface="Times New Roman"/>
                <a:ea typeface="Times New Roman"/>
              </a:rPr>
              <a:t>daňové zvýhodnění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b="1" u="sng" dirty="0" smtClean="0">
                <a:latin typeface="Times New Roman"/>
                <a:ea typeface="Times New Roman"/>
              </a:rPr>
              <a:t>= daň po slevě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pl-PL" dirty="0"/>
              <a:t> </a:t>
            </a:r>
            <a:r>
              <a:rPr lang="cs-CZ" dirty="0" smtClean="0"/>
              <a:t>Roční slevy na dani 	</a:t>
            </a:r>
            <a:br>
              <a:rPr lang="cs-CZ" dirty="0" smtClean="0"/>
            </a:br>
            <a:r>
              <a:rPr lang="pl-PL" dirty="0" smtClean="0"/>
              <a:t> </a:t>
            </a:r>
            <a:endParaRPr lang="cs-CZ" dirty="0" smtClean="0">
              <a:latin typeface="Times New Roman"/>
              <a:ea typeface="Times New Roman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305675"/>
              </p:ext>
            </p:extLst>
          </p:nvPr>
        </p:nvGraphicFramePr>
        <p:xfrm>
          <a:off x="1233174" y="1597605"/>
          <a:ext cx="6795210" cy="4808257"/>
        </p:xfrm>
        <a:graphic>
          <a:graphicData uri="http://schemas.openxmlformats.org/drawingml/2006/table">
            <a:tbl>
              <a:tblPr firstRow="1">
                <a:tableStyleId>{69C7853C-536D-4A76-A0AE-DD22124D55A5}</a:tableStyleId>
              </a:tblPr>
              <a:tblGrid>
                <a:gridCol w="2265070"/>
                <a:gridCol w="2265070"/>
                <a:gridCol w="2265070"/>
              </a:tblGrid>
              <a:tr h="298004">
                <a:tc>
                  <a:txBody>
                    <a:bodyPr/>
                    <a:lstStyle/>
                    <a:p>
                      <a:r>
                        <a:rPr lang="cs-CZ" sz="1500" b="1"/>
                        <a:t>Slevy na dani</a:t>
                      </a:r>
                    </a:p>
                  </a:txBody>
                  <a:tcPr marL="74196" marR="74196" marT="37098" marB="370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/>
                        <a:t>2011</a:t>
                      </a:r>
                    </a:p>
                  </a:txBody>
                  <a:tcPr marL="74196" marR="74196" marT="37098" marB="370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/>
                        <a:t>2012</a:t>
                      </a:r>
                    </a:p>
                  </a:txBody>
                  <a:tcPr marL="74196" marR="74196" marT="37098" marB="37098" anchor="ctr"/>
                </a:tc>
              </a:tr>
              <a:tr h="298004">
                <a:tc>
                  <a:txBody>
                    <a:bodyPr/>
                    <a:lstStyle/>
                    <a:p>
                      <a:r>
                        <a:rPr lang="cs-CZ" sz="1500" b="1" dirty="0"/>
                        <a:t>Poplatník</a:t>
                      </a:r>
                    </a:p>
                  </a:txBody>
                  <a:tcPr marL="74196" marR="74196" marT="37098" marB="370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/>
                        <a:t>23640</a:t>
                      </a:r>
                    </a:p>
                  </a:txBody>
                  <a:tcPr marL="74196" marR="74196" marT="37098" marB="370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/>
                        <a:t>24840</a:t>
                      </a:r>
                    </a:p>
                  </a:txBody>
                  <a:tcPr marL="74196" marR="74196" marT="37098" marB="37098" anchor="ctr"/>
                </a:tc>
              </a:tr>
              <a:tr h="522159">
                <a:tc>
                  <a:txBody>
                    <a:bodyPr/>
                    <a:lstStyle/>
                    <a:p>
                      <a:r>
                        <a:rPr lang="cs-CZ" sz="1500" b="1"/>
                        <a:t>Manžel/ka bez příjmů</a:t>
                      </a:r>
                    </a:p>
                  </a:txBody>
                  <a:tcPr marL="74196" marR="74196" marT="37098" marB="370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/>
                        <a:t>24840</a:t>
                      </a:r>
                    </a:p>
                  </a:txBody>
                  <a:tcPr marL="74196" marR="74196" marT="37098" marB="370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/>
                        <a:t>24840</a:t>
                      </a:r>
                    </a:p>
                  </a:txBody>
                  <a:tcPr marL="74196" marR="74196" marT="37098" marB="37098" anchor="ctr"/>
                </a:tc>
              </a:tr>
              <a:tr h="522987">
                <a:tc>
                  <a:txBody>
                    <a:bodyPr/>
                    <a:lstStyle/>
                    <a:p>
                      <a:r>
                        <a:rPr lang="cs-CZ" sz="1500" b="1"/>
                        <a:t>Invalidní důchod I. a II. stupně </a:t>
                      </a:r>
                    </a:p>
                  </a:txBody>
                  <a:tcPr marL="74196" marR="74196" marT="37098" marB="370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/>
                        <a:t>2520</a:t>
                      </a:r>
                    </a:p>
                  </a:txBody>
                  <a:tcPr marL="74196" marR="74196" marT="37098" marB="370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/>
                        <a:t>2520</a:t>
                      </a:r>
                    </a:p>
                  </a:txBody>
                  <a:tcPr marL="74196" marR="74196" marT="37098" marB="37098" anchor="ctr"/>
                </a:tc>
              </a:tr>
              <a:tr h="522987">
                <a:tc>
                  <a:txBody>
                    <a:bodyPr/>
                    <a:lstStyle/>
                    <a:p>
                      <a:r>
                        <a:rPr lang="cs-CZ" sz="1500" b="1"/>
                        <a:t>Invalidní důchod III. stupně</a:t>
                      </a:r>
                    </a:p>
                  </a:txBody>
                  <a:tcPr marL="74196" marR="74196" marT="37098" marB="370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/>
                        <a:t>5040</a:t>
                      </a:r>
                    </a:p>
                  </a:txBody>
                  <a:tcPr marL="74196" marR="74196" marT="37098" marB="370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/>
                        <a:t>5040</a:t>
                      </a:r>
                    </a:p>
                  </a:txBody>
                  <a:tcPr marL="74196" marR="74196" marT="37098" marB="37098" anchor="ctr"/>
                </a:tc>
              </a:tr>
              <a:tr h="522159">
                <a:tc>
                  <a:txBody>
                    <a:bodyPr/>
                    <a:lstStyle/>
                    <a:p>
                      <a:r>
                        <a:rPr lang="cs-CZ" sz="1500" b="1"/>
                        <a:t>Držitel průkazu ZTP/P</a:t>
                      </a:r>
                    </a:p>
                  </a:txBody>
                  <a:tcPr marL="74196" marR="74196" marT="37098" marB="370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/>
                        <a:t>16140</a:t>
                      </a:r>
                    </a:p>
                  </a:txBody>
                  <a:tcPr marL="74196" marR="74196" marT="37098" marB="370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/>
                        <a:t>16140</a:t>
                      </a:r>
                    </a:p>
                  </a:txBody>
                  <a:tcPr marL="74196" marR="74196" marT="37098" marB="37098" anchor="ctr"/>
                </a:tc>
              </a:tr>
              <a:tr h="298004">
                <a:tc>
                  <a:txBody>
                    <a:bodyPr/>
                    <a:lstStyle/>
                    <a:p>
                      <a:r>
                        <a:rPr lang="cs-CZ" sz="1500" b="1"/>
                        <a:t>Student</a:t>
                      </a:r>
                    </a:p>
                  </a:txBody>
                  <a:tcPr marL="74196" marR="74196" marT="37098" marB="370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/>
                        <a:t>4020</a:t>
                      </a:r>
                    </a:p>
                  </a:txBody>
                  <a:tcPr marL="74196" marR="74196" marT="37098" marB="370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/>
                        <a:t>4020</a:t>
                      </a:r>
                    </a:p>
                  </a:txBody>
                  <a:tcPr marL="74196" marR="74196" marT="37098" marB="37098" anchor="ctr"/>
                </a:tc>
              </a:tr>
              <a:tr h="746785">
                <a:tc>
                  <a:txBody>
                    <a:bodyPr/>
                    <a:lstStyle/>
                    <a:p>
                      <a:r>
                        <a:rPr lang="cs-CZ" sz="1500" b="1"/>
                        <a:t>Daňové zvýhodnění (bonus) na dítě</a:t>
                      </a:r>
                    </a:p>
                  </a:txBody>
                  <a:tcPr marL="74196" marR="74196" marT="37098" marB="370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/>
                        <a:t>11604</a:t>
                      </a:r>
                    </a:p>
                  </a:txBody>
                  <a:tcPr marL="74196" marR="74196" marT="37098" marB="370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/>
                        <a:t>13404</a:t>
                      </a:r>
                    </a:p>
                  </a:txBody>
                  <a:tcPr marL="74196" marR="74196" marT="37098" marB="37098" anchor="ctr"/>
                </a:tc>
              </a:tr>
              <a:tr h="522987">
                <a:tc>
                  <a:txBody>
                    <a:bodyPr/>
                    <a:lstStyle/>
                    <a:p>
                      <a:r>
                        <a:rPr lang="cs-CZ" sz="1500" b="1"/>
                        <a:t>– maximální daňový bonus</a:t>
                      </a:r>
                    </a:p>
                  </a:txBody>
                  <a:tcPr marL="74196" marR="74196" marT="37098" marB="370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/>
                        <a:t>52200</a:t>
                      </a:r>
                    </a:p>
                  </a:txBody>
                  <a:tcPr marL="74196" marR="74196" marT="37098" marB="370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/>
                        <a:t>60300</a:t>
                      </a:r>
                    </a:p>
                  </a:txBody>
                  <a:tcPr marL="74196" marR="74196" marT="37098" marB="37098" anchor="ctr"/>
                </a:tc>
              </a:tr>
              <a:tr h="522987">
                <a:tc>
                  <a:txBody>
                    <a:bodyPr/>
                    <a:lstStyle/>
                    <a:p>
                      <a:r>
                        <a:rPr lang="cs-CZ" sz="1500" b="1"/>
                        <a:t>– minimální daňový bonus</a:t>
                      </a:r>
                    </a:p>
                  </a:txBody>
                  <a:tcPr marL="74196" marR="74196" marT="37098" marB="370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/>
                        <a:t>100</a:t>
                      </a:r>
                    </a:p>
                  </a:txBody>
                  <a:tcPr marL="74196" marR="74196" marT="37098" marB="370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/>
                        <a:t>100</a:t>
                      </a:r>
                    </a:p>
                  </a:txBody>
                  <a:tcPr marL="74196" marR="74196" marT="37098" marB="37098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Algoritmus stanovení základu daně, </a:t>
            </a:r>
            <a:r>
              <a:rPr lang="cs-CZ" dirty="0" err="1" smtClean="0"/>
              <a:t>superhrubá</a:t>
            </a:r>
            <a:r>
              <a:rPr lang="cs-CZ" dirty="0" smtClean="0"/>
              <a:t> mzda, daňová povinnost	</a:t>
            </a:r>
            <a:br>
              <a:rPr lang="cs-CZ" dirty="0" smtClean="0"/>
            </a:br>
            <a:r>
              <a:rPr lang="pl-PL" dirty="0" smtClean="0"/>
              <a:t> </a:t>
            </a:r>
            <a:endParaRPr lang="cs-CZ" dirty="0" smtClean="0">
              <a:latin typeface="Times New Roman"/>
              <a:ea typeface="Times New Roman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Od </a:t>
            </a:r>
            <a:r>
              <a:rPr lang="cs-CZ" dirty="0"/>
              <a:t>1. 1. 2008 má zaměstnavatel povinnost stanovovat zálohy na daň z příjmů následujícím způsobem: </a:t>
            </a:r>
            <a:endParaRPr lang="cs-CZ" dirty="0" smtClean="0"/>
          </a:p>
          <a:p>
            <a:pPr>
              <a:buNone/>
            </a:pPr>
            <a:r>
              <a:rPr lang="cs-CZ" dirty="0"/>
              <a:t>	</a:t>
            </a:r>
          </a:p>
          <a:p>
            <a:r>
              <a:rPr lang="cs-CZ" dirty="0"/>
              <a:t>Hrubá mzda 	</a:t>
            </a:r>
          </a:p>
          <a:p>
            <a:pPr>
              <a:buNone/>
            </a:pPr>
            <a:r>
              <a:rPr lang="cs-CZ" dirty="0" smtClean="0"/>
              <a:t>= 	zúčtovaný </a:t>
            </a:r>
            <a:r>
              <a:rPr lang="cs-CZ" dirty="0"/>
              <a:t>hrubý příjem za kalendářní </a:t>
            </a:r>
            <a:r>
              <a:rPr lang="cs-CZ" dirty="0" smtClean="0"/>
              <a:t>měsíc </a:t>
            </a:r>
            <a:r>
              <a:rPr lang="cs-CZ" dirty="0"/>
              <a:t>včetně nepeněžních příjmů </a:t>
            </a:r>
            <a:r>
              <a:rPr lang="cs-CZ" dirty="0" smtClean="0"/>
              <a:t>ponížený </a:t>
            </a:r>
            <a:r>
              <a:rPr lang="cs-CZ" dirty="0"/>
              <a:t>o příjmy, které nejsou předmětem nebo jsou osvobozeny od uplatňování daně z příjmu 	</a:t>
            </a:r>
          </a:p>
          <a:p>
            <a:pPr>
              <a:buNone/>
            </a:pPr>
            <a:r>
              <a:rPr lang="cs-CZ" dirty="0"/>
              <a:t>+ 	Dle § 6 odstavce 13 je nutné přičíst sociální a zdravotní pojištění placené </a:t>
            </a:r>
            <a:r>
              <a:rPr lang="cs-CZ" dirty="0" smtClean="0"/>
              <a:t>zaměstnavatelem</a:t>
            </a:r>
            <a:endParaRPr lang="cs-CZ" dirty="0"/>
          </a:p>
          <a:p>
            <a:pPr>
              <a:buNone/>
            </a:pPr>
            <a:r>
              <a:rPr lang="cs-CZ" dirty="0"/>
              <a:t>= 	</a:t>
            </a:r>
            <a:r>
              <a:rPr lang="cs-CZ" dirty="0" err="1"/>
              <a:t>Superhrubá</a:t>
            </a:r>
            <a:r>
              <a:rPr lang="cs-CZ" dirty="0"/>
              <a:t> mzda – základ daně 	</a:t>
            </a:r>
          </a:p>
          <a:p>
            <a:pPr>
              <a:buNone/>
            </a:pPr>
            <a:r>
              <a:rPr lang="cs-CZ" dirty="0"/>
              <a:t>x 	Sazba daně 15 % 	</a:t>
            </a:r>
          </a:p>
          <a:p>
            <a:pPr>
              <a:buNone/>
            </a:pPr>
            <a:r>
              <a:rPr lang="cs-CZ" dirty="0"/>
              <a:t>- 	Slevy na dani 	</a:t>
            </a:r>
          </a:p>
          <a:p>
            <a:pPr>
              <a:buNone/>
            </a:pPr>
            <a:r>
              <a:rPr lang="cs-CZ" dirty="0"/>
              <a:t>= 	Záloha na daň/daňová povinnost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en-GB" dirty="0" err="1" smtClean="0"/>
              <a:t>Daň</a:t>
            </a:r>
            <a:r>
              <a:rPr lang="en-GB" dirty="0" smtClean="0"/>
              <a:t> z </a:t>
            </a:r>
            <a:r>
              <a:rPr lang="en-GB" dirty="0" err="1" smtClean="0"/>
              <a:t>příjmu</a:t>
            </a:r>
            <a:r>
              <a:rPr lang="en-GB" dirty="0" smtClean="0"/>
              <a:t> </a:t>
            </a:r>
            <a:r>
              <a:rPr lang="en-GB" dirty="0" err="1" smtClean="0"/>
              <a:t>právnických</a:t>
            </a:r>
            <a:r>
              <a:rPr lang="en-GB" dirty="0" smtClean="0"/>
              <a:t> </a:t>
            </a:r>
            <a:r>
              <a:rPr lang="en-GB" dirty="0" err="1" smtClean="0"/>
              <a:t>oso</a:t>
            </a:r>
            <a:r>
              <a:rPr lang="cs-CZ" dirty="0" smtClean="0"/>
              <a:t>b	</a:t>
            </a:r>
            <a:br>
              <a:rPr lang="cs-CZ" dirty="0" smtClean="0"/>
            </a:br>
            <a:r>
              <a:rPr lang="pl-PL" dirty="0" smtClean="0"/>
              <a:t> </a:t>
            </a:r>
            <a:endParaRPr lang="cs-CZ" dirty="0" smtClean="0">
              <a:latin typeface="Times New Roman"/>
              <a:ea typeface="Times New Roman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Sazba daně činí 19%</a:t>
            </a:r>
          </a:p>
          <a:p>
            <a:r>
              <a:rPr lang="cs-CZ" dirty="0" smtClean="0"/>
              <a:t>problém dvojího zdanění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latin typeface="Times New Roman"/>
                <a:ea typeface="Times New Roman"/>
              </a:rPr>
              <a:t>Obecné schéma výpočtu DPPO</a:t>
            </a:r>
            <a:br>
              <a:rPr lang="cs-CZ" dirty="0" smtClean="0">
                <a:latin typeface="Times New Roman"/>
                <a:ea typeface="Times New Roman"/>
              </a:rPr>
            </a:br>
            <a:endParaRPr lang="cs-CZ" dirty="0" smtClean="0">
              <a:latin typeface="Times New Roman"/>
              <a:ea typeface="Times New Roman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0"/>
              </a:spcAft>
              <a:buNone/>
            </a:pPr>
            <a:r>
              <a:rPr lang="cs-CZ" u="sng" dirty="0" smtClean="0">
                <a:latin typeface="Times New Roman"/>
                <a:ea typeface="Times New Roman"/>
              </a:rPr>
              <a:t>VH před zdaněním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Příjmy vyňaté z předmětu daně 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Osvobozené příjmy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Příjmy nezahrnuté do ZD (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+    účetní N, které nejsou daňově účinné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Mimoúčetní N, které lze uznat pro daňové účely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u="sng" dirty="0" smtClean="0">
                <a:latin typeface="Times New Roman"/>
                <a:ea typeface="Times New Roman"/>
              </a:rPr>
              <a:t>= ZD (daň. Ztráta)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Odčitatelné položky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Dary na veřejně prospěšné účely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u="sng" dirty="0" smtClean="0">
                <a:latin typeface="Times New Roman"/>
                <a:ea typeface="Times New Roman"/>
              </a:rPr>
              <a:t>= snížený ZD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X sazba daně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u="sng" dirty="0" smtClean="0">
                <a:latin typeface="Times New Roman"/>
                <a:ea typeface="Times New Roman"/>
              </a:rPr>
              <a:t>=daň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Slevy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u="sng" dirty="0" smtClean="0">
                <a:latin typeface="Times New Roman"/>
                <a:ea typeface="Times New Roman"/>
              </a:rPr>
              <a:t>= daň po slevě</a:t>
            </a:r>
            <a:endParaRPr lang="cs-CZ" u="sng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Soustava daní v ČR</a:t>
            </a:r>
            <a:endParaRPr lang="cs-CZ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297596"/>
              </p:ext>
            </p:extLst>
          </p:nvPr>
        </p:nvGraphicFramePr>
        <p:xfrm>
          <a:off x="500034" y="2428868"/>
          <a:ext cx="8269000" cy="2928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Organizační diagram" r:id="rId3" imgW="3854160" imgH="1174680" progId="OrgPlusWOPX.4">
                  <p:embed followColorScheme="full"/>
                </p:oleObj>
              </mc:Choice>
              <mc:Fallback>
                <p:oleObj name="Organizační diagram" r:id="rId3" imgW="3854160" imgH="1174680" progId="OrgPlusWOPX.4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2428868"/>
                        <a:ext cx="8269000" cy="29289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Přímá spojnice 3"/>
          <p:cNvCxnSpPr/>
          <p:nvPr/>
        </p:nvCxnSpPr>
        <p:spPr>
          <a:xfrm flipH="1">
            <a:off x="2987824" y="4797152"/>
            <a:ext cx="57606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 flipH="1">
            <a:off x="2987824" y="5013176"/>
            <a:ext cx="57606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 flipV="1">
            <a:off x="2267744" y="4149080"/>
            <a:ext cx="57606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 flipV="1">
            <a:off x="2267744" y="4301480"/>
            <a:ext cx="57606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971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Kalkulačka s propiskou"/>
          <p:cNvPicPr>
            <a:picLocks noChangeAspect="1" noChangeArrowheads="1"/>
          </p:cNvPicPr>
          <p:nvPr/>
        </p:nvPicPr>
        <p:blipFill>
          <a:blip r:embed="rId2" cstate="print">
            <a:lum bright="26000" contrast="-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Přímé daně: Majetkové daně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daň z nemovitostí</a:t>
            </a:r>
          </a:p>
          <a:p>
            <a:r>
              <a:rPr lang="cs-CZ" dirty="0" smtClean="0"/>
              <a:t>daň silniční</a:t>
            </a:r>
          </a:p>
          <a:p>
            <a:r>
              <a:rPr lang="cs-CZ" dirty="0" smtClean="0"/>
              <a:t>daň dědická</a:t>
            </a:r>
          </a:p>
          <a:p>
            <a:r>
              <a:rPr lang="cs-CZ" dirty="0" smtClean="0"/>
              <a:t>daň darovací</a:t>
            </a:r>
          </a:p>
          <a:p>
            <a:r>
              <a:rPr lang="cs-CZ" dirty="0" smtClean="0"/>
              <a:t>daň z převodu nemovitostí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alkulačka s propiskou"/>
          <p:cNvPicPr>
            <a:picLocks noChangeAspect="1" noChangeArrowheads="1"/>
          </p:cNvPicPr>
          <p:nvPr/>
        </p:nvPicPr>
        <p:blipFill>
          <a:blip r:embed="rId2" cstate="print">
            <a:lum bright="26000" contrast="-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z nemovitostí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daň z pozemků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předmětem daně je majetek (pozemek)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subjektem daně je vlastník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sazba u některých pozemků pevná, u některých procentní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koeficient dle velikosti obce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daň ze staveb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předmětem daně je stavba, subjektem daně vlastník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základem je výměra půdorysu nadzemní části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sazba pevná a diferencovaná dle typu stavby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koeficient dle velikosti obce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alkulačka s propiskou"/>
          <p:cNvPicPr>
            <a:picLocks noChangeAspect="1" noChangeArrowheads="1"/>
          </p:cNvPicPr>
          <p:nvPr/>
        </p:nvPicPr>
        <p:blipFill>
          <a:blip r:embed="rId2" cstate="print">
            <a:lum bright="26000" contrast="-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silniční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předmětem daně je vozidlo sloužící k podnikatelské činnosti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poplatníkem daně je držitel zapsaný v TP, 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základem daně je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zdvihový objem válců u osobních automobilů,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součet povolených zatížení náprav u návěsů,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celková hmotnost a počet náprav u  ostatních vozidel.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Daňový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Veřejný příjem</a:t>
            </a:r>
          </a:p>
          <a:p>
            <a:endParaRPr lang="cs-CZ" dirty="0"/>
          </a:p>
          <a:p>
            <a:r>
              <a:rPr lang="cs-CZ" dirty="0" smtClean="0"/>
              <a:t>Daňová kvóta</a:t>
            </a:r>
          </a:p>
          <a:p>
            <a:endParaRPr lang="cs-CZ" dirty="0"/>
          </a:p>
          <a:p>
            <a:r>
              <a:rPr lang="cs-CZ" dirty="0" smtClean="0"/>
              <a:t>Požadavky na daňový systém</a:t>
            </a:r>
          </a:p>
          <a:p>
            <a:endParaRPr lang="cs-CZ" dirty="0"/>
          </a:p>
          <a:p>
            <a:r>
              <a:rPr lang="cs-CZ" dirty="0" smtClean="0"/>
              <a:t>Daňový mix v ČR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alkulačka s propiskou"/>
          <p:cNvPicPr>
            <a:picLocks noChangeAspect="1" noChangeArrowheads="1"/>
          </p:cNvPicPr>
          <p:nvPr/>
        </p:nvPicPr>
        <p:blipFill>
          <a:blip r:embed="rId2" cstate="print">
            <a:lum bright="26000" contrast="-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Daň </a:t>
            </a:r>
            <a:r>
              <a:rPr lang="cs-CZ" dirty="0" smtClean="0"/>
              <a:t>dědická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1.1.2014 pod DPFO</a:t>
            </a:r>
          </a:p>
          <a:p>
            <a:r>
              <a:rPr lang="cs-CZ" dirty="0" smtClean="0"/>
              <a:t>Ale osvobozeno</a:t>
            </a:r>
          </a:p>
          <a:p>
            <a:r>
              <a:rPr lang="cs-CZ" dirty="0">
                <a:hlinkClick r:id="rId3"/>
              </a:rPr>
              <a:t>č. 586/1992 </a:t>
            </a:r>
            <a:r>
              <a:rPr lang="cs-CZ" dirty="0" err="1" smtClean="0">
                <a:hlinkClick r:id="rId3"/>
              </a:rPr>
              <a:t>Sb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alkulačka s propiskou"/>
          <p:cNvPicPr>
            <a:picLocks noChangeAspect="1" noChangeArrowheads="1"/>
          </p:cNvPicPr>
          <p:nvPr/>
        </p:nvPicPr>
        <p:blipFill>
          <a:blip r:embed="rId2" cstate="print">
            <a:lum bright="26000" contrast="-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darovací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Od 1.1.2014 pod DPFO (ostatní příjmy)</a:t>
            </a:r>
          </a:p>
          <a:p>
            <a:r>
              <a:rPr lang="cs-CZ" dirty="0"/>
              <a:t>Od daně jsou </a:t>
            </a:r>
            <a:r>
              <a:rPr lang="cs-CZ" b="1" dirty="0"/>
              <a:t>osvobozeny bezúplatné příjmy od příbuzného v linii přímé a v linii vedlejší</a:t>
            </a:r>
            <a:endParaRPr lang="cs-CZ" dirty="0" smtClean="0"/>
          </a:p>
          <a:p>
            <a:r>
              <a:rPr lang="cs-CZ" dirty="0" smtClean="0"/>
              <a:t>poplatníkem </a:t>
            </a:r>
            <a:r>
              <a:rPr lang="cs-CZ" dirty="0" smtClean="0"/>
              <a:t>daně je nabyvatel; při darování do ciziny je poplatníkem dárce</a:t>
            </a:r>
          </a:p>
          <a:p>
            <a:r>
              <a:rPr lang="cs-CZ" dirty="0" smtClean="0"/>
              <a:t>předmětem daně je bezúplatné nabytí majetku na základě právního úkonu, a to jinak než smrtí zůstavitele</a:t>
            </a:r>
          </a:p>
          <a:p>
            <a:r>
              <a:rPr lang="cs-CZ" dirty="0" smtClean="0"/>
              <a:t>Standardní sazby DPFO a DPPO (15, resp. 19 %)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alkulačka s propiskou"/>
          <p:cNvPicPr>
            <a:picLocks noChangeAspect="1" noChangeArrowheads="1"/>
          </p:cNvPicPr>
          <p:nvPr/>
        </p:nvPicPr>
        <p:blipFill>
          <a:blip r:embed="rId2" cstate="print">
            <a:lum bright="26000" contrast="-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Sazba daně dědické a </a:t>
            </a:r>
            <a:r>
              <a:rPr lang="cs-CZ" dirty="0" smtClean="0"/>
              <a:t>darovací – jak byly dříve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osoby jsou rozděleny do skupin podle příbuzenského vztahu</a:t>
            </a:r>
          </a:p>
          <a:p>
            <a:r>
              <a:rPr lang="cs-CZ" dirty="0" smtClean="0"/>
              <a:t>sazba je procentní progresivní, diferencovaná podle těchto skupin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Skupina		 Osoby patřící do skupiny </a:t>
            </a:r>
          </a:p>
          <a:p>
            <a:r>
              <a:rPr lang="cs-CZ" dirty="0" smtClean="0"/>
              <a:t>I. 			příbuzní v řadě přímé a manželé </a:t>
            </a:r>
          </a:p>
          <a:p>
            <a:r>
              <a:rPr lang="cs-CZ" dirty="0" smtClean="0"/>
              <a:t>II. 			příbuzní v řadě pobočné a osoby ve 			společné domácnosti </a:t>
            </a:r>
          </a:p>
          <a:p>
            <a:r>
              <a:rPr lang="cs-CZ" dirty="0" smtClean="0"/>
              <a:t>III. 			ostatní právnické a fyzické osoby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Osoby v první a druhé skupině jsou osvobozeny od daně</a:t>
            </a:r>
          </a:p>
          <a:p>
            <a:pPr>
              <a:buNone/>
            </a:pPr>
            <a:r>
              <a:rPr lang="cs-CZ" dirty="0" smtClean="0"/>
              <a:t>darovací i dědické.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alkulačka s propiskou"/>
          <p:cNvPicPr>
            <a:picLocks noChangeAspect="1" noChangeArrowheads="1"/>
          </p:cNvPicPr>
          <p:nvPr/>
        </p:nvPicPr>
        <p:blipFill>
          <a:blip r:embed="rId2" cstate="print">
            <a:lum bright="26000" contrast="-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z převodu nemovitostí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poplatníkem je převodce (prodávající),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předmětem je úplatný převod nebo přechod vlastnictví k nemovitostem či bezúplatné zřízení věcného břemene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základem je cena nemovitosti zjištěná vyhláškou, případně cena sjednaná, je-li vyšší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sazba daně je jednotná procentní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duchody-vypocty.cz/img/duchody-vypocty.jpg"/>
          <p:cNvPicPr>
            <a:picLocks noChangeAspect="1" noChangeArrowheads="1"/>
          </p:cNvPicPr>
          <p:nvPr/>
        </p:nvPicPr>
        <p:blipFill>
          <a:blip r:embed="rId2" cstate="print">
            <a:lum bright="33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 daně: DPH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dodání zboží</a:t>
            </a:r>
            <a:r>
              <a:rPr lang="cs-CZ" sz="2400" dirty="0" smtClean="0"/>
              <a:t>, </a:t>
            </a:r>
            <a:r>
              <a:rPr lang="cs-CZ" sz="2400" b="1" dirty="0" smtClean="0"/>
              <a:t>poskytnutí služby, pořízení zboží z jiného členského státu Evropské unie</a:t>
            </a:r>
            <a:r>
              <a:rPr lang="cs-CZ" sz="2400" dirty="0" smtClean="0"/>
              <a:t> za úplatu, </a:t>
            </a:r>
            <a:r>
              <a:rPr lang="cs-CZ" sz="2400" b="1" dirty="0" smtClean="0"/>
              <a:t>pořízení nového dopravního prostředku z jiného členského státu</a:t>
            </a:r>
            <a:r>
              <a:rPr lang="cs-CZ" sz="2400" dirty="0" smtClean="0"/>
              <a:t> za úplatu osobou, která není osobou povinnou k dani, </a:t>
            </a:r>
            <a:r>
              <a:rPr lang="cs-CZ" sz="2400" b="1" dirty="0" smtClean="0"/>
              <a:t>dovoz zboží s místem plnění v tuzemsku</a:t>
            </a:r>
          </a:p>
          <a:p>
            <a:endParaRPr lang="cs-CZ" sz="2400" dirty="0" smtClean="0"/>
          </a:p>
          <a:p>
            <a:pPr marL="431800" indent="-323850" algn="just" defTabSz="449263">
              <a:lnSpc>
                <a:spcPct val="90000"/>
              </a:lnSpc>
            </a:pPr>
            <a:r>
              <a:rPr lang="cs-CZ" sz="2400" dirty="0" smtClean="0"/>
              <a:t>Osoba povinná k dani</a:t>
            </a:r>
          </a:p>
          <a:p>
            <a:pPr marL="431800" indent="-323850" algn="just" defTabSz="449263">
              <a:lnSpc>
                <a:spcPct val="90000"/>
              </a:lnSpc>
            </a:pPr>
            <a:endParaRPr lang="cs-CZ" sz="2400" dirty="0" smtClean="0"/>
          </a:p>
          <a:p>
            <a:pPr marL="431800" indent="-323850" algn="just" defTabSz="449263">
              <a:lnSpc>
                <a:spcPct val="90000"/>
              </a:lnSpc>
            </a:pPr>
            <a:r>
              <a:rPr lang="cs-CZ" sz="2400" dirty="0" smtClean="0"/>
              <a:t>Osvobození od DPH</a:t>
            </a:r>
          </a:p>
          <a:p>
            <a:pPr marL="431800" indent="-323850" algn="just" defTabSz="449263">
              <a:lnSpc>
                <a:spcPct val="90000"/>
              </a:lnSpc>
            </a:pP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uchody-vypocty.cz/img/duchody-vypocty.jpg"/>
          <p:cNvPicPr>
            <a:picLocks noChangeAspect="1" noChangeArrowheads="1"/>
          </p:cNvPicPr>
          <p:nvPr/>
        </p:nvPicPr>
        <p:blipFill>
          <a:blip r:embed="rId2" cstate="print">
            <a:lum bright="33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 daně: DPH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31800" indent="-323850" defTabSz="449263">
              <a:lnSpc>
                <a:spcPct val="90000"/>
              </a:lnSpc>
            </a:pPr>
            <a:r>
              <a:rPr lang="en-GB" sz="2800" dirty="0" smtClean="0"/>
              <a:t>DPH </a:t>
            </a:r>
            <a:r>
              <a:rPr lang="cs-CZ" sz="2800" dirty="0" smtClean="0"/>
              <a:t>: nepřímá rozdílová metoda</a:t>
            </a:r>
          </a:p>
          <a:p>
            <a:pPr marL="863600" lvl="1" indent="-287338" defTabSz="449263">
              <a:lnSpc>
                <a:spcPct val="90000"/>
              </a:lnSpc>
            </a:pPr>
            <a:r>
              <a:rPr lang="cs-CZ" dirty="0" smtClean="0"/>
              <a:t>přidaná hodnota definovaná jako rozdíl mezi vstupy a výstupy, od daně celkových výstupů je odečtena daň celkových vstupů</a:t>
            </a:r>
          </a:p>
          <a:p>
            <a:pPr marL="863600" lvl="1" indent="-287338" defTabSz="449263">
              <a:lnSpc>
                <a:spcPct val="90000"/>
              </a:lnSpc>
            </a:pPr>
            <a:endParaRPr lang="cs-CZ" b="1" dirty="0" smtClean="0"/>
          </a:p>
          <a:p>
            <a:r>
              <a:rPr lang="cs-CZ" sz="2800" b="1" dirty="0" smtClean="0"/>
              <a:t>základní sazba daně ve výši 20 % nebo snížená sazba daně ve výši 14 %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plátce (odvádí daň) X poplatník (platí daň)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uchody-vypocty.cz/img/duchody-vypocty.jpg"/>
          <p:cNvPicPr>
            <a:picLocks noChangeAspect="1" noChangeArrowheads="1"/>
          </p:cNvPicPr>
          <p:nvPr/>
        </p:nvPicPr>
        <p:blipFill>
          <a:blip r:embed="rId2" cstate="print">
            <a:lum bright="33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 daně: Spotřební daň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plátci jsou dovozci a výrobci</a:t>
            </a:r>
          </a:p>
          <a:p>
            <a:r>
              <a:rPr lang="cs-CZ" dirty="0" smtClean="0"/>
              <a:t>předmětem jsou vybrané vyrobené či dovezené výrobky</a:t>
            </a:r>
          </a:p>
          <a:p>
            <a:r>
              <a:rPr lang="cs-CZ" dirty="0" smtClean="0"/>
              <a:t>nepřímá, selektivní</a:t>
            </a:r>
          </a:p>
          <a:p>
            <a:r>
              <a:rPr lang="cs-CZ" dirty="0" smtClean="0">
                <a:cs typeface="Times New Roman" pitchFamily="18" charset="0"/>
              </a:rPr>
              <a:t>sazby se nestanovují procentem z ceny, ale částkou Kč na naturální jednotku množství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uchody-vypocty.cz/img/duchody-vypocty.jpg"/>
          <p:cNvPicPr>
            <a:picLocks noChangeAspect="1" noChangeArrowheads="1"/>
          </p:cNvPicPr>
          <p:nvPr/>
        </p:nvPicPr>
        <p:blipFill>
          <a:blip r:embed="rId2" cstate="print">
            <a:lum bright="33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lnSpc>
                <a:spcPct val="90000"/>
              </a:lnSpc>
            </a:pPr>
            <a:r>
              <a:rPr lang="cs-CZ" dirty="0" smtClean="0">
                <a:cs typeface="Times New Roman" pitchFamily="18" charset="0"/>
              </a:rPr>
              <a:t>dávky vybírané státem při přechodu zboží přes celní hranici, a to při dovozu (dovozní cla) a nebo při vývozu (vývozní cla)</a:t>
            </a:r>
          </a:p>
          <a:p>
            <a:pPr marL="457200" indent="-457200" algn="just">
              <a:lnSpc>
                <a:spcPct val="90000"/>
              </a:lnSpc>
            </a:pPr>
            <a:endParaRPr lang="cs-CZ" dirty="0" smtClean="0">
              <a:cs typeface="Times New Roman" pitchFamily="18" charset="0"/>
            </a:endParaRPr>
          </a:p>
          <a:p>
            <a:pPr marL="457200" indent="-457200" algn="just">
              <a:lnSpc>
                <a:spcPct val="90000"/>
              </a:lnSpc>
            </a:pPr>
            <a:r>
              <a:rPr lang="cs-CZ" dirty="0" smtClean="0">
                <a:cs typeface="Times New Roman" pitchFamily="18" charset="0"/>
              </a:rPr>
              <a:t>Sazba: % ze základu daně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uchody-vypocty.cz/img/duchody-vypocty.jpg"/>
          <p:cNvPicPr>
            <a:picLocks noChangeAspect="1" noChangeArrowheads="1"/>
          </p:cNvPicPr>
          <p:nvPr/>
        </p:nvPicPr>
        <p:blipFill>
          <a:blip r:embed="rId2" cstate="print">
            <a:lum bright="33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Pojistné na sociální zabezpečení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pojistné na sociální zabezpečení:</a:t>
            </a:r>
          </a:p>
          <a:p>
            <a:pPr lvl="1"/>
            <a:r>
              <a:rPr lang="cs-CZ" b="1" dirty="0" smtClean="0"/>
              <a:t>nemocenské pojištění</a:t>
            </a:r>
            <a:r>
              <a:rPr lang="cs-CZ" dirty="0" smtClean="0"/>
              <a:t> </a:t>
            </a:r>
          </a:p>
          <a:p>
            <a:pPr lvl="1"/>
            <a:r>
              <a:rPr lang="cs-CZ" b="1" dirty="0" smtClean="0"/>
              <a:t>důchodové pojištění</a:t>
            </a:r>
            <a:r>
              <a:rPr lang="cs-CZ" dirty="0" smtClean="0"/>
              <a:t> </a:t>
            </a:r>
          </a:p>
          <a:p>
            <a:r>
              <a:rPr lang="cs-CZ" dirty="0" smtClean="0"/>
              <a:t>příspěvek na </a:t>
            </a:r>
            <a:r>
              <a:rPr lang="cs-CZ" b="1" dirty="0" smtClean="0"/>
              <a:t>státní politiku zaměstnanosti</a:t>
            </a:r>
          </a:p>
          <a:p>
            <a:r>
              <a:rPr lang="cs-CZ" dirty="0" smtClean="0"/>
              <a:t>Poplatníci:</a:t>
            </a:r>
          </a:p>
          <a:p>
            <a:pPr lvl="1"/>
            <a:r>
              <a:rPr lang="cs-CZ" dirty="0" smtClean="0"/>
              <a:t>Zaměstnavatelé</a:t>
            </a:r>
          </a:p>
          <a:p>
            <a:pPr lvl="1"/>
            <a:r>
              <a:rPr lang="cs-CZ" dirty="0" smtClean="0"/>
              <a:t>Zaměstnanci</a:t>
            </a:r>
          </a:p>
          <a:p>
            <a:pPr lvl="1"/>
            <a:r>
              <a:rPr lang="cs-CZ" dirty="0" smtClean="0"/>
              <a:t>OSVČ</a:t>
            </a:r>
          </a:p>
          <a:p>
            <a:pPr lvl="1"/>
            <a:r>
              <a:rPr lang="cs-CZ" dirty="0" smtClean="0"/>
              <a:t>Osoby dobrovolně účastné DP</a:t>
            </a:r>
          </a:p>
          <a:p>
            <a:pPr lvl="1"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OSVČ</a:t>
            </a:r>
          </a:p>
          <a:p>
            <a:r>
              <a:rPr lang="cs-CZ" dirty="0" smtClean="0"/>
              <a:t>Povinnost účasti na nemocenském/důchodovém pojištění?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Sazby pojistného na SZ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28596" y="2428868"/>
          <a:ext cx="8401080" cy="2257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270"/>
                <a:gridCol w="2100270"/>
                <a:gridCol w="2100270"/>
                <a:gridCol w="2100270"/>
              </a:tblGrid>
              <a:tr h="451486">
                <a:tc>
                  <a:txBody>
                    <a:bodyPr/>
                    <a:lstStyle/>
                    <a:p>
                      <a:r>
                        <a:rPr lang="cs-CZ" dirty="0" smtClean="0"/>
                        <a:t>Sazby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Nemocenské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Důchodové + PSPZ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</a:tr>
              <a:tr h="451486">
                <a:tc>
                  <a:txBody>
                    <a:bodyPr/>
                    <a:lstStyle/>
                    <a:p>
                      <a:r>
                        <a:rPr lang="cs-CZ" dirty="0" smtClean="0"/>
                        <a:t>Zaměstnanec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6,5 %</a:t>
                      </a:r>
                      <a:endParaRPr lang="cs-CZ" dirty="0"/>
                    </a:p>
                  </a:txBody>
                  <a:tcPr/>
                </a:tc>
              </a:tr>
              <a:tr h="451486">
                <a:tc>
                  <a:txBody>
                    <a:bodyPr/>
                    <a:lstStyle/>
                    <a:p>
                      <a:r>
                        <a:rPr lang="cs-CZ" dirty="0" smtClean="0"/>
                        <a:t>Zaměstnavatel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2,3 % (3,3 %)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22,7 %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25 % (26 %)</a:t>
                      </a:r>
                      <a:endParaRPr lang="cs-CZ" dirty="0"/>
                    </a:p>
                  </a:txBody>
                  <a:tcPr/>
                </a:tc>
              </a:tr>
              <a:tr h="451486">
                <a:tc>
                  <a:txBody>
                    <a:bodyPr/>
                    <a:lstStyle/>
                    <a:p>
                      <a:r>
                        <a:rPr lang="cs-CZ" dirty="0" smtClean="0"/>
                        <a:t>OSVČ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(2,3 %)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29,2 %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29,2 </a:t>
                      </a:r>
                      <a:r>
                        <a:rPr lang="cs-CZ" dirty="0" smtClean="0"/>
                        <a:t>%</a:t>
                      </a:r>
                      <a:endParaRPr lang="cs-CZ" dirty="0"/>
                    </a:p>
                  </a:txBody>
                  <a:tcPr/>
                </a:tc>
              </a:tr>
              <a:tr h="451486">
                <a:tc>
                  <a:txBody>
                    <a:bodyPr/>
                    <a:lstStyle/>
                    <a:p>
                      <a:r>
                        <a:rPr lang="cs-CZ" dirty="0" smtClean="0"/>
                        <a:t>Dobrovolná účast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28 %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28 %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daní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soustavě daní 212/1992 Sb.,</a:t>
            </a:r>
          </a:p>
          <a:p>
            <a:endParaRPr lang="cs-CZ" dirty="0" smtClean="0"/>
          </a:p>
          <a:p>
            <a:r>
              <a:rPr lang="cs-CZ" dirty="0" smtClean="0"/>
              <a:t>zákon o správě daní a poplatků č. 337/1992 Sb., </a:t>
            </a:r>
          </a:p>
          <a:p>
            <a:endParaRPr lang="cs-CZ" dirty="0" smtClean="0"/>
          </a:p>
          <a:p>
            <a:r>
              <a:rPr lang="cs-CZ" dirty="0" smtClean="0"/>
              <a:t>zákony vymezující jednotlivé daně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37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57166"/>
            <a:ext cx="7872779" cy="5554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uchody-vypocty.cz/img/duchody-vypocty.jpg"/>
          <p:cNvPicPr>
            <a:picLocks noChangeAspect="1" noChangeArrowheads="1"/>
          </p:cNvPicPr>
          <p:nvPr/>
        </p:nvPicPr>
        <p:blipFill>
          <a:blip r:embed="rId2" cstate="print">
            <a:lum bright="33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Plátci pojistného:</a:t>
            </a:r>
          </a:p>
          <a:p>
            <a:r>
              <a:rPr lang="cs-CZ" b="1" dirty="0" smtClean="0"/>
              <a:t>Zaměstnavatel</a:t>
            </a:r>
          </a:p>
          <a:p>
            <a:r>
              <a:rPr lang="cs-CZ" b="1" dirty="0" smtClean="0"/>
              <a:t>Zaměstnanec</a:t>
            </a:r>
          </a:p>
          <a:p>
            <a:r>
              <a:rPr lang="cs-CZ" b="1" dirty="0" smtClean="0"/>
              <a:t>OSVČ</a:t>
            </a:r>
          </a:p>
          <a:p>
            <a:r>
              <a:rPr lang="cs-CZ" b="1" dirty="0" smtClean="0"/>
              <a:t>Státní pojištěnci</a:t>
            </a:r>
          </a:p>
          <a:p>
            <a:r>
              <a:rPr lang="cs-CZ" b="1" dirty="0" smtClean="0"/>
              <a:t>OBZP</a:t>
            </a:r>
          </a:p>
          <a:p>
            <a:endParaRPr lang="cs-CZ" b="1" dirty="0" smtClean="0"/>
          </a:p>
          <a:p>
            <a:pPr>
              <a:buNone/>
            </a:pPr>
            <a:r>
              <a:rPr lang="cs-CZ" b="1" dirty="0" smtClean="0"/>
              <a:t>Jednotná sazba:</a:t>
            </a:r>
            <a:endParaRPr lang="cs-CZ" b="1" dirty="0"/>
          </a:p>
          <a:p>
            <a:pPr>
              <a:buNone/>
            </a:pPr>
            <a:r>
              <a:rPr lang="cs-CZ" b="1" dirty="0" smtClean="0"/>
              <a:t>13,5 %</a:t>
            </a:r>
            <a:r>
              <a:rPr lang="cs-CZ" dirty="0" smtClean="0"/>
              <a:t> z vyměřovacího základu</a:t>
            </a:r>
          </a:p>
          <a:p>
            <a:r>
              <a:rPr lang="cs-CZ" dirty="0" smtClean="0"/>
              <a:t>1/3 (4,5%) zaměstnanec</a:t>
            </a:r>
          </a:p>
          <a:p>
            <a:r>
              <a:rPr lang="cs-CZ" dirty="0" smtClean="0"/>
              <a:t>2/3 (9%) zaměstnavatel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uchody-vypocty.cz/img/duchody-vypocty.jpg"/>
          <p:cNvPicPr>
            <a:picLocks noChangeAspect="1" noChangeArrowheads="1"/>
          </p:cNvPicPr>
          <p:nvPr/>
        </p:nvPicPr>
        <p:blipFill>
          <a:blip r:embed="rId2" cstate="print">
            <a:lum bright="33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Čas potřebný k přípravě a zaplacení podnikových daní (v hodinách za rok)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/>
              <a:t>Čas potřebný k přípravě a zaplacení podnikových daní (v hodinách za rok) </a:t>
            </a:r>
          </a:p>
          <a:p>
            <a:pPr>
              <a:buNone/>
            </a:pPr>
            <a:r>
              <a:rPr lang="cs-CZ" b="1" dirty="0" smtClean="0"/>
              <a:t>Maledivy		0</a:t>
            </a:r>
          </a:p>
          <a:p>
            <a:pPr>
              <a:buNone/>
            </a:pPr>
            <a:r>
              <a:rPr lang="cs-CZ" b="1" dirty="0" smtClean="0"/>
              <a:t>Spojené arabské emiráty	12</a:t>
            </a:r>
          </a:p>
          <a:p>
            <a:pPr>
              <a:buNone/>
            </a:pPr>
            <a:r>
              <a:rPr lang="cs-CZ" b="1" dirty="0" smtClean="0"/>
              <a:t>Katar			36</a:t>
            </a:r>
          </a:p>
          <a:p>
            <a:pPr>
              <a:buNone/>
            </a:pPr>
            <a:r>
              <a:rPr lang="cs-CZ" b="1" dirty="0" smtClean="0"/>
              <a:t>Bahrajn			36</a:t>
            </a:r>
          </a:p>
          <a:p>
            <a:pPr>
              <a:buNone/>
            </a:pPr>
            <a:r>
              <a:rPr lang="cs-CZ" b="1" dirty="0" smtClean="0"/>
              <a:t>Bahamy			58</a:t>
            </a:r>
          </a:p>
          <a:p>
            <a:pPr>
              <a:buNone/>
            </a:pPr>
            <a:r>
              <a:rPr lang="cs-CZ" b="1" dirty="0" smtClean="0"/>
              <a:t>...</a:t>
            </a:r>
          </a:p>
          <a:p>
            <a:pPr>
              <a:buNone/>
            </a:pPr>
            <a:r>
              <a:rPr lang="cs-CZ" b="1" dirty="0" smtClean="0"/>
              <a:t>Česká republika		613</a:t>
            </a:r>
          </a:p>
          <a:p>
            <a:pPr>
              <a:buNone/>
            </a:pPr>
            <a:r>
              <a:rPr lang="cs-CZ" b="1" dirty="0" smtClean="0"/>
              <a:t>Bulharsko		616</a:t>
            </a:r>
          </a:p>
          <a:p>
            <a:pPr>
              <a:buNone/>
            </a:pPr>
            <a:r>
              <a:rPr lang="cs-CZ" b="1" dirty="0" smtClean="0"/>
              <a:t>...</a:t>
            </a:r>
          </a:p>
          <a:p>
            <a:pPr>
              <a:buNone/>
            </a:pPr>
            <a:r>
              <a:rPr lang="cs-CZ" b="1" dirty="0" smtClean="0"/>
              <a:t>Vietnam			1050</a:t>
            </a:r>
          </a:p>
          <a:p>
            <a:pPr>
              <a:buNone/>
            </a:pPr>
            <a:r>
              <a:rPr lang="cs-CZ" b="1" dirty="0" smtClean="0"/>
              <a:t>Bolívie			1080</a:t>
            </a:r>
          </a:p>
          <a:p>
            <a:pPr>
              <a:buNone/>
            </a:pPr>
            <a:r>
              <a:rPr lang="cs-CZ" b="1" dirty="0" smtClean="0"/>
              <a:t>Kamerun		1400</a:t>
            </a:r>
          </a:p>
          <a:p>
            <a:pPr>
              <a:buNone/>
            </a:pPr>
            <a:r>
              <a:rPr lang="cs-CZ" b="1" dirty="0" smtClean="0"/>
              <a:t>Brazílie			2600</a:t>
            </a:r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428992" y="592933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Studie Světové banky a firmy </a:t>
            </a:r>
            <a:r>
              <a:rPr lang="cs-CZ" dirty="0" err="1" smtClean="0"/>
              <a:t>PricewaterhouseCoopers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uchody-vypocty.cz/img/duchody-vypocty.jpg"/>
          <p:cNvPicPr>
            <a:picLocks noChangeAspect="1" noChangeArrowheads="1"/>
          </p:cNvPicPr>
          <p:nvPr/>
        </p:nvPicPr>
        <p:blipFill>
          <a:blip r:embed="rId2" cstate="print">
            <a:lum bright="33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Soustava daní v ČR</a:t>
            </a:r>
            <a:endParaRPr lang="cs-CZ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436745"/>
              </p:ext>
            </p:extLst>
          </p:nvPr>
        </p:nvGraphicFramePr>
        <p:xfrm>
          <a:off x="500034" y="2428868"/>
          <a:ext cx="8269000" cy="2928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Organizační diagram" r:id="rId3" imgW="3854160" imgH="1174680" progId="OrgPlusWOPX.4">
                  <p:embed followColorScheme="full"/>
                </p:oleObj>
              </mc:Choice>
              <mc:Fallback>
                <p:oleObj name="Organizační diagram" r:id="rId3" imgW="3854160" imgH="1174680" progId="OrgPlusWOPX.4">
                  <p:embed followColorScheme="full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2428868"/>
                        <a:ext cx="8269000" cy="29289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Přímá spojnice 3"/>
          <p:cNvCxnSpPr/>
          <p:nvPr/>
        </p:nvCxnSpPr>
        <p:spPr>
          <a:xfrm flipH="1">
            <a:off x="2987824" y="4797152"/>
            <a:ext cx="57606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 flipH="1">
            <a:off x="2987824" y="5013176"/>
            <a:ext cx="57606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 flipV="1">
            <a:off x="2267744" y="4149080"/>
            <a:ext cx="57606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 flipV="1">
            <a:off x="2267744" y="4301480"/>
            <a:ext cx="57606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</a:t>
            </a:r>
            <a:r>
              <a:rPr lang="en-US" dirty="0" smtClean="0"/>
              <a:t> </a:t>
            </a:r>
            <a:r>
              <a:rPr lang="cs-CZ" dirty="0" smtClean="0"/>
              <a:t>příjmů st. rozpočtu</a:t>
            </a:r>
            <a:endParaRPr lang="cs-CZ" dirty="0"/>
          </a:p>
        </p:txBody>
      </p:sp>
      <p:graphicFrame>
        <p:nvGraphicFramePr>
          <p:cNvPr id="512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757237" y="1805781"/>
          <a:ext cx="7629525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Graf" r:id="rId3" imgW="7629441" imgH="4114800" progId="MSGraph.Chart.8">
                  <p:embed followColorScheme="full"/>
                </p:oleObj>
              </mc:Choice>
              <mc:Fallback>
                <p:oleObj name="Graf" r:id="rId3" imgW="7629441" imgH="4114800" progId="MSGraph.Chart.8">
                  <p:embed followColorScheme="full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7" y="1805781"/>
                        <a:ext cx="7629525" cy="411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Který přívlastek pro vás nejvíce charakterizuje pojem daň?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Povinná, peněžní, nenávratná, opakující se, neekvivalentní a neúčelová zákonem stanovená platba do veřejného rozpočtu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Daně - 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daně již ve starém Římě, Řecku, </a:t>
            </a:r>
            <a:r>
              <a:rPr lang="cs-CZ" dirty="0" smtClean="0"/>
              <a:t>Orientu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Starověk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feudální </a:t>
            </a:r>
            <a:r>
              <a:rPr lang="cs-CZ" dirty="0" smtClean="0"/>
              <a:t>společnost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Anglie 1797 </a:t>
            </a:r>
            <a:r>
              <a:rPr lang="cs-CZ" dirty="0" smtClean="0"/>
              <a:t>- nakrátko </a:t>
            </a:r>
            <a:r>
              <a:rPr lang="cs-CZ" dirty="0"/>
              <a:t>důchodová daň</a:t>
            </a:r>
            <a:r>
              <a:rPr lang="cs-CZ" i="1" dirty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Daně - 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cs-CZ" sz="2200" dirty="0"/>
              <a:t>90. léta 19. </a:t>
            </a:r>
            <a:r>
              <a:rPr lang="cs-CZ" sz="2200" dirty="0" smtClean="0"/>
              <a:t>stol.: </a:t>
            </a:r>
            <a:r>
              <a:rPr lang="cs-CZ" sz="2200" dirty="0"/>
              <a:t>začátek moderní doby zdanění ve střední </a:t>
            </a:r>
            <a:r>
              <a:rPr lang="cs-CZ" sz="2200" dirty="0" smtClean="0"/>
              <a:t>Evropě</a:t>
            </a:r>
          </a:p>
          <a:p>
            <a:pPr lvl="0"/>
            <a:endParaRPr lang="cs-CZ" sz="2200" dirty="0"/>
          </a:p>
          <a:p>
            <a:pPr lvl="0"/>
            <a:r>
              <a:rPr lang="cs-CZ" sz="2200" dirty="0"/>
              <a:t>po 1. sv. válce: redistribuční úloha </a:t>
            </a:r>
            <a:r>
              <a:rPr lang="cs-CZ" sz="2200" dirty="0" smtClean="0"/>
              <a:t>daní</a:t>
            </a:r>
            <a:endParaRPr lang="cs-CZ" sz="2200" dirty="0"/>
          </a:p>
          <a:p>
            <a:pPr lvl="0">
              <a:buNone/>
            </a:pPr>
            <a:endParaRPr lang="cs-CZ" sz="2200" dirty="0"/>
          </a:p>
          <a:p>
            <a:pPr lvl="0"/>
            <a:r>
              <a:rPr lang="cs-CZ" sz="2200" dirty="0"/>
              <a:t>po 2. sv. válce: rozdvojení</a:t>
            </a:r>
          </a:p>
          <a:p>
            <a:pPr lvl="1"/>
            <a:r>
              <a:rPr lang="cs-CZ" sz="2200" dirty="0"/>
              <a:t>země s centrálním plánováním: omezený význam </a:t>
            </a:r>
            <a:r>
              <a:rPr lang="cs-CZ" sz="2200" dirty="0" smtClean="0"/>
              <a:t>daní</a:t>
            </a:r>
          </a:p>
          <a:p>
            <a:pPr lvl="1"/>
            <a:r>
              <a:rPr lang="cs-CZ" sz="2200" dirty="0" smtClean="0"/>
              <a:t>země </a:t>
            </a:r>
            <a:r>
              <a:rPr lang="cs-CZ" sz="2200" dirty="0"/>
              <a:t>s tržní ekonomikou: </a:t>
            </a:r>
            <a:r>
              <a:rPr lang="cs-CZ" sz="2200" dirty="0" err="1"/>
              <a:t>keynesiánství</a:t>
            </a:r>
            <a:r>
              <a:rPr lang="cs-CZ" sz="2200" dirty="0"/>
              <a:t> vs. ekonomie strany </a:t>
            </a:r>
            <a:r>
              <a:rPr lang="cs-CZ" sz="2200" dirty="0" smtClean="0"/>
              <a:t>nabídky</a:t>
            </a:r>
          </a:p>
          <a:p>
            <a:pPr lvl="1">
              <a:buNone/>
            </a:pPr>
            <a:endParaRPr lang="cs-CZ" sz="2200" dirty="0"/>
          </a:p>
          <a:p>
            <a:pPr lvl="0"/>
            <a:r>
              <a:rPr lang="cs-CZ" sz="2200" dirty="0" smtClean="0"/>
              <a:t>od </a:t>
            </a:r>
            <a:r>
              <a:rPr lang="cs-CZ" sz="2200" dirty="0"/>
              <a:t>konce 60. let: harmonizace daňových </a:t>
            </a:r>
            <a:r>
              <a:rPr lang="cs-CZ" sz="2200" dirty="0" smtClean="0"/>
              <a:t>soustav</a:t>
            </a:r>
          </a:p>
          <a:p>
            <a:pPr lvl="0">
              <a:buNone/>
            </a:pPr>
            <a:endParaRPr lang="cs-CZ" sz="2200" dirty="0"/>
          </a:p>
          <a:p>
            <a:pPr lvl="0"/>
            <a:r>
              <a:rPr lang="cs-CZ" sz="2200" dirty="0"/>
              <a:t>70. léta: harmonizace nepřímého zdanění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Daňový subjekt</a:t>
            </a:r>
          </a:p>
          <a:p>
            <a:endParaRPr lang="cs-CZ" dirty="0" smtClean="0"/>
          </a:p>
          <a:p>
            <a:r>
              <a:rPr lang="cs-CZ" dirty="0" smtClean="0"/>
              <a:t>Daňový objekt</a:t>
            </a:r>
          </a:p>
          <a:p>
            <a:endParaRPr lang="cs-CZ" dirty="0"/>
          </a:p>
          <a:p>
            <a:r>
              <a:rPr lang="cs-CZ" dirty="0" smtClean="0"/>
              <a:t>Daňová sazba</a:t>
            </a:r>
          </a:p>
          <a:p>
            <a:pPr lvl="1"/>
            <a:r>
              <a:rPr lang="cs-CZ" dirty="0" smtClean="0"/>
              <a:t>Pevná</a:t>
            </a:r>
          </a:p>
          <a:p>
            <a:pPr lvl="1"/>
            <a:r>
              <a:rPr lang="cs-CZ" dirty="0" smtClean="0"/>
              <a:t>Procentní</a:t>
            </a:r>
          </a:p>
          <a:p>
            <a:pPr lvl="2"/>
            <a:r>
              <a:rPr lang="cs-CZ" dirty="0" smtClean="0"/>
              <a:t>Lineární</a:t>
            </a:r>
          </a:p>
          <a:p>
            <a:pPr lvl="2"/>
            <a:r>
              <a:rPr lang="cs-CZ" dirty="0" smtClean="0"/>
              <a:t>progresivní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935</Words>
  <Application>Microsoft Office PowerPoint</Application>
  <PresentationFormat>Předvádění na obrazovce (4:3)</PresentationFormat>
  <Paragraphs>269</Paragraphs>
  <Slides>33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33</vt:i4>
      </vt:variant>
    </vt:vector>
  </HeadingPairs>
  <TitlesOfParts>
    <vt:vector size="36" baseType="lpstr">
      <vt:lpstr>Motiv sady Office</vt:lpstr>
      <vt:lpstr>Organizační diagram</vt:lpstr>
      <vt:lpstr>Graf</vt:lpstr>
      <vt:lpstr>Podniková ekonomika</vt:lpstr>
      <vt:lpstr>Daňový systém</vt:lpstr>
      <vt:lpstr>Právní úprava daní v ČR</vt:lpstr>
      <vt:lpstr>Soustava daní v ČR</vt:lpstr>
      <vt:lpstr>Struktura příjmů st. rozpočtu</vt:lpstr>
      <vt:lpstr>Daň</vt:lpstr>
      <vt:lpstr>Daně - historie</vt:lpstr>
      <vt:lpstr>Daně - historie</vt:lpstr>
      <vt:lpstr>Daň</vt:lpstr>
      <vt:lpstr>Daň z příjmů fyzických osob</vt:lpstr>
      <vt:lpstr>Obecné schéma pro výpočet DPFO</vt:lpstr>
      <vt:lpstr>  Roční slevy na dani    </vt:lpstr>
      <vt:lpstr>  Algoritmus stanovení základu daně, superhrubá mzda, daňová povinnost   </vt:lpstr>
      <vt:lpstr>  Daň z příjmu právnických osob   </vt:lpstr>
      <vt:lpstr>  Obecné schéma výpočtu DPPO </vt:lpstr>
      <vt:lpstr>Soustava daní v ČR</vt:lpstr>
      <vt:lpstr>Přímé daně: Majetkové daně</vt:lpstr>
      <vt:lpstr>Daň z nemovitostí</vt:lpstr>
      <vt:lpstr>Daň silniční</vt:lpstr>
      <vt:lpstr>Daň dědická </vt:lpstr>
      <vt:lpstr>Daň darovací</vt:lpstr>
      <vt:lpstr>Sazba daně dědické a darovací – jak byly dříve</vt:lpstr>
      <vt:lpstr>Daň z převodu nemovitostí</vt:lpstr>
      <vt:lpstr>Nepřímé daně: DPH</vt:lpstr>
      <vt:lpstr>Nepřímé daně: DPH</vt:lpstr>
      <vt:lpstr>Nepřímé daně: Spotřební daň</vt:lpstr>
      <vt:lpstr>Cla</vt:lpstr>
      <vt:lpstr>Pojistné na sociální zabezpečení</vt:lpstr>
      <vt:lpstr>Sazby pojistného na SZ</vt:lpstr>
      <vt:lpstr>Prezentace aplikace PowerPoint</vt:lpstr>
      <vt:lpstr>Zdravotní pojištění</vt:lpstr>
      <vt:lpstr>Čas potřebný k přípravě a zaplacení podnikových daní (v hodinách za rok)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Podniková ekonomika</dc:title>
  <dc:creator>Sylavuska</dc:creator>
  <cp:lastModifiedBy>Ing. Sylva Žáková Talpová, Ph.D.</cp:lastModifiedBy>
  <cp:revision>23</cp:revision>
  <dcterms:created xsi:type="dcterms:W3CDTF">2009-11-28T09:28:54Z</dcterms:created>
  <dcterms:modified xsi:type="dcterms:W3CDTF">2015-11-02T12:29:11Z</dcterms:modified>
</cp:coreProperties>
</file>