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5"/>
  </p:notesMasterIdLst>
  <p:sldIdLst>
    <p:sldId id="256" r:id="rId5"/>
    <p:sldId id="374" r:id="rId6"/>
    <p:sldId id="360" r:id="rId7"/>
    <p:sldId id="280" r:id="rId8"/>
    <p:sldId id="284" r:id="rId9"/>
    <p:sldId id="375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492" r:id="rId20"/>
    <p:sldId id="305" r:id="rId21"/>
    <p:sldId id="306" r:id="rId22"/>
    <p:sldId id="307" r:id="rId23"/>
    <p:sldId id="309" r:id="rId24"/>
    <p:sldId id="310" r:id="rId25"/>
    <p:sldId id="376" r:id="rId26"/>
    <p:sldId id="334" r:id="rId27"/>
    <p:sldId id="335" r:id="rId28"/>
    <p:sldId id="337" r:id="rId29"/>
    <p:sldId id="338" r:id="rId30"/>
    <p:sldId id="339" r:id="rId31"/>
    <p:sldId id="453" r:id="rId32"/>
    <p:sldId id="454" r:id="rId33"/>
    <p:sldId id="455" r:id="rId34"/>
    <p:sldId id="456" r:id="rId35"/>
    <p:sldId id="365" r:id="rId36"/>
    <p:sldId id="392" r:id="rId37"/>
    <p:sldId id="393" r:id="rId38"/>
    <p:sldId id="396" r:id="rId39"/>
    <p:sldId id="394" r:id="rId40"/>
    <p:sldId id="401" r:id="rId41"/>
    <p:sldId id="395" r:id="rId42"/>
    <p:sldId id="397" r:id="rId43"/>
    <p:sldId id="398" r:id="rId44"/>
    <p:sldId id="403" r:id="rId45"/>
    <p:sldId id="400" r:id="rId46"/>
    <p:sldId id="405" r:id="rId47"/>
    <p:sldId id="404" r:id="rId48"/>
    <p:sldId id="406" r:id="rId49"/>
    <p:sldId id="412" r:id="rId50"/>
    <p:sldId id="414" r:id="rId51"/>
    <p:sldId id="413" r:id="rId52"/>
    <p:sldId id="464" r:id="rId53"/>
    <p:sldId id="415" r:id="rId54"/>
    <p:sldId id="416" r:id="rId55"/>
    <p:sldId id="417" r:id="rId56"/>
    <p:sldId id="407" r:id="rId57"/>
    <p:sldId id="419" r:id="rId58"/>
    <p:sldId id="423" r:id="rId59"/>
    <p:sldId id="463" r:id="rId60"/>
    <p:sldId id="466" r:id="rId61"/>
    <p:sldId id="425" r:id="rId62"/>
    <p:sldId id="408" r:id="rId63"/>
    <p:sldId id="409" r:id="rId64"/>
    <p:sldId id="418" r:id="rId65"/>
    <p:sldId id="410" r:id="rId66"/>
    <p:sldId id="460" r:id="rId67"/>
    <p:sldId id="493" r:id="rId68"/>
    <p:sldId id="494" r:id="rId69"/>
    <p:sldId id="495" r:id="rId70"/>
    <p:sldId id="496" r:id="rId71"/>
    <p:sldId id="497" r:id="rId72"/>
    <p:sldId id="498" r:id="rId73"/>
    <p:sldId id="499" r:id="rId74"/>
    <p:sldId id="500" r:id="rId75"/>
    <p:sldId id="501" r:id="rId76"/>
    <p:sldId id="502" r:id="rId77"/>
    <p:sldId id="503" r:id="rId78"/>
    <p:sldId id="504" r:id="rId79"/>
    <p:sldId id="505" r:id="rId80"/>
    <p:sldId id="506" r:id="rId81"/>
    <p:sldId id="507" r:id="rId82"/>
    <p:sldId id="508" r:id="rId83"/>
    <p:sldId id="509" r:id="rId84"/>
    <p:sldId id="510" r:id="rId85"/>
    <p:sldId id="511" r:id="rId86"/>
    <p:sldId id="512" r:id="rId87"/>
    <p:sldId id="513" r:id="rId88"/>
    <p:sldId id="514" r:id="rId89"/>
    <p:sldId id="515" r:id="rId90"/>
    <p:sldId id="516" r:id="rId91"/>
    <p:sldId id="517" r:id="rId92"/>
    <p:sldId id="518" r:id="rId93"/>
    <p:sldId id="519" r:id="rId94"/>
    <p:sldId id="520" r:id="rId95"/>
    <p:sldId id="521" r:id="rId96"/>
    <p:sldId id="529" r:id="rId97"/>
    <p:sldId id="522" r:id="rId98"/>
    <p:sldId id="523" r:id="rId99"/>
    <p:sldId id="524" r:id="rId100"/>
    <p:sldId id="525" r:id="rId101"/>
    <p:sldId id="526" r:id="rId102"/>
    <p:sldId id="527" r:id="rId103"/>
    <p:sldId id="528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6E91B96D-16F0-4706-925A-3568B750E98E}">
          <p14:sldIdLst>
            <p14:sldId id="256"/>
          </p14:sldIdLst>
        </p14:section>
        <p14:section name="MSNE" id="{497DA80F-D812-4D6B-AC75-36ED7C0F7C1D}">
          <p14:sldIdLst>
            <p14:sldId id="374"/>
            <p14:sldId id="360"/>
            <p14:sldId id="280"/>
            <p14:sldId id="284"/>
          </p14:sldIdLst>
        </p14:section>
        <p14:section name="MSNE probability calculation" id="{1CDA8BDD-9787-4C61-98B6-E6D696E4F737}">
          <p14:sldIdLst>
            <p14:sldId id="375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492"/>
            <p14:sldId id="305"/>
            <p14:sldId id="306"/>
            <p14:sldId id="307"/>
            <p14:sldId id="309"/>
            <p14:sldId id="310"/>
          </p14:sldIdLst>
        </p14:section>
        <p14:section name="MSNE payoffs" id="{6EBA9014-F589-4B2F-8051-426D0BD829D0}">
          <p14:sldIdLst>
            <p14:sldId id="376"/>
            <p14:sldId id="334"/>
            <p14:sldId id="335"/>
            <p14:sldId id="337"/>
            <p14:sldId id="338"/>
            <p14:sldId id="339"/>
            <p14:sldId id="453"/>
            <p14:sldId id="454"/>
            <p14:sldId id="455"/>
          </p14:sldIdLst>
        </p14:section>
        <p14:section name="Extensive form games" id="{B66BA5F0-0EAD-48C4-AA4B-3935A969C165}">
          <p14:sldIdLst>
            <p14:sldId id="456"/>
            <p14:sldId id="365"/>
            <p14:sldId id="392"/>
            <p14:sldId id="393"/>
          </p14:sldIdLst>
        </p14:section>
        <p14:section name="Backwards induction" id="{47CC6136-B7D4-47D0-9775-AFA75E5426B3}">
          <p14:sldIdLst>
            <p14:sldId id="396"/>
            <p14:sldId id="394"/>
            <p14:sldId id="401"/>
            <p14:sldId id="395"/>
            <p14:sldId id="397"/>
            <p14:sldId id="398"/>
            <p14:sldId id="403"/>
            <p14:sldId id="400"/>
            <p14:sldId id="405"/>
            <p14:sldId id="404"/>
            <p14:sldId id="406"/>
            <p14:sldId id="412"/>
            <p14:sldId id="414"/>
            <p14:sldId id="413"/>
            <p14:sldId id="464"/>
            <p14:sldId id="415"/>
            <p14:sldId id="416"/>
            <p14:sldId id="417"/>
            <p14:sldId id="407"/>
            <p14:sldId id="419"/>
            <p14:sldId id="423"/>
            <p14:sldId id="463"/>
            <p14:sldId id="466"/>
            <p14:sldId id="425"/>
            <p14:sldId id="408"/>
            <p14:sldId id="409"/>
            <p14:sldId id="418"/>
            <p14:sldId id="410"/>
            <p14:sldId id="460"/>
          </p14:sldIdLst>
        </p14:section>
        <p14:section name="Subgame perfection" id="{B465D72C-5A5D-4D35-9A6B-117F1422F579}">
          <p14:sldIdLst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9"/>
            <p14:sldId id="522"/>
            <p14:sldId id="523"/>
            <p14:sldId id="524"/>
            <p14:sldId id="525"/>
            <p14:sldId id="526"/>
          </p14:sldIdLst>
        </p14:section>
        <p14:section name="End" id="{E8E836B8-C2B3-4D4E-8404-EF8D59F5E91B}">
          <p14:sldIdLst>
            <p14:sldId id="527"/>
            <p14:sldId id="52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" initials="L" lastIdx="1" clrIdx="0">
    <p:extLst>
      <p:ext uri="{19B8F6BF-5375-455C-9EA6-DF929625EA0E}">
        <p15:presenceInfo xmlns:p15="http://schemas.microsoft.com/office/powerpoint/2012/main" userId="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60266" autoAdjust="0"/>
  </p:normalViewPr>
  <p:slideViewPr>
    <p:cSldViewPr snapToGrid="0">
      <p:cViewPr>
        <p:scale>
          <a:sx n="100" d="100"/>
          <a:sy n="100" d="100"/>
        </p:scale>
        <p:origin x="950" y="-403"/>
      </p:cViewPr>
      <p:guideLst/>
    </p:cSldViewPr>
  </p:slideViewPr>
  <p:outlineViewPr>
    <p:cViewPr>
      <p:scale>
        <a:sx n="33" d="100"/>
        <a:sy n="33" d="100"/>
      </p:scale>
      <p:origin x="0" y="-1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72" y="-16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07" Type="http://schemas.openxmlformats.org/officeDocument/2006/relationships/presProps" Target="presProps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viewProps" Target="viewProps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commentAuthors" Target="commentAuthor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theme" Target="theme/theme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tableStyles" Target="tableStyle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E67C3-7654-46D6-8F77-E8AD53181C3A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30B19-97E1-4F6B-8B28-9D3BA62A4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75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79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8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16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90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65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045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19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85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41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3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97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15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70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05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863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307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01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54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72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307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9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751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810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050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735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335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020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294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872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375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618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7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104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9506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242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100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391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81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25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7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02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06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2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3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85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1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7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3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4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F898-668A-4B22-A1BF-6B83072FD176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6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etheory.net/" TargetMode="External"/><Relationship Id="rId2" Type="http://schemas.openxmlformats.org/officeDocument/2006/relationships/hyperlink" Target="http://oyc.yale.edu/economics/econ-159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Game theory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785065"/>
            <a:ext cx="6858000" cy="862870"/>
          </a:xfrm>
        </p:spPr>
        <p:txBody>
          <a:bodyPr/>
          <a:lstStyle/>
          <a:p>
            <a:r>
              <a:rPr lang="cs-CZ" dirty="0" smtClean="0"/>
              <a:t>Lukáš Lehotský</a:t>
            </a:r>
          </a:p>
          <a:p>
            <a:r>
              <a:rPr lang="cs-CZ" dirty="0" smtClean="0"/>
              <a:t>llehotsky</a:t>
            </a:r>
            <a:r>
              <a:rPr lang="en-US" dirty="0" smtClean="0"/>
              <a:t>@mail.muni.cz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7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A’s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R</a:t>
            </a:r>
            <a:r>
              <a:rPr lang="en-GB" smtClean="0"/>
              <a:t>:</a:t>
            </a:r>
          </a:p>
          <a:p>
            <a:pPr lvl="1"/>
            <a:r>
              <a:rPr lang="en-US" smtClean="0"/>
              <a:t>Some % of time (p) gets B utility </a:t>
            </a:r>
            <a:r>
              <a:rPr lang="en-US" smtClean="0">
                <a:solidFill>
                  <a:schemeClr val="accent6"/>
                </a:solidFill>
              </a:rPr>
              <a:t>2</a:t>
            </a:r>
          </a:p>
          <a:p>
            <a:pPr lvl="1"/>
            <a:r>
              <a:rPr lang="en-US" smtClean="0"/>
              <a:t>Rest </a:t>
            </a:r>
            <a:r>
              <a:rPr lang="en-US" dirty="0" smtClean="0"/>
              <a:t>of the time (1 - p) gets B utility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/>
              <a:t>R</a:t>
            </a:r>
            <a:r>
              <a:rPr lang="en-US" dirty="0" smtClean="0"/>
              <a:t> = (p)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p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/>
              <a:t>R</a:t>
            </a:r>
            <a:r>
              <a:rPr lang="en-US" dirty="0" smtClean="0"/>
              <a:t> = 2p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0 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0</a:t>
            </a:r>
            <a:r>
              <a:rPr lang="en-US" dirty="0" smtClean="0"/>
              <a:t>p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/>
              <a:t>R</a:t>
            </a:r>
            <a:r>
              <a:rPr lang="en-US" dirty="0" smtClean="0"/>
              <a:t> = 2p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503084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</a:rPr>
                        <a:t>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, -3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-2 ,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-1 , 1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6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McCain, R. A. Game Theory: a Nontechnical Introduction to the Analysis of Strategy. World Scientific Publishing, Singapore. 2010</a:t>
            </a:r>
          </a:p>
          <a:p>
            <a:r>
              <a:rPr lang="en-US" dirty="0" smtClean="0"/>
              <a:t>Morrow, J. D. Game theory for political scientists. Princeton University Press, Princeton. 1994</a:t>
            </a:r>
          </a:p>
          <a:p>
            <a:r>
              <a:rPr lang="en-US" dirty="0" err="1" smtClean="0"/>
              <a:t>Elster</a:t>
            </a:r>
            <a:r>
              <a:rPr lang="en-US" dirty="0" smtClean="0"/>
              <a:t>, J. (</a:t>
            </a:r>
            <a:r>
              <a:rPr lang="en-US" dirty="0" err="1" smtClean="0"/>
              <a:t>ed</a:t>
            </a:r>
            <a:r>
              <a:rPr lang="en-US" dirty="0" smtClean="0"/>
              <a:t>) Rational choice. New York University Press, New York. 1986</a:t>
            </a:r>
          </a:p>
          <a:p>
            <a:r>
              <a:rPr lang="en-US" dirty="0" err="1" smtClean="0"/>
              <a:t>Binmore</a:t>
            </a:r>
            <a:r>
              <a:rPr lang="en-US" dirty="0" smtClean="0"/>
              <a:t>, K. </a:t>
            </a:r>
            <a:r>
              <a:rPr lang="en-GB" dirty="0"/>
              <a:t>Game Theory: A Very Short </a:t>
            </a:r>
            <a:r>
              <a:rPr lang="en-GB" dirty="0" smtClean="0"/>
              <a:t>Introduction. Oxford University Press, Oxford. 2007</a:t>
            </a:r>
          </a:p>
          <a:p>
            <a:r>
              <a:rPr lang="en-GB" dirty="0"/>
              <a:t>ECON 159: GAME </a:t>
            </a:r>
            <a:r>
              <a:rPr lang="en-GB" dirty="0" smtClean="0"/>
              <a:t>THEORY, Yale </a:t>
            </a:r>
            <a:r>
              <a:rPr lang="en-GB" dirty="0"/>
              <a:t>Open Courses, </a:t>
            </a:r>
            <a:r>
              <a:rPr lang="en-GB" dirty="0">
                <a:hlinkClick r:id="rId2"/>
              </a:rPr>
              <a:t>http://oyc.yale.edu/economics/econ-159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US" dirty="0" smtClean="0">
                <a:hlinkClick r:id="rId3"/>
              </a:rPr>
              <a:t>http://www.gametheory.net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Player A’s strategy – making B indifferent</a:t>
            </a:r>
            <a:br>
              <a:rPr lang="en-US" smtClean="0"/>
            </a:br>
            <a:r>
              <a:rPr lang="en-US" smtClean="0"/>
              <a:t>Comparison </a:t>
            </a:r>
            <a:r>
              <a:rPr lang="en-US" dirty="0" smtClean="0"/>
              <a:t>of EU</a:t>
            </a:r>
            <a:r>
              <a:rPr lang="en-US" baseline="-25000" dirty="0" smtClean="0"/>
              <a:t>L</a:t>
            </a:r>
            <a:r>
              <a:rPr lang="en-US" dirty="0" smtClean="0"/>
              <a:t> with EU</a:t>
            </a:r>
            <a:r>
              <a:rPr lang="en-US" baseline="-25000" dirty="0" smtClean="0"/>
              <a:t>R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EU</a:t>
            </a:r>
            <a:r>
              <a:rPr lang="en-US" baseline="-25000" dirty="0"/>
              <a:t>L</a:t>
            </a:r>
            <a:r>
              <a:rPr lang="en-US" dirty="0"/>
              <a:t> = 1 </a:t>
            </a:r>
            <a:r>
              <a:rPr lang="en-US" dirty="0" smtClean="0">
                <a:solidFill>
                  <a:schemeClr val="accent5"/>
                </a:solidFill>
              </a:rPr>
              <a:t>- </a:t>
            </a:r>
            <a:r>
              <a:rPr lang="en-US" dirty="0" smtClean="0"/>
              <a:t>4p</a:t>
            </a:r>
          </a:p>
          <a:p>
            <a:r>
              <a:rPr lang="en-US" dirty="0" smtClean="0"/>
              <a:t>EU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2p</a:t>
            </a:r>
            <a:endParaRPr lang="en-GB" dirty="0"/>
          </a:p>
          <a:p>
            <a:endParaRPr lang="en-US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		= EU</a:t>
            </a:r>
            <a:r>
              <a:rPr lang="en-US" baseline="-25000" dirty="0" smtClean="0"/>
              <a:t>R</a:t>
            </a:r>
          </a:p>
          <a:p>
            <a:r>
              <a:rPr lang="en-US" dirty="0"/>
              <a:t>1 </a:t>
            </a:r>
            <a:r>
              <a:rPr lang="en-US" dirty="0" smtClean="0">
                <a:solidFill>
                  <a:schemeClr val="accent5"/>
                </a:solidFill>
              </a:rPr>
              <a:t>- </a:t>
            </a:r>
            <a:r>
              <a:rPr lang="en-US" dirty="0" smtClean="0"/>
              <a:t>4p</a:t>
            </a:r>
            <a:r>
              <a:rPr lang="en-GB" dirty="0" smtClean="0"/>
              <a:t> 	= </a:t>
            </a:r>
            <a:r>
              <a:rPr lang="en-US" dirty="0" smtClean="0"/>
              <a:t>2p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+4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endParaRPr lang="en-GB" baseline="-25000" dirty="0" smtClean="0"/>
          </a:p>
          <a:p>
            <a:r>
              <a:rPr lang="en-US" dirty="0" smtClean="0"/>
              <a:t>1 		= 6p</a:t>
            </a:r>
            <a:r>
              <a:rPr lang="en-GB" baseline="-25000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/6</a:t>
            </a:r>
          </a:p>
          <a:p>
            <a:r>
              <a:rPr lang="en-US" b="1" dirty="0" smtClean="0"/>
              <a:t>p</a:t>
            </a:r>
            <a:r>
              <a:rPr lang="en-GB" b="1" dirty="0" smtClean="0"/>
              <a:t> 		= 1/6</a:t>
            </a:r>
          </a:p>
          <a:p>
            <a:endParaRPr lang="en-US" dirty="0"/>
          </a:p>
          <a:p>
            <a:r>
              <a:rPr lang="en-US" b="1" dirty="0" smtClean="0"/>
              <a:t>1 - p</a:t>
            </a:r>
            <a:r>
              <a:rPr lang="en-GB" b="1" dirty="0" smtClean="0"/>
              <a:t> </a:t>
            </a:r>
            <a:r>
              <a:rPr lang="en-GB" dirty="0" smtClean="0"/>
              <a:t>= 1 - 1/6 = </a:t>
            </a:r>
            <a:r>
              <a:rPr lang="en-GB" b="1" dirty="0" smtClean="0"/>
              <a:t>5/6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We’ve found the ideal mixed strategy for Player A</a:t>
            </a:r>
          </a:p>
          <a:p>
            <a:r>
              <a:rPr lang="en-US" dirty="0" smtClean="0"/>
              <a:t>If Player A plays Up 1/6 of time and Down 5/6 of time, Player B is indifferent to choosing Left or Right</a:t>
            </a:r>
          </a:p>
          <a:p>
            <a:r>
              <a:rPr lang="en-US" dirty="0" smtClean="0"/>
              <a:t>We need to do the same for player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8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B’s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U</a:t>
            </a:r>
            <a:r>
              <a:rPr lang="en-GB" smtClean="0"/>
              <a:t>:</a:t>
            </a:r>
            <a:endParaRPr lang="en-GB" dirty="0" smtClean="0"/>
          </a:p>
          <a:p>
            <a:pPr lvl="1"/>
            <a:r>
              <a:rPr lang="en-US" dirty="0" smtClean="0"/>
              <a:t>Some % of time (q) gets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lvl="1"/>
            <a:r>
              <a:rPr lang="en-US" dirty="0" smtClean="0"/>
              <a:t>Rest of the time (1 - q) gets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= (q)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q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= 3q</a:t>
            </a:r>
            <a:r>
              <a:rPr lang="en-GB" dirty="0" smtClean="0"/>
              <a:t> </a:t>
            </a:r>
            <a:r>
              <a:rPr lang="en-GB" dirty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2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2</a:t>
            </a:r>
            <a:r>
              <a:rPr lang="en-US" dirty="0" smtClean="0"/>
              <a:t>q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= 5q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-</a:t>
            </a:r>
            <a:r>
              <a:rPr lang="en-GB" dirty="0" smtClean="0"/>
              <a:t>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036955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, -3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-1 , 1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0 , 0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B’s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D</a:t>
            </a:r>
            <a:r>
              <a:rPr lang="en-GB" smtClean="0"/>
              <a:t>:</a:t>
            </a:r>
            <a:endParaRPr lang="en-GB" dirty="0" smtClean="0"/>
          </a:p>
          <a:p>
            <a:pPr lvl="1"/>
            <a:r>
              <a:rPr lang="en-US" dirty="0" smtClean="0"/>
              <a:t>Some % of time (q) gets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</a:p>
          <a:p>
            <a:pPr lvl="1"/>
            <a:r>
              <a:rPr lang="en-US" dirty="0" smtClean="0"/>
              <a:t>Rest of the time (1 - q) gets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/>
              <a:t>D</a:t>
            </a:r>
            <a:r>
              <a:rPr lang="en-US" dirty="0" smtClean="0"/>
              <a:t> = (q)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q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/>
              <a:t>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1q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0 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0</a:t>
            </a:r>
            <a:r>
              <a:rPr lang="en-US" dirty="0" smtClean="0"/>
              <a:t>q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/>
              <a:t>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q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522579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, -3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-2 , 2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,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, 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5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Player </a:t>
            </a:r>
            <a:r>
              <a:rPr lang="en-US" smtClean="0"/>
              <a:t>B’s strategy – </a:t>
            </a:r>
            <a:r>
              <a:rPr lang="en-US"/>
              <a:t>making </a:t>
            </a:r>
            <a:r>
              <a:rPr lang="en-US" smtClean="0"/>
              <a:t>A indifferent</a:t>
            </a:r>
            <a:r>
              <a:rPr lang="en-US"/>
              <a:t/>
            </a:r>
            <a:br>
              <a:rPr lang="en-US"/>
            </a:br>
            <a:r>
              <a:rPr lang="en-US"/>
              <a:t>Comparison </a:t>
            </a:r>
            <a:r>
              <a:rPr lang="en-US" dirty="0" smtClean="0"/>
              <a:t>of EU</a:t>
            </a:r>
            <a:r>
              <a:rPr lang="en-US" baseline="-25000" dirty="0" smtClean="0"/>
              <a:t>U</a:t>
            </a:r>
            <a:r>
              <a:rPr lang="en-US" dirty="0" smtClean="0"/>
              <a:t> with EU</a:t>
            </a:r>
            <a:r>
              <a:rPr lang="en-US" baseline="-25000" dirty="0" smtClean="0"/>
              <a:t>D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5q</a:t>
            </a:r>
            <a:r>
              <a:rPr lang="en-GB" dirty="0" smtClean="0"/>
              <a:t> </a:t>
            </a:r>
            <a:r>
              <a:rPr lang="en-GB" dirty="0">
                <a:solidFill>
                  <a:schemeClr val="accent1"/>
                </a:solidFill>
              </a:rPr>
              <a:t>-</a:t>
            </a:r>
            <a:r>
              <a:rPr lang="en-GB" dirty="0"/>
              <a:t> 2 </a:t>
            </a:r>
            <a:endParaRPr lang="en-GB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q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		= EU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5q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-</a:t>
            </a:r>
            <a:r>
              <a:rPr lang="en-GB" dirty="0" smtClean="0"/>
              <a:t> 2 	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q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-5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endParaRPr lang="en-GB" baseline="-25000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2 		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6q</a:t>
            </a:r>
            <a:r>
              <a:rPr lang="en-GB" baseline="-25000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/-6</a:t>
            </a:r>
          </a:p>
          <a:p>
            <a:r>
              <a:rPr lang="en-US" b="1" dirty="0" smtClean="0"/>
              <a:t>q</a:t>
            </a:r>
            <a:r>
              <a:rPr lang="en-GB" b="1" dirty="0" smtClean="0"/>
              <a:t> 		= 1/3</a:t>
            </a:r>
          </a:p>
          <a:p>
            <a:endParaRPr lang="en-US" dirty="0"/>
          </a:p>
          <a:p>
            <a:r>
              <a:rPr lang="en-US" b="1" dirty="0" smtClean="0"/>
              <a:t>1 - q</a:t>
            </a:r>
            <a:r>
              <a:rPr lang="en-GB" b="1" dirty="0" smtClean="0"/>
              <a:t> </a:t>
            </a:r>
            <a:r>
              <a:rPr lang="en-GB" dirty="0" smtClean="0"/>
              <a:t>= 1 - 1/3 = </a:t>
            </a:r>
            <a:r>
              <a:rPr lang="en-GB" b="1" dirty="0" smtClean="0"/>
              <a:t>2/3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We’ve found the ideal mixed strategy for Player B</a:t>
            </a:r>
          </a:p>
          <a:p>
            <a:r>
              <a:rPr lang="en-US" dirty="0" smtClean="0"/>
              <a:t>If Player B plays Left 1/3 of time and Down 2/3 of time, Player A is indifferent to choosing Up or Down</a:t>
            </a:r>
          </a:p>
        </p:txBody>
      </p:sp>
    </p:spTree>
    <p:extLst>
      <p:ext uri="{BB962C8B-B14F-4D97-AF65-F5344CB8AC3E}">
        <p14:creationId xmlns:p14="http://schemas.microsoft.com/office/powerpoint/2010/main" val="35657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Mixed strategy NE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( </a:t>
            </a:r>
            <a:r>
              <a:rPr lang="en-GB" sz="2800" dirty="0" smtClean="0">
                <a:solidFill>
                  <a:srgbClr val="FF0000"/>
                </a:solidFill>
              </a:rPr>
              <a:t>1/6 U</a:t>
            </a:r>
            <a:r>
              <a:rPr lang="en-GB" sz="2800" dirty="0" smtClean="0"/>
              <a:t> , </a:t>
            </a:r>
            <a:r>
              <a:rPr lang="en-GB" sz="2800" dirty="0" smtClean="0">
                <a:solidFill>
                  <a:schemeClr val="accent6"/>
                </a:solidFill>
              </a:rPr>
              <a:t>1/3 L</a:t>
            </a:r>
            <a:r>
              <a:rPr lang="en-GB" sz="2800" dirty="0" smtClean="0"/>
              <a:t> 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42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Y - MSNE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65573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 (1/3)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 (2/3)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(1/6)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(5/6)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go out together but have no means of communication</a:t>
            </a:r>
          </a:p>
          <a:p>
            <a:r>
              <a:rPr lang="en-US" dirty="0" smtClean="0"/>
              <a:t>Have 2 choices – ballet or box fight</a:t>
            </a:r>
          </a:p>
          <a:p>
            <a:r>
              <a:rPr lang="en-US" dirty="0" smtClean="0"/>
              <a:t>Player A prefers box fight</a:t>
            </a:r>
          </a:p>
          <a:p>
            <a:r>
              <a:rPr lang="en-US" dirty="0" smtClean="0"/>
              <a:t>Player B prefers ballet</a:t>
            </a:r>
          </a:p>
          <a:p>
            <a:r>
              <a:rPr lang="en-US" dirty="0" smtClean="0"/>
              <a:t>Both prefer being together than being alone</a:t>
            </a:r>
          </a:p>
          <a:p>
            <a:endParaRPr lang="en-US" dirty="0"/>
          </a:p>
          <a:p>
            <a:r>
              <a:rPr lang="en-US" dirty="0" smtClean="0"/>
              <a:t>Preferences for player A:	F &gt; B &gt; A</a:t>
            </a:r>
          </a:p>
          <a:p>
            <a:r>
              <a:rPr lang="en-US" dirty="0" smtClean="0"/>
              <a:t>Preferences for player B:	B &gt; F &gt;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6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51692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r>
                        <a:rPr lang="en-US" sz="1900" dirty="0" smtClean="0"/>
                        <a:t>Battle of sexes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2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61597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r>
                        <a:rPr lang="en-US" sz="1900" dirty="0" smtClean="0"/>
                        <a:t>Battle of sexes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PS equilibriums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Mixed-strategy </a:t>
            </a:r>
            <a:br>
              <a:rPr lang="en-US" dirty="0" smtClean="0"/>
            </a:br>
            <a:r>
              <a:rPr lang="en-US" dirty="0" smtClean="0"/>
              <a:t>Nash equilibrium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Equilibriums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smtClean="0"/>
              <a:t>pure-strategies equilibriums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would they coordinate?</a:t>
            </a:r>
          </a:p>
          <a:p>
            <a:endParaRPr lang="en-US" dirty="0"/>
          </a:p>
          <a:p>
            <a:r>
              <a:rPr lang="en-US" dirty="0" smtClean="0"/>
              <a:t>Apart from pure strategies equilibriums there is one mixed strategy equilibrium for this game</a:t>
            </a:r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1/3 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2/3 b</a:t>
            </a:r>
            <a:r>
              <a:rPr lang="en-US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330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76019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mixed strategy 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6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Calculation of MS NE payoffs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mixed-strategy NE payoffs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51134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2/3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1/3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1/3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1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mixed-strategy NE payoffs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91468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1/9</a:t>
                      </a:r>
                      <a:endParaRPr lang="en-GB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endParaRPr lang="en-GB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</a:t>
            </a:r>
            <a:r>
              <a:rPr lang="en-US" dirty="0" smtClean="0"/>
              <a:t> – Payoffs for player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simply multiply payoffs for player A and probabilities for each outcome and then sum them together</a:t>
            </a:r>
          </a:p>
          <a:p>
            <a:endParaRPr lang="en-US" dirty="0" smtClean="0"/>
          </a:p>
          <a:p>
            <a:r>
              <a:rPr lang="en-US" dirty="0" smtClean="0"/>
              <a:t>Player A’s payoffs: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* 2/9 	= 2/9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* 1/9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* 4/9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* 2/9	= 4/9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2/9 + 0 + 0 + 4/9</a:t>
            </a:r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6/9</a:t>
            </a:r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2/3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75662"/>
              </p:ext>
            </p:extLst>
          </p:nvPr>
        </p:nvGraphicFramePr>
        <p:xfrm>
          <a:off x="4443812" y="2086052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6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</a:t>
            </a:r>
            <a:r>
              <a:rPr lang="en-US" dirty="0" smtClean="0"/>
              <a:t> – Payoffs for player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simply multiply payoffs of player B and probabilities for each outcome and then sum them together</a:t>
            </a:r>
          </a:p>
          <a:p>
            <a:endParaRPr lang="en-US" dirty="0" smtClean="0"/>
          </a:p>
          <a:p>
            <a:r>
              <a:rPr lang="en-US" dirty="0" smtClean="0"/>
              <a:t>Player A’s payoffs: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* 2/9 	= 4/9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 * 1/9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 * 4/9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* 2/9	= 2/9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4/9 + 0 + 0 + 2/9</a:t>
            </a:r>
          </a:p>
          <a:p>
            <a:r>
              <a:rPr lang="en-US" dirty="0" smtClean="0"/>
              <a:t>EU(</a:t>
            </a:r>
            <a:r>
              <a:rPr lang="en-US" dirty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6/9</a:t>
            </a:r>
          </a:p>
          <a:p>
            <a:r>
              <a:rPr lang="en-US" dirty="0" smtClean="0"/>
              <a:t>EU(</a:t>
            </a:r>
            <a:r>
              <a:rPr lang="en-US" dirty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2/3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541906"/>
              </p:ext>
            </p:extLst>
          </p:nvPr>
        </p:nvGraphicFramePr>
        <p:xfrm>
          <a:off x="4443812" y="2086052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strategies NE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1</a:t>
            </a:r>
          </a:p>
          <a:p>
            <a:r>
              <a:rPr lang="en-US" dirty="0" smtClean="0"/>
              <a:t>Mixed strategies NE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1/3 B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2/3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2/3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2/3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30360"/>
              </p:ext>
            </p:extLst>
          </p:nvPr>
        </p:nvGraphicFramePr>
        <p:xfrm>
          <a:off x="3871244" y="812728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1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FSS entrance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students meet at the main faculty entrance</a:t>
            </a:r>
          </a:p>
          <a:p>
            <a:r>
              <a:rPr lang="en-US" dirty="0" smtClean="0"/>
              <a:t>Both simultaneously decide whether to walk or stop</a:t>
            </a:r>
          </a:p>
          <a:p>
            <a:r>
              <a:rPr lang="en-US" dirty="0" smtClean="0"/>
              <a:t>If both walk, they collide and both </a:t>
            </a:r>
            <a:r>
              <a:rPr lang="en-US" smtClean="0"/>
              <a:t>get a bruise (payoff -5)</a:t>
            </a:r>
            <a:endParaRPr lang="en-US" dirty="0" smtClean="0"/>
          </a:p>
          <a:p>
            <a:r>
              <a:rPr lang="en-US" dirty="0" smtClean="0"/>
              <a:t>If one stops and other walks</a:t>
            </a:r>
          </a:p>
          <a:p>
            <a:pPr lvl="1"/>
            <a:r>
              <a:rPr lang="en-US" dirty="0" smtClean="0"/>
              <a:t>Student who stopped gets good karma for letting the </a:t>
            </a:r>
            <a:r>
              <a:rPr lang="en-US" smtClean="0"/>
              <a:t>other pass with payoff 1, </a:t>
            </a:r>
            <a:r>
              <a:rPr lang="en-US" dirty="0" smtClean="0"/>
              <a:t>but at the same time gets delayed, which </a:t>
            </a:r>
            <a:r>
              <a:rPr lang="en-US" smtClean="0"/>
              <a:t>is completely offsetting </a:t>
            </a:r>
            <a:r>
              <a:rPr lang="en-US" dirty="0" smtClean="0"/>
              <a:t>the value of the good karma</a:t>
            </a:r>
          </a:p>
          <a:p>
            <a:pPr lvl="1"/>
            <a:r>
              <a:rPr lang="en-US" dirty="0" smtClean="0"/>
              <a:t>Student who walked gets to pass quickly and thus gets payoff 1</a:t>
            </a:r>
          </a:p>
          <a:p>
            <a:r>
              <a:rPr lang="en-US" dirty="0" smtClean="0"/>
              <a:t>If both stop, each would get good karma for letting the </a:t>
            </a:r>
            <a:r>
              <a:rPr lang="en-US" smtClean="0"/>
              <a:t>other pass, but each will get delayed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652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53318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W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FSS entrance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31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</a:t>
            </a:r>
          </a:p>
          <a:p>
            <a:endParaRPr lang="en-US" dirty="0"/>
          </a:p>
          <a:p>
            <a:r>
              <a:rPr lang="en-US" dirty="0" smtClean="0"/>
              <a:t>Players choose heads or tails</a:t>
            </a:r>
          </a:p>
          <a:p>
            <a:endParaRPr lang="en-US" dirty="0"/>
          </a:p>
          <a:p>
            <a:r>
              <a:rPr lang="en-US" dirty="0" smtClean="0"/>
              <a:t>If players </a:t>
            </a:r>
            <a:r>
              <a:rPr lang="en-US" dirty="0"/>
              <a:t>match </a:t>
            </a:r>
            <a:r>
              <a:rPr lang="en-US" dirty="0" smtClean="0"/>
              <a:t>heads/tails, </a:t>
            </a:r>
            <a:r>
              <a:rPr lang="en-US" smtClean="0"/>
              <a:t>I (Player 1) win </a:t>
            </a:r>
            <a:r>
              <a:rPr lang="en-US" dirty="0" smtClean="0"/>
              <a:t>both coins</a:t>
            </a:r>
          </a:p>
          <a:p>
            <a:endParaRPr lang="en-US" dirty="0" smtClean="0"/>
          </a:p>
          <a:p>
            <a:r>
              <a:rPr lang="en-US" dirty="0"/>
              <a:t>If players </a:t>
            </a:r>
            <a:r>
              <a:rPr lang="en-US" dirty="0" smtClean="0"/>
              <a:t>don’t match </a:t>
            </a:r>
            <a:r>
              <a:rPr lang="en-US" dirty="0"/>
              <a:t>heads/tails, </a:t>
            </a:r>
            <a:r>
              <a:rPr lang="en-US" smtClean="0"/>
              <a:t>opponent (Player 2) wins </a:t>
            </a:r>
            <a:r>
              <a:rPr lang="en-US" dirty="0" smtClean="0"/>
              <a:t>both coins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9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809502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w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1/6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5/6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1/6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5/6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FSS entrance game 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854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Extensive form games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0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form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Visualized as a game (decision) tree</a:t>
            </a:r>
          </a:p>
          <a:p>
            <a:endParaRPr lang="en-US" dirty="0"/>
          </a:p>
          <a:p>
            <a:r>
              <a:rPr lang="en-US" dirty="0" smtClean="0"/>
              <a:t>Players move sequentially</a:t>
            </a:r>
          </a:p>
          <a:p>
            <a:endParaRPr lang="en-US" dirty="0"/>
          </a:p>
          <a:p>
            <a:r>
              <a:rPr lang="en-US" dirty="0" smtClean="0"/>
              <a:t>Captures time in game</a:t>
            </a:r>
          </a:p>
          <a:p>
            <a:endParaRPr lang="en-US" dirty="0"/>
          </a:p>
          <a:p>
            <a:r>
              <a:rPr lang="en-US" dirty="0" smtClean="0"/>
              <a:t>Captures knowledge of agents – sometimes agents do not </a:t>
            </a:r>
            <a:r>
              <a:rPr lang="en-US" smtClean="0"/>
              <a:t>have information where they are located in game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square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called</a:t>
            </a:r>
            <a:r>
              <a:rPr lang="sk-SK" dirty="0" smtClean="0"/>
              <a:t> </a:t>
            </a:r>
            <a:r>
              <a:rPr lang="sk-SK" dirty="0" err="1" smtClean="0"/>
              <a:t>node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line</a:t>
            </a:r>
            <a:r>
              <a:rPr lang="sk-SK" dirty="0" smtClean="0"/>
              <a:t> </a:t>
            </a:r>
            <a:r>
              <a:rPr lang="sk-SK" dirty="0" err="1" smtClean="0"/>
              <a:t>represents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owner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node</a:t>
            </a:r>
            <a:r>
              <a:rPr lang="sk-SK" dirty="0" smtClean="0"/>
              <a:t> has at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disposal</a:t>
            </a:r>
            <a:endParaRPr lang="en-US" dirty="0"/>
          </a:p>
          <a:p>
            <a:endParaRPr lang="sk-SK" dirty="0" smtClean="0"/>
          </a:p>
          <a:p>
            <a:r>
              <a:rPr lang="sk-SK" dirty="0" err="1" smtClean="0"/>
              <a:t>Nodes</a:t>
            </a:r>
            <a:r>
              <a:rPr lang="sk-SK" dirty="0" smtClean="0"/>
              <a:t> </a:t>
            </a:r>
            <a:r>
              <a:rPr lang="sk-SK" dirty="0" err="1" smtClean="0"/>
              <a:t>might</a:t>
            </a:r>
            <a:r>
              <a:rPr lang="sk-SK" dirty="0" smtClean="0"/>
              <a:t> </a:t>
            </a:r>
            <a:r>
              <a:rPr lang="sk-SK" dirty="0" err="1" smtClean="0"/>
              <a:t>either</a:t>
            </a:r>
            <a:r>
              <a:rPr lang="sk-SK" dirty="0" smtClean="0"/>
              <a:t> </a:t>
            </a:r>
            <a:r>
              <a:rPr lang="sk-SK" dirty="0" err="1" smtClean="0"/>
              <a:t>trigger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or end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circle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end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tree</a:t>
            </a:r>
            <a:r>
              <a:rPr lang="sk-SK" dirty="0" smtClean="0"/>
              <a:t> – </a:t>
            </a:r>
            <a:r>
              <a:rPr lang="sk-SK" dirty="0" err="1" smtClean="0"/>
              <a:t>it</a:t>
            </a:r>
            <a:r>
              <a:rPr lang="en-US" dirty="0" smtClean="0"/>
              <a:t>’s called terminal node</a:t>
            </a:r>
          </a:p>
          <a:p>
            <a:endParaRPr lang="sk-SK" dirty="0" smtClean="0"/>
          </a:p>
          <a:p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circle</a:t>
            </a:r>
            <a:r>
              <a:rPr lang="sk-SK" dirty="0" smtClean="0"/>
              <a:t> </a:t>
            </a:r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yield</a:t>
            </a:r>
            <a:r>
              <a:rPr lang="sk-SK" dirty="0" smtClean="0"/>
              <a:t> </a:t>
            </a:r>
            <a:r>
              <a:rPr lang="sk-SK" dirty="0" err="1" smtClean="0"/>
              <a:t>payoffs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err="1" smtClean="0"/>
              <a:t>the</a:t>
            </a:r>
            <a:r>
              <a:rPr lang="sk-SK" smtClean="0"/>
              <a:t> actors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Backwards induction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0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Backwards 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Moves player make at nodes reached in an equilibrium are called behavior on the equilibrium path</a:t>
            </a:r>
          </a:p>
          <a:p>
            <a:endParaRPr lang="en-US" dirty="0"/>
          </a:p>
          <a:p>
            <a:r>
              <a:rPr lang="en-US" dirty="0" smtClean="0"/>
              <a:t>Moves player make at nodes that are not reached in an equilibrium are behavior off the equilibrium path</a:t>
            </a:r>
          </a:p>
          <a:p>
            <a:endParaRPr lang="en-US" dirty="0"/>
          </a:p>
          <a:p>
            <a:r>
              <a:rPr lang="en-US" dirty="0" smtClean="0"/>
              <a:t>Players can not commit themselves to make moves in future – decisions at nodes change decisions at later nodes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Backwards</a:t>
            </a:r>
            <a:r>
              <a:rPr lang="sk-SK" dirty="0" smtClean="0"/>
              <a:t> </a:t>
            </a:r>
            <a:r>
              <a:rPr lang="sk-SK" dirty="0" err="1" smtClean="0"/>
              <a:t>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Begin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en-US" dirty="0" smtClean="0"/>
              <a:t> decisions that lead only to terminal nodes</a:t>
            </a:r>
          </a:p>
          <a:p>
            <a:endParaRPr lang="en-US" dirty="0"/>
          </a:p>
          <a:p>
            <a:r>
              <a:rPr lang="en-US" dirty="0" smtClean="0"/>
              <a:t>Compare payoffs for decisions in each node leading to terminal </a:t>
            </a:r>
            <a:r>
              <a:rPr lang="en-US" smtClean="0"/>
              <a:t>node </a:t>
            </a:r>
          </a:p>
          <a:p>
            <a:endParaRPr lang="en-US"/>
          </a:p>
          <a:p>
            <a:r>
              <a:rPr lang="en-US" smtClean="0"/>
              <a:t>Find best </a:t>
            </a:r>
            <a:r>
              <a:rPr lang="en-US" dirty="0" smtClean="0"/>
              <a:t>reply to alternatives </a:t>
            </a:r>
            <a:r>
              <a:rPr lang="en-US" smtClean="0"/>
              <a:t>of player playing </a:t>
            </a:r>
            <a:r>
              <a:rPr lang="en-US" dirty="0" smtClean="0"/>
              <a:t>at the </a:t>
            </a:r>
            <a:r>
              <a:rPr lang="en-US" smtClean="0"/>
              <a:t>current node</a:t>
            </a:r>
          </a:p>
          <a:p>
            <a:endParaRPr lang="en-US" dirty="0"/>
          </a:p>
          <a:p>
            <a:r>
              <a:rPr lang="en-US" dirty="0" smtClean="0"/>
              <a:t>Work through nodes backwards and solve the outcomes of all nodes comparing payoffs for respective players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5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sz="3200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sz="3200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8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89254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Heads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Tails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Heads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Tails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5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sz="3200" dirty="0" smtClean="0">
                <a:solidFill>
                  <a:srgbClr val="FF0000"/>
                </a:solidFill>
              </a:rPr>
              <a:t>2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sk-SK" sz="3200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sz="3200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sz="1900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3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of sequential game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Nash equilibrium in pure strategies</a:t>
            </a:r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6"/>
                </a:solidFill>
              </a:rPr>
              <a:t>u , u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There may be more NE in pure strategies</a:t>
            </a:r>
          </a:p>
          <a:p>
            <a:endParaRPr lang="en-US" dirty="0"/>
          </a:p>
          <a:p>
            <a:r>
              <a:rPr lang="en-US" dirty="0" smtClean="0"/>
              <a:t>B decides – if A goes U than u yields better payoff in the upper node, if A goes D than u yields better payoff in the lower node</a:t>
            </a:r>
          </a:p>
          <a:p>
            <a:endParaRPr lang="en-US" dirty="0"/>
          </a:p>
          <a:p>
            <a:r>
              <a:rPr lang="en-US" dirty="0" smtClean="0"/>
              <a:t>A knows that B will choose u in both nodes, therefore compares payoffs in u for going U or D – U yields better payoff</a:t>
            </a:r>
          </a:p>
        </p:txBody>
      </p:sp>
    </p:spTree>
    <p:extLst>
      <p:ext uri="{BB962C8B-B14F-4D97-AF65-F5344CB8AC3E}">
        <p14:creationId xmlns:p14="http://schemas.microsoft.com/office/powerpoint/2010/main" val="24145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easily in games of perfect information</a:t>
            </a:r>
          </a:p>
          <a:p>
            <a:endParaRPr lang="en-US" dirty="0"/>
          </a:p>
          <a:p>
            <a:r>
              <a:rPr lang="en-US" dirty="0" smtClean="0"/>
              <a:t>All actors are aware of all previous actions and can also anticipate, what actors will do based on their expected utilities over outcomes at subsequent nodes – actors have a perfect recall</a:t>
            </a:r>
          </a:p>
          <a:p>
            <a:endParaRPr lang="en-US" dirty="0"/>
          </a:p>
          <a:p>
            <a:r>
              <a:rPr lang="en-US" dirty="0" smtClean="0"/>
              <a:t>However, backwards induction assesses only rationality on the equilibrium path. NE found off the equilibrium path will not be found through backwards induction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7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1" idx="2"/>
            <a:endCxn id="7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2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2022" y="1984177"/>
            <a:ext cx="14554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1900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8620" y="53056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6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1" idx="2"/>
            <a:endCxn id="7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2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2022" y="1984177"/>
            <a:ext cx="1455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2000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8620" y="53056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3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</a:t>
            </a:r>
            <a:r>
              <a:rPr lang="en-US" dirty="0" err="1" smtClean="0"/>
              <a:t>Selten’s</a:t>
            </a:r>
            <a:r>
              <a:rPr lang="en-US" dirty="0" smtClean="0"/>
              <a:t> game into matrix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A has 2 moves</a:t>
            </a:r>
          </a:p>
          <a:p>
            <a:pPr lvl="1"/>
            <a:r>
              <a:rPr lang="en-US" dirty="0" smtClean="0"/>
              <a:t>U, D</a:t>
            </a:r>
          </a:p>
          <a:p>
            <a:pPr lvl="1"/>
            <a:r>
              <a:rPr lang="en-US" dirty="0" err="1" smtClean="0"/>
              <a:t>Thess</a:t>
            </a:r>
            <a:r>
              <a:rPr lang="en-US" dirty="0" smtClean="0"/>
              <a:t> constitute 2 rows in a matrix</a:t>
            </a:r>
          </a:p>
          <a:p>
            <a:r>
              <a:rPr lang="en-US" dirty="0" smtClean="0"/>
              <a:t>Player B has also 2 moves</a:t>
            </a:r>
          </a:p>
          <a:p>
            <a:pPr lvl="1"/>
            <a:r>
              <a:rPr lang="en-US" dirty="0" smtClean="0"/>
              <a:t>u, d</a:t>
            </a:r>
          </a:p>
          <a:p>
            <a:pPr lvl="1"/>
            <a:r>
              <a:rPr lang="en-US" dirty="0" smtClean="0"/>
              <a:t>These constitute 2 columns in a matrix</a:t>
            </a:r>
          </a:p>
          <a:p>
            <a:pPr lvl="1"/>
            <a:endParaRPr lang="en-US" dirty="0"/>
          </a:p>
          <a:p>
            <a:r>
              <a:rPr lang="en-US" dirty="0" smtClean="0"/>
              <a:t>We have 2x2 game in normal form</a:t>
            </a:r>
          </a:p>
        </p:txBody>
      </p:sp>
    </p:spTree>
    <p:extLst>
      <p:ext uri="{BB962C8B-B14F-4D97-AF65-F5344CB8AC3E}">
        <p14:creationId xmlns:p14="http://schemas.microsoft.com/office/powerpoint/2010/main" val="33645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8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537639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1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1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 – mixed strategy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47475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Heads (0.5)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Tails (0.5)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Heads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(0.5)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Tails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(0.5)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8718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4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0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9884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7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65991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extensive form into normal form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rewrite extensive form game into normal form, only one matrix will emerge as a representation</a:t>
            </a:r>
          </a:p>
          <a:p>
            <a:endParaRPr lang="en-US" dirty="0"/>
          </a:p>
          <a:p>
            <a:r>
              <a:rPr lang="en-US" dirty="0" smtClean="0"/>
              <a:t>This does not work the other way around</a:t>
            </a:r>
          </a:p>
          <a:p>
            <a:endParaRPr lang="en-US" dirty="0"/>
          </a:p>
          <a:p>
            <a:r>
              <a:rPr lang="en-US" dirty="0" smtClean="0"/>
              <a:t>Since matrixes do not hold information about sequence of actions, one normal-form game might have multiple extensive-form representations that would completely alter outcomes of </a:t>
            </a:r>
            <a:r>
              <a:rPr lang="en-US" smtClean="0"/>
              <a:t>the game</a:t>
            </a:r>
          </a:p>
          <a:p>
            <a:endParaRPr lang="en-US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5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 from matrix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4222" y="365512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  <a:endCxn id="10" idx="1"/>
          </p:cNvCxnSpPr>
          <p:nvPr/>
        </p:nvCxnSpPr>
        <p:spPr>
          <a:xfrm flipV="1">
            <a:off x="2328312" y="2546744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817174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972704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5" idx="2"/>
            <a:endCxn id="7" idx="3"/>
          </p:cNvCxnSpPr>
          <p:nvPr/>
        </p:nvCxnSpPr>
        <p:spPr>
          <a:xfrm flipH="1">
            <a:off x="3902950" y="4481184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6" idx="2"/>
          </p:cNvCxnSpPr>
          <p:nvPr/>
        </p:nvCxnSpPr>
        <p:spPr>
          <a:xfrm>
            <a:off x="3902950" y="5134749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8860" y="2384699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13" idx="2"/>
            <a:endCxn id="10" idx="3"/>
          </p:cNvCxnSpPr>
          <p:nvPr/>
        </p:nvCxnSpPr>
        <p:spPr>
          <a:xfrm flipH="1">
            <a:off x="3902950" y="1892678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14" idx="2"/>
          </p:cNvCxnSpPr>
          <p:nvPr/>
        </p:nvCxnSpPr>
        <p:spPr>
          <a:xfrm>
            <a:off x="3902950" y="2546744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32712" y="171404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6088" y="30121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32712" y="43025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32712" y="55929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882982" y="2628736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77820" y="465982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88412" y="549157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88412" y="293654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88412" y="443863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88412" y="1690689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2" y="328579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0905" y="365512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8620" y="169590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468620" y="299806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 </a:t>
            </a:r>
            <a:r>
              <a:rPr lang="sk-SK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468620" y="42904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468620" y="55808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2 </a:t>
            </a:r>
            <a:r>
              <a:rPr lang="sk-SK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31" name="Straight Connector 30"/>
          <p:cNvCxnSpPr>
            <a:stCxn id="10" idx="2"/>
            <a:endCxn id="7" idx="0"/>
          </p:cNvCxnSpPr>
          <p:nvPr/>
        </p:nvCxnSpPr>
        <p:spPr>
          <a:xfrm>
            <a:off x="3740905" y="2708789"/>
            <a:ext cx="0" cy="226391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3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 from matrix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4222" y="3655129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  <a:endCxn id="10" idx="1"/>
          </p:cNvCxnSpPr>
          <p:nvPr/>
        </p:nvCxnSpPr>
        <p:spPr>
          <a:xfrm flipV="1">
            <a:off x="2328312" y="2546744"/>
            <a:ext cx="1250548" cy="127043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817174"/>
            <a:ext cx="1250548" cy="13175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972704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5" idx="2"/>
            <a:endCxn id="7" idx="3"/>
          </p:cNvCxnSpPr>
          <p:nvPr/>
        </p:nvCxnSpPr>
        <p:spPr>
          <a:xfrm flipH="1">
            <a:off x="3902950" y="4481184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6" idx="2"/>
          </p:cNvCxnSpPr>
          <p:nvPr/>
        </p:nvCxnSpPr>
        <p:spPr>
          <a:xfrm>
            <a:off x="3902950" y="5134749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8860" y="238469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13" idx="2"/>
            <a:endCxn id="10" idx="3"/>
          </p:cNvCxnSpPr>
          <p:nvPr/>
        </p:nvCxnSpPr>
        <p:spPr>
          <a:xfrm flipH="1">
            <a:off x="3902950" y="1892678"/>
            <a:ext cx="1029762" cy="654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14" idx="2"/>
          </p:cNvCxnSpPr>
          <p:nvPr/>
        </p:nvCxnSpPr>
        <p:spPr>
          <a:xfrm>
            <a:off x="3902950" y="2546744"/>
            <a:ext cx="1033138" cy="644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32712" y="171404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6088" y="30121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32712" y="43025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32712" y="55929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882982" y="2628736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u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77820" y="465982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88412" y="549157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88412" y="293654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88412" y="443863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88412" y="1690689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2" y="328579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0905" y="365512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8620" y="169590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en-US"/>
              <a:t> ,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468620" y="299806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en-US"/>
              <a:t> ,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468620" y="42904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>
                <a:solidFill>
                  <a:schemeClr val="accent6"/>
                </a:solidFill>
              </a:rPr>
              <a:t>-1</a:t>
            </a:r>
            <a:r>
              <a:rPr lang="en-US"/>
              <a:t> , </a:t>
            </a:r>
            <a:r>
              <a:rPr lang="en-US" smtClean="0">
                <a:solidFill>
                  <a:srgbClr val="FF0000"/>
                </a:solidFill>
              </a:rPr>
              <a:t>-1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468620" y="55808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>
                <a:solidFill>
                  <a:schemeClr val="accent6"/>
                </a:solidFill>
              </a:rPr>
              <a:t>0</a:t>
            </a:r>
            <a:r>
              <a:rPr lang="en-US"/>
              <a:t> ,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sk-SK" smtClean="0"/>
              <a:t>)</a:t>
            </a:r>
            <a:endParaRPr lang="en-GB" dirty="0"/>
          </a:p>
        </p:txBody>
      </p:sp>
      <p:cxnSp>
        <p:nvCxnSpPr>
          <p:cNvPr id="31" name="Straight Connector 30"/>
          <p:cNvCxnSpPr>
            <a:stCxn id="10" idx="2"/>
            <a:endCxn id="7" idx="0"/>
          </p:cNvCxnSpPr>
          <p:nvPr/>
        </p:nvCxnSpPr>
        <p:spPr>
          <a:xfrm>
            <a:off x="3740905" y="2708789"/>
            <a:ext cx="0" cy="22639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sets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Player’s information/knowledge about moves, which have been played in the game previously</a:t>
            </a:r>
          </a:p>
          <a:p>
            <a:endParaRPr lang="en-US"/>
          </a:p>
          <a:p>
            <a:r>
              <a:rPr lang="en-US" smtClean="0"/>
              <a:t>In games of perfect information, each node is information set – each player in each moment of the game knows, which moves were played before</a:t>
            </a:r>
          </a:p>
          <a:p>
            <a:endParaRPr lang="en-US"/>
          </a:p>
          <a:p>
            <a:r>
              <a:rPr lang="en-US" smtClean="0"/>
              <a:t>If player is uncertain about previous moves, information set contains more than one node</a:t>
            </a:r>
          </a:p>
          <a:p>
            <a:endParaRPr lang="en-US"/>
          </a:p>
          <a:p>
            <a:r>
              <a:rPr lang="en-US" smtClean="0"/>
              <a:t>Information sets capture player’s ignorance about previous moves in game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299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0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63901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9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Calculation </a:t>
            </a:r>
            <a:br>
              <a:rPr lang="en-US" dirty="0" smtClean="0"/>
            </a:br>
            <a:r>
              <a:rPr lang="en-US" dirty="0" smtClean="0"/>
              <a:t>of mixed-strategy 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14533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1" idx="2"/>
            <a:endCxn id="7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2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2022" y="1984177"/>
            <a:ext cx="14554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1900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8620" y="53056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6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off the equilibrium 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game has another NE which is represented by action U which is not revealed in extensive form</a:t>
            </a:r>
          </a:p>
          <a:p>
            <a:endParaRPr lang="en-US" dirty="0"/>
          </a:p>
          <a:p>
            <a:r>
              <a:rPr lang="en-US" smtClean="0"/>
              <a:t>This </a:t>
            </a:r>
            <a:r>
              <a:rPr lang="en-US" dirty="0" smtClean="0"/>
              <a:t>equilibrium (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u</a:t>
            </a:r>
            <a:r>
              <a:rPr lang="en-US" dirty="0" smtClean="0"/>
              <a:t>) is called a </a:t>
            </a:r>
            <a:r>
              <a:rPr lang="en-US" smtClean="0"/>
              <a:t>non-credible </a:t>
            </a:r>
            <a:r>
              <a:rPr lang="en-US" smtClean="0"/>
              <a:t>threat</a:t>
            </a:r>
          </a:p>
          <a:p>
            <a:pPr lvl="1"/>
            <a:r>
              <a:rPr lang="en-US" smtClean="0"/>
              <a:t>B is willing to get its largest payoff, which will result from A playing 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/>
              <a:t> (deciding not to play the game)</a:t>
            </a:r>
          </a:p>
          <a:p>
            <a:pPr lvl="1"/>
            <a:r>
              <a:rPr lang="en-US" smtClean="0"/>
              <a:t>B </a:t>
            </a:r>
            <a:r>
              <a:rPr lang="en-US"/>
              <a:t>can change its payoff </a:t>
            </a:r>
            <a:r>
              <a:rPr lang="en-US"/>
              <a:t>from </a:t>
            </a:r>
            <a:r>
              <a:rPr lang="en-US" smtClean="0"/>
              <a:t>A’s decision about 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 only </a:t>
            </a:r>
            <a:r>
              <a:rPr lang="en-US"/>
              <a:t>by threatening that it will play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 if A </a:t>
            </a:r>
            <a:r>
              <a:rPr lang="en-US"/>
              <a:t>plays </a:t>
            </a:r>
            <a:r>
              <a:rPr lang="en-US" smtClean="0">
                <a:solidFill>
                  <a:srgbClr val="FF0000"/>
                </a:solidFill>
              </a:rPr>
              <a:t>D</a:t>
            </a:r>
          </a:p>
          <a:p>
            <a:pPr lvl="1"/>
            <a:r>
              <a:rPr lang="en-US"/>
              <a:t>But B will never play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, since it brings lower payoff than </a:t>
            </a:r>
            <a:r>
              <a:rPr lang="en-US"/>
              <a:t>playing </a:t>
            </a:r>
            <a:r>
              <a:rPr lang="en-US" smtClean="0">
                <a:solidFill>
                  <a:schemeClr val="accent6"/>
                </a:solidFill>
              </a:rPr>
              <a:t>d</a:t>
            </a:r>
            <a:endParaRPr lang="en-US">
              <a:solidFill>
                <a:schemeClr val="accent6"/>
              </a:solidFill>
            </a:endParaRPr>
          </a:p>
          <a:p>
            <a:pPr lvl="1"/>
            <a:endParaRPr lang="en-US" dirty="0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77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Selten’s</a:t>
            </a:r>
            <a:r>
              <a:rPr lang="en-US" smtClean="0"/>
              <a:t> game and non-credible threat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9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Subgame</a:t>
            </a:r>
            <a:r>
              <a:rPr lang="en-US" dirty="0" smtClean="0"/>
              <a:t> perfection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8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Subset of the nodes of a </a:t>
            </a:r>
            <a:r>
              <a:rPr lang="en-US" smtClean="0"/>
              <a:t>game starting </a:t>
            </a:r>
            <a:r>
              <a:rPr lang="en-US" dirty="0" smtClean="0"/>
              <a:t>with initial node and including all its successors that preserves all information sets of the game and over which a (new) game is defined by the restriction of the original game elements to these nodes</a:t>
            </a:r>
          </a:p>
          <a:p>
            <a:endParaRPr lang="en-US" dirty="0"/>
          </a:p>
          <a:p>
            <a:r>
              <a:rPr lang="en-US" dirty="0" err="1" smtClean="0"/>
              <a:t>Subgame</a:t>
            </a:r>
            <a:r>
              <a:rPr lang="en-US" dirty="0" smtClean="0"/>
              <a:t> can be treated as a game in its own right</a:t>
            </a:r>
          </a:p>
          <a:p>
            <a:endParaRPr lang="en-US" dirty="0"/>
          </a:p>
          <a:p>
            <a:r>
              <a:rPr lang="en-US" dirty="0" smtClean="0"/>
              <a:t>To ensure each player rational, there’s requirement that strategies are optimal in all proper </a:t>
            </a:r>
            <a:r>
              <a:rPr lang="en-US" dirty="0" err="1" smtClean="0"/>
              <a:t>subgames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3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443038" y="1485901"/>
            <a:ext cx="6243637" cy="5014912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186113" y="3379902"/>
            <a:ext cx="3914775" cy="2835161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Subgames of Selten’s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Subgames in PD in EF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1585913" y="1243013"/>
            <a:ext cx="6357937" cy="5143499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04222" y="365512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  <a:endCxn id="10" idx="1"/>
          </p:cNvCxnSpPr>
          <p:nvPr/>
        </p:nvCxnSpPr>
        <p:spPr>
          <a:xfrm flipV="1">
            <a:off x="2328312" y="2546744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817174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972704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5" idx="2"/>
            <a:endCxn id="7" idx="3"/>
          </p:cNvCxnSpPr>
          <p:nvPr/>
        </p:nvCxnSpPr>
        <p:spPr>
          <a:xfrm flipH="1">
            <a:off x="3902950" y="4481184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6" idx="2"/>
          </p:cNvCxnSpPr>
          <p:nvPr/>
        </p:nvCxnSpPr>
        <p:spPr>
          <a:xfrm>
            <a:off x="3902950" y="5134749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8860" y="2384699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13" idx="2"/>
            <a:endCxn id="10" idx="3"/>
          </p:cNvCxnSpPr>
          <p:nvPr/>
        </p:nvCxnSpPr>
        <p:spPr>
          <a:xfrm flipH="1">
            <a:off x="3902950" y="1892678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14" idx="2"/>
          </p:cNvCxnSpPr>
          <p:nvPr/>
        </p:nvCxnSpPr>
        <p:spPr>
          <a:xfrm>
            <a:off x="3902950" y="2546744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32712" y="171404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6088" y="30121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32712" y="43025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32712" y="55929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882982" y="2628736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77820" y="465982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88412" y="549157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88412" y="293654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88412" y="443863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88412" y="1690689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2" y="328579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0905" y="365512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8620" y="169590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468620" y="299806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-10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468620" y="42904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468620" y="55808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31" name="Straight Connector 30"/>
          <p:cNvCxnSpPr>
            <a:stCxn id="10" idx="2"/>
            <a:endCxn id="7" idx="0"/>
          </p:cNvCxnSpPr>
          <p:nvPr/>
        </p:nvCxnSpPr>
        <p:spPr>
          <a:xfrm>
            <a:off x="3740905" y="2708789"/>
            <a:ext cx="0" cy="226391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5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sets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Player’s information/knowledge about moves, which have been played in the game previously</a:t>
            </a:r>
          </a:p>
          <a:p>
            <a:endParaRPr lang="en-US"/>
          </a:p>
          <a:p>
            <a:r>
              <a:rPr lang="en-US" smtClean="0"/>
              <a:t>In games of perfect information, each node </a:t>
            </a:r>
            <a:r>
              <a:rPr lang="en-US" smtClean="0"/>
              <a:t>with its actions is </a:t>
            </a:r>
            <a:r>
              <a:rPr lang="en-US" smtClean="0"/>
              <a:t>information set – each player in each moment of the game knows, which moves were played before</a:t>
            </a:r>
          </a:p>
          <a:p>
            <a:endParaRPr lang="en-US"/>
          </a:p>
          <a:p>
            <a:r>
              <a:rPr lang="en-US" smtClean="0"/>
              <a:t>If player is uncertain about previous moves, information set contains more than one node</a:t>
            </a:r>
          </a:p>
          <a:p>
            <a:endParaRPr lang="en-US"/>
          </a:p>
          <a:p>
            <a:r>
              <a:rPr lang="en-US" smtClean="0"/>
              <a:t>Information sets capture player’s ignorance about previous moves in game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959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8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Y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70468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8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10</a:t>
            </a:r>
            <a:r>
              <a:rPr lang="sk-SK" dirty="0" smtClean="0"/>
              <a:t> , </a:t>
            </a:r>
            <a:r>
              <a:rPr lang="en-US" dirty="0" smtClean="0"/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15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700142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-5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3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10</a:t>
            </a:r>
            <a:r>
              <a:rPr lang="sk-SK" dirty="0" smtClean="0"/>
              <a:t> , </a:t>
            </a:r>
            <a:r>
              <a:rPr lang="en-US" dirty="0" smtClean="0"/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73187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-5</a:t>
            </a:r>
            <a:r>
              <a:rPr lang="sk-SK" dirty="0" smtClean="0"/>
              <a:t> , </a:t>
            </a:r>
            <a:r>
              <a:rPr lang="en-US" dirty="0" smtClean="0"/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73187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</a:t>
            </a:r>
            <a:r>
              <a:rPr lang="en-US"/>
              <a:t>Backwards </a:t>
            </a:r>
            <a:r>
              <a:rPr lang="en-US" smtClean="0"/>
              <a:t>induction solution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3200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700142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700142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Subgame</a:t>
            </a:r>
            <a:r>
              <a:rPr lang="en-US" dirty="0" smtClean="0"/>
              <a:t> perfection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strategies is </a:t>
            </a:r>
            <a:r>
              <a:rPr lang="en-US" err="1" smtClean="0"/>
              <a:t>subgame</a:t>
            </a:r>
            <a:r>
              <a:rPr lang="en-US" smtClean="0"/>
              <a:t> perfect, </a:t>
            </a:r>
            <a:r>
              <a:rPr lang="en-US" dirty="0" smtClean="0"/>
              <a:t>if for every proper </a:t>
            </a:r>
            <a:r>
              <a:rPr lang="en-US" dirty="0" err="1" smtClean="0"/>
              <a:t>subgame</a:t>
            </a:r>
            <a:r>
              <a:rPr lang="en-US" dirty="0" smtClean="0"/>
              <a:t>, the restriction of those strategies to the </a:t>
            </a:r>
            <a:r>
              <a:rPr lang="en-US" dirty="0" err="1" smtClean="0"/>
              <a:t>subgame</a:t>
            </a:r>
            <a:r>
              <a:rPr lang="en-US" dirty="0" smtClean="0"/>
              <a:t> forms a </a:t>
            </a:r>
            <a:r>
              <a:rPr lang="en-US" smtClean="0"/>
              <a:t>Nash Equilibrium</a:t>
            </a:r>
          </a:p>
          <a:p>
            <a:endParaRPr lang="en-US"/>
          </a:p>
          <a:p>
            <a:r>
              <a:rPr lang="en-US" smtClean="0"/>
              <a:t>SPNE must thus form NE in every subgame of the game, from the game itself to the last subgame</a:t>
            </a:r>
          </a:p>
          <a:p>
            <a:endParaRPr lang="en-US"/>
          </a:p>
          <a:p>
            <a:r>
              <a:rPr lang="en-US" smtClean="0"/>
              <a:t>Restricts equilibriums in the game which are not a credible threat throughout the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385764" y="1690689"/>
            <a:ext cx="8700226" cy="4897151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146" y="1828799"/>
            <a:ext cx="5954843" cy="4900613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18814" y="2206340"/>
            <a:ext cx="3914775" cy="4229100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A - Subgames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9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0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8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– Player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plans to mix </a:t>
            </a:r>
            <a:r>
              <a:rPr lang="en-US" dirty="0" smtClean="0">
                <a:solidFill>
                  <a:srgbClr val="FF0000"/>
                </a:solidFill>
              </a:rPr>
              <a:t>Up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 strategy at a </a:t>
            </a:r>
            <a:r>
              <a:rPr lang="en-US" smtClean="0"/>
              <a:t>certain ratio </a:t>
            </a:r>
            <a:r>
              <a:rPr lang="en-US" smtClean="0">
                <a:solidFill>
                  <a:srgbClr val="FF0000"/>
                </a:solidFill>
              </a:rPr>
              <a:t>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Player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might play </a:t>
            </a:r>
            <a:r>
              <a:rPr lang="en-US" dirty="0" smtClean="0">
                <a:solidFill>
                  <a:schemeClr val="accent6"/>
                </a:solidFill>
              </a:rPr>
              <a:t>Left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Right</a:t>
            </a:r>
          </a:p>
          <a:p>
            <a:r>
              <a:rPr lang="en-US" dirty="0" smtClean="0"/>
              <a:t>Player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must find such </a:t>
            </a:r>
            <a:r>
              <a:rPr lang="en-US" dirty="0" smtClean="0">
                <a:solidFill>
                  <a:srgbClr val="FF0000"/>
                </a:solidFill>
              </a:rPr>
              <a:t>a probability of playing U and D</a:t>
            </a:r>
            <a:r>
              <a:rPr lang="en-US" dirty="0" smtClean="0"/>
              <a:t> that makes </a:t>
            </a:r>
            <a:r>
              <a:rPr lang="en-US" dirty="0"/>
              <a:t>Player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/>
              <a:t>indifferent to selecting </a:t>
            </a:r>
            <a:r>
              <a:rPr lang="en-US" dirty="0" smtClean="0">
                <a:solidFill>
                  <a:schemeClr val="accent6"/>
                </a:solidFill>
              </a:rPr>
              <a:t>L or R</a:t>
            </a:r>
          </a:p>
          <a:p>
            <a:r>
              <a:rPr lang="en-US" dirty="0" smtClean="0"/>
              <a:t>Player B </a:t>
            </a:r>
            <a:r>
              <a:rPr lang="en-US" dirty="0" smtClean="0">
                <a:solidFill>
                  <a:srgbClr val="FF0000"/>
                </a:solidFill>
              </a:rPr>
              <a:t>has to gain same utility </a:t>
            </a:r>
            <a:r>
              <a:rPr lang="en-US" dirty="0" smtClean="0"/>
              <a:t>from B’s choice Left and Right</a:t>
            </a:r>
          </a:p>
          <a:p>
            <a:pPr lvl="1"/>
            <a:r>
              <a:rPr lang="en-US" dirty="0" smtClean="0"/>
              <a:t>EU</a:t>
            </a:r>
            <a:r>
              <a:rPr lang="en-US" baseline="-25000" dirty="0"/>
              <a:t>L</a:t>
            </a:r>
            <a:r>
              <a:rPr lang="en-US" dirty="0" smtClean="0"/>
              <a:t> = EU</a:t>
            </a:r>
            <a:r>
              <a:rPr lang="en-US" baseline="-25000" dirty="0" smtClean="0"/>
              <a:t>R</a:t>
            </a:r>
          </a:p>
          <a:p>
            <a:pPr lvl="1"/>
            <a:endParaRPr lang="en-US" baseline="-25000" dirty="0"/>
          </a:p>
          <a:p>
            <a:r>
              <a:rPr lang="en-US" dirty="0" smtClean="0"/>
              <a:t>Expected utility of Player B </a:t>
            </a:r>
            <a:r>
              <a:rPr lang="en-US" dirty="0" err="1" smtClean="0"/>
              <a:t>chosing</a:t>
            </a:r>
            <a:r>
              <a:rPr lang="en-US" dirty="0" smtClean="0"/>
              <a:t> Left:</a:t>
            </a:r>
          </a:p>
          <a:p>
            <a:pPr lvl="1"/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f(p)</a:t>
            </a:r>
          </a:p>
          <a:p>
            <a:pPr lvl="1"/>
            <a:endParaRPr lang="en-US" dirty="0"/>
          </a:p>
          <a:p>
            <a:r>
              <a:rPr lang="en-US" dirty="0" smtClean="0"/>
              <a:t>Expected utility of Player B </a:t>
            </a:r>
            <a:r>
              <a:rPr lang="en-US" dirty="0" err="1" smtClean="0"/>
              <a:t>chosing</a:t>
            </a:r>
            <a:r>
              <a:rPr lang="en-US" dirty="0" smtClean="0"/>
              <a:t> Right:</a:t>
            </a:r>
          </a:p>
          <a:p>
            <a:pPr lvl="1"/>
            <a:r>
              <a:rPr lang="en-US" dirty="0" smtClean="0"/>
              <a:t>EU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f(p)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/>
          </a:p>
          <a:p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38520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-5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-5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3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the </a:t>
            </a:r>
            <a:r>
              <a:rPr lang="en-US" smtClean="0"/>
              <a:t>Game 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form NE</a:t>
            </a:r>
          </a:p>
          <a:p>
            <a:pPr lvl="1"/>
            <a:r>
              <a:rPr lang="en-US" smtClean="0"/>
              <a:t>NE 1: &lt;</a:t>
            </a:r>
            <a:r>
              <a:rPr lang="en-US" smtClean="0">
                <a:solidFill>
                  <a:srgbClr val="FF0000"/>
                </a:solidFill>
              </a:rPr>
              <a:t>G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j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2: &lt;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/>
              <a:t>; </a:t>
            </a:r>
            <a:r>
              <a:rPr lang="en-US" smtClean="0">
                <a:solidFill>
                  <a:schemeClr val="accent6"/>
                </a:solidFill>
              </a:rPr>
              <a:t>i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3: &lt;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/>
              <a:t>, 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/>
              <a:t>; </a:t>
            </a:r>
            <a:r>
              <a:rPr lang="en-US" smtClean="0">
                <a:solidFill>
                  <a:schemeClr val="accent6"/>
                </a:solidFill>
              </a:rPr>
              <a:t>i</a:t>
            </a:r>
            <a:r>
              <a:rPr lang="en-US" smtClean="0"/>
              <a:t>&gt;</a:t>
            </a:r>
          </a:p>
          <a:p>
            <a:endParaRPr lang="en-US"/>
          </a:p>
          <a:p>
            <a:r>
              <a:rPr lang="en-US" smtClean="0"/>
              <a:t>Backwards induction NE</a:t>
            </a:r>
          </a:p>
          <a:p>
            <a:pPr lvl="1"/>
            <a:r>
              <a:rPr lang="en-US"/>
              <a:t>NE 1: &lt;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j</a:t>
            </a:r>
            <a:r>
              <a:rPr lang="en-US" smtClean="0"/>
              <a:t>&gt;</a:t>
            </a:r>
            <a:endParaRPr lang="en-US"/>
          </a:p>
          <a:p>
            <a:endParaRPr lang="en-US" smtClean="0"/>
          </a:p>
          <a:p>
            <a:r>
              <a:rPr lang="en-US" smtClean="0"/>
              <a:t>Subgame perfect NE</a:t>
            </a:r>
          </a:p>
          <a:p>
            <a:pPr lvl="1"/>
            <a:r>
              <a:rPr lang="en-US"/>
              <a:t>NE 1: &lt;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j</a:t>
            </a:r>
            <a:r>
              <a:rPr lang="en-US" smtClean="0"/>
              <a:t>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757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B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-2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-2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-1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D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3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5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5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1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A’s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L</a:t>
            </a:r>
            <a:r>
              <a:rPr lang="en-GB"/>
              <a:t>:</a:t>
            </a:r>
            <a:endParaRPr lang="en-GB" dirty="0" smtClean="0"/>
          </a:p>
          <a:p>
            <a:pPr lvl="1"/>
            <a:r>
              <a:rPr lang="en-US" dirty="0" smtClean="0"/>
              <a:t>Some % of time (p) gets B utility </a:t>
            </a:r>
            <a:r>
              <a:rPr lang="en-US" dirty="0" smtClean="0">
                <a:solidFill>
                  <a:schemeClr val="accent6"/>
                </a:solidFill>
              </a:rPr>
              <a:t>-3</a:t>
            </a:r>
          </a:p>
          <a:p>
            <a:pPr lvl="1"/>
            <a:r>
              <a:rPr lang="en-US" dirty="0" smtClean="0"/>
              <a:t>Rest of the time (1 - p) gets B utility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(p)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-3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p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3p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1 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</a:t>
            </a:r>
            <a:r>
              <a:rPr lang="en-US" dirty="0" smtClean="0"/>
              <a:t>p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1 </a:t>
            </a:r>
            <a:r>
              <a:rPr lang="en-US" dirty="0" smtClean="0">
                <a:solidFill>
                  <a:schemeClr val="accent5"/>
                </a:solidFill>
              </a:rPr>
              <a:t>- </a:t>
            </a:r>
            <a:r>
              <a:rPr lang="en-US" dirty="0" smtClean="0"/>
              <a:t>4p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892445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3 ,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-3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-2 , 2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-1 ,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0 , 0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4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7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the game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form NE</a:t>
            </a:r>
          </a:p>
          <a:p>
            <a:pPr lvl="1"/>
            <a:r>
              <a:rPr lang="en-US" smtClean="0"/>
              <a:t>NE 1: &lt;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2: &lt;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R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3: &lt;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/>
              <a:t>NE 4</a:t>
            </a:r>
            <a:r>
              <a:rPr lang="en-US" smtClean="0"/>
              <a:t>: </a:t>
            </a:r>
            <a:r>
              <a:rPr lang="en-US"/>
              <a:t>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 smtClean="0">
                <a:solidFill>
                  <a:srgbClr val="FF0000"/>
                </a:solidFill>
              </a:rPr>
              <a:t>R</a:t>
            </a:r>
            <a:r>
              <a:rPr lang="en-US" smtClean="0"/>
              <a:t>; </a:t>
            </a:r>
            <a:r>
              <a:rPr lang="en-US">
                <a:solidFill>
                  <a:schemeClr val="accent6"/>
                </a:solidFill>
              </a:rPr>
              <a:t>d</a:t>
            </a:r>
            <a:r>
              <a:rPr lang="en-US" smtClean="0"/>
              <a:t>&gt;</a:t>
            </a:r>
            <a:endParaRPr lang="en-US"/>
          </a:p>
          <a:p>
            <a:pPr lvl="1"/>
            <a:endParaRPr lang="en-US" smtClean="0"/>
          </a:p>
          <a:p>
            <a:r>
              <a:rPr lang="en-US" smtClean="0"/>
              <a:t>Backwards induction NE</a:t>
            </a:r>
          </a:p>
          <a:p>
            <a:pPr lvl="1"/>
            <a:r>
              <a:rPr lang="en-US"/>
              <a:t>NE 2: &lt;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</a:t>
            </a:r>
            <a:r>
              <a:rPr lang="en-US"/>
              <a:t>3: 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&gt;</a:t>
            </a:r>
          </a:p>
          <a:p>
            <a:endParaRPr lang="en-US" smtClean="0"/>
          </a:p>
          <a:p>
            <a:r>
              <a:rPr lang="en-US" smtClean="0"/>
              <a:t>Subgame perfect NE</a:t>
            </a:r>
          </a:p>
          <a:p>
            <a:pPr lvl="1"/>
            <a:r>
              <a:rPr lang="en-US"/>
              <a:t>NE 3: 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395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>
            <a:stCxn id="34" idx="3"/>
            <a:endCxn id="6" idx="1"/>
          </p:cNvCxnSpPr>
          <p:nvPr/>
        </p:nvCxnSpPr>
        <p:spPr>
          <a:xfrm>
            <a:off x="1544475" y="3470434"/>
            <a:ext cx="2072165" cy="5768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16640" y="3885246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3940730" y="2776861"/>
            <a:ext cx="1250548" cy="127043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3940730" y="4047291"/>
            <a:ext cx="1250548" cy="13175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91278" y="520282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5515368" y="4711301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5515368" y="5364866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545130" y="45326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545130" y="58230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4495400" y="2858853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490238" y="488993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800830" y="572168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800830" y="466875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616640" y="3515914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96376" y="562633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1038" y="45206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0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81038" y="58110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-2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-2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X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1220385" y="330838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987573" y="2489922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344338" y="380705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220385" y="293905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91278" y="2614816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>
            <a:stCxn id="50" idx="2"/>
            <a:endCxn id="43" idx="3"/>
          </p:cNvCxnSpPr>
          <p:nvPr/>
        </p:nvCxnSpPr>
        <p:spPr>
          <a:xfrm flipH="1">
            <a:off x="5515368" y="2123296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3"/>
            <a:endCxn id="52" idx="2"/>
          </p:cNvCxnSpPr>
          <p:nvPr/>
        </p:nvCxnSpPr>
        <p:spPr>
          <a:xfrm>
            <a:off x="5515368" y="2776861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545130" y="19446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545130" y="32350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800830" y="313368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800830" y="208074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5183659" y="2246005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81038" y="19326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7081038" y="32230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62" name="Straight Connector 61"/>
          <p:cNvCxnSpPr>
            <a:stCxn id="34" idx="3"/>
            <a:endCxn id="63" idx="2"/>
          </p:cNvCxnSpPr>
          <p:nvPr/>
        </p:nvCxnSpPr>
        <p:spPr>
          <a:xfrm flipV="1">
            <a:off x="1544475" y="2406058"/>
            <a:ext cx="1410821" cy="1064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955296" y="222742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3369625" y="217824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4</a:t>
            </a:r>
            <a:r>
              <a:rPr lang="sk-SK" smtClean="0"/>
              <a:t>)</a:t>
            </a:r>
            <a:endParaRPr lang="en-GB" dirty="0"/>
          </a:p>
        </p:txBody>
      </p:sp>
      <p:cxnSp>
        <p:nvCxnSpPr>
          <p:cNvPr id="7" name="Straight Connector 6"/>
          <p:cNvCxnSpPr>
            <a:stCxn id="43" idx="2"/>
            <a:endCxn id="22" idx="0"/>
          </p:cNvCxnSpPr>
          <p:nvPr/>
        </p:nvCxnSpPr>
        <p:spPr>
          <a:xfrm>
            <a:off x="5353323" y="2938906"/>
            <a:ext cx="0" cy="22639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0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3528204" y="1500996"/>
            <a:ext cx="5430244" cy="5098212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33245" y="940279"/>
            <a:ext cx="8410755" cy="5917721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4" idx="3"/>
            <a:endCxn id="6" idx="1"/>
          </p:cNvCxnSpPr>
          <p:nvPr/>
        </p:nvCxnSpPr>
        <p:spPr>
          <a:xfrm>
            <a:off x="1544475" y="3470434"/>
            <a:ext cx="2072165" cy="5768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16640" y="3885246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3940730" y="2776861"/>
            <a:ext cx="1250548" cy="127043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3940730" y="4047291"/>
            <a:ext cx="1250548" cy="13175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91278" y="520282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5515368" y="4711301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5515368" y="5364866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545130" y="45326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545130" y="58230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4495400" y="2858853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490238" y="488993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800830" y="572168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800830" y="466875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616640" y="3515914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96376" y="562633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1038" y="45206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0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81038" y="58110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-2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-2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X - Subgames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1220385" y="330838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987573" y="2489922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344338" y="380705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220385" y="293905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91278" y="2614816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>
            <a:stCxn id="50" idx="2"/>
            <a:endCxn id="43" idx="3"/>
          </p:cNvCxnSpPr>
          <p:nvPr/>
        </p:nvCxnSpPr>
        <p:spPr>
          <a:xfrm flipH="1">
            <a:off x="5515368" y="2123296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3"/>
            <a:endCxn id="52" idx="2"/>
          </p:cNvCxnSpPr>
          <p:nvPr/>
        </p:nvCxnSpPr>
        <p:spPr>
          <a:xfrm>
            <a:off x="5515368" y="2776861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545130" y="19446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545130" y="32350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800830" y="313368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800830" y="208074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5183659" y="2246005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81038" y="19326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7081038" y="32230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62" name="Straight Connector 61"/>
          <p:cNvCxnSpPr>
            <a:stCxn id="34" idx="3"/>
            <a:endCxn id="63" idx="2"/>
          </p:cNvCxnSpPr>
          <p:nvPr/>
        </p:nvCxnSpPr>
        <p:spPr>
          <a:xfrm flipV="1">
            <a:off x="1544475" y="2406058"/>
            <a:ext cx="1410821" cy="1064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955296" y="222742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3369625" y="217824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4</a:t>
            </a:r>
            <a:r>
              <a:rPr lang="sk-SK" smtClean="0"/>
              <a:t>)</a:t>
            </a:r>
            <a:endParaRPr lang="en-GB" dirty="0"/>
          </a:p>
        </p:txBody>
      </p:sp>
      <p:cxnSp>
        <p:nvCxnSpPr>
          <p:cNvPr id="7" name="Straight Connector 6"/>
          <p:cNvCxnSpPr>
            <a:stCxn id="43" idx="2"/>
            <a:endCxn id="22" idx="0"/>
          </p:cNvCxnSpPr>
          <p:nvPr/>
        </p:nvCxnSpPr>
        <p:spPr>
          <a:xfrm>
            <a:off x="5353323" y="2938906"/>
            <a:ext cx="0" cy="22639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3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of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5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of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9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Strategic form of the whole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6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form of the whole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8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the </a:t>
            </a:r>
            <a:r>
              <a:rPr lang="en-US" smtClean="0"/>
              <a:t>Game 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form NE</a:t>
            </a:r>
          </a:p>
          <a:p>
            <a:pPr lvl="1"/>
            <a:r>
              <a:rPr lang="en-US" smtClean="0"/>
              <a:t>NE 1: &lt;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>
                <a:solidFill>
                  <a:schemeClr val="accent6"/>
                </a:solidFill>
              </a:rPr>
              <a:t>d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2: &lt;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R</a:t>
            </a:r>
            <a:r>
              <a:rPr lang="en-US" smtClean="0"/>
              <a:t>; </a:t>
            </a:r>
            <a:r>
              <a:rPr lang="en-US">
                <a:solidFill>
                  <a:schemeClr val="accent6"/>
                </a:solidFill>
              </a:rPr>
              <a:t>d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3: &lt;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endParaRPr lang="en-US" smtClean="0"/>
          </a:p>
          <a:p>
            <a:r>
              <a:rPr lang="en-US" smtClean="0"/>
              <a:t>Backwards induction NE</a:t>
            </a:r>
          </a:p>
          <a:p>
            <a:pPr lvl="1"/>
            <a:r>
              <a:rPr lang="en-US" smtClean="0"/>
              <a:t>Can’t apply</a:t>
            </a:r>
          </a:p>
          <a:p>
            <a:endParaRPr lang="en-US" smtClean="0"/>
          </a:p>
          <a:p>
            <a:r>
              <a:rPr lang="en-US" smtClean="0"/>
              <a:t>Subgame perfect NE</a:t>
            </a:r>
          </a:p>
          <a:p>
            <a:pPr lvl="1"/>
            <a:r>
              <a:rPr lang="en-US"/>
              <a:t>NE 3: 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809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0" ma:contentTypeDescription="Vytvoří nový dokument" ma:contentTypeScope="" ma:versionID="faf518185438520a401d12e9bd4c92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4edd652656a6e1b5dea8a2f6e801b5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898947-887B-4FAC-8404-D64A0B945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76DE1F-25E5-43C3-A2A1-CF073974BD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22F5D-837E-4F47-88A7-66F07FFCB00B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4401</TotalTime>
  <Words>3954</Words>
  <Application>Microsoft Office PowerPoint</Application>
  <PresentationFormat>On-screen Show (4:3)</PresentationFormat>
  <Paragraphs>1166</Paragraphs>
  <Slides>100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4" baseType="lpstr">
      <vt:lpstr>Arial</vt:lpstr>
      <vt:lpstr>Calibri</vt:lpstr>
      <vt:lpstr>Calibri Light</vt:lpstr>
      <vt:lpstr>Office Theme</vt:lpstr>
      <vt:lpstr>Game theory 2</vt:lpstr>
      <vt:lpstr>Mixed-strategy  Nash equilibrium</vt:lpstr>
      <vt:lpstr>Matching pennies</vt:lpstr>
      <vt:lpstr>Matching pennies</vt:lpstr>
      <vt:lpstr>Matching pennies – mixed strategy</vt:lpstr>
      <vt:lpstr>Calculation  of mixed-strategy NE</vt:lpstr>
      <vt:lpstr>Game Y</vt:lpstr>
      <vt:lpstr>Game Y – Player A</vt:lpstr>
      <vt:lpstr>Game Y - Player A’s strategy</vt:lpstr>
      <vt:lpstr>Game Y - Player A’s strategy</vt:lpstr>
      <vt:lpstr>Player A’s strategy – making B indifferent Comparison of EUL with EUR</vt:lpstr>
      <vt:lpstr>Game Y - Player B’s strategy</vt:lpstr>
      <vt:lpstr>Game Y - Player B’s strategy</vt:lpstr>
      <vt:lpstr>Player B’s strategy – making A indifferent Comparison of EUU with EUD</vt:lpstr>
      <vt:lpstr>Mixed strategy NE</vt:lpstr>
      <vt:lpstr>Game Y - MSNE</vt:lpstr>
      <vt:lpstr>Battle of sexes</vt:lpstr>
      <vt:lpstr>Battle of sexes</vt:lpstr>
      <vt:lpstr>Battle of sexes – PS equilibriums</vt:lpstr>
      <vt:lpstr>Equilibriums</vt:lpstr>
      <vt:lpstr>Battle of sexes – mixed strategy equilibrium</vt:lpstr>
      <vt:lpstr>Calculation of MS NE payoffs</vt:lpstr>
      <vt:lpstr>Battle of sexes – mixed-strategy NE payoffs</vt:lpstr>
      <vt:lpstr>Battle of sexes – mixed-strategy NE payoffs</vt:lpstr>
      <vt:lpstr>BoS – Payoffs for player A</vt:lpstr>
      <vt:lpstr>BoS – Payoffs for player B</vt:lpstr>
      <vt:lpstr>Battle of sexes NE</vt:lpstr>
      <vt:lpstr>FSS entrance game</vt:lpstr>
      <vt:lpstr>FSS entrance game</vt:lpstr>
      <vt:lpstr>FSS entrance game NE</vt:lpstr>
      <vt:lpstr>Extensive form games</vt:lpstr>
      <vt:lpstr>Extensive form games</vt:lpstr>
      <vt:lpstr>PowerPoint Presentation</vt:lpstr>
      <vt:lpstr>Basic terminology</vt:lpstr>
      <vt:lpstr>Backwards induction</vt:lpstr>
      <vt:lpstr>PowerPoint Presentation</vt:lpstr>
      <vt:lpstr>Backwards induction</vt:lpstr>
      <vt:lpstr>Backwards induction</vt:lpstr>
      <vt:lpstr>PowerPoint Presentation</vt:lpstr>
      <vt:lpstr>PowerPoint Presentation</vt:lpstr>
      <vt:lpstr>Equilibrium of sequential game</vt:lpstr>
      <vt:lpstr>Backwards induction</vt:lpstr>
      <vt:lpstr>Selten’s game</vt:lpstr>
      <vt:lpstr>Selten’s game</vt:lpstr>
      <vt:lpstr>Selten’s game</vt:lpstr>
      <vt:lpstr>Rewrite Selten’s game into matrix</vt:lpstr>
      <vt:lpstr>Selten’s game</vt:lpstr>
      <vt:lpstr>Strategic form of Selten’s game</vt:lpstr>
      <vt:lpstr>Selten’s game</vt:lpstr>
      <vt:lpstr>Strategic form of Selten’s game</vt:lpstr>
      <vt:lpstr>Selten’s game</vt:lpstr>
      <vt:lpstr>Strategic form of Selten’s game</vt:lpstr>
      <vt:lpstr>Strategic form of Selten’s game</vt:lpstr>
      <vt:lpstr>Rewriting extensive form into normal form</vt:lpstr>
      <vt:lpstr>Selten’s game from matrix</vt:lpstr>
      <vt:lpstr>Selten’s game from matrix</vt:lpstr>
      <vt:lpstr>Information sets</vt:lpstr>
      <vt:lpstr>Strategic form of Selten’s game</vt:lpstr>
      <vt:lpstr>Strategic form of Selten’s game</vt:lpstr>
      <vt:lpstr>Strategic form of Selten’s game</vt:lpstr>
      <vt:lpstr>Selten’s game</vt:lpstr>
      <vt:lpstr>NE off the equilibrium path</vt:lpstr>
      <vt:lpstr>Selten’s game and non-credible threat</vt:lpstr>
      <vt:lpstr>Subgame perfection</vt:lpstr>
      <vt:lpstr>Subgame</vt:lpstr>
      <vt:lpstr>Subgames of Selten’s game</vt:lpstr>
      <vt:lpstr>Subgames in PD in EF</vt:lpstr>
      <vt:lpstr>Information sets</vt:lpstr>
      <vt:lpstr>Game A – Backwards induction</vt:lpstr>
      <vt:lpstr>Game A – Backwards induction</vt:lpstr>
      <vt:lpstr>Game A – Backwards induction</vt:lpstr>
      <vt:lpstr>Game A – Backwards induction</vt:lpstr>
      <vt:lpstr>Game A – Backwards induction</vt:lpstr>
      <vt:lpstr>Game A – Backwards induction solution</vt:lpstr>
      <vt:lpstr>Subgame perfection</vt:lpstr>
      <vt:lpstr>Game A - Subgames</vt:lpstr>
      <vt:lpstr>Strategic form of Subgame 1</vt:lpstr>
      <vt:lpstr>NE in strategic form of Subgame 1</vt:lpstr>
      <vt:lpstr>Strategic form of Subgame 2</vt:lpstr>
      <vt:lpstr>NE in strategic form of Subgame 2</vt:lpstr>
      <vt:lpstr>Strategic form of Subgame 3</vt:lpstr>
      <vt:lpstr>NE in strategic form of Subgame 3</vt:lpstr>
      <vt:lpstr>NE in the Game A</vt:lpstr>
      <vt:lpstr>Game B</vt:lpstr>
      <vt:lpstr>Strategic form of Subgame 1</vt:lpstr>
      <vt:lpstr>NE in strategic form of Subgame 1</vt:lpstr>
      <vt:lpstr>Strategic form of Subgame 2</vt:lpstr>
      <vt:lpstr>NE in strategic form of Subgame 2</vt:lpstr>
      <vt:lpstr>Strategic form of Subgame 3</vt:lpstr>
      <vt:lpstr>NE in strategic form of Subgame 3</vt:lpstr>
      <vt:lpstr>NE in the game</vt:lpstr>
      <vt:lpstr>Game X</vt:lpstr>
      <vt:lpstr>Game X - Subgames</vt:lpstr>
      <vt:lpstr>Strategic form of Subgame of Game X</vt:lpstr>
      <vt:lpstr>NE in strategic form of Subgame of Game X</vt:lpstr>
      <vt:lpstr>Strategic form of the whole Game X</vt:lpstr>
      <vt:lpstr>NE in strategic form of the whole Game X</vt:lpstr>
      <vt:lpstr>NE in the Game X</vt:lpstr>
      <vt:lpstr>Thank you for your attention</vt:lpstr>
      <vt:lpstr>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Teória hier</dc:title>
  <dc:creator>Lukas</dc:creator>
  <cp:lastModifiedBy>Lukas Lehotsky</cp:lastModifiedBy>
  <cp:revision>735</cp:revision>
  <cp:lastPrinted>2014-10-20T19:14:36Z</cp:lastPrinted>
  <dcterms:created xsi:type="dcterms:W3CDTF">2014-10-14T14:26:20Z</dcterms:created>
  <dcterms:modified xsi:type="dcterms:W3CDTF">2015-11-04T20:10:05Z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