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5"/>
  </p:notesMasterIdLst>
  <p:sldIdLst>
    <p:sldId id="256" r:id="rId5"/>
    <p:sldId id="374" r:id="rId6"/>
    <p:sldId id="360" r:id="rId7"/>
    <p:sldId id="280" r:id="rId8"/>
    <p:sldId id="284" r:id="rId9"/>
    <p:sldId id="375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492" r:id="rId20"/>
    <p:sldId id="305" r:id="rId21"/>
    <p:sldId id="306" r:id="rId22"/>
    <p:sldId id="307" r:id="rId23"/>
    <p:sldId id="309" r:id="rId24"/>
    <p:sldId id="310" r:id="rId25"/>
    <p:sldId id="376" r:id="rId26"/>
    <p:sldId id="334" r:id="rId27"/>
    <p:sldId id="335" r:id="rId28"/>
    <p:sldId id="337" r:id="rId29"/>
    <p:sldId id="338" r:id="rId30"/>
    <p:sldId id="339" r:id="rId31"/>
    <p:sldId id="453" r:id="rId32"/>
    <p:sldId id="454" r:id="rId33"/>
    <p:sldId id="455" r:id="rId34"/>
    <p:sldId id="456" r:id="rId35"/>
    <p:sldId id="365" r:id="rId36"/>
    <p:sldId id="392" r:id="rId37"/>
    <p:sldId id="393" r:id="rId38"/>
    <p:sldId id="396" r:id="rId39"/>
    <p:sldId id="394" r:id="rId40"/>
    <p:sldId id="401" r:id="rId41"/>
    <p:sldId id="395" r:id="rId42"/>
    <p:sldId id="397" r:id="rId43"/>
    <p:sldId id="398" r:id="rId44"/>
    <p:sldId id="403" r:id="rId45"/>
    <p:sldId id="400" r:id="rId46"/>
    <p:sldId id="405" r:id="rId47"/>
    <p:sldId id="404" r:id="rId48"/>
    <p:sldId id="406" r:id="rId49"/>
    <p:sldId id="412" r:id="rId50"/>
    <p:sldId id="414" r:id="rId51"/>
    <p:sldId id="413" r:id="rId52"/>
    <p:sldId id="464" r:id="rId53"/>
    <p:sldId id="415" r:id="rId54"/>
    <p:sldId id="416" r:id="rId55"/>
    <p:sldId id="417" r:id="rId56"/>
    <p:sldId id="407" r:id="rId57"/>
    <p:sldId id="419" r:id="rId58"/>
    <p:sldId id="423" r:id="rId59"/>
    <p:sldId id="463" r:id="rId60"/>
    <p:sldId id="466" r:id="rId61"/>
    <p:sldId id="425" r:id="rId62"/>
    <p:sldId id="408" r:id="rId63"/>
    <p:sldId id="409" r:id="rId64"/>
    <p:sldId id="418" r:id="rId65"/>
    <p:sldId id="410" r:id="rId66"/>
    <p:sldId id="460" r:id="rId67"/>
    <p:sldId id="493" r:id="rId68"/>
    <p:sldId id="494" r:id="rId69"/>
    <p:sldId id="495" r:id="rId70"/>
    <p:sldId id="496" r:id="rId71"/>
    <p:sldId id="497" r:id="rId72"/>
    <p:sldId id="498" r:id="rId73"/>
    <p:sldId id="499" r:id="rId74"/>
    <p:sldId id="500" r:id="rId75"/>
    <p:sldId id="501" r:id="rId76"/>
    <p:sldId id="502" r:id="rId77"/>
    <p:sldId id="503" r:id="rId78"/>
    <p:sldId id="504" r:id="rId79"/>
    <p:sldId id="505" r:id="rId80"/>
    <p:sldId id="506" r:id="rId81"/>
    <p:sldId id="507" r:id="rId82"/>
    <p:sldId id="508" r:id="rId83"/>
    <p:sldId id="509" r:id="rId84"/>
    <p:sldId id="510" r:id="rId85"/>
    <p:sldId id="511" r:id="rId86"/>
    <p:sldId id="512" r:id="rId87"/>
    <p:sldId id="513" r:id="rId88"/>
    <p:sldId id="514" r:id="rId89"/>
    <p:sldId id="515" r:id="rId90"/>
    <p:sldId id="516" r:id="rId91"/>
    <p:sldId id="517" r:id="rId92"/>
    <p:sldId id="518" r:id="rId93"/>
    <p:sldId id="519" r:id="rId94"/>
    <p:sldId id="520" r:id="rId95"/>
    <p:sldId id="521" r:id="rId96"/>
    <p:sldId id="529" r:id="rId97"/>
    <p:sldId id="522" r:id="rId98"/>
    <p:sldId id="523" r:id="rId99"/>
    <p:sldId id="524" r:id="rId100"/>
    <p:sldId id="525" r:id="rId101"/>
    <p:sldId id="526" r:id="rId102"/>
    <p:sldId id="527" r:id="rId103"/>
    <p:sldId id="528" r:id="rId10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6E91B96D-16F0-4706-925A-3568B750E98E}">
          <p14:sldIdLst>
            <p14:sldId id="256"/>
          </p14:sldIdLst>
        </p14:section>
        <p14:section name="MSNE" id="{497DA80F-D812-4D6B-AC75-36ED7C0F7C1D}">
          <p14:sldIdLst>
            <p14:sldId id="374"/>
            <p14:sldId id="360"/>
            <p14:sldId id="280"/>
            <p14:sldId id="284"/>
          </p14:sldIdLst>
        </p14:section>
        <p14:section name="MSNE probability calculation" id="{1CDA8BDD-9787-4C61-98B6-E6D696E4F737}">
          <p14:sldIdLst>
            <p14:sldId id="375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492"/>
            <p14:sldId id="305"/>
            <p14:sldId id="306"/>
            <p14:sldId id="307"/>
            <p14:sldId id="309"/>
            <p14:sldId id="310"/>
          </p14:sldIdLst>
        </p14:section>
        <p14:section name="MSNE payoffs" id="{6EBA9014-F589-4B2F-8051-426D0BD829D0}">
          <p14:sldIdLst>
            <p14:sldId id="376"/>
            <p14:sldId id="334"/>
            <p14:sldId id="335"/>
            <p14:sldId id="337"/>
            <p14:sldId id="338"/>
            <p14:sldId id="339"/>
            <p14:sldId id="453"/>
            <p14:sldId id="454"/>
            <p14:sldId id="455"/>
          </p14:sldIdLst>
        </p14:section>
        <p14:section name="Extensive form games" id="{B66BA5F0-0EAD-48C4-AA4B-3935A969C165}">
          <p14:sldIdLst>
            <p14:sldId id="456"/>
            <p14:sldId id="365"/>
            <p14:sldId id="392"/>
            <p14:sldId id="393"/>
          </p14:sldIdLst>
        </p14:section>
        <p14:section name="Backwards induction" id="{47CC6136-B7D4-47D0-9775-AFA75E5426B3}">
          <p14:sldIdLst>
            <p14:sldId id="396"/>
            <p14:sldId id="394"/>
            <p14:sldId id="401"/>
            <p14:sldId id="395"/>
            <p14:sldId id="397"/>
            <p14:sldId id="398"/>
            <p14:sldId id="403"/>
            <p14:sldId id="400"/>
            <p14:sldId id="405"/>
            <p14:sldId id="404"/>
            <p14:sldId id="406"/>
            <p14:sldId id="412"/>
            <p14:sldId id="414"/>
            <p14:sldId id="413"/>
            <p14:sldId id="464"/>
            <p14:sldId id="415"/>
            <p14:sldId id="416"/>
            <p14:sldId id="417"/>
            <p14:sldId id="407"/>
            <p14:sldId id="419"/>
            <p14:sldId id="423"/>
            <p14:sldId id="463"/>
            <p14:sldId id="466"/>
            <p14:sldId id="425"/>
            <p14:sldId id="408"/>
            <p14:sldId id="409"/>
            <p14:sldId id="418"/>
            <p14:sldId id="410"/>
            <p14:sldId id="460"/>
          </p14:sldIdLst>
        </p14:section>
        <p14:section name="Subgame perfection" id="{B465D72C-5A5D-4D35-9A6B-117F1422F579}">
          <p14:sldIdLst>
            <p14:sldId id="493"/>
            <p14:sldId id="494"/>
            <p14:sldId id="495"/>
            <p14:sldId id="496"/>
            <p14:sldId id="497"/>
            <p14:sldId id="498"/>
            <p14:sldId id="499"/>
            <p14:sldId id="500"/>
            <p14:sldId id="501"/>
            <p14:sldId id="502"/>
            <p14:sldId id="503"/>
            <p14:sldId id="504"/>
            <p14:sldId id="505"/>
            <p14:sldId id="506"/>
            <p14:sldId id="507"/>
            <p14:sldId id="508"/>
            <p14:sldId id="509"/>
            <p14:sldId id="510"/>
            <p14:sldId id="511"/>
            <p14:sldId id="512"/>
            <p14:sldId id="513"/>
            <p14:sldId id="514"/>
            <p14:sldId id="515"/>
            <p14:sldId id="516"/>
            <p14:sldId id="517"/>
            <p14:sldId id="518"/>
            <p14:sldId id="519"/>
            <p14:sldId id="520"/>
            <p14:sldId id="521"/>
            <p14:sldId id="529"/>
            <p14:sldId id="522"/>
            <p14:sldId id="523"/>
            <p14:sldId id="524"/>
            <p14:sldId id="525"/>
            <p14:sldId id="526"/>
          </p14:sldIdLst>
        </p14:section>
        <p14:section name="End" id="{E8E836B8-C2B3-4D4E-8404-EF8D59F5E91B}">
          <p14:sldIdLst>
            <p14:sldId id="527"/>
            <p14:sldId id="52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as" initials="L" lastIdx="1" clrIdx="0">
    <p:extLst>
      <p:ext uri="{19B8F6BF-5375-455C-9EA6-DF929625EA0E}">
        <p15:presenceInfo xmlns:p15="http://schemas.microsoft.com/office/powerpoint/2012/main" userId="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1" autoAdjust="0"/>
    <p:restoredTop sz="60266" autoAdjust="0"/>
  </p:normalViewPr>
  <p:slideViewPr>
    <p:cSldViewPr snapToGrid="0">
      <p:cViewPr>
        <p:scale>
          <a:sx n="100" d="100"/>
          <a:sy n="100" d="100"/>
        </p:scale>
        <p:origin x="950" y="-403"/>
      </p:cViewPr>
      <p:guideLst/>
    </p:cSldViewPr>
  </p:slideViewPr>
  <p:outlineViewPr>
    <p:cViewPr>
      <p:scale>
        <a:sx n="33" d="100"/>
        <a:sy n="33" d="100"/>
      </p:scale>
      <p:origin x="0" y="-17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50" d="100"/>
          <a:sy n="150" d="100"/>
        </p:scale>
        <p:origin x="2472" y="-16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6" Type="http://schemas.openxmlformats.org/officeDocument/2006/relationships/slide" Target="slides/slide12.xml"/><Relationship Id="rId107" Type="http://schemas.openxmlformats.org/officeDocument/2006/relationships/presProps" Target="presProps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viewProps" Target="viewProps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commentAuthors" Target="commentAuthor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theme" Target="theme/theme1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tableStyles" Target="tableStyle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E67C3-7654-46D6-8F77-E8AD53181C3A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30B19-97E1-4F6B-8B28-9D3BA62A4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20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475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379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08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9162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3900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165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0456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7195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3854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0414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731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9781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6159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1707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1059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7863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7307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1018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3549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8721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4307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695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0751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4810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3050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6735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8335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6020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294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18726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8375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06189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370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1048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95068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2429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71004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93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83910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97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812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025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67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002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706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9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F898-668A-4B22-A1BF-6B83072FD176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8735-1FF6-44C9-982F-0C174C776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82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F898-668A-4B22-A1BF-6B83072FD176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8735-1FF6-44C9-982F-0C174C776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3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F898-668A-4B22-A1BF-6B83072FD176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8735-1FF6-44C9-982F-0C174C776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F898-668A-4B22-A1BF-6B83072FD176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8735-1FF6-44C9-982F-0C174C776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47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F898-668A-4B22-A1BF-6B83072FD176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8735-1FF6-44C9-982F-0C174C776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3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F898-668A-4B22-A1BF-6B83072FD176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8735-1FF6-44C9-982F-0C174C776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84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F898-668A-4B22-A1BF-6B83072FD176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8735-1FF6-44C9-982F-0C174C776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85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F898-668A-4B22-A1BF-6B83072FD176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8735-1FF6-44C9-982F-0C174C776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31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F898-668A-4B22-A1BF-6B83072FD176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8735-1FF6-44C9-982F-0C174C776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27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F898-668A-4B22-A1BF-6B83072FD176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8735-1FF6-44C9-982F-0C174C776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63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F898-668A-4B22-A1BF-6B83072FD176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8735-1FF6-44C9-982F-0C174C776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34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CF898-668A-4B22-A1BF-6B83072FD176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F8735-1FF6-44C9-982F-0C174C776B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76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metheory.net/" TargetMode="External"/><Relationship Id="rId2" Type="http://schemas.openxmlformats.org/officeDocument/2006/relationships/hyperlink" Target="http://oyc.yale.edu/economics/econ-159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Game theory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785065"/>
            <a:ext cx="6858000" cy="862870"/>
          </a:xfrm>
        </p:spPr>
        <p:txBody>
          <a:bodyPr/>
          <a:lstStyle/>
          <a:p>
            <a:r>
              <a:rPr lang="cs-CZ" dirty="0" smtClean="0"/>
              <a:t>Lukáš Lehotský</a:t>
            </a:r>
          </a:p>
          <a:p>
            <a:r>
              <a:rPr lang="cs-CZ" dirty="0" smtClean="0"/>
              <a:t>llehotsky</a:t>
            </a:r>
            <a:r>
              <a:rPr lang="en-US" dirty="0" smtClean="0"/>
              <a:t>@mail.muni.cz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77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Game Y </a:t>
            </a:r>
            <a:r>
              <a:rPr lang="en-US" dirty="0" smtClean="0"/>
              <a:t>- Player A’s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EU</a:t>
            </a:r>
            <a:r>
              <a:rPr lang="en-GB" baseline="-25000" smtClean="0"/>
              <a:t>R</a:t>
            </a:r>
            <a:r>
              <a:rPr lang="en-GB" smtClean="0"/>
              <a:t>:</a:t>
            </a:r>
          </a:p>
          <a:p>
            <a:pPr lvl="1"/>
            <a:r>
              <a:rPr lang="en-US" smtClean="0"/>
              <a:t>Some % of time (p) gets B utility </a:t>
            </a:r>
            <a:r>
              <a:rPr lang="en-US" smtClean="0">
                <a:solidFill>
                  <a:schemeClr val="accent6"/>
                </a:solidFill>
              </a:rPr>
              <a:t>2</a:t>
            </a:r>
          </a:p>
          <a:p>
            <a:pPr lvl="1"/>
            <a:r>
              <a:rPr lang="en-US" smtClean="0"/>
              <a:t>Rest </a:t>
            </a:r>
            <a:r>
              <a:rPr lang="en-US" dirty="0" smtClean="0"/>
              <a:t>of the time (1 - p) gets B utility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</a:p>
          <a:p>
            <a:endParaRPr lang="en-US" dirty="0"/>
          </a:p>
          <a:p>
            <a:r>
              <a:rPr lang="en-US" dirty="0" smtClean="0"/>
              <a:t>EU</a:t>
            </a:r>
            <a:r>
              <a:rPr lang="en-US" baseline="-25000" dirty="0"/>
              <a:t>R</a:t>
            </a:r>
            <a:r>
              <a:rPr lang="en-US" dirty="0" smtClean="0"/>
              <a:t> = (p)</a:t>
            </a:r>
            <a:r>
              <a:rPr lang="en-US" dirty="0" smtClean="0">
                <a:solidFill>
                  <a:schemeClr val="accent5"/>
                </a:solidFill>
              </a:rPr>
              <a:t>*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/>
                </a:solidFill>
              </a:rPr>
              <a:t>2</a:t>
            </a:r>
            <a:r>
              <a:rPr lang="en-US" dirty="0" smtClean="0"/>
              <a:t>) </a:t>
            </a:r>
            <a:r>
              <a:rPr lang="en-US" dirty="0" smtClean="0">
                <a:solidFill>
                  <a:schemeClr val="accent5"/>
                </a:solidFill>
              </a:rPr>
              <a:t>+</a:t>
            </a:r>
            <a:r>
              <a:rPr lang="en-US" dirty="0" smtClean="0"/>
              <a:t> (1 </a:t>
            </a:r>
            <a:r>
              <a:rPr lang="en-US" dirty="0" smtClean="0">
                <a:solidFill>
                  <a:schemeClr val="accent5"/>
                </a:solidFill>
              </a:rPr>
              <a:t>-</a:t>
            </a:r>
            <a:r>
              <a:rPr lang="en-US" dirty="0" smtClean="0"/>
              <a:t> p</a:t>
            </a:r>
            <a:r>
              <a:rPr lang="en-GB" dirty="0" smtClean="0"/>
              <a:t>)</a:t>
            </a:r>
            <a:r>
              <a:rPr lang="en-GB" dirty="0" smtClean="0">
                <a:solidFill>
                  <a:schemeClr val="accent5"/>
                </a:solidFill>
              </a:rPr>
              <a:t>*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en-US" dirty="0" smtClean="0"/>
              <a:t>)</a:t>
            </a:r>
          </a:p>
          <a:p>
            <a:r>
              <a:rPr lang="en-US" dirty="0" smtClean="0"/>
              <a:t>EU</a:t>
            </a:r>
            <a:r>
              <a:rPr lang="en-US" baseline="-25000" dirty="0"/>
              <a:t>R</a:t>
            </a:r>
            <a:r>
              <a:rPr lang="en-US" dirty="0" smtClean="0"/>
              <a:t> = 2p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accent5"/>
                </a:solidFill>
              </a:rPr>
              <a:t>+</a:t>
            </a:r>
            <a:r>
              <a:rPr lang="en-GB" dirty="0" smtClean="0"/>
              <a:t> 0 </a:t>
            </a:r>
            <a:r>
              <a:rPr lang="en-GB" dirty="0" smtClean="0">
                <a:solidFill>
                  <a:schemeClr val="accent5"/>
                </a:solidFill>
              </a:rPr>
              <a:t>-</a:t>
            </a:r>
            <a:r>
              <a:rPr lang="en-GB" dirty="0" smtClean="0"/>
              <a:t> 0</a:t>
            </a:r>
            <a:r>
              <a:rPr lang="en-US" dirty="0" smtClean="0"/>
              <a:t>p</a:t>
            </a:r>
            <a:endParaRPr lang="en-GB" baseline="-25000" dirty="0" smtClean="0"/>
          </a:p>
          <a:p>
            <a:r>
              <a:rPr lang="en-US" dirty="0" smtClean="0"/>
              <a:t>EU</a:t>
            </a:r>
            <a:r>
              <a:rPr lang="en-US" baseline="-25000" dirty="0"/>
              <a:t>R</a:t>
            </a:r>
            <a:r>
              <a:rPr lang="en-US" dirty="0" smtClean="0"/>
              <a:t> = 2p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8503084"/>
              </p:ext>
            </p:extLst>
          </p:nvPr>
        </p:nvGraphicFramePr>
        <p:xfrm>
          <a:off x="4993458" y="2261156"/>
          <a:ext cx="3582130" cy="3582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426"/>
                <a:gridCol w="716426"/>
                <a:gridCol w="1074639"/>
                <a:gridCol w="1074639"/>
              </a:tblGrid>
              <a:tr h="716426">
                <a:tc rowSpan="2" gridSpan="2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16426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L (q)</a:t>
                      </a:r>
                      <a:endParaRPr lang="en-GB" sz="14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r>
                        <a:rPr lang="en-US" sz="1400" baseline="0" dirty="0" smtClean="0">
                          <a:solidFill>
                            <a:schemeClr val="accent6"/>
                          </a:solidFill>
                        </a:rPr>
                        <a:t> (1 - q)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74639">
                <a:tc rowSpan="2"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(p)</a:t>
                      </a:r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 , -3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-2 , </a:t>
                      </a:r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7463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(1 - p)</a:t>
                      </a:r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-1 , 1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0 , </a:t>
                      </a:r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60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McCain, R. A. Game Theory: a Nontechnical Introduction to the Analysis of Strategy. World Scientific Publishing, Singapore. 2010</a:t>
            </a:r>
          </a:p>
          <a:p>
            <a:r>
              <a:rPr lang="en-US" dirty="0" smtClean="0"/>
              <a:t>Morrow, J. D. Game theory for political scientists. Princeton University Press, Princeton. 1994</a:t>
            </a:r>
          </a:p>
          <a:p>
            <a:r>
              <a:rPr lang="en-US" dirty="0" err="1" smtClean="0"/>
              <a:t>Elster</a:t>
            </a:r>
            <a:r>
              <a:rPr lang="en-US" dirty="0" smtClean="0"/>
              <a:t>, J. (</a:t>
            </a:r>
            <a:r>
              <a:rPr lang="en-US" dirty="0" err="1" smtClean="0"/>
              <a:t>ed</a:t>
            </a:r>
            <a:r>
              <a:rPr lang="en-US" dirty="0" smtClean="0"/>
              <a:t>) Rational choice. New York University Press, New York. 1986</a:t>
            </a:r>
          </a:p>
          <a:p>
            <a:r>
              <a:rPr lang="en-US" dirty="0" err="1" smtClean="0"/>
              <a:t>Binmore</a:t>
            </a:r>
            <a:r>
              <a:rPr lang="en-US" dirty="0" smtClean="0"/>
              <a:t>, K. </a:t>
            </a:r>
            <a:r>
              <a:rPr lang="en-GB" dirty="0"/>
              <a:t>Game Theory: A Very Short </a:t>
            </a:r>
            <a:r>
              <a:rPr lang="en-GB" dirty="0" smtClean="0"/>
              <a:t>Introduction. Oxford University Press, Oxford. 2007</a:t>
            </a:r>
          </a:p>
          <a:p>
            <a:r>
              <a:rPr lang="en-GB" dirty="0"/>
              <a:t>ECON 159: GAME </a:t>
            </a:r>
            <a:r>
              <a:rPr lang="en-GB" dirty="0" smtClean="0"/>
              <a:t>THEORY, Yale </a:t>
            </a:r>
            <a:r>
              <a:rPr lang="en-GB" dirty="0"/>
              <a:t>Open Courses, </a:t>
            </a:r>
            <a:r>
              <a:rPr lang="en-GB" dirty="0">
                <a:hlinkClick r:id="rId2"/>
              </a:rPr>
              <a:t>http://oyc.yale.edu/economics/econ-159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r>
              <a:rPr lang="en-US" dirty="0" smtClean="0">
                <a:hlinkClick r:id="rId3"/>
              </a:rPr>
              <a:t>http://www.gametheory.net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10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Player A’s strategy – making B indifferent</a:t>
            </a:r>
            <a:br>
              <a:rPr lang="en-US" smtClean="0"/>
            </a:br>
            <a:r>
              <a:rPr lang="en-US" smtClean="0"/>
              <a:t>Comparison </a:t>
            </a:r>
            <a:r>
              <a:rPr lang="en-US" dirty="0" smtClean="0"/>
              <a:t>of EU</a:t>
            </a:r>
            <a:r>
              <a:rPr lang="en-US" baseline="-25000" dirty="0" smtClean="0"/>
              <a:t>L</a:t>
            </a:r>
            <a:r>
              <a:rPr lang="en-US" dirty="0" smtClean="0"/>
              <a:t> with EU</a:t>
            </a:r>
            <a:r>
              <a:rPr lang="en-US" baseline="-25000" dirty="0" smtClean="0"/>
              <a:t>R</a:t>
            </a:r>
            <a:endParaRPr lang="en-GB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EU</a:t>
            </a:r>
            <a:r>
              <a:rPr lang="en-US" baseline="-25000" dirty="0"/>
              <a:t>L</a:t>
            </a:r>
            <a:r>
              <a:rPr lang="en-US" dirty="0"/>
              <a:t> = 1 </a:t>
            </a:r>
            <a:r>
              <a:rPr lang="en-US" dirty="0" smtClean="0">
                <a:solidFill>
                  <a:schemeClr val="accent5"/>
                </a:solidFill>
              </a:rPr>
              <a:t>- </a:t>
            </a:r>
            <a:r>
              <a:rPr lang="en-US" dirty="0" smtClean="0"/>
              <a:t>4p</a:t>
            </a:r>
          </a:p>
          <a:p>
            <a:r>
              <a:rPr lang="en-US" dirty="0" smtClean="0"/>
              <a:t>EU</a:t>
            </a:r>
            <a:r>
              <a:rPr lang="en-US" baseline="-25000" dirty="0" smtClean="0"/>
              <a:t>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2p</a:t>
            </a:r>
            <a:endParaRPr lang="en-GB" dirty="0"/>
          </a:p>
          <a:p>
            <a:endParaRPr lang="en-US" dirty="0" smtClean="0"/>
          </a:p>
          <a:p>
            <a:r>
              <a:rPr lang="en-US" dirty="0" smtClean="0"/>
              <a:t>EU</a:t>
            </a:r>
            <a:r>
              <a:rPr lang="en-US" baseline="-25000" dirty="0" smtClean="0"/>
              <a:t>L</a:t>
            </a:r>
            <a:r>
              <a:rPr lang="en-US" dirty="0" smtClean="0"/>
              <a:t> 		= EU</a:t>
            </a:r>
            <a:r>
              <a:rPr lang="en-US" baseline="-25000" dirty="0" smtClean="0"/>
              <a:t>R</a:t>
            </a:r>
          </a:p>
          <a:p>
            <a:r>
              <a:rPr lang="en-US" dirty="0"/>
              <a:t>1 </a:t>
            </a:r>
            <a:r>
              <a:rPr lang="en-US" dirty="0" smtClean="0">
                <a:solidFill>
                  <a:schemeClr val="accent5"/>
                </a:solidFill>
              </a:rPr>
              <a:t>- </a:t>
            </a:r>
            <a:r>
              <a:rPr lang="en-US" dirty="0" smtClean="0"/>
              <a:t>4p</a:t>
            </a:r>
            <a:r>
              <a:rPr lang="en-GB" dirty="0" smtClean="0"/>
              <a:t> 	= </a:t>
            </a:r>
            <a:r>
              <a:rPr lang="en-US" dirty="0" smtClean="0"/>
              <a:t>2p</a:t>
            </a:r>
            <a:r>
              <a:rPr lang="en-GB" dirty="0" smtClean="0"/>
              <a:t>		</a:t>
            </a:r>
            <a:r>
              <a:rPr lang="en-GB" dirty="0" smtClean="0">
                <a:solidFill>
                  <a:schemeClr val="accent1"/>
                </a:solidFill>
              </a:rPr>
              <a:t>+4</a:t>
            </a:r>
            <a:r>
              <a:rPr lang="en-US" dirty="0" smtClean="0">
                <a:solidFill>
                  <a:schemeClr val="accent1"/>
                </a:solidFill>
              </a:rPr>
              <a:t>p</a:t>
            </a:r>
            <a:endParaRPr lang="en-GB" baseline="-25000" dirty="0" smtClean="0"/>
          </a:p>
          <a:p>
            <a:r>
              <a:rPr lang="en-US" dirty="0" smtClean="0"/>
              <a:t>1 		= 6p</a:t>
            </a:r>
            <a:r>
              <a:rPr lang="en-GB" baseline="-25000" dirty="0" smtClean="0"/>
              <a:t>		</a:t>
            </a:r>
            <a:r>
              <a:rPr lang="en-GB" dirty="0" smtClean="0">
                <a:solidFill>
                  <a:schemeClr val="accent1"/>
                </a:solidFill>
              </a:rPr>
              <a:t>/6</a:t>
            </a:r>
          </a:p>
          <a:p>
            <a:r>
              <a:rPr lang="en-US" b="1" dirty="0" smtClean="0"/>
              <a:t>p</a:t>
            </a:r>
            <a:r>
              <a:rPr lang="en-GB" b="1" dirty="0" smtClean="0"/>
              <a:t> 		= 1/6</a:t>
            </a:r>
          </a:p>
          <a:p>
            <a:endParaRPr lang="en-US" dirty="0"/>
          </a:p>
          <a:p>
            <a:r>
              <a:rPr lang="en-US" b="1" dirty="0" smtClean="0"/>
              <a:t>1 - p</a:t>
            </a:r>
            <a:r>
              <a:rPr lang="en-GB" b="1" dirty="0" smtClean="0"/>
              <a:t> </a:t>
            </a:r>
            <a:r>
              <a:rPr lang="en-GB" dirty="0" smtClean="0"/>
              <a:t>= 1 - 1/6 = </a:t>
            </a:r>
            <a:r>
              <a:rPr lang="en-GB" b="1" dirty="0" smtClean="0"/>
              <a:t>5/6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We’ve found the ideal mixed strategy for Player A</a:t>
            </a:r>
          </a:p>
          <a:p>
            <a:r>
              <a:rPr lang="en-US" dirty="0" smtClean="0"/>
              <a:t>If Player A plays Up 1/6 of time and Down 5/6 of time, Player B is indifferent to choosing Left or Right</a:t>
            </a:r>
          </a:p>
          <a:p>
            <a:r>
              <a:rPr lang="en-US" dirty="0" smtClean="0"/>
              <a:t>We need to do the same for player 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988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Game Y </a:t>
            </a:r>
            <a:r>
              <a:rPr lang="en-US" dirty="0" smtClean="0"/>
              <a:t>- Player B’s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EU</a:t>
            </a:r>
            <a:r>
              <a:rPr lang="en-GB" baseline="-25000" smtClean="0"/>
              <a:t>U</a:t>
            </a:r>
            <a:r>
              <a:rPr lang="en-GB" smtClean="0"/>
              <a:t>:</a:t>
            </a:r>
            <a:endParaRPr lang="en-GB" dirty="0" smtClean="0"/>
          </a:p>
          <a:p>
            <a:pPr lvl="1"/>
            <a:r>
              <a:rPr lang="en-US" dirty="0" smtClean="0"/>
              <a:t>Some % of time (q) gets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/>
              <a:t> utility 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</a:p>
          <a:p>
            <a:pPr lvl="1"/>
            <a:r>
              <a:rPr lang="en-US" dirty="0" smtClean="0"/>
              <a:t>Rest of the time (1 - q) gets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utility </a:t>
            </a:r>
            <a:r>
              <a:rPr lang="en-US" dirty="0" smtClean="0">
                <a:solidFill>
                  <a:srgbClr val="FF0000"/>
                </a:solidFill>
              </a:rPr>
              <a:t>-2</a:t>
            </a:r>
          </a:p>
          <a:p>
            <a:endParaRPr lang="en-US" dirty="0"/>
          </a:p>
          <a:p>
            <a:r>
              <a:rPr lang="en-US" dirty="0" smtClean="0"/>
              <a:t>EU</a:t>
            </a:r>
            <a:r>
              <a:rPr lang="en-US" baseline="-25000" dirty="0" smtClean="0"/>
              <a:t>U</a:t>
            </a:r>
            <a:r>
              <a:rPr lang="en-US" dirty="0" smtClean="0"/>
              <a:t> = (q)</a:t>
            </a:r>
            <a:r>
              <a:rPr lang="en-US" dirty="0" smtClean="0">
                <a:solidFill>
                  <a:schemeClr val="accent5"/>
                </a:solidFill>
              </a:rPr>
              <a:t>*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) </a:t>
            </a:r>
            <a:r>
              <a:rPr lang="en-US" dirty="0" smtClean="0">
                <a:solidFill>
                  <a:schemeClr val="accent5"/>
                </a:solidFill>
              </a:rPr>
              <a:t>+</a:t>
            </a:r>
            <a:r>
              <a:rPr lang="en-US" dirty="0" smtClean="0"/>
              <a:t> (1 </a:t>
            </a:r>
            <a:r>
              <a:rPr lang="en-US" dirty="0" smtClean="0">
                <a:solidFill>
                  <a:schemeClr val="accent5"/>
                </a:solidFill>
              </a:rPr>
              <a:t>-</a:t>
            </a:r>
            <a:r>
              <a:rPr lang="en-US" dirty="0" smtClean="0"/>
              <a:t> q</a:t>
            </a:r>
            <a:r>
              <a:rPr lang="en-GB" dirty="0" smtClean="0"/>
              <a:t>)</a:t>
            </a:r>
            <a:r>
              <a:rPr lang="en-GB" dirty="0" smtClean="0">
                <a:solidFill>
                  <a:schemeClr val="accent5"/>
                </a:solidFill>
              </a:rPr>
              <a:t>*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-2</a:t>
            </a:r>
            <a:r>
              <a:rPr lang="en-US" dirty="0" smtClean="0"/>
              <a:t>)</a:t>
            </a:r>
          </a:p>
          <a:p>
            <a:r>
              <a:rPr lang="en-US" dirty="0" smtClean="0"/>
              <a:t>EU</a:t>
            </a:r>
            <a:r>
              <a:rPr lang="en-US" baseline="-25000" dirty="0" smtClean="0"/>
              <a:t>U</a:t>
            </a:r>
            <a:r>
              <a:rPr lang="en-US" dirty="0" smtClean="0"/>
              <a:t> = 3q</a:t>
            </a:r>
            <a:r>
              <a:rPr lang="en-GB" dirty="0" smtClean="0"/>
              <a:t> </a:t>
            </a:r>
            <a:r>
              <a:rPr lang="en-GB" dirty="0">
                <a:solidFill>
                  <a:schemeClr val="accent5"/>
                </a:solidFill>
              </a:rPr>
              <a:t>-</a:t>
            </a:r>
            <a:r>
              <a:rPr lang="en-GB" dirty="0" smtClean="0"/>
              <a:t> 2 </a:t>
            </a:r>
            <a:r>
              <a:rPr lang="en-GB" dirty="0" smtClean="0">
                <a:solidFill>
                  <a:schemeClr val="accent5"/>
                </a:solidFill>
              </a:rPr>
              <a:t>+</a:t>
            </a:r>
            <a:r>
              <a:rPr lang="en-GB" dirty="0" smtClean="0"/>
              <a:t> 2</a:t>
            </a:r>
            <a:r>
              <a:rPr lang="en-US" dirty="0" smtClean="0"/>
              <a:t>q</a:t>
            </a:r>
            <a:endParaRPr lang="en-GB" baseline="-25000" dirty="0" smtClean="0"/>
          </a:p>
          <a:p>
            <a:r>
              <a:rPr lang="en-US" dirty="0" smtClean="0"/>
              <a:t>EU</a:t>
            </a:r>
            <a:r>
              <a:rPr lang="en-US" baseline="-25000" dirty="0" smtClean="0"/>
              <a:t>U</a:t>
            </a:r>
            <a:r>
              <a:rPr lang="en-US" dirty="0" smtClean="0"/>
              <a:t> = 5q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accent1"/>
                </a:solidFill>
              </a:rPr>
              <a:t>-</a:t>
            </a:r>
            <a:r>
              <a:rPr lang="en-GB" dirty="0" smtClean="0"/>
              <a:t> 2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036955"/>
              </p:ext>
            </p:extLst>
          </p:nvPr>
        </p:nvGraphicFramePr>
        <p:xfrm>
          <a:off x="4993458" y="2261156"/>
          <a:ext cx="3582130" cy="3582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426"/>
                <a:gridCol w="716426"/>
                <a:gridCol w="1074639"/>
                <a:gridCol w="1074639"/>
              </a:tblGrid>
              <a:tr h="716426">
                <a:tc rowSpan="2" gridSpan="2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16426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L (q)</a:t>
                      </a:r>
                      <a:endParaRPr lang="en-GB" sz="14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R (1 - q)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74639">
                <a:tc rowSpan="2"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(p)</a:t>
                      </a:r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, -3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 2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7463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(1 - p)</a:t>
                      </a:r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-1 , 1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0 , 0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04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Game Y </a:t>
            </a:r>
            <a:r>
              <a:rPr lang="en-US" dirty="0" smtClean="0"/>
              <a:t>- Player B’s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EU</a:t>
            </a:r>
            <a:r>
              <a:rPr lang="en-GB" baseline="-25000" smtClean="0"/>
              <a:t>D</a:t>
            </a:r>
            <a:r>
              <a:rPr lang="en-GB" smtClean="0"/>
              <a:t>:</a:t>
            </a:r>
            <a:endParaRPr lang="en-GB" dirty="0" smtClean="0"/>
          </a:p>
          <a:p>
            <a:pPr lvl="1"/>
            <a:r>
              <a:rPr lang="en-US" dirty="0" smtClean="0"/>
              <a:t>Some % of time (q) gets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/>
              <a:t> utility </a:t>
            </a:r>
            <a:r>
              <a:rPr lang="en-US" dirty="0" smtClean="0">
                <a:solidFill>
                  <a:srgbClr val="FF0000"/>
                </a:solidFill>
              </a:rPr>
              <a:t>-1</a:t>
            </a:r>
          </a:p>
          <a:p>
            <a:pPr lvl="1"/>
            <a:r>
              <a:rPr lang="en-US" dirty="0" smtClean="0"/>
              <a:t>Rest of the time (1 - q) gets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utility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</a:p>
          <a:p>
            <a:endParaRPr lang="en-US" dirty="0"/>
          </a:p>
          <a:p>
            <a:r>
              <a:rPr lang="en-US" dirty="0" smtClean="0"/>
              <a:t>EU</a:t>
            </a:r>
            <a:r>
              <a:rPr lang="en-US" baseline="-25000" dirty="0"/>
              <a:t>D</a:t>
            </a:r>
            <a:r>
              <a:rPr lang="en-US" dirty="0" smtClean="0"/>
              <a:t> = (q)</a:t>
            </a:r>
            <a:r>
              <a:rPr lang="en-US" dirty="0" smtClean="0">
                <a:solidFill>
                  <a:schemeClr val="accent5"/>
                </a:solidFill>
              </a:rPr>
              <a:t>*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-1</a:t>
            </a:r>
            <a:r>
              <a:rPr lang="en-US" dirty="0" smtClean="0"/>
              <a:t>) </a:t>
            </a:r>
            <a:r>
              <a:rPr lang="en-US" dirty="0" smtClean="0">
                <a:solidFill>
                  <a:schemeClr val="accent5"/>
                </a:solidFill>
              </a:rPr>
              <a:t>+</a:t>
            </a:r>
            <a:r>
              <a:rPr lang="en-US" dirty="0" smtClean="0"/>
              <a:t> (1 </a:t>
            </a:r>
            <a:r>
              <a:rPr lang="en-US" dirty="0" smtClean="0">
                <a:solidFill>
                  <a:schemeClr val="accent5"/>
                </a:solidFill>
              </a:rPr>
              <a:t>-</a:t>
            </a:r>
            <a:r>
              <a:rPr lang="en-US" dirty="0" smtClean="0"/>
              <a:t> q</a:t>
            </a:r>
            <a:r>
              <a:rPr lang="en-GB" dirty="0" smtClean="0"/>
              <a:t>)</a:t>
            </a:r>
            <a:r>
              <a:rPr lang="en-GB" dirty="0" smtClean="0">
                <a:solidFill>
                  <a:schemeClr val="accent5"/>
                </a:solidFill>
              </a:rPr>
              <a:t>*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)</a:t>
            </a:r>
          </a:p>
          <a:p>
            <a:r>
              <a:rPr lang="en-US" dirty="0" smtClean="0"/>
              <a:t>EU</a:t>
            </a:r>
            <a:r>
              <a:rPr lang="en-US" baseline="-25000" dirty="0"/>
              <a:t>D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1"/>
                </a:solidFill>
              </a:rPr>
              <a:t>-</a:t>
            </a:r>
            <a:r>
              <a:rPr lang="en-US" dirty="0" smtClean="0"/>
              <a:t>1q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accent5"/>
                </a:solidFill>
              </a:rPr>
              <a:t>+</a:t>
            </a:r>
            <a:r>
              <a:rPr lang="en-GB" dirty="0" smtClean="0"/>
              <a:t> 0 </a:t>
            </a:r>
            <a:r>
              <a:rPr lang="en-GB" dirty="0" smtClean="0">
                <a:solidFill>
                  <a:schemeClr val="accent5"/>
                </a:solidFill>
              </a:rPr>
              <a:t>-</a:t>
            </a:r>
            <a:r>
              <a:rPr lang="en-GB" dirty="0" smtClean="0"/>
              <a:t> 0</a:t>
            </a:r>
            <a:r>
              <a:rPr lang="en-US" dirty="0" smtClean="0"/>
              <a:t>q</a:t>
            </a:r>
            <a:endParaRPr lang="en-GB" baseline="-25000" dirty="0" smtClean="0"/>
          </a:p>
          <a:p>
            <a:r>
              <a:rPr lang="en-US" dirty="0" smtClean="0"/>
              <a:t>EU</a:t>
            </a:r>
            <a:r>
              <a:rPr lang="en-US" baseline="-25000" dirty="0"/>
              <a:t>D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1"/>
                </a:solidFill>
              </a:rPr>
              <a:t>-</a:t>
            </a:r>
            <a:r>
              <a:rPr lang="en-US" dirty="0" smtClean="0"/>
              <a:t>q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522579"/>
              </p:ext>
            </p:extLst>
          </p:nvPr>
        </p:nvGraphicFramePr>
        <p:xfrm>
          <a:off x="4993458" y="2261156"/>
          <a:ext cx="3582130" cy="3582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426"/>
                <a:gridCol w="716426"/>
                <a:gridCol w="1074639"/>
                <a:gridCol w="1074639"/>
              </a:tblGrid>
              <a:tr h="716426">
                <a:tc rowSpan="2" gridSpan="2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16426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L (q)</a:t>
                      </a:r>
                      <a:endParaRPr lang="en-GB" sz="14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R (1 - q)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74639">
                <a:tc rowSpan="2"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(p)</a:t>
                      </a:r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 , -3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-2 , 2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7463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(1 - p)</a:t>
                      </a:r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, 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, 0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53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Player </a:t>
            </a:r>
            <a:r>
              <a:rPr lang="en-US" smtClean="0"/>
              <a:t>B’s strategy – </a:t>
            </a:r>
            <a:r>
              <a:rPr lang="en-US"/>
              <a:t>making </a:t>
            </a:r>
            <a:r>
              <a:rPr lang="en-US" smtClean="0"/>
              <a:t>A indifferent</a:t>
            </a:r>
            <a:r>
              <a:rPr lang="en-US"/>
              <a:t/>
            </a:r>
            <a:br>
              <a:rPr lang="en-US"/>
            </a:br>
            <a:r>
              <a:rPr lang="en-US"/>
              <a:t>Comparison </a:t>
            </a:r>
            <a:r>
              <a:rPr lang="en-US" dirty="0" smtClean="0"/>
              <a:t>of EU</a:t>
            </a:r>
            <a:r>
              <a:rPr lang="en-US" baseline="-25000" dirty="0" smtClean="0"/>
              <a:t>U</a:t>
            </a:r>
            <a:r>
              <a:rPr lang="en-US" dirty="0" smtClean="0"/>
              <a:t> with EU</a:t>
            </a:r>
            <a:r>
              <a:rPr lang="en-US" baseline="-25000" dirty="0" smtClean="0"/>
              <a:t>D</a:t>
            </a:r>
            <a:endParaRPr lang="en-GB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EU</a:t>
            </a:r>
            <a:r>
              <a:rPr lang="en-US" baseline="-25000" dirty="0" smtClean="0"/>
              <a:t>U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5q</a:t>
            </a:r>
            <a:r>
              <a:rPr lang="en-GB" dirty="0" smtClean="0"/>
              <a:t> </a:t>
            </a:r>
            <a:r>
              <a:rPr lang="en-GB" dirty="0">
                <a:solidFill>
                  <a:schemeClr val="accent1"/>
                </a:solidFill>
              </a:rPr>
              <a:t>-</a:t>
            </a:r>
            <a:r>
              <a:rPr lang="en-GB" dirty="0"/>
              <a:t> 2 </a:t>
            </a:r>
            <a:endParaRPr lang="en-GB" dirty="0" smtClean="0"/>
          </a:p>
          <a:p>
            <a:r>
              <a:rPr lang="en-US" dirty="0" smtClean="0"/>
              <a:t>EU</a:t>
            </a:r>
            <a:r>
              <a:rPr lang="en-US" baseline="-25000" dirty="0" smtClean="0"/>
              <a:t>D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1"/>
                </a:solidFill>
              </a:rPr>
              <a:t>-</a:t>
            </a:r>
            <a:r>
              <a:rPr lang="en-US" dirty="0" smtClean="0"/>
              <a:t>q</a:t>
            </a:r>
            <a:endParaRPr lang="en-GB" dirty="0" smtClean="0"/>
          </a:p>
          <a:p>
            <a:endParaRPr lang="en-US" dirty="0" smtClean="0"/>
          </a:p>
          <a:p>
            <a:r>
              <a:rPr lang="en-US" dirty="0" smtClean="0"/>
              <a:t>EU</a:t>
            </a:r>
            <a:r>
              <a:rPr lang="en-US" baseline="-25000" dirty="0" smtClean="0"/>
              <a:t>U</a:t>
            </a:r>
            <a:r>
              <a:rPr lang="en-US" dirty="0" smtClean="0"/>
              <a:t> 		= EU</a:t>
            </a:r>
            <a:r>
              <a:rPr lang="en-US" baseline="-25000" dirty="0" smtClean="0"/>
              <a:t>D</a:t>
            </a:r>
          </a:p>
          <a:p>
            <a:r>
              <a:rPr lang="en-US" dirty="0" smtClean="0"/>
              <a:t>5q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accent1"/>
                </a:solidFill>
              </a:rPr>
              <a:t>-</a:t>
            </a:r>
            <a:r>
              <a:rPr lang="en-GB" dirty="0" smtClean="0"/>
              <a:t> 2 	= </a:t>
            </a:r>
            <a:r>
              <a:rPr lang="en-US" dirty="0" smtClean="0">
                <a:solidFill>
                  <a:schemeClr val="accent1"/>
                </a:solidFill>
              </a:rPr>
              <a:t>-</a:t>
            </a:r>
            <a:r>
              <a:rPr lang="en-US" dirty="0" smtClean="0"/>
              <a:t>q</a:t>
            </a:r>
            <a:r>
              <a:rPr lang="en-GB" dirty="0" smtClean="0"/>
              <a:t>		</a:t>
            </a:r>
            <a:r>
              <a:rPr lang="en-GB" dirty="0" smtClean="0">
                <a:solidFill>
                  <a:schemeClr val="accent1"/>
                </a:solidFill>
              </a:rPr>
              <a:t>-5</a:t>
            </a:r>
            <a:r>
              <a:rPr lang="en-US" dirty="0" smtClean="0">
                <a:solidFill>
                  <a:schemeClr val="accent1"/>
                </a:solidFill>
              </a:rPr>
              <a:t>q</a:t>
            </a:r>
            <a:endParaRPr lang="en-GB" baseline="-25000" dirty="0" smtClean="0"/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-</a:t>
            </a:r>
            <a:r>
              <a:rPr lang="en-US" dirty="0" smtClean="0"/>
              <a:t>2 		= </a:t>
            </a:r>
            <a:r>
              <a:rPr lang="en-US" dirty="0" smtClean="0">
                <a:solidFill>
                  <a:schemeClr val="accent1"/>
                </a:solidFill>
              </a:rPr>
              <a:t>-</a:t>
            </a:r>
            <a:r>
              <a:rPr lang="en-US" dirty="0" smtClean="0"/>
              <a:t>6q</a:t>
            </a:r>
            <a:r>
              <a:rPr lang="en-GB" baseline="-25000" dirty="0" smtClean="0"/>
              <a:t>		</a:t>
            </a:r>
            <a:r>
              <a:rPr lang="en-GB" dirty="0" smtClean="0">
                <a:solidFill>
                  <a:schemeClr val="accent1"/>
                </a:solidFill>
              </a:rPr>
              <a:t>/-6</a:t>
            </a:r>
          </a:p>
          <a:p>
            <a:r>
              <a:rPr lang="en-US" b="1" dirty="0" smtClean="0"/>
              <a:t>q</a:t>
            </a:r>
            <a:r>
              <a:rPr lang="en-GB" b="1" dirty="0" smtClean="0"/>
              <a:t> 		= 1/3</a:t>
            </a:r>
          </a:p>
          <a:p>
            <a:endParaRPr lang="en-US" dirty="0"/>
          </a:p>
          <a:p>
            <a:r>
              <a:rPr lang="en-US" b="1" dirty="0" smtClean="0"/>
              <a:t>1 - q</a:t>
            </a:r>
            <a:r>
              <a:rPr lang="en-GB" b="1" dirty="0" smtClean="0"/>
              <a:t> </a:t>
            </a:r>
            <a:r>
              <a:rPr lang="en-GB" dirty="0" smtClean="0"/>
              <a:t>= 1 - 1/3 = </a:t>
            </a:r>
            <a:r>
              <a:rPr lang="en-GB" b="1" dirty="0" smtClean="0"/>
              <a:t>2/3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We’ve found the ideal mixed strategy for Player B</a:t>
            </a:r>
          </a:p>
          <a:p>
            <a:r>
              <a:rPr lang="en-US" dirty="0" smtClean="0"/>
              <a:t>If Player B plays Left 1/3 of time and Down 2/3 of time, Player A is indifferent to choosing Up or Down</a:t>
            </a:r>
          </a:p>
        </p:txBody>
      </p:sp>
    </p:spTree>
    <p:extLst>
      <p:ext uri="{BB962C8B-B14F-4D97-AF65-F5344CB8AC3E}">
        <p14:creationId xmlns:p14="http://schemas.microsoft.com/office/powerpoint/2010/main" val="356574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Mixed strategy NE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( </a:t>
            </a:r>
            <a:r>
              <a:rPr lang="en-GB" sz="2800" dirty="0" smtClean="0">
                <a:solidFill>
                  <a:srgbClr val="FF0000"/>
                </a:solidFill>
              </a:rPr>
              <a:t>1/6 U</a:t>
            </a:r>
            <a:r>
              <a:rPr lang="en-GB" sz="2800" dirty="0" smtClean="0"/>
              <a:t> , </a:t>
            </a:r>
            <a:r>
              <a:rPr lang="en-GB" sz="2800" dirty="0" smtClean="0">
                <a:solidFill>
                  <a:schemeClr val="accent6"/>
                </a:solidFill>
              </a:rPr>
              <a:t>1/3 L</a:t>
            </a:r>
            <a:r>
              <a:rPr lang="en-GB" sz="2800" dirty="0" smtClean="0"/>
              <a:t> 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8425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Game Y - MSNE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655733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L (1/3)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R (2/3)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(1/6)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(5/6)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85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sexes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to go out together but have no means of communication</a:t>
            </a:r>
          </a:p>
          <a:p>
            <a:r>
              <a:rPr lang="en-US" dirty="0" smtClean="0"/>
              <a:t>Have 2 choices – ballet or box fight</a:t>
            </a:r>
          </a:p>
          <a:p>
            <a:r>
              <a:rPr lang="en-US" dirty="0" smtClean="0"/>
              <a:t>Player A prefers box fight</a:t>
            </a:r>
          </a:p>
          <a:p>
            <a:r>
              <a:rPr lang="en-US" dirty="0" smtClean="0"/>
              <a:t>Player B prefers ballet</a:t>
            </a:r>
          </a:p>
          <a:p>
            <a:r>
              <a:rPr lang="en-US" dirty="0" smtClean="0"/>
              <a:t>Both prefer being together than being alone</a:t>
            </a:r>
          </a:p>
          <a:p>
            <a:endParaRPr lang="en-US" dirty="0"/>
          </a:p>
          <a:p>
            <a:r>
              <a:rPr lang="en-US" dirty="0" smtClean="0"/>
              <a:t>Preferences for player A:	F &gt; B &gt; A</a:t>
            </a:r>
          </a:p>
          <a:p>
            <a:r>
              <a:rPr lang="en-US" dirty="0" smtClean="0"/>
              <a:t>Preferences for player B:	B &gt; F &gt; 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64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sexes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516923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r>
                        <a:rPr lang="en-US" sz="1900" dirty="0" smtClean="0"/>
                        <a:t>Battle of sexes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f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25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615975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r>
                        <a:rPr lang="en-US" sz="1900" dirty="0" smtClean="0"/>
                        <a:t>Battle of sexes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f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sexes – PS equilibriums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6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Mixed-strategy </a:t>
            </a:r>
            <a:br>
              <a:rPr lang="en-US" dirty="0" smtClean="0"/>
            </a:br>
            <a:r>
              <a:rPr lang="en-US" dirty="0" smtClean="0"/>
              <a:t>Nash equilibrium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5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Equilibriums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smtClean="0"/>
              <a:t>pure-strategies equilibriums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would they coordinate?</a:t>
            </a:r>
          </a:p>
          <a:p>
            <a:endParaRPr lang="en-US" dirty="0"/>
          </a:p>
          <a:p>
            <a:r>
              <a:rPr lang="en-US" dirty="0" smtClean="0"/>
              <a:t>Apart from pure strategies equilibriums there is one mixed strategy equilibrium for this game</a:t>
            </a:r>
          </a:p>
          <a:p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1/3 B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2/3 b</a:t>
            </a:r>
            <a:r>
              <a:rPr lang="en-US" dirty="0" smtClean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33304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760196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 2/3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f 1/3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1/3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2/3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sexes – mixed strategy equilibrium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67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Calculation of MS NE payoffs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03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sexes – mixed-strategy NE payoffs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511345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 2/3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f 1/3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1/3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</a:p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1/3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 2/3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1/3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 1/3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2/3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2/3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 2/3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2/3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 1/3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10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sexes – mixed-strategy NE payoffs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3914683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 2/3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f 1/3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1/3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</a:p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2/9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1/9</a:t>
                      </a:r>
                      <a:endParaRPr lang="en-GB" sz="19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2/3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4/9</a:t>
                      </a:r>
                      <a:endParaRPr lang="en-GB" sz="19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2/9</a:t>
                      </a:r>
                      <a:endParaRPr lang="en-GB" sz="19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89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BoS</a:t>
            </a:r>
            <a:r>
              <a:rPr lang="en-US" dirty="0" smtClean="0"/>
              <a:t> – Payoffs for player 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simply multiply payoffs for player A and probabilities for each outcome and then sum them together</a:t>
            </a:r>
          </a:p>
          <a:p>
            <a:endParaRPr lang="en-US" dirty="0" smtClean="0"/>
          </a:p>
          <a:p>
            <a:r>
              <a:rPr lang="en-US" dirty="0" smtClean="0"/>
              <a:t>Player A’s payoffs: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	=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* 2/9 	= 2/9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f</a:t>
            </a:r>
            <a:r>
              <a:rPr lang="en-US" dirty="0" smtClean="0"/>
              <a:t>) 	=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 * 1/9	= 0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	=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 * 4/9	= 0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f</a:t>
            </a:r>
            <a:r>
              <a:rPr lang="en-US" dirty="0" smtClean="0"/>
              <a:t>)	=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* 2/9	= 4/9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2/9 + 0 + 0 + 4/9</a:t>
            </a:r>
          </a:p>
          <a:p>
            <a:r>
              <a:rPr lang="en-US" dirty="0" smtClean="0"/>
              <a:t>EU(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6/9</a:t>
            </a:r>
          </a:p>
          <a:p>
            <a:r>
              <a:rPr lang="en-US" dirty="0" smtClean="0"/>
              <a:t>EU(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2/3</a:t>
            </a:r>
            <a:endParaRPr lang="en-US" dirty="0"/>
          </a:p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875662"/>
              </p:ext>
            </p:extLst>
          </p:nvPr>
        </p:nvGraphicFramePr>
        <p:xfrm>
          <a:off x="4443812" y="2086052"/>
          <a:ext cx="4071536" cy="4071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4307"/>
                <a:gridCol w="814307"/>
                <a:gridCol w="1221461"/>
                <a:gridCol w="1221461"/>
              </a:tblGrid>
              <a:tr h="814307">
                <a:tc rowSpan="2" gridSpan="2"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500" dirty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814307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b 2/3</a:t>
                      </a:r>
                      <a:endParaRPr lang="en-GB" sz="15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f 1/3</a:t>
                      </a:r>
                      <a:endParaRPr lang="en-GB" sz="1500" dirty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21461">
                <a:tc row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500" dirty="0">
                        <a:solidFill>
                          <a:srgbClr val="FF0000"/>
                        </a:solidFill>
                      </a:endParaRP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1/3</a:t>
                      </a: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</a:p>
                    <a:p>
                      <a:pPr algn="ctr"/>
                      <a:endParaRPr lang="en-US" sz="15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2/9</a:t>
                      </a:r>
                      <a:endParaRPr lang="en-GB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n-US" sz="15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1/9</a:t>
                      </a:r>
                      <a:endParaRPr lang="en-GB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2146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2/3</a:t>
                      </a: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n-US" sz="15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4/9</a:t>
                      </a:r>
                      <a:endParaRPr lang="en-GB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5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2/9</a:t>
                      </a:r>
                      <a:endParaRPr lang="en-GB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62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BoS</a:t>
            </a:r>
            <a:r>
              <a:rPr lang="en-US" dirty="0" smtClean="0"/>
              <a:t> – Payoffs for player 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simply multiply payoffs of player B and probabilities for each outcome and then sum them together</a:t>
            </a:r>
          </a:p>
          <a:p>
            <a:endParaRPr lang="en-US" dirty="0" smtClean="0"/>
          </a:p>
          <a:p>
            <a:r>
              <a:rPr lang="en-US" dirty="0" smtClean="0"/>
              <a:t>Player A’s payoffs: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	= </a:t>
            </a:r>
            <a:r>
              <a:rPr lang="en-US" dirty="0" smtClean="0">
                <a:solidFill>
                  <a:schemeClr val="accent6"/>
                </a:solidFill>
              </a:rPr>
              <a:t>2</a:t>
            </a:r>
            <a:r>
              <a:rPr lang="en-US" dirty="0" smtClean="0"/>
              <a:t> * 2/9 	= 4/9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f</a:t>
            </a:r>
            <a:r>
              <a:rPr lang="en-US" dirty="0" smtClean="0"/>
              <a:t>) 	=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en-US" dirty="0" smtClean="0"/>
              <a:t> * 1/9	= 0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	=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en-US" dirty="0" smtClean="0"/>
              <a:t> * 4/9	= 0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f</a:t>
            </a:r>
            <a:r>
              <a:rPr lang="en-US" dirty="0" smtClean="0"/>
              <a:t>)	= </a:t>
            </a:r>
            <a:r>
              <a:rPr lang="en-US" dirty="0" smtClean="0">
                <a:solidFill>
                  <a:schemeClr val="accent6"/>
                </a:solidFill>
              </a:rPr>
              <a:t>1</a:t>
            </a:r>
            <a:r>
              <a:rPr lang="en-US" dirty="0" smtClean="0"/>
              <a:t> * 2/9	= 2/9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EU(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= 4/9 + 0 + 0 + 2/9</a:t>
            </a:r>
          </a:p>
          <a:p>
            <a:r>
              <a:rPr lang="en-US" dirty="0" smtClean="0"/>
              <a:t>EU(</a:t>
            </a:r>
            <a:r>
              <a:rPr lang="en-US" dirty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= 6/9</a:t>
            </a:r>
          </a:p>
          <a:p>
            <a:r>
              <a:rPr lang="en-US" dirty="0" smtClean="0"/>
              <a:t>EU(</a:t>
            </a:r>
            <a:r>
              <a:rPr lang="en-US" dirty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= 2/3</a:t>
            </a:r>
            <a:endParaRPr lang="en-US" dirty="0"/>
          </a:p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541906"/>
              </p:ext>
            </p:extLst>
          </p:nvPr>
        </p:nvGraphicFramePr>
        <p:xfrm>
          <a:off x="4443812" y="2086052"/>
          <a:ext cx="4071536" cy="4071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4307"/>
                <a:gridCol w="814307"/>
                <a:gridCol w="1221461"/>
                <a:gridCol w="1221461"/>
              </a:tblGrid>
              <a:tr h="814307">
                <a:tc rowSpan="2" gridSpan="2"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500" dirty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814307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b 2/3</a:t>
                      </a:r>
                      <a:endParaRPr lang="en-GB" sz="15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f 1/3</a:t>
                      </a:r>
                      <a:endParaRPr lang="en-GB" sz="1500" dirty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21461">
                <a:tc row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500" dirty="0">
                        <a:solidFill>
                          <a:srgbClr val="FF0000"/>
                        </a:solidFill>
                      </a:endParaRP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1/3</a:t>
                      </a: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</a:p>
                    <a:p>
                      <a:pPr algn="ctr"/>
                      <a:endParaRPr lang="en-US" sz="15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2/9</a:t>
                      </a:r>
                      <a:endParaRPr lang="en-GB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n-US" sz="15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1/9</a:t>
                      </a:r>
                      <a:endParaRPr lang="en-GB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2146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2/3</a:t>
                      </a: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n-US" sz="15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4/9</a:t>
                      </a:r>
                      <a:endParaRPr lang="en-GB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5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2/9</a:t>
                      </a:r>
                      <a:endParaRPr lang="en-GB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8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Battle of sexes 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Pure strategies NE</a:t>
            </a:r>
          </a:p>
          <a:p>
            <a:pPr lvl="1"/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B 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b 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1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= 2</a:t>
            </a:r>
          </a:p>
          <a:p>
            <a:pPr lvl="1"/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F 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f 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2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= 1</a:t>
            </a:r>
          </a:p>
          <a:p>
            <a:r>
              <a:rPr lang="en-US" dirty="0" smtClean="0"/>
              <a:t>Mixed strategies NE</a:t>
            </a:r>
          </a:p>
          <a:p>
            <a:pPr lvl="1"/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1/3 B 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2/3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 )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2/3</a:t>
            </a:r>
          </a:p>
          <a:p>
            <a:pPr lvl="2"/>
            <a:r>
              <a:rPr lang="en-US" dirty="0" smtClean="0"/>
              <a:t>EU(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= 2/3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330360"/>
              </p:ext>
            </p:extLst>
          </p:nvPr>
        </p:nvGraphicFramePr>
        <p:xfrm>
          <a:off x="3871244" y="812728"/>
          <a:ext cx="4071536" cy="4071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4307"/>
                <a:gridCol w="814307"/>
                <a:gridCol w="1221461"/>
                <a:gridCol w="1221461"/>
              </a:tblGrid>
              <a:tr h="814307">
                <a:tc rowSpan="2" gridSpan="2"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500" dirty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814307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5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f</a:t>
                      </a:r>
                      <a:endParaRPr lang="en-GB" sz="1500" dirty="0">
                        <a:solidFill>
                          <a:schemeClr val="accent6"/>
                        </a:solidFill>
                      </a:endParaRPr>
                    </a:p>
                  </a:txBody>
                  <a:tcPr marL="103417" marR="103417" marT="51709" marB="51709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21461">
                <a:tc row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500" dirty="0">
                        <a:solidFill>
                          <a:srgbClr val="FF0000"/>
                        </a:solidFill>
                      </a:endParaRP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2146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 marL="103417" marR="103417" marT="51709" marB="5170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500" dirty="0" smtClean="0"/>
                        <a:t>, </a:t>
                      </a:r>
                      <a:r>
                        <a:rPr lang="en-US" sz="15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a:txBody>
                  <a:tcPr marL="103417" marR="103417" marT="51709" marB="51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14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FSS entrance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students meet at the main faculty entrance</a:t>
            </a:r>
          </a:p>
          <a:p>
            <a:r>
              <a:rPr lang="en-US" dirty="0" smtClean="0"/>
              <a:t>Both simultaneously decide whether to walk or stop</a:t>
            </a:r>
          </a:p>
          <a:p>
            <a:r>
              <a:rPr lang="en-US" dirty="0" smtClean="0"/>
              <a:t>If both walk, they collide and both </a:t>
            </a:r>
            <a:r>
              <a:rPr lang="en-US" smtClean="0"/>
              <a:t>get a bruise (payoff -5)</a:t>
            </a:r>
            <a:endParaRPr lang="en-US" dirty="0" smtClean="0"/>
          </a:p>
          <a:p>
            <a:r>
              <a:rPr lang="en-US" dirty="0" smtClean="0"/>
              <a:t>If one stops and other walks</a:t>
            </a:r>
          </a:p>
          <a:p>
            <a:pPr lvl="1"/>
            <a:r>
              <a:rPr lang="en-US" dirty="0" smtClean="0"/>
              <a:t>Student who stopped gets good karma for letting the </a:t>
            </a:r>
            <a:r>
              <a:rPr lang="en-US" smtClean="0"/>
              <a:t>other pass with payoff 1, </a:t>
            </a:r>
            <a:r>
              <a:rPr lang="en-US" dirty="0" smtClean="0"/>
              <a:t>but at the same time gets delayed, which </a:t>
            </a:r>
            <a:r>
              <a:rPr lang="en-US" smtClean="0"/>
              <a:t>is completely offsetting </a:t>
            </a:r>
            <a:r>
              <a:rPr lang="en-US" dirty="0" smtClean="0"/>
              <a:t>the value of the good karma</a:t>
            </a:r>
          </a:p>
          <a:p>
            <a:pPr lvl="1"/>
            <a:r>
              <a:rPr lang="en-US" dirty="0" smtClean="0"/>
              <a:t>Student who walked gets to pass quickly and thus gets payoff 1</a:t>
            </a:r>
          </a:p>
          <a:p>
            <a:r>
              <a:rPr lang="en-US" dirty="0" smtClean="0"/>
              <a:t>If both stop, each would get good karma for letting the </a:t>
            </a:r>
            <a:r>
              <a:rPr lang="en-US" smtClean="0"/>
              <a:t>other pass, but each will get delayed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96523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533181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W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FSS entrance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31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pennies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players</a:t>
            </a:r>
          </a:p>
          <a:p>
            <a:endParaRPr lang="en-US" dirty="0"/>
          </a:p>
          <a:p>
            <a:r>
              <a:rPr lang="en-US" dirty="0" smtClean="0"/>
              <a:t>Players choose heads or tails</a:t>
            </a:r>
          </a:p>
          <a:p>
            <a:endParaRPr lang="en-US" dirty="0"/>
          </a:p>
          <a:p>
            <a:r>
              <a:rPr lang="en-US" dirty="0" smtClean="0"/>
              <a:t>If players </a:t>
            </a:r>
            <a:r>
              <a:rPr lang="en-US" dirty="0"/>
              <a:t>match </a:t>
            </a:r>
            <a:r>
              <a:rPr lang="en-US" dirty="0" smtClean="0"/>
              <a:t>heads/tails, </a:t>
            </a:r>
            <a:r>
              <a:rPr lang="en-US" smtClean="0"/>
              <a:t>I (Player 1) win </a:t>
            </a:r>
            <a:r>
              <a:rPr lang="en-US" dirty="0" smtClean="0"/>
              <a:t>both coins</a:t>
            </a:r>
          </a:p>
          <a:p>
            <a:endParaRPr lang="en-US" dirty="0" smtClean="0"/>
          </a:p>
          <a:p>
            <a:r>
              <a:rPr lang="en-US" dirty="0"/>
              <a:t>If players </a:t>
            </a:r>
            <a:r>
              <a:rPr lang="en-US" dirty="0" smtClean="0"/>
              <a:t>don’t match </a:t>
            </a:r>
            <a:r>
              <a:rPr lang="en-US" dirty="0"/>
              <a:t>heads/tails, </a:t>
            </a:r>
            <a:r>
              <a:rPr lang="en-US" smtClean="0"/>
              <a:t>opponent (Player 2) wins </a:t>
            </a:r>
            <a:r>
              <a:rPr lang="en-US" dirty="0" smtClean="0"/>
              <a:t>both coins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095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8809502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w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1/6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</a:p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5/6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</a:p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1/6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5/6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FSS entrance game 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8541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Extensive form games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602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Extensive form games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Visualized as a game (decision) tree</a:t>
            </a:r>
          </a:p>
          <a:p>
            <a:endParaRPr lang="en-US" dirty="0"/>
          </a:p>
          <a:p>
            <a:r>
              <a:rPr lang="en-US" dirty="0" smtClean="0"/>
              <a:t>Players move sequentially</a:t>
            </a:r>
          </a:p>
          <a:p>
            <a:endParaRPr lang="en-US" dirty="0"/>
          </a:p>
          <a:p>
            <a:r>
              <a:rPr lang="en-US" dirty="0" smtClean="0"/>
              <a:t>Captures time in game</a:t>
            </a:r>
          </a:p>
          <a:p>
            <a:endParaRPr lang="en-US" dirty="0"/>
          </a:p>
          <a:p>
            <a:r>
              <a:rPr lang="en-US" dirty="0" smtClean="0"/>
              <a:t>Captures knowledge of agents – sometimes agents do not </a:t>
            </a:r>
            <a:r>
              <a:rPr lang="en-US" smtClean="0"/>
              <a:t>have information where they are located in game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5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3"/>
            <a:endCxn id="30" idx="1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  <a:endCxn id="22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38" idx="2"/>
            <a:endCxn id="22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39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578860" y="2109472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stCxn id="36" idx="2"/>
            <a:endCxn id="30" idx="3"/>
          </p:cNvCxnSpPr>
          <p:nvPr/>
        </p:nvCxnSpPr>
        <p:spPr>
          <a:xfrm flipH="1">
            <a:off x="3902950" y="1617451"/>
            <a:ext cx="1029762" cy="65406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0" idx="3"/>
            <a:endCxn id="37" idx="2"/>
          </p:cNvCxnSpPr>
          <p:nvPr/>
        </p:nvCxnSpPr>
        <p:spPr>
          <a:xfrm>
            <a:off x="3902950" y="2271517"/>
            <a:ext cx="1033138" cy="64404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932712" y="1438815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4936088" y="27369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4188412" y="266131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4188412" y="1415462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78860" y="1760782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68620" y="1420679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2 </a:t>
            </a:r>
            <a:r>
              <a:rPr lang="sk-SK" dirty="0" smtClean="0"/>
              <a:t>, </a:t>
            </a:r>
            <a:r>
              <a:rPr lang="sk-SK" dirty="0" smtClean="0">
                <a:solidFill>
                  <a:schemeClr val="accent6"/>
                </a:solidFill>
              </a:rPr>
              <a:t>4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5468620" y="272284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sk-SK" dirty="0" smtClean="0">
                <a:solidFill>
                  <a:schemeClr val="accent6"/>
                </a:solidFill>
              </a:rPr>
              <a:t>-5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468620" y="40152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-2</a:t>
            </a:r>
            <a:r>
              <a:rPr lang="sk-SK" dirty="0" smtClean="0"/>
              <a:t> , </a:t>
            </a:r>
            <a:r>
              <a:rPr lang="sk-SK" dirty="0" smtClean="0">
                <a:solidFill>
                  <a:schemeClr val="accent6"/>
                </a:solidFill>
              </a:rPr>
              <a:t>6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468620" y="53056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4</a:t>
            </a:r>
            <a:r>
              <a:rPr lang="sk-SK" dirty="0" smtClean="0"/>
              <a:t> , </a:t>
            </a:r>
            <a:r>
              <a:rPr lang="sk-SK" dirty="0" smtClean="0">
                <a:solidFill>
                  <a:schemeClr val="accent6"/>
                </a:solidFill>
              </a:rPr>
              <a:t>4</a:t>
            </a:r>
            <a:r>
              <a:rPr lang="sk-SK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43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Basic</a:t>
            </a:r>
            <a:r>
              <a:rPr lang="sk-SK" dirty="0" smtClean="0"/>
              <a:t> </a:t>
            </a:r>
            <a:r>
              <a:rPr lang="sk-SK" dirty="0" err="1" smtClean="0"/>
              <a:t>terminology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Each</a:t>
            </a:r>
            <a:r>
              <a:rPr lang="sk-SK" dirty="0" smtClean="0"/>
              <a:t> </a:t>
            </a:r>
            <a:r>
              <a:rPr lang="sk-SK" dirty="0" err="1" smtClean="0"/>
              <a:t>square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called</a:t>
            </a:r>
            <a:r>
              <a:rPr lang="sk-SK" dirty="0" smtClean="0"/>
              <a:t> </a:t>
            </a:r>
            <a:r>
              <a:rPr lang="sk-SK" dirty="0" err="1" smtClean="0"/>
              <a:t>node</a:t>
            </a:r>
            <a:endParaRPr lang="en-US" dirty="0" smtClean="0"/>
          </a:p>
          <a:p>
            <a:endParaRPr lang="sk-SK" dirty="0" smtClean="0"/>
          </a:p>
          <a:p>
            <a:r>
              <a:rPr lang="sk-SK" dirty="0" err="1" smtClean="0"/>
              <a:t>Each</a:t>
            </a:r>
            <a:r>
              <a:rPr lang="sk-SK" dirty="0" smtClean="0"/>
              <a:t> </a:t>
            </a:r>
            <a:r>
              <a:rPr lang="sk-SK" dirty="0" err="1" smtClean="0"/>
              <a:t>line</a:t>
            </a:r>
            <a:r>
              <a:rPr lang="sk-SK" dirty="0" smtClean="0"/>
              <a:t> </a:t>
            </a:r>
            <a:r>
              <a:rPr lang="sk-SK" dirty="0" err="1" smtClean="0"/>
              <a:t>represents</a:t>
            </a:r>
            <a:r>
              <a:rPr lang="sk-SK" dirty="0" smtClean="0"/>
              <a:t> </a:t>
            </a:r>
            <a:r>
              <a:rPr lang="sk-SK" dirty="0" err="1" smtClean="0"/>
              <a:t>an</a:t>
            </a:r>
            <a:r>
              <a:rPr lang="sk-SK" dirty="0" smtClean="0"/>
              <a:t> </a:t>
            </a:r>
            <a:r>
              <a:rPr lang="sk-SK" dirty="0" err="1" smtClean="0"/>
              <a:t>action</a:t>
            </a:r>
            <a:r>
              <a:rPr lang="sk-SK" dirty="0" smtClean="0"/>
              <a:t> </a:t>
            </a:r>
            <a:r>
              <a:rPr lang="sk-SK" dirty="0" err="1" smtClean="0"/>
              <a:t>an</a:t>
            </a:r>
            <a:r>
              <a:rPr lang="sk-SK" dirty="0" smtClean="0"/>
              <a:t> </a:t>
            </a:r>
            <a:r>
              <a:rPr lang="sk-SK" dirty="0" err="1" smtClean="0"/>
              <a:t>owner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node</a:t>
            </a:r>
            <a:r>
              <a:rPr lang="sk-SK" dirty="0" smtClean="0"/>
              <a:t> has at </a:t>
            </a:r>
            <a:r>
              <a:rPr lang="sk-SK" dirty="0" err="1" smtClean="0"/>
              <a:t>his</a:t>
            </a:r>
            <a:r>
              <a:rPr lang="sk-SK" dirty="0" smtClean="0"/>
              <a:t> </a:t>
            </a:r>
            <a:r>
              <a:rPr lang="sk-SK" dirty="0" err="1" smtClean="0"/>
              <a:t>disposal</a:t>
            </a:r>
            <a:endParaRPr lang="en-US" dirty="0"/>
          </a:p>
          <a:p>
            <a:endParaRPr lang="sk-SK" dirty="0" smtClean="0"/>
          </a:p>
          <a:p>
            <a:r>
              <a:rPr lang="sk-SK" dirty="0" err="1" smtClean="0"/>
              <a:t>Nodes</a:t>
            </a:r>
            <a:r>
              <a:rPr lang="sk-SK" dirty="0" smtClean="0"/>
              <a:t> </a:t>
            </a:r>
            <a:r>
              <a:rPr lang="sk-SK" dirty="0" err="1" smtClean="0"/>
              <a:t>might</a:t>
            </a:r>
            <a:r>
              <a:rPr lang="sk-SK" dirty="0" smtClean="0"/>
              <a:t> </a:t>
            </a:r>
            <a:r>
              <a:rPr lang="sk-SK" dirty="0" err="1" smtClean="0"/>
              <a:t>either</a:t>
            </a:r>
            <a:r>
              <a:rPr lang="sk-SK" dirty="0" smtClean="0"/>
              <a:t> </a:t>
            </a:r>
            <a:r>
              <a:rPr lang="sk-SK" dirty="0" err="1" smtClean="0"/>
              <a:t>trigger</a:t>
            </a:r>
            <a:r>
              <a:rPr lang="sk-SK" dirty="0" smtClean="0"/>
              <a:t> </a:t>
            </a:r>
            <a:r>
              <a:rPr lang="sk-SK" dirty="0" err="1" smtClean="0"/>
              <a:t>other</a:t>
            </a:r>
            <a:r>
              <a:rPr lang="sk-SK" dirty="0" smtClean="0"/>
              <a:t> </a:t>
            </a:r>
            <a:r>
              <a:rPr lang="sk-SK" dirty="0" err="1" smtClean="0"/>
              <a:t>action</a:t>
            </a:r>
            <a:r>
              <a:rPr lang="sk-SK" dirty="0" smtClean="0"/>
              <a:t> or end</a:t>
            </a:r>
            <a:endParaRPr lang="en-US" dirty="0" smtClean="0"/>
          </a:p>
          <a:p>
            <a:endParaRPr lang="sk-SK" dirty="0" smtClean="0"/>
          </a:p>
          <a:p>
            <a:r>
              <a:rPr lang="sk-SK" dirty="0" err="1" smtClean="0"/>
              <a:t>Every</a:t>
            </a:r>
            <a:r>
              <a:rPr lang="sk-SK" dirty="0" smtClean="0"/>
              <a:t> </a:t>
            </a:r>
            <a:r>
              <a:rPr lang="sk-SK" dirty="0" err="1" smtClean="0"/>
              <a:t>circle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an</a:t>
            </a:r>
            <a:r>
              <a:rPr lang="sk-SK" dirty="0" smtClean="0"/>
              <a:t> end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tree</a:t>
            </a:r>
            <a:r>
              <a:rPr lang="sk-SK" dirty="0" smtClean="0"/>
              <a:t> – </a:t>
            </a:r>
            <a:r>
              <a:rPr lang="sk-SK" dirty="0" err="1" smtClean="0"/>
              <a:t>it</a:t>
            </a:r>
            <a:r>
              <a:rPr lang="en-US" dirty="0" smtClean="0"/>
              <a:t>’s called terminal node</a:t>
            </a:r>
          </a:p>
          <a:p>
            <a:endParaRPr lang="sk-SK" dirty="0" smtClean="0"/>
          </a:p>
          <a:p>
            <a:r>
              <a:rPr lang="sk-SK" dirty="0" err="1" smtClean="0"/>
              <a:t>Every</a:t>
            </a:r>
            <a:r>
              <a:rPr lang="sk-SK" dirty="0" smtClean="0"/>
              <a:t> </a:t>
            </a:r>
            <a:r>
              <a:rPr lang="sk-SK" dirty="0" err="1" smtClean="0"/>
              <a:t>circle</a:t>
            </a:r>
            <a:r>
              <a:rPr lang="sk-SK" dirty="0" smtClean="0"/>
              <a:t> </a:t>
            </a:r>
            <a:r>
              <a:rPr lang="sk-SK" dirty="0" err="1" smtClean="0"/>
              <a:t>must</a:t>
            </a:r>
            <a:r>
              <a:rPr lang="sk-SK" dirty="0" smtClean="0"/>
              <a:t> </a:t>
            </a:r>
            <a:r>
              <a:rPr lang="sk-SK" dirty="0" err="1" smtClean="0"/>
              <a:t>yield</a:t>
            </a:r>
            <a:r>
              <a:rPr lang="sk-SK" dirty="0" smtClean="0"/>
              <a:t> </a:t>
            </a:r>
            <a:r>
              <a:rPr lang="sk-SK" dirty="0" err="1" smtClean="0"/>
              <a:t>payoffs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all</a:t>
            </a:r>
            <a:r>
              <a:rPr lang="sk-SK" dirty="0" smtClean="0"/>
              <a:t> </a:t>
            </a:r>
            <a:r>
              <a:rPr lang="sk-SK" err="1" smtClean="0"/>
              <a:t>the</a:t>
            </a:r>
            <a:r>
              <a:rPr lang="sk-SK" smtClean="0"/>
              <a:t> actors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2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Backwards induction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8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3"/>
            <a:endCxn id="30" idx="1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  <a:endCxn id="22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38" idx="2"/>
            <a:endCxn id="22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39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578860" y="2109472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stCxn id="36" idx="2"/>
            <a:endCxn id="30" idx="3"/>
          </p:cNvCxnSpPr>
          <p:nvPr/>
        </p:nvCxnSpPr>
        <p:spPr>
          <a:xfrm flipH="1">
            <a:off x="3902950" y="1617451"/>
            <a:ext cx="1029762" cy="65406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0" idx="3"/>
            <a:endCxn id="37" idx="2"/>
          </p:cNvCxnSpPr>
          <p:nvPr/>
        </p:nvCxnSpPr>
        <p:spPr>
          <a:xfrm>
            <a:off x="3902950" y="2271517"/>
            <a:ext cx="1033138" cy="64404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932712" y="1438815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4936088" y="27369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4188412" y="266131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4188412" y="1415462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78860" y="1760782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68620" y="1420679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2 </a:t>
            </a:r>
            <a:r>
              <a:rPr lang="sk-SK" dirty="0" smtClean="0"/>
              <a:t>, </a:t>
            </a:r>
            <a:r>
              <a:rPr lang="sk-SK" dirty="0" smtClean="0">
                <a:solidFill>
                  <a:schemeClr val="accent6"/>
                </a:solidFill>
              </a:rPr>
              <a:t>4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5468620" y="272284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sk-SK" dirty="0" smtClean="0">
                <a:solidFill>
                  <a:schemeClr val="accent6"/>
                </a:solidFill>
              </a:rPr>
              <a:t>-5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468620" y="40152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-2</a:t>
            </a:r>
            <a:r>
              <a:rPr lang="sk-SK" dirty="0" smtClean="0"/>
              <a:t> , </a:t>
            </a:r>
            <a:r>
              <a:rPr lang="sk-SK" dirty="0" smtClean="0">
                <a:solidFill>
                  <a:schemeClr val="accent6"/>
                </a:solidFill>
              </a:rPr>
              <a:t>6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468620" y="53056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4</a:t>
            </a:r>
            <a:r>
              <a:rPr lang="sk-SK" dirty="0" smtClean="0"/>
              <a:t> , </a:t>
            </a:r>
            <a:r>
              <a:rPr lang="sk-SK" dirty="0" smtClean="0">
                <a:solidFill>
                  <a:schemeClr val="accent6"/>
                </a:solidFill>
              </a:rPr>
              <a:t>4</a:t>
            </a:r>
            <a:r>
              <a:rPr lang="sk-SK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08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Backwards induction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Moves player make at nodes reached in an equilibrium are called behavior on the equilibrium path</a:t>
            </a:r>
          </a:p>
          <a:p>
            <a:endParaRPr lang="en-US" dirty="0"/>
          </a:p>
          <a:p>
            <a:r>
              <a:rPr lang="en-US" dirty="0" smtClean="0"/>
              <a:t>Moves player make at nodes that are not reached in an equilibrium are behavior off the equilibrium path</a:t>
            </a:r>
          </a:p>
          <a:p>
            <a:endParaRPr lang="en-US" dirty="0"/>
          </a:p>
          <a:p>
            <a:r>
              <a:rPr lang="en-US" dirty="0" smtClean="0"/>
              <a:t>Players can not commit themselves to make moves in future – decisions at nodes change decisions at later nodes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Backwards</a:t>
            </a:r>
            <a:r>
              <a:rPr lang="sk-SK" dirty="0" smtClean="0"/>
              <a:t> </a:t>
            </a:r>
            <a:r>
              <a:rPr lang="sk-SK" dirty="0" err="1" smtClean="0"/>
              <a:t>induction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Begin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en-US" dirty="0" smtClean="0"/>
              <a:t> decisions that lead only to terminal nodes</a:t>
            </a:r>
          </a:p>
          <a:p>
            <a:endParaRPr lang="en-US" dirty="0"/>
          </a:p>
          <a:p>
            <a:r>
              <a:rPr lang="en-US" dirty="0" smtClean="0"/>
              <a:t>Compare payoffs for decisions in each node leading to terminal </a:t>
            </a:r>
            <a:r>
              <a:rPr lang="en-US" smtClean="0"/>
              <a:t>node </a:t>
            </a:r>
          </a:p>
          <a:p>
            <a:endParaRPr lang="en-US"/>
          </a:p>
          <a:p>
            <a:r>
              <a:rPr lang="en-US" smtClean="0"/>
              <a:t>Find best </a:t>
            </a:r>
            <a:r>
              <a:rPr lang="en-US" dirty="0" smtClean="0"/>
              <a:t>reply to alternatives </a:t>
            </a:r>
            <a:r>
              <a:rPr lang="en-US" smtClean="0"/>
              <a:t>of player playing </a:t>
            </a:r>
            <a:r>
              <a:rPr lang="en-US" dirty="0" smtClean="0"/>
              <a:t>at the </a:t>
            </a:r>
            <a:r>
              <a:rPr lang="en-US" smtClean="0"/>
              <a:t>current node</a:t>
            </a:r>
          </a:p>
          <a:p>
            <a:endParaRPr lang="en-US" dirty="0"/>
          </a:p>
          <a:p>
            <a:r>
              <a:rPr lang="en-US" dirty="0" smtClean="0"/>
              <a:t>Work through nodes backwards and solve the outcomes of all nodes comparing payoffs for respective players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754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3"/>
            <a:endCxn id="30" idx="1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  <a:endCxn id="22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38" idx="2"/>
            <a:endCxn id="22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39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578860" y="2109472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stCxn id="36" idx="2"/>
            <a:endCxn id="30" idx="3"/>
          </p:cNvCxnSpPr>
          <p:nvPr/>
        </p:nvCxnSpPr>
        <p:spPr>
          <a:xfrm flipH="1">
            <a:off x="3902950" y="1617451"/>
            <a:ext cx="1029762" cy="65406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0" idx="3"/>
            <a:endCxn id="37" idx="2"/>
          </p:cNvCxnSpPr>
          <p:nvPr/>
        </p:nvCxnSpPr>
        <p:spPr>
          <a:xfrm>
            <a:off x="3902950" y="2271517"/>
            <a:ext cx="1033138" cy="644040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932712" y="1438815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4936088" y="27369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4188412" y="266131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4188412" y="1415462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78860" y="1760782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68620" y="1420679"/>
            <a:ext cx="145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2 </a:t>
            </a:r>
            <a:r>
              <a:rPr lang="sk-SK" dirty="0" smtClean="0"/>
              <a:t>, </a:t>
            </a:r>
            <a:r>
              <a:rPr lang="sk-SK" sz="3200" dirty="0" smtClean="0">
                <a:solidFill>
                  <a:schemeClr val="accent6"/>
                </a:solidFill>
              </a:rPr>
              <a:t>4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5468620" y="272284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sk-SK" dirty="0" smtClean="0">
                <a:solidFill>
                  <a:schemeClr val="accent6"/>
                </a:solidFill>
              </a:rPr>
              <a:t>-5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468620" y="4015261"/>
            <a:ext cx="145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-2</a:t>
            </a:r>
            <a:r>
              <a:rPr lang="sk-SK" dirty="0" smtClean="0"/>
              <a:t> , </a:t>
            </a:r>
            <a:r>
              <a:rPr lang="sk-SK" sz="3200" dirty="0" smtClean="0">
                <a:solidFill>
                  <a:schemeClr val="accent6"/>
                </a:solidFill>
              </a:rPr>
              <a:t>6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468620" y="53056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4</a:t>
            </a:r>
            <a:r>
              <a:rPr lang="sk-SK" dirty="0" smtClean="0"/>
              <a:t> , </a:t>
            </a:r>
            <a:r>
              <a:rPr lang="sk-SK" dirty="0" smtClean="0">
                <a:solidFill>
                  <a:schemeClr val="accent6"/>
                </a:solidFill>
              </a:rPr>
              <a:t>4</a:t>
            </a:r>
            <a:r>
              <a:rPr lang="sk-SK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88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pennies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892540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Heads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Tails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Heads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Tails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51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3"/>
            <a:endCxn id="30" idx="1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  <a:endCxn id="22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38" idx="2"/>
            <a:endCxn id="22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39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578860" y="2109472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stCxn id="36" idx="2"/>
            <a:endCxn id="30" idx="3"/>
          </p:cNvCxnSpPr>
          <p:nvPr/>
        </p:nvCxnSpPr>
        <p:spPr>
          <a:xfrm flipH="1">
            <a:off x="3902950" y="1617451"/>
            <a:ext cx="1029762" cy="65406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0" idx="3"/>
            <a:endCxn id="37" idx="2"/>
          </p:cNvCxnSpPr>
          <p:nvPr/>
        </p:nvCxnSpPr>
        <p:spPr>
          <a:xfrm>
            <a:off x="3902950" y="2271517"/>
            <a:ext cx="1033138" cy="644040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932712" y="1438815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4936088" y="27369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4188412" y="266131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4188412" y="1415462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78860" y="1760782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68620" y="1420679"/>
            <a:ext cx="145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sz="3200" dirty="0" smtClean="0">
                <a:solidFill>
                  <a:srgbClr val="FF0000"/>
                </a:solidFill>
              </a:rPr>
              <a:t>2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sk-SK" sz="3200" dirty="0" smtClean="0">
                <a:solidFill>
                  <a:schemeClr val="accent6"/>
                </a:solidFill>
              </a:rPr>
              <a:t>4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5468620" y="272284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sk-SK" dirty="0" smtClean="0">
                <a:solidFill>
                  <a:schemeClr val="accent6"/>
                </a:solidFill>
              </a:rPr>
              <a:t>-5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468620" y="4015261"/>
            <a:ext cx="145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-2</a:t>
            </a:r>
            <a:r>
              <a:rPr lang="sk-SK" dirty="0" smtClean="0"/>
              <a:t> , </a:t>
            </a:r>
            <a:r>
              <a:rPr lang="sk-SK" sz="3200" dirty="0" smtClean="0">
                <a:solidFill>
                  <a:schemeClr val="accent6"/>
                </a:solidFill>
              </a:rPr>
              <a:t>6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468620" y="5305661"/>
            <a:ext cx="145542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sz="1900" dirty="0" smtClean="0">
                <a:solidFill>
                  <a:srgbClr val="FF0000"/>
                </a:solidFill>
              </a:rPr>
              <a:t>4</a:t>
            </a:r>
            <a:r>
              <a:rPr lang="sk-SK" dirty="0" smtClean="0"/>
              <a:t> , </a:t>
            </a:r>
            <a:r>
              <a:rPr lang="sk-SK" dirty="0" smtClean="0">
                <a:solidFill>
                  <a:schemeClr val="accent6"/>
                </a:solidFill>
              </a:rPr>
              <a:t>4</a:t>
            </a:r>
            <a:r>
              <a:rPr lang="sk-SK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31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Equilibrium of sequential game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Nash equilibrium in pure strategies</a:t>
            </a:r>
          </a:p>
          <a:p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U </a:t>
            </a:r>
            <a:r>
              <a:rPr lang="en-US" dirty="0" smtClean="0"/>
              <a:t>; </a:t>
            </a:r>
            <a:r>
              <a:rPr lang="en-US" dirty="0" smtClean="0">
                <a:solidFill>
                  <a:schemeClr val="accent6"/>
                </a:solidFill>
              </a:rPr>
              <a:t>u , u 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There may be more NE in pure strategies</a:t>
            </a:r>
          </a:p>
          <a:p>
            <a:endParaRPr lang="en-US" dirty="0"/>
          </a:p>
          <a:p>
            <a:r>
              <a:rPr lang="en-US" dirty="0" smtClean="0"/>
              <a:t>B decides – if A goes U than u yields better payoff in the upper node, if A goes D than u yields better payoff in the lower node</a:t>
            </a:r>
          </a:p>
          <a:p>
            <a:endParaRPr lang="en-US" dirty="0"/>
          </a:p>
          <a:p>
            <a:r>
              <a:rPr lang="en-US" dirty="0" smtClean="0"/>
              <a:t>A knows that B will choose u in both nodes, therefore compares payoffs in u for going U or D – U yields better payoff</a:t>
            </a:r>
          </a:p>
        </p:txBody>
      </p:sp>
    </p:spTree>
    <p:extLst>
      <p:ext uri="{BB962C8B-B14F-4D97-AF65-F5344CB8AC3E}">
        <p14:creationId xmlns:p14="http://schemas.microsoft.com/office/powerpoint/2010/main" val="241453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Backwards induction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 easily in games of perfect information</a:t>
            </a:r>
          </a:p>
          <a:p>
            <a:endParaRPr lang="en-US" dirty="0"/>
          </a:p>
          <a:p>
            <a:r>
              <a:rPr lang="en-US" dirty="0" smtClean="0"/>
              <a:t>All actors are aware of all previous actions and can also anticipate, what actors will do based on their expected utilities over outcomes at subsequent nodes – actors have a perfect recall</a:t>
            </a:r>
          </a:p>
          <a:p>
            <a:endParaRPr lang="en-US" dirty="0"/>
          </a:p>
          <a:p>
            <a:r>
              <a:rPr lang="en-US" dirty="0" smtClean="0"/>
              <a:t>However, backwards induction assesses only rationality on the equilibrium path. NE found off the equilibrium path will not be found through backwards induction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75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  <a:endCxn id="22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38" idx="2"/>
            <a:endCxn id="22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39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578860" y="204442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52022" y="1984177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468620" y="40152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468620" y="53056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4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>
            <a:stCxn id="4" idx="3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3"/>
            <a:endCxn id="7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11" idx="2"/>
            <a:endCxn id="7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7" idx="3"/>
            <a:endCxn id="12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578860" y="204442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52022" y="1984177"/>
            <a:ext cx="145542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sz="1900" dirty="0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468620" y="40152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468620" y="5305661"/>
            <a:ext cx="145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sk-SK" dirty="0" smtClean="0"/>
              <a:t> , </a:t>
            </a:r>
            <a:r>
              <a:rPr lang="en-US" sz="3200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40" name="Title 3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62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>
            <a:stCxn id="4" idx="3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3"/>
            <a:endCxn id="7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11" idx="2"/>
            <a:endCxn id="7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7" idx="3"/>
            <a:endCxn id="12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578860" y="204442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52022" y="1984177"/>
            <a:ext cx="1455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sz="2000" dirty="0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468620" y="40152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468620" y="5305661"/>
            <a:ext cx="145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sz="3200" dirty="0">
                <a:solidFill>
                  <a:srgbClr val="FF0000"/>
                </a:solidFill>
              </a:rPr>
              <a:t>2</a:t>
            </a:r>
            <a:r>
              <a:rPr lang="sk-SK" dirty="0" smtClean="0"/>
              <a:t> , </a:t>
            </a:r>
            <a:r>
              <a:rPr lang="en-US" sz="3200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35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Rewrite </a:t>
            </a:r>
            <a:r>
              <a:rPr lang="en-US" dirty="0" err="1" smtClean="0"/>
              <a:t>Selten’s</a:t>
            </a:r>
            <a:r>
              <a:rPr lang="en-US" dirty="0" smtClean="0"/>
              <a:t> game into matrix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Player A has 2 moves</a:t>
            </a:r>
          </a:p>
          <a:p>
            <a:pPr lvl="1"/>
            <a:r>
              <a:rPr lang="en-US" dirty="0" smtClean="0"/>
              <a:t>U, D</a:t>
            </a:r>
          </a:p>
          <a:p>
            <a:pPr lvl="1"/>
            <a:r>
              <a:rPr lang="en-US" dirty="0" err="1" smtClean="0"/>
              <a:t>Thess</a:t>
            </a:r>
            <a:r>
              <a:rPr lang="en-US" dirty="0" smtClean="0"/>
              <a:t> constitute 2 rows in a matrix</a:t>
            </a:r>
          </a:p>
          <a:p>
            <a:r>
              <a:rPr lang="en-US" dirty="0" smtClean="0"/>
              <a:t>Player B has also 2 moves</a:t>
            </a:r>
          </a:p>
          <a:p>
            <a:pPr lvl="1"/>
            <a:r>
              <a:rPr lang="en-US" dirty="0" smtClean="0"/>
              <a:t>u, d</a:t>
            </a:r>
          </a:p>
          <a:p>
            <a:pPr lvl="1"/>
            <a:r>
              <a:rPr lang="en-US" dirty="0" smtClean="0"/>
              <a:t>These constitute 2 columns in a matrix</a:t>
            </a:r>
          </a:p>
          <a:p>
            <a:pPr lvl="1"/>
            <a:endParaRPr lang="en-US" dirty="0"/>
          </a:p>
          <a:p>
            <a:r>
              <a:rPr lang="en-US" dirty="0" smtClean="0"/>
              <a:t>We have 2x2 game in normal form</a:t>
            </a:r>
          </a:p>
        </p:txBody>
      </p:sp>
    </p:spTree>
    <p:extLst>
      <p:ext uri="{BB962C8B-B14F-4D97-AF65-F5344CB8AC3E}">
        <p14:creationId xmlns:p14="http://schemas.microsoft.com/office/powerpoint/2010/main" val="336455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  <a:endCxn id="22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38" idx="2"/>
            <a:endCxn id="22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39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578860" y="204442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52022" y="1984177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468620" y="40152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468620" y="53056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87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2537639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of </a:t>
            </a:r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14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  <a:endCxn id="22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38" idx="2"/>
            <a:endCxn id="22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39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578860" y="204442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52022" y="1984177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468620" y="40152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468620" y="53056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18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pennies – mixed strategy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0474755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Heads (0.5)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Tails (0.5)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Heads</a:t>
                      </a:r>
                    </a:p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(0.5)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Tails</a:t>
                      </a:r>
                    </a:p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(0.5)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487186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of </a:t>
            </a:r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40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  <a:endCxn id="22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38" idx="2"/>
            <a:endCxn id="22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39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578860" y="204442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52022" y="1984177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468620" y="40152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468620" y="53056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0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098845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of </a:t>
            </a:r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72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6659913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of </a:t>
            </a:r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0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Rewriting extensive form into normal form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rewrite extensive form game into normal form, only one matrix will emerge as a representation</a:t>
            </a:r>
          </a:p>
          <a:p>
            <a:endParaRPr lang="en-US" dirty="0"/>
          </a:p>
          <a:p>
            <a:r>
              <a:rPr lang="en-US" dirty="0" smtClean="0"/>
              <a:t>This does not work the other way around</a:t>
            </a:r>
          </a:p>
          <a:p>
            <a:endParaRPr lang="en-US" dirty="0"/>
          </a:p>
          <a:p>
            <a:r>
              <a:rPr lang="en-US" dirty="0" smtClean="0"/>
              <a:t>Since matrixes do not hold information about sequence of actions, one normal-form game might have multiple extensive-form representations that would completely alter outcomes of </a:t>
            </a:r>
            <a:r>
              <a:rPr lang="en-US" smtClean="0"/>
              <a:t>the game</a:t>
            </a:r>
          </a:p>
          <a:p>
            <a:endParaRPr lang="en-US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57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Selten’s</a:t>
            </a:r>
            <a:r>
              <a:rPr lang="en-US" dirty="0" smtClean="0"/>
              <a:t> game from matrix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004222" y="3655129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>
            <a:stCxn id="4" idx="3"/>
            <a:endCxn id="10" idx="1"/>
          </p:cNvCxnSpPr>
          <p:nvPr/>
        </p:nvCxnSpPr>
        <p:spPr>
          <a:xfrm flipV="1">
            <a:off x="2328312" y="2546744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3"/>
            <a:endCxn id="7" idx="1"/>
          </p:cNvCxnSpPr>
          <p:nvPr/>
        </p:nvCxnSpPr>
        <p:spPr>
          <a:xfrm>
            <a:off x="2328312" y="3817174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78860" y="4972704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15" idx="2"/>
            <a:endCxn id="7" idx="3"/>
          </p:cNvCxnSpPr>
          <p:nvPr/>
        </p:nvCxnSpPr>
        <p:spPr>
          <a:xfrm flipH="1">
            <a:off x="3902950" y="4481184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7" idx="3"/>
            <a:endCxn id="16" idx="2"/>
          </p:cNvCxnSpPr>
          <p:nvPr/>
        </p:nvCxnSpPr>
        <p:spPr>
          <a:xfrm>
            <a:off x="3902950" y="5134749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578860" y="2384699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>
            <a:stCxn id="13" idx="2"/>
            <a:endCxn id="10" idx="3"/>
          </p:cNvCxnSpPr>
          <p:nvPr/>
        </p:nvCxnSpPr>
        <p:spPr>
          <a:xfrm flipH="1">
            <a:off x="3902950" y="1892678"/>
            <a:ext cx="1029762" cy="65406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0" idx="3"/>
            <a:endCxn id="14" idx="2"/>
          </p:cNvCxnSpPr>
          <p:nvPr/>
        </p:nvCxnSpPr>
        <p:spPr>
          <a:xfrm>
            <a:off x="3902950" y="2546744"/>
            <a:ext cx="1033138" cy="64404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932712" y="1714042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936088" y="3012148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4932712" y="4302548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932712" y="5592948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882982" y="2628736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U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2877820" y="4659820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D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188412" y="5491570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188412" y="2936540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188412" y="4438635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u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188412" y="1690689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2004222" y="3285797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40905" y="3655129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68620" y="1695906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5468620" y="2998068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1 </a:t>
            </a:r>
            <a:r>
              <a:rPr lang="sk-SK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5468620" y="4290488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-1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468620" y="5580888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2 </a:t>
            </a:r>
            <a:r>
              <a:rPr lang="sk-SK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cxnSp>
        <p:nvCxnSpPr>
          <p:cNvPr id="31" name="Straight Connector 30"/>
          <p:cNvCxnSpPr>
            <a:stCxn id="10" idx="2"/>
            <a:endCxn id="7" idx="0"/>
          </p:cNvCxnSpPr>
          <p:nvPr/>
        </p:nvCxnSpPr>
        <p:spPr>
          <a:xfrm>
            <a:off x="3740905" y="2708789"/>
            <a:ext cx="0" cy="2263915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38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Selten’s</a:t>
            </a:r>
            <a:r>
              <a:rPr lang="en-US" dirty="0" smtClean="0"/>
              <a:t> game from matrix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004222" y="3655129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>
            <a:stCxn id="4" idx="3"/>
            <a:endCxn id="10" idx="1"/>
          </p:cNvCxnSpPr>
          <p:nvPr/>
        </p:nvCxnSpPr>
        <p:spPr>
          <a:xfrm flipV="1">
            <a:off x="2328312" y="2546744"/>
            <a:ext cx="1250548" cy="127043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3"/>
            <a:endCxn id="7" idx="1"/>
          </p:cNvCxnSpPr>
          <p:nvPr/>
        </p:nvCxnSpPr>
        <p:spPr>
          <a:xfrm>
            <a:off x="2328312" y="3817174"/>
            <a:ext cx="1250548" cy="131757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78860" y="4972704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15" idx="2"/>
            <a:endCxn id="7" idx="3"/>
          </p:cNvCxnSpPr>
          <p:nvPr/>
        </p:nvCxnSpPr>
        <p:spPr>
          <a:xfrm flipH="1">
            <a:off x="3902950" y="4481184"/>
            <a:ext cx="1029762" cy="6535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7" idx="3"/>
            <a:endCxn id="16" idx="2"/>
          </p:cNvCxnSpPr>
          <p:nvPr/>
        </p:nvCxnSpPr>
        <p:spPr>
          <a:xfrm>
            <a:off x="3902950" y="5134749"/>
            <a:ext cx="1029762" cy="6368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578860" y="2384699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>
            <a:stCxn id="13" idx="2"/>
            <a:endCxn id="10" idx="3"/>
          </p:cNvCxnSpPr>
          <p:nvPr/>
        </p:nvCxnSpPr>
        <p:spPr>
          <a:xfrm flipH="1">
            <a:off x="3902950" y="1892678"/>
            <a:ext cx="1029762" cy="6540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0" idx="3"/>
            <a:endCxn id="14" idx="2"/>
          </p:cNvCxnSpPr>
          <p:nvPr/>
        </p:nvCxnSpPr>
        <p:spPr>
          <a:xfrm>
            <a:off x="3902950" y="2546744"/>
            <a:ext cx="1033138" cy="644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932712" y="1714042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936088" y="3012148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4932712" y="4302548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932712" y="5592948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882982" y="2628736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u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2877820" y="4659820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188412" y="5491570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188412" y="2936540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188412" y="4438635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188412" y="1690689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2004222" y="3285797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40905" y="3655129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68620" y="1695906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chemeClr val="accent6"/>
                </a:solidFill>
              </a:rPr>
              <a:t>1</a:t>
            </a:r>
            <a:r>
              <a:rPr lang="en-US"/>
              <a:t> , </a:t>
            </a:r>
            <a:r>
              <a:rPr lang="en-US">
                <a:solidFill>
                  <a:srgbClr val="FF0000"/>
                </a:solidFill>
              </a:rPr>
              <a:t>1</a:t>
            </a:r>
            <a:r>
              <a:rPr lang="sk-SK" smtClean="0"/>
              <a:t>)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5468620" y="2998068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chemeClr val="accent6"/>
                </a:solidFill>
              </a:rPr>
              <a:t>1</a:t>
            </a:r>
            <a:r>
              <a:rPr lang="en-US"/>
              <a:t> , </a:t>
            </a:r>
            <a:r>
              <a:rPr lang="en-US" smtClean="0">
                <a:solidFill>
                  <a:srgbClr val="FF0000"/>
                </a:solidFill>
              </a:rPr>
              <a:t>1</a:t>
            </a:r>
            <a:r>
              <a:rPr lang="sk-SK" smtClean="0"/>
              <a:t>)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5468620" y="4290488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>
                <a:solidFill>
                  <a:schemeClr val="accent6"/>
                </a:solidFill>
              </a:rPr>
              <a:t>-1</a:t>
            </a:r>
            <a:r>
              <a:rPr lang="en-US"/>
              <a:t> , </a:t>
            </a:r>
            <a:r>
              <a:rPr lang="en-US" smtClean="0">
                <a:solidFill>
                  <a:srgbClr val="FF0000"/>
                </a:solidFill>
              </a:rPr>
              <a:t>-1</a:t>
            </a:r>
            <a:r>
              <a:rPr lang="sk-SK" smtClean="0"/>
              <a:t>)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468620" y="5580888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>
                <a:solidFill>
                  <a:schemeClr val="accent6"/>
                </a:solidFill>
              </a:rPr>
              <a:t>0</a:t>
            </a:r>
            <a:r>
              <a:rPr lang="en-US"/>
              <a:t> , </a:t>
            </a:r>
            <a:r>
              <a:rPr lang="en-US" smtClean="0">
                <a:solidFill>
                  <a:srgbClr val="FF0000"/>
                </a:solidFill>
              </a:rPr>
              <a:t>2</a:t>
            </a:r>
            <a:r>
              <a:rPr lang="sk-SK" smtClean="0"/>
              <a:t>)</a:t>
            </a:r>
            <a:endParaRPr lang="en-GB" dirty="0"/>
          </a:p>
        </p:txBody>
      </p:sp>
      <p:cxnSp>
        <p:nvCxnSpPr>
          <p:cNvPr id="31" name="Straight Connector 30"/>
          <p:cNvCxnSpPr>
            <a:stCxn id="10" idx="2"/>
            <a:endCxn id="7" idx="0"/>
          </p:cNvCxnSpPr>
          <p:nvPr/>
        </p:nvCxnSpPr>
        <p:spPr>
          <a:xfrm>
            <a:off x="3740905" y="2708789"/>
            <a:ext cx="0" cy="226391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44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sets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Player’s information/knowledge about moves, which have been played in the game previously</a:t>
            </a:r>
          </a:p>
          <a:p>
            <a:endParaRPr lang="en-US"/>
          </a:p>
          <a:p>
            <a:r>
              <a:rPr lang="en-US" smtClean="0"/>
              <a:t>In games of perfect information, each node is information set – each player in each moment of the game knows, which moves were played before</a:t>
            </a:r>
          </a:p>
          <a:p>
            <a:endParaRPr lang="en-US"/>
          </a:p>
          <a:p>
            <a:r>
              <a:rPr lang="en-US" smtClean="0"/>
              <a:t>If player is uncertain about previous moves, information set contains more than one node</a:t>
            </a:r>
          </a:p>
          <a:p>
            <a:endParaRPr lang="en-US"/>
          </a:p>
          <a:p>
            <a:r>
              <a:rPr lang="en-US" smtClean="0"/>
              <a:t>Information sets capture player’s ignorance about previous moves in game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2990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of </a:t>
            </a:r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09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0639010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of </a:t>
            </a:r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98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Calculation </a:t>
            </a:r>
            <a:br>
              <a:rPr lang="en-US" dirty="0" smtClean="0"/>
            </a:br>
            <a:r>
              <a:rPr lang="en-US" dirty="0" smtClean="0"/>
              <a:t>of mixed-strategy NE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19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145336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of </a:t>
            </a:r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>
            <a:stCxn id="4" idx="3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3"/>
            <a:endCxn id="7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11" idx="2"/>
            <a:endCxn id="7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7" idx="3"/>
            <a:endCxn id="12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578860" y="204442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52022" y="1984177"/>
            <a:ext cx="145542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sz="1900" dirty="0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468620" y="40152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468620" y="5305661"/>
            <a:ext cx="145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sz="3200" dirty="0">
                <a:solidFill>
                  <a:srgbClr val="FF0000"/>
                </a:solidFill>
              </a:rPr>
              <a:t>2</a:t>
            </a:r>
            <a:r>
              <a:rPr lang="sk-SK" dirty="0" smtClean="0"/>
              <a:t> , </a:t>
            </a:r>
            <a:r>
              <a:rPr lang="en-US" sz="3200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Selten’s</a:t>
            </a:r>
            <a:r>
              <a:rPr lang="en-US" dirty="0" smtClean="0"/>
              <a:t>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062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 off the equilibrium path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game has another NE which is represented by action U which is not revealed in extensive form</a:t>
            </a:r>
          </a:p>
          <a:p>
            <a:endParaRPr lang="en-US" dirty="0"/>
          </a:p>
          <a:p>
            <a:r>
              <a:rPr lang="en-US" smtClean="0"/>
              <a:t>This </a:t>
            </a:r>
            <a:r>
              <a:rPr lang="en-US" dirty="0" smtClean="0"/>
              <a:t>equilibrium (</a:t>
            </a:r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u</a:t>
            </a:r>
            <a:r>
              <a:rPr lang="en-US" dirty="0" smtClean="0"/>
              <a:t>) is called a </a:t>
            </a:r>
            <a:r>
              <a:rPr lang="en-US" smtClean="0"/>
              <a:t>non-credible </a:t>
            </a:r>
            <a:r>
              <a:rPr lang="en-US" smtClean="0"/>
              <a:t>threat</a:t>
            </a:r>
          </a:p>
          <a:p>
            <a:pPr lvl="1"/>
            <a:r>
              <a:rPr lang="en-US" smtClean="0"/>
              <a:t>B is willing to get its largest payoff, which will result from A playing </a:t>
            </a:r>
            <a:r>
              <a:rPr lang="en-US" smtClean="0">
                <a:solidFill>
                  <a:srgbClr val="FF0000"/>
                </a:solidFill>
              </a:rPr>
              <a:t>U</a:t>
            </a:r>
            <a:r>
              <a:rPr lang="en-US" smtClean="0"/>
              <a:t> (deciding not to play the game)</a:t>
            </a:r>
          </a:p>
          <a:p>
            <a:pPr lvl="1"/>
            <a:r>
              <a:rPr lang="en-US" smtClean="0"/>
              <a:t>B </a:t>
            </a:r>
            <a:r>
              <a:rPr lang="en-US"/>
              <a:t>can change its payoff </a:t>
            </a:r>
            <a:r>
              <a:rPr lang="en-US"/>
              <a:t>from </a:t>
            </a:r>
            <a:r>
              <a:rPr lang="en-US" smtClean="0"/>
              <a:t>A’s decision about </a:t>
            </a:r>
            <a:r>
              <a:rPr lang="en-US" smtClean="0">
                <a:solidFill>
                  <a:srgbClr val="FF0000"/>
                </a:solidFill>
              </a:rPr>
              <a:t>U</a:t>
            </a:r>
            <a:r>
              <a:rPr lang="en-US" smtClean="0"/>
              <a:t> and </a:t>
            </a:r>
            <a:r>
              <a:rPr lang="en-US" smtClean="0">
                <a:solidFill>
                  <a:srgbClr val="FF0000"/>
                </a:solidFill>
              </a:rPr>
              <a:t>D</a:t>
            </a:r>
            <a:r>
              <a:rPr lang="en-US" smtClean="0"/>
              <a:t> only </a:t>
            </a:r>
            <a:r>
              <a:rPr lang="en-US"/>
              <a:t>by threatening that it will play </a:t>
            </a:r>
            <a:r>
              <a:rPr lang="en-US">
                <a:solidFill>
                  <a:schemeClr val="accent6"/>
                </a:solidFill>
              </a:rPr>
              <a:t>u</a:t>
            </a:r>
            <a:r>
              <a:rPr lang="en-US"/>
              <a:t> if A </a:t>
            </a:r>
            <a:r>
              <a:rPr lang="en-US"/>
              <a:t>plays </a:t>
            </a:r>
            <a:r>
              <a:rPr lang="en-US" smtClean="0">
                <a:solidFill>
                  <a:srgbClr val="FF0000"/>
                </a:solidFill>
              </a:rPr>
              <a:t>D</a:t>
            </a:r>
          </a:p>
          <a:p>
            <a:pPr lvl="1"/>
            <a:r>
              <a:rPr lang="en-US"/>
              <a:t>But B will never play </a:t>
            </a:r>
            <a:r>
              <a:rPr lang="en-US">
                <a:solidFill>
                  <a:schemeClr val="accent6"/>
                </a:solidFill>
              </a:rPr>
              <a:t>u</a:t>
            </a:r>
            <a:r>
              <a:rPr lang="en-US"/>
              <a:t>, since it brings lower payoff than </a:t>
            </a:r>
            <a:r>
              <a:rPr lang="en-US"/>
              <a:t>playing </a:t>
            </a:r>
            <a:r>
              <a:rPr lang="en-US" smtClean="0">
                <a:solidFill>
                  <a:schemeClr val="accent6"/>
                </a:solidFill>
              </a:rPr>
              <a:t>d</a:t>
            </a:r>
            <a:endParaRPr lang="en-US">
              <a:solidFill>
                <a:schemeClr val="accent6"/>
              </a:solidFill>
            </a:endParaRPr>
          </a:p>
          <a:p>
            <a:pPr lvl="1"/>
            <a:endParaRPr lang="en-US" dirty="0" smtClean="0"/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0772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  <a:endCxn id="22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38" idx="2"/>
            <a:endCxn id="22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39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578860" y="204442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52022" y="1984177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468620" y="40152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468620" y="53056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Selten’s</a:t>
            </a:r>
            <a:r>
              <a:rPr lang="en-US" smtClean="0"/>
              <a:t> game and non-credible threat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94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Subgame</a:t>
            </a:r>
            <a:r>
              <a:rPr lang="en-US" dirty="0" smtClean="0"/>
              <a:t> perfection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89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Subset of the nodes of a </a:t>
            </a:r>
            <a:r>
              <a:rPr lang="en-US" smtClean="0"/>
              <a:t>game starting </a:t>
            </a:r>
            <a:r>
              <a:rPr lang="en-US" dirty="0" smtClean="0"/>
              <a:t>with initial node and including all its successors that preserves all information sets of the game and over which a (new) game is defined by the restriction of the original game elements to these nodes</a:t>
            </a:r>
          </a:p>
          <a:p>
            <a:endParaRPr lang="en-US" dirty="0"/>
          </a:p>
          <a:p>
            <a:r>
              <a:rPr lang="en-US" dirty="0" err="1" smtClean="0"/>
              <a:t>Subgame</a:t>
            </a:r>
            <a:r>
              <a:rPr lang="en-US" dirty="0" smtClean="0"/>
              <a:t> can be treated as a game in its own right</a:t>
            </a:r>
          </a:p>
          <a:p>
            <a:endParaRPr lang="en-US" dirty="0"/>
          </a:p>
          <a:p>
            <a:r>
              <a:rPr lang="en-US" dirty="0" smtClean="0"/>
              <a:t>To ensure each player rational, there’s requirement that strategies are optimal in all proper </a:t>
            </a:r>
            <a:r>
              <a:rPr lang="en-US" dirty="0" err="1" smtClean="0"/>
              <a:t>subgames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36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1443038" y="1485901"/>
            <a:ext cx="6243637" cy="5014912"/>
          </a:xfrm>
          <a:prstGeom prst="ellips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186113" y="3379902"/>
            <a:ext cx="3914775" cy="2835161"/>
          </a:xfrm>
          <a:prstGeom prst="ellips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04222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V="1">
            <a:off x="2328312" y="2271517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  <a:endCxn id="22" idx="1"/>
          </p:cNvCxnSpPr>
          <p:nvPr/>
        </p:nvCxnSpPr>
        <p:spPr>
          <a:xfrm>
            <a:off x="2328312" y="3541947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78860" y="4697477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38" idx="2"/>
            <a:endCxn id="22" idx="3"/>
          </p:cNvCxnSpPr>
          <p:nvPr/>
        </p:nvCxnSpPr>
        <p:spPr>
          <a:xfrm flipH="1">
            <a:off x="3902950" y="4205957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39" idx="2"/>
          </p:cNvCxnSpPr>
          <p:nvPr/>
        </p:nvCxnSpPr>
        <p:spPr>
          <a:xfrm>
            <a:off x="3902950" y="4859522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578860" y="204442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932712" y="40273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932712" y="531772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882982" y="235350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877820" y="438459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4188412" y="5216343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188412" y="4163408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2004222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241" y="4328666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52022" y="1984177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468620" y="40152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sk-SK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468620" y="5305661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Subgames of Selten’s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0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Subgames in PD in EF</a:t>
            </a:r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1585913" y="1243013"/>
            <a:ext cx="6357937" cy="5143499"/>
          </a:xfrm>
          <a:prstGeom prst="ellips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04222" y="3655129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>
            <a:stCxn id="4" idx="3"/>
            <a:endCxn id="10" idx="1"/>
          </p:cNvCxnSpPr>
          <p:nvPr/>
        </p:nvCxnSpPr>
        <p:spPr>
          <a:xfrm flipV="1">
            <a:off x="2328312" y="2546744"/>
            <a:ext cx="1250548" cy="1270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3"/>
            <a:endCxn id="7" idx="1"/>
          </p:cNvCxnSpPr>
          <p:nvPr/>
        </p:nvCxnSpPr>
        <p:spPr>
          <a:xfrm>
            <a:off x="2328312" y="3817174"/>
            <a:ext cx="1250548" cy="1317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78860" y="4972704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15" idx="2"/>
            <a:endCxn id="7" idx="3"/>
          </p:cNvCxnSpPr>
          <p:nvPr/>
        </p:nvCxnSpPr>
        <p:spPr>
          <a:xfrm flipH="1">
            <a:off x="3902950" y="4481184"/>
            <a:ext cx="1029762" cy="6535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7" idx="3"/>
            <a:endCxn id="16" idx="2"/>
          </p:cNvCxnSpPr>
          <p:nvPr/>
        </p:nvCxnSpPr>
        <p:spPr>
          <a:xfrm>
            <a:off x="3902950" y="5134749"/>
            <a:ext cx="1029762" cy="6368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578860" y="2384699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>
            <a:stCxn id="13" idx="2"/>
            <a:endCxn id="10" idx="3"/>
          </p:cNvCxnSpPr>
          <p:nvPr/>
        </p:nvCxnSpPr>
        <p:spPr>
          <a:xfrm flipH="1">
            <a:off x="3902950" y="1892678"/>
            <a:ext cx="1029762" cy="65406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0" idx="3"/>
            <a:endCxn id="14" idx="2"/>
          </p:cNvCxnSpPr>
          <p:nvPr/>
        </p:nvCxnSpPr>
        <p:spPr>
          <a:xfrm>
            <a:off x="3902950" y="2546744"/>
            <a:ext cx="1033138" cy="64404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932712" y="1714042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936088" y="3012148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4932712" y="4302548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932712" y="5592948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882982" y="2628736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2877820" y="4659820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188412" y="5491570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188412" y="2936540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188412" y="4438635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188412" y="1690689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2004222" y="3285797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40905" y="3655129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68620" y="1695906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5468620" y="2998068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-10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10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5468620" y="4290488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-10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468620" y="5580888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-5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-5</a:t>
            </a:r>
            <a:r>
              <a:rPr lang="sk-SK" dirty="0" smtClean="0"/>
              <a:t>)</a:t>
            </a:r>
            <a:endParaRPr lang="en-GB" dirty="0"/>
          </a:p>
        </p:txBody>
      </p:sp>
      <p:cxnSp>
        <p:nvCxnSpPr>
          <p:cNvPr id="31" name="Straight Connector 30"/>
          <p:cNvCxnSpPr>
            <a:stCxn id="10" idx="2"/>
            <a:endCxn id="7" idx="0"/>
          </p:cNvCxnSpPr>
          <p:nvPr/>
        </p:nvCxnSpPr>
        <p:spPr>
          <a:xfrm>
            <a:off x="3740905" y="2708789"/>
            <a:ext cx="0" cy="2263915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5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sets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Player’s information/knowledge about moves, which have been played in the game previously</a:t>
            </a:r>
          </a:p>
          <a:p>
            <a:endParaRPr lang="en-US"/>
          </a:p>
          <a:p>
            <a:r>
              <a:rPr lang="en-US" smtClean="0"/>
              <a:t>In games of perfect information, each node </a:t>
            </a:r>
            <a:r>
              <a:rPr lang="en-US" smtClean="0"/>
              <a:t>with its actions is </a:t>
            </a:r>
            <a:r>
              <a:rPr lang="en-US" smtClean="0"/>
              <a:t>information set – each player in each moment of the game knows, which moves were played before</a:t>
            </a:r>
          </a:p>
          <a:p>
            <a:endParaRPr lang="en-US"/>
          </a:p>
          <a:p>
            <a:r>
              <a:rPr lang="en-US" smtClean="0"/>
              <a:t>If player is uncertain about previous moves, information set contains more than one node</a:t>
            </a:r>
          </a:p>
          <a:p>
            <a:endParaRPr lang="en-US"/>
          </a:p>
          <a:p>
            <a:r>
              <a:rPr lang="en-US" smtClean="0"/>
              <a:t>Information sets capture player’s ignorance about previous moves in game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9596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Game A – Backwards induction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578806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3" idx="3"/>
            <a:endCxn id="9" idx="2"/>
          </p:cNvCxnSpPr>
          <p:nvPr/>
        </p:nvCxnSpPr>
        <p:spPr>
          <a:xfrm>
            <a:off x="5902896" y="3541947"/>
            <a:ext cx="13116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" idx="3"/>
            <a:endCxn id="27" idx="0"/>
          </p:cNvCxnSpPr>
          <p:nvPr/>
        </p:nvCxnSpPr>
        <p:spPr>
          <a:xfrm>
            <a:off x="5902896" y="3541947"/>
            <a:ext cx="0" cy="1557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214518" y="336331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444489" y="3089790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985126" y="4136225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578806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87680" y="3303064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-10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663576" y="5555250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15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5724260" y="509983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764459" y="3363311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>
            <a:stCxn id="29" idx="3"/>
            <a:endCxn id="3" idx="1"/>
          </p:cNvCxnSpPr>
          <p:nvPr/>
        </p:nvCxnSpPr>
        <p:spPr>
          <a:xfrm>
            <a:off x="4088549" y="3525356"/>
            <a:ext cx="1490257" cy="1659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9" idx="3"/>
            <a:endCxn id="38" idx="0"/>
          </p:cNvCxnSpPr>
          <p:nvPr/>
        </p:nvCxnSpPr>
        <p:spPr>
          <a:xfrm>
            <a:off x="4088549" y="3525356"/>
            <a:ext cx="0" cy="1557887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30142" y="307319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170779" y="4119634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i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3764459" y="2993979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49229" y="5538659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-5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-5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909913" y="5083243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710793" y="3363311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Straight Connector 48"/>
          <p:cNvCxnSpPr>
            <a:stCxn id="48" idx="3"/>
            <a:endCxn id="29" idx="1"/>
          </p:cNvCxnSpPr>
          <p:nvPr/>
        </p:nvCxnSpPr>
        <p:spPr>
          <a:xfrm>
            <a:off x="2034883" y="3525356"/>
            <a:ext cx="17295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8" idx="3"/>
            <a:endCxn id="55" idx="0"/>
          </p:cNvCxnSpPr>
          <p:nvPr/>
        </p:nvCxnSpPr>
        <p:spPr>
          <a:xfrm>
            <a:off x="2034883" y="3525356"/>
            <a:ext cx="0" cy="1557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576476" y="307319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2117113" y="4119634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710793" y="2993979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95563" y="5538659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5" name="Oval 54"/>
          <p:cNvSpPr/>
          <p:nvPr/>
        </p:nvSpPr>
        <p:spPr>
          <a:xfrm>
            <a:off x="1856247" y="5083243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81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Game Y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2704680"/>
              </p:ext>
            </p:extLst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L (q)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R (1 - q)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(p)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(1 - p)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82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Game A – Backwards induction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578806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3" idx="3"/>
            <a:endCxn id="9" idx="2"/>
          </p:cNvCxnSpPr>
          <p:nvPr/>
        </p:nvCxnSpPr>
        <p:spPr>
          <a:xfrm>
            <a:off x="5902896" y="3541947"/>
            <a:ext cx="13116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" idx="3"/>
            <a:endCxn id="27" idx="0"/>
          </p:cNvCxnSpPr>
          <p:nvPr/>
        </p:nvCxnSpPr>
        <p:spPr>
          <a:xfrm>
            <a:off x="5902896" y="3541947"/>
            <a:ext cx="0" cy="1557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214518" y="336331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444489" y="3089790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985126" y="4136225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578806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87680" y="3303064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-10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663576" y="5555250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15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5724260" y="509983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75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Game A – Backwards induction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578806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3" idx="3"/>
            <a:endCxn id="9" idx="2"/>
          </p:cNvCxnSpPr>
          <p:nvPr/>
        </p:nvCxnSpPr>
        <p:spPr>
          <a:xfrm>
            <a:off x="5902896" y="3541947"/>
            <a:ext cx="13116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" idx="3"/>
            <a:endCxn id="27" idx="0"/>
          </p:cNvCxnSpPr>
          <p:nvPr/>
        </p:nvCxnSpPr>
        <p:spPr>
          <a:xfrm>
            <a:off x="5902896" y="3541947"/>
            <a:ext cx="0" cy="1557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214518" y="336331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444489" y="3089790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985126" y="4136225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578806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87680" y="3303064"/>
            <a:ext cx="14554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/>
              <a:t>-10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663576" y="5555250"/>
            <a:ext cx="145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sz="3200" dirty="0" smtClean="0">
                <a:solidFill>
                  <a:srgbClr val="FF0000"/>
                </a:solidFill>
              </a:rPr>
              <a:t>15</a:t>
            </a:r>
            <a:r>
              <a:rPr lang="sk-SK" sz="3200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/>
              <a:t>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5724260" y="509983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96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Game A – Backwards induction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578806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3" idx="3"/>
            <a:endCxn id="9" idx="2"/>
          </p:cNvCxnSpPr>
          <p:nvPr/>
        </p:nvCxnSpPr>
        <p:spPr>
          <a:xfrm>
            <a:off x="5902896" y="3541947"/>
            <a:ext cx="1311622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" idx="3"/>
            <a:endCxn id="27" idx="0"/>
          </p:cNvCxnSpPr>
          <p:nvPr/>
        </p:nvCxnSpPr>
        <p:spPr>
          <a:xfrm>
            <a:off x="5902896" y="3541947"/>
            <a:ext cx="0" cy="1557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214518" y="336331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444489" y="3089790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985126" y="4136225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578806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87680" y="3303064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/>
              <a:t>10</a:t>
            </a:r>
            <a:r>
              <a:rPr lang="sk-SK" dirty="0" smtClean="0"/>
              <a:t> , </a:t>
            </a:r>
            <a:r>
              <a:rPr lang="en-US" dirty="0" smtClean="0"/>
              <a:t>-10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663576" y="5555250"/>
            <a:ext cx="145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/>
              <a:t>15</a:t>
            </a:r>
            <a:r>
              <a:rPr lang="sk-SK" dirty="0" smtClean="0"/>
              <a:t> , </a:t>
            </a:r>
            <a:r>
              <a:rPr lang="en-US" sz="3200" dirty="0" smtClean="0">
                <a:solidFill>
                  <a:schemeClr val="accent6"/>
                </a:solidFill>
              </a:rPr>
              <a:t>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5724260" y="509983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764459" y="3363311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>
            <a:stCxn id="29" idx="3"/>
            <a:endCxn id="3" idx="1"/>
          </p:cNvCxnSpPr>
          <p:nvPr/>
        </p:nvCxnSpPr>
        <p:spPr>
          <a:xfrm>
            <a:off x="4088549" y="3525356"/>
            <a:ext cx="1490257" cy="1659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9" idx="3"/>
            <a:endCxn id="38" idx="0"/>
          </p:cNvCxnSpPr>
          <p:nvPr/>
        </p:nvCxnSpPr>
        <p:spPr>
          <a:xfrm>
            <a:off x="4088549" y="3525356"/>
            <a:ext cx="0" cy="1557887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30142" y="307319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170779" y="4119634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i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3764459" y="2993979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49229" y="5700142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/>
              <a:t>-5</a:t>
            </a:r>
            <a:r>
              <a:rPr lang="sk-SK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-5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909913" y="5083243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3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Game A – Backwards induction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578806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3" idx="3"/>
            <a:endCxn id="9" idx="2"/>
          </p:cNvCxnSpPr>
          <p:nvPr/>
        </p:nvCxnSpPr>
        <p:spPr>
          <a:xfrm>
            <a:off x="5902896" y="3541947"/>
            <a:ext cx="1311622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" idx="3"/>
            <a:endCxn id="27" idx="0"/>
          </p:cNvCxnSpPr>
          <p:nvPr/>
        </p:nvCxnSpPr>
        <p:spPr>
          <a:xfrm>
            <a:off x="5902896" y="3541947"/>
            <a:ext cx="0" cy="1557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214518" y="336331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444489" y="3089790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985126" y="4136225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578806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87680" y="3303064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/>
              <a:t>10</a:t>
            </a:r>
            <a:r>
              <a:rPr lang="sk-SK" dirty="0" smtClean="0"/>
              <a:t> , </a:t>
            </a:r>
            <a:r>
              <a:rPr lang="en-US" dirty="0" smtClean="0"/>
              <a:t>-10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663576" y="5555250"/>
            <a:ext cx="145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sz="3200" dirty="0" smtClean="0">
                <a:solidFill>
                  <a:srgbClr val="FF0000"/>
                </a:solidFill>
              </a:rPr>
              <a:t>15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/>
              <a:t>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5724260" y="509983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764459" y="3363311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>
            <a:stCxn id="29" idx="3"/>
            <a:endCxn id="3" idx="1"/>
          </p:cNvCxnSpPr>
          <p:nvPr/>
        </p:nvCxnSpPr>
        <p:spPr>
          <a:xfrm>
            <a:off x="4088549" y="3525356"/>
            <a:ext cx="1490257" cy="1659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9" idx="3"/>
            <a:endCxn id="38" idx="0"/>
          </p:cNvCxnSpPr>
          <p:nvPr/>
        </p:nvCxnSpPr>
        <p:spPr>
          <a:xfrm>
            <a:off x="4088549" y="3525356"/>
            <a:ext cx="0" cy="1557887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30142" y="307319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170779" y="4119634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i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3764459" y="2993979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49229" y="5731874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/>
              <a:t>-5</a:t>
            </a:r>
            <a:r>
              <a:rPr lang="sk-SK" dirty="0" smtClean="0"/>
              <a:t> , </a:t>
            </a:r>
            <a:r>
              <a:rPr lang="en-US" dirty="0" smtClean="0"/>
              <a:t>-5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909913" y="5083243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710793" y="3363311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Straight Connector 48"/>
          <p:cNvCxnSpPr>
            <a:stCxn id="48" idx="3"/>
            <a:endCxn id="29" idx="1"/>
          </p:cNvCxnSpPr>
          <p:nvPr/>
        </p:nvCxnSpPr>
        <p:spPr>
          <a:xfrm>
            <a:off x="2034883" y="3525356"/>
            <a:ext cx="17295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8" idx="3"/>
            <a:endCxn id="55" idx="0"/>
          </p:cNvCxnSpPr>
          <p:nvPr/>
        </p:nvCxnSpPr>
        <p:spPr>
          <a:xfrm>
            <a:off x="2034883" y="3525356"/>
            <a:ext cx="0" cy="1557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576476" y="307319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2117113" y="4119634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710793" y="2993979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95563" y="5731874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/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5" name="Oval 54"/>
          <p:cNvSpPr/>
          <p:nvPr/>
        </p:nvSpPr>
        <p:spPr>
          <a:xfrm>
            <a:off x="1856247" y="5083243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61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Game A – </a:t>
            </a:r>
            <a:r>
              <a:rPr lang="en-US"/>
              <a:t>Backwards </a:t>
            </a:r>
            <a:r>
              <a:rPr lang="en-US" smtClean="0"/>
              <a:t>induction solution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578806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3" idx="3"/>
            <a:endCxn id="9" idx="2"/>
          </p:cNvCxnSpPr>
          <p:nvPr/>
        </p:nvCxnSpPr>
        <p:spPr>
          <a:xfrm>
            <a:off x="5902896" y="3541947"/>
            <a:ext cx="1311622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" idx="3"/>
            <a:endCxn id="27" idx="0"/>
          </p:cNvCxnSpPr>
          <p:nvPr/>
        </p:nvCxnSpPr>
        <p:spPr>
          <a:xfrm>
            <a:off x="5902896" y="3541947"/>
            <a:ext cx="0" cy="1557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214518" y="336331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444489" y="3089790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985126" y="4136225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578806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87680" y="3303064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-10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663576" y="5555250"/>
            <a:ext cx="145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sz="3200" dirty="0" smtClean="0">
                <a:solidFill>
                  <a:srgbClr val="FF0000"/>
                </a:solidFill>
              </a:rPr>
              <a:t>15</a:t>
            </a:r>
            <a:r>
              <a:rPr lang="sk-SK" sz="3200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sz="3200" dirty="0" smtClean="0">
                <a:solidFill>
                  <a:schemeClr val="accent6"/>
                </a:solidFill>
              </a:rPr>
              <a:t>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5724260" y="509983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764459" y="3363311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>
            <a:stCxn id="29" idx="3"/>
            <a:endCxn id="3" idx="1"/>
          </p:cNvCxnSpPr>
          <p:nvPr/>
        </p:nvCxnSpPr>
        <p:spPr>
          <a:xfrm>
            <a:off x="4088549" y="3525356"/>
            <a:ext cx="1490257" cy="1659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9" idx="3"/>
            <a:endCxn id="38" idx="0"/>
          </p:cNvCxnSpPr>
          <p:nvPr/>
        </p:nvCxnSpPr>
        <p:spPr>
          <a:xfrm>
            <a:off x="4088549" y="3525356"/>
            <a:ext cx="0" cy="1557887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30142" y="307319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170779" y="4119634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3764459" y="2993979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49229" y="5700142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-5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-5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909913" y="5083243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710793" y="3363311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Straight Connector 48"/>
          <p:cNvCxnSpPr>
            <a:stCxn id="48" idx="3"/>
            <a:endCxn id="29" idx="1"/>
          </p:cNvCxnSpPr>
          <p:nvPr/>
        </p:nvCxnSpPr>
        <p:spPr>
          <a:xfrm>
            <a:off x="2034883" y="3525356"/>
            <a:ext cx="17295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8" idx="3"/>
            <a:endCxn id="55" idx="0"/>
          </p:cNvCxnSpPr>
          <p:nvPr/>
        </p:nvCxnSpPr>
        <p:spPr>
          <a:xfrm>
            <a:off x="2034883" y="3525356"/>
            <a:ext cx="0" cy="1557887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576476" y="307319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2117113" y="4119634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710793" y="2993979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95563" y="5700142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5" name="Oval 54"/>
          <p:cNvSpPr/>
          <p:nvPr/>
        </p:nvSpPr>
        <p:spPr>
          <a:xfrm>
            <a:off x="1856247" y="5083243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Subgame</a:t>
            </a:r>
            <a:r>
              <a:rPr lang="en-US" dirty="0" smtClean="0"/>
              <a:t> perfection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of strategies is </a:t>
            </a:r>
            <a:r>
              <a:rPr lang="en-US" err="1" smtClean="0"/>
              <a:t>subgame</a:t>
            </a:r>
            <a:r>
              <a:rPr lang="en-US" smtClean="0"/>
              <a:t> perfect, </a:t>
            </a:r>
            <a:r>
              <a:rPr lang="en-US" dirty="0" smtClean="0"/>
              <a:t>if for every proper </a:t>
            </a:r>
            <a:r>
              <a:rPr lang="en-US" dirty="0" err="1" smtClean="0"/>
              <a:t>subgame</a:t>
            </a:r>
            <a:r>
              <a:rPr lang="en-US" dirty="0" smtClean="0"/>
              <a:t>, the restriction of those strategies to the </a:t>
            </a:r>
            <a:r>
              <a:rPr lang="en-US" dirty="0" err="1" smtClean="0"/>
              <a:t>subgame</a:t>
            </a:r>
            <a:r>
              <a:rPr lang="en-US" dirty="0" smtClean="0"/>
              <a:t> forms a </a:t>
            </a:r>
            <a:r>
              <a:rPr lang="en-US" smtClean="0"/>
              <a:t>Nash Equilibrium</a:t>
            </a:r>
          </a:p>
          <a:p>
            <a:endParaRPr lang="en-US"/>
          </a:p>
          <a:p>
            <a:r>
              <a:rPr lang="en-US" smtClean="0"/>
              <a:t>SPNE must thus form NE in every subgame of the game, from the game itself to the last subgame</a:t>
            </a:r>
          </a:p>
          <a:p>
            <a:endParaRPr lang="en-US"/>
          </a:p>
          <a:p>
            <a:r>
              <a:rPr lang="en-US" smtClean="0"/>
              <a:t>Restricts equilibriums in the game which are not a credible threat throughout the game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4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>
            <a:off x="385764" y="1690689"/>
            <a:ext cx="8700226" cy="4897151"/>
          </a:xfrm>
          <a:prstGeom prst="ellips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131146" y="1828799"/>
            <a:ext cx="5954843" cy="4900613"/>
          </a:xfrm>
          <a:prstGeom prst="ellips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018814" y="2206340"/>
            <a:ext cx="3914775" cy="4229100"/>
          </a:xfrm>
          <a:prstGeom prst="ellips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Game A - Subgames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578806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3" idx="3"/>
            <a:endCxn id="9" idx="2"/>
          </p:cNvCxnSpPr>
          <p:nvPr/>
        </p:nvCxnSpPr>
        <p:spPr>
          <a:xfrm>
            <a:off x="5902896" y="3541947"/>
            <a:ext cx="13116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" idx="3"/>
            <a:endCxn id="27" idx="0"/>
          </p:cNvCxnSpPr>
          <p:nvPr/>
        </p:nvCxnSpPr>
        <p:spPr>
          <a:xfrm>
            <a:off x="5902896" y="3541947"/>
            <a:ext cx="0" cy="1557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214518" y="336331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444489" y="3089790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985126" y="4136225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578806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87680" y="3303064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-10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663576" y="5555250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15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5724260" y="509983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764459" y="3363311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>
            <a:stCxn id="29" idx="3"/>
            <a:endCxn id="3" idx="1"/>
          </p:cNvCxnSpPr>
          <p:nvPr/>
        </p:nvCxnSpPr>
        <p:spPr>
          <a:xfrm>
            <a:off x="4088549" y="3525356"/>
            <a:ext cx="1490257" cy="1659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9" idx="3"/>
            <a:endCxn id="38" idx="0"/>
          </p:cNvCxnSpPr>
          <p:nvPr/>
        </p:nvCxnSpPr>
        <p:spPr>
          <a:xfrm>
            <a:off x="4088549" y="3525356"/>
            <a:ext cx="0" cy="1557887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30142" y="307319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170779" y="4119634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i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3764459" y="2993979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49229" y="5538659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-5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-5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909913" y="5083243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710793" y="3363311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Straight Connector 48"/>
          <p:cNvCxnSpPr>
            <a:stCxn id="48" idx="3"/>
            <a:endCxn id="29" idx="1"/>
          </p:cNvCxnSpPr>
          <p:nvPr/>
        </p:nvCxnSpPr>
        <p:spPr>
          <a:xfrm>
            <a:off x="2034883" y="3525356"/>
            <a:ext cx="17295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8" idx="3"/>
            <a:endCxn id="55" idx="0"/>
          </p:cNvCxnSpPr>
          <p:nvPr/>
        </p:nvCxnSpPr>
        <p:spPr>
          <a:xfrm>
            <a:off x="2034883" y="3525356"/>
            <a:ext cx="0" cy="1557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576476" y="307319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2117113" y="4119634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710793" y="2993979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95563" y="5538659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55" name="Oval 54"/>
          <p:cNvSpPr/>
          <p:nvPr/>
        </p:nvSpPr>
        <p:spPr>
          <a:xfrm>
            <a:off x="1856247" y="5083243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53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3500211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j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-10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</a:t>
            </a:r>
            <a:r>
              <a:rPr lang="en-US" smtClean="0"/>
              <a:t>of Subgame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94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3500211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j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-10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 in strategic </a:t>
            </a:r>
            <a:r>
              <a:rPr lang="en-US" dirty="0" smtClean="0"/>
              <a:t>form </a:t>
            </a:r>
            <a:r>
              <a:rPr lang="en-US" smtClean="0"/>
              <a:t>of Subgame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0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j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i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10 </a:t>
                      </a:r>
                      <a:r>
                        <a:rPr lang="en-US" sz="1900" smtClean="0"/>
                        <a:t>, -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10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-5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-5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-5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-5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</a:t>
            </a:r>
            <a:r>
              <a:rPr lang="en-US" smtClean="0"/>
              <a:t>of Subgame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80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Game Y </a:t>
            </a:r>
            <a:r>
              <a:rPr lang="en-US" dirty="0" smtClean="0"/>
              <a:t>– Player 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Player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plans to mix </a:t>
            </a:r>
            <a:r>
              <a:rPr lang="en-US" dirty="0" smtClean="0">
                <a:solidFill>
                  <a:srgbClr val="FF0000"/>
                </a:solidFill>
              </a:rPr>
              <a:t>Up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Down</a:t>
            </a:r>
            <a:r>
              <a:rPr lang="en-US" dirty="0" smtClean="0"/>
              <a:t> strategy at a </a:t>
            </a:r>
            <a:r>
              <a:rPr lang="en-US" smtClean="0"/>
              <a:t>certain ratio </a:t>
            </a:r>
            <a:r>
              <a:rPr lang="en-US" smtClean="0">
                <a:solidFill>
                  <a:srgbClr val="FF0000"/>
                </a:solidFill>
              </a:rPr>
              <a:t>p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Player 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 might play </a:t>
            </a:r>
            <a:r>
              <a:rPr lang="en-US" dirty="0" smtClean="0">
                <a:solidFill>
                  <a:schemeClr val="accent6"/>
                </a:solidFill>
              </a:rPr>
              <a:t>Left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accent6"/>
                </a:solidFill>
              </a:rPr>
              <a:t>Right</a:t>
            </a:r>
          </a:p>
          <a:p>
            <a:r>
              <a:rPr lang="en-US" dirty="0" smtClean="0"/>
              <a:t>Player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must find such </a:t>
            </a:r>
            <a:r>
              <a:rPr lang="en-US" dirty="0" smtClean="0">
                <a:solidFill>
                  <a:srgbClr val="FF0000"/>
                </a:solidFill>
              </a:rPr>
              <a:t>a probability of playing U and D</a:t>
            </a:r>
            <a:r>
              <a:rPr lang="en-US" dirty="0" smtClean="0"/>
              <a:t> that makes </a:t>
            </a:r>
            <a:r>
              <a:rPr lang="en-US" dirty="0"/>
              <a:t>Player </a:t>
            </a:r>
            <a:r>
              <a:rPr lang="en-US" dirty="0" smtClean="0">
                <a:solidFill>
                  <a:schemeClr val="accent6"/>
                </a:solidFill>
              </a:rPr>
              <a:t>B </a:t>
            </a:r>
            <a:r>
              <a:rPr lang="en-US" dirty="0"/>
              <a:t>indifferent to selecting </a:t>
            </a:r>
            <a:r>
              <a:rPr lang="en-US" dirty="0" smtClean="0">
                <a:solidFill>
                  <a:schemeClr val="accent6"/>
                </a:solidFill>
              </a:rPr>
              <a:t>L or R</a:t>
            </a:r>
          </a:p>
          <a:p>
            <a:r>
              <a:rPr lang="en-US" dirty="0" smtClean="0"/>
              <a:t>Player B </a:t>
            </a:r>
            <a:r>
              <a:rPr lang="en-US" dirty="0" smtClean="0">
                <a:solidFill>
                  <a:srgbClr val="FF0000"/>
                </a:solidFill>
              </a:rPr>
              <a:t>has to gain same utility </a:t>
            </a:r>
            <a:r>
              <a:rPr lang="en-US" dirty="0" smtClean="0"/>
              <a:t>from B’s choice Left and Right</a:t>
            </a:r>
          </a:p>
          <a:p>
            <a:pPr lvl="1"/>
            <a:r>
              <a:rPr lang="en-US" dirty="0" smtClean="0"/>
              <a:t>EU</a:t>
            </a:r>
            <a:r>
              <a:rPr lang="en-US" baseline="-25000" dirty="0"/>
              <a:t>L</a:t>
            </a:r>
            <a:r>
              <a:rPr lang="en-US" dirty="0" smtClean="0"/>
              <a:t> = EU</a:t>
            </a:r>
            <a:r>
              <a:rPr lang="en-US" baseline="-25000" dirty="0" smtClean="0"/>
              <a:t>R</a:t>
            </a:r>
          </a:p>
          <a:p>
            <a:pPr lvl="1"/>
            <a:endParaRPr lang="en-US" baseline="-25000" dirty="0"/>
          </a:p>
          <a:p>
            <a:r>
              <a:rPr lang="en-US" dirty="0" smtClean="0"/>
              <a:t>Expected utility of Player B </a:t>
            </a:r>
            <a:r>
              <a:rPr lang="en-US" dirty="0" err="1" smtClean="0"/>
              <a:t>chosing</a:t>
            </a:r>
            <a:r>
              <a:rPr lang="en-US" dirty="0" smtClean="0"/>
              <a:t> Left:</a:t>
            </a:r>
          </a:p>
          <a:p>
            <a:pPr lvl="1"/>
            <a:r>
              <a:rPr lang="en-US" dirty="0" smtClean="0"/>
              <a:t>EU</a:t>
            </a:r>
            <a:r>
              <a:rPr lang="en-US" baseline="-25000" dirty="0" smtClean="0"/>
              <a:t>L</a:t>
            </a:r>
            <a:r>
              <a:rPr lang="en-US" dirty="0" smtClean="0"/>
              <a:t> = f(p)</a:t>
            </a:r>
          </a:p>
          <a:p>
            <a:pPr lvl="1"/>
            <a:endParaRPr lang="en-US" dirty="0"/>
          </a:p>
          <a:p>
            <a:r>
              <a:rPr lang="en-US" dirty="0" smtClean="0"/>
              <a:t>Expected utility of Player B </a:t>
            </a:r>
            <a:r>
              <a:rPr lang="en-US" dirty="0" err="1" smtClean="0"/>
              <a:t>chosing</a:t>
            </a:r>
            <a:r>
              <a:rPr lang="en-US" dirty="0" smtClean="0"/>
              <a:t> Right:</a:t>
            </a:r>
          </a:p>
          <a:p>
            <a:pPr lvl="1"/>
            <a:r>
              <a:rPr lang="en-US" dirty="0" smtClean="0"/>
              <a:t>EU</a:t>
            </a:r>
            <a:r>
              <a:rPr lang="en-US" baseline="-25000" dirty="0" smtClean="0"/>
              <a:t>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f(p)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baseline="-25000" dirty="0"/>
          </a:p>
          <a:p>
            <a:endParaRPr lang="en-GB" baseline="-25000" dirty="0"/>
          </a:p>
        </p:txBody>
      </p:sp>
    </p:spTree>
    <p:extLst>
      <p:ext uri="{BB962C8B-B14F-4D97-AF65-F5344CB8AC3E}">
        <p14:creationId xmlns:p14="http://schemas.microsoft.com/office/powerpoint/2010/main" val="385209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J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i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10 </a:t>
                      </a:r>
                      <a:r>
                        <a:rPr lang="en-US" sz="1900" smtClean="0"/>
                        <a:t>, -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10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-5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-5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-5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-5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 in strategic </a:t>
            </a:r>
            <a:r>
              <a:rPr lang="en-US" dirty="0" smtClean="0"/>
              <a:t>form </a:t>
            </a:r>
            <a:r>
              <a:rPr lang="en-US" smtClean="0"/>
              <a:t>of Subgame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37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316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J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i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9136">
                <a:tc rowSpan="4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GA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10 </a:t>
                      </a:r>
                      <a:r>
                        <a:rPr lang="en-US" sz="1900" smtClean="0"/>
                        <a:t>, -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10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-5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-5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GD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-5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-5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SA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smtClean="0"/>
                        <a:t> ,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 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en-US" sz="1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,</a:t>
                      </a:r>
                      <a:r>
                        <a:rPr kumimoji="0" lang="en-US" sz="1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SD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smtClean="0"/>
                        <a:t> ,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 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smtClean="0"/>
                        <a:t> ,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 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</a:t>
            </a:r>
            <a:r>
              <a:rPr lang="en-US" smtClean="0"/>
              <a:t>of Subgame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76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316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J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i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9136">
                <a:tc rowSpan="4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GA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10 </a:t>
                      </a:r>
                      <a:r>
                        <a:rPr lang="en-US" sz="1900" smtClean="0"/>
                        <a:t>, -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10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-5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-5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GD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-5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-5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SA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smtClean="0"/>
                        <a:t> ,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3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en-US" sz="1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,</a:t>
                      </a:r>
                      <a:r>
                        <a:rPr kumimoji="0" lang="en-US" sz="1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SD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smtClean="0"/>
                        <a:t> ,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smtClean="0"/>
                        <a:t> ,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 in strategic </a:t>
            </a:r>
            <a:r>
              <a:rPr lang="en-US" dirty="0" smtClean="0"/>
              <a:t>form </a:t>
            </a:r>
            <a:r>
              <a:rPr lang="en-US" smtClean="0"/>
              <a:t>of Subgame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19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 in the </a:t>
            </a:r>
            <a:r>
              <a:rPr lang="en-US" smtClean="0"/>
              <a:t>Game 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Strategic form NE</a:t>
            </a:r>
          </a:p>
          <a:p>
            <a:pPr lvl="1"/>
            <a:r>
              <a:rPr lang="en-US" smtClean="0"/>
              <a:t>NE 1: &lt;</a:t>
            </a:r>
            <a:r>
              <a:rPr lang="en-US" smtClean="0">
                <a:solidFill>
                  <a:srgbClr val="FF0000"/>
                </a:solidFill>
              </a:rPr>
              <a:t>G</a:t>
            </a:r>
            <a:r>
              <a:rPr lang="en-US" smtClean="0"/>
              <a:t>, </a:t>
            </a:r>
            <a:r>
              <a:rPr lang="en-US" smtClean="0">
                <a:solidFill>
                  <a:srgbClr val="FF0000"/>
                </a:solidFill>
              </a:rPr>
              <a:t>D</a:t>
            </a:r>
            <a:r>
              <a:rPr lang="en-US" smtClean="0"/>
              <a:t>; </a:t>
            </a:r>
            <a:r>
              <a:rPr lang="en-US" smtClean="0">
                <a:solidFill>
                  <a:schemeClr val="accent6"/>
                </a:solidFill>
              </a:rPr>
              <a:t>j</a:t>
            </a:r>
            <a:r>
              <a:rPr lang="en-US" smtClean="0"/>
              <a:t>&gt;</a:t>
            </a:r>
          </a:p>
          <a:p>
            <a:pPr lvl="1"/>
            <a:r>
              <a:rPr lang="en-US" smtClean="0"/>
              <a:t>NE 2: &lt;</a:t>
            </a:r>
            <a:r>
              <a:rPr lang="en-US" smtClean="0">
                <a:solidFill>
                  <a:srgbClr val="FF0000"/>
                </a:solidFill>
              </a:rPr>
              <a:t>S</a:t>
            </a:r>
            <a:r>
              <a:rPr lang="en-US" smtClean="0"/>
              <a:t>, </a:t>
            </a:r>
            <a:r>
              <a:rPr lang="en-US" smtClean="0">
                <a:solidFill>
                  <a:srgbClr val="FF0000"/>
                </a:solidFill>
              </a:rPr>
              <a:t>A</a:t>
            </a:r>
            <a:r>
              <a:rPr lang="en-US"/>
              <a:t>; </a:t>
            </a:r>
            <a:r>
              <a:rPr lang="en-US" smtClean="0">
                <a:solidFill>
                  <a:schemeClr val="accent6"/>
                </a:solidFill>
              </a:rPr>
              <a:t>i</a:t>
            </a:r>
            <a:r>
              <a:rPr lang="en-US" smtClean="0"/>
              <a:t>&gt;</a:t>
            </a:r>
          </a:p>
          <a:p>
            <a:pPr lvl="1"/>
            <a:r>
              <a:rPr lang="en-US" smtClean="0"/>
              <a:t>NE 3: &lt;</a:t>
            </a:r>
            <a:r>
              <a:rPr lang="en-US" smtClean="0">
                <a:solidFill>
                  <a:srgbClr val="FF0000"/>
                </a:solidFill>
              </a:rPr>
              <a:t>S</a:t>
            </a:r>
            <a:r>
              <a:rPr lang="en-US"/>
              <a:t>, </a:t>
            </a:r>
            <a:r>
              <a:rPr lang="en-US" smtClean="0">
                <a:solidFill>
                  <a:srgbClr val="FF0000"/>
                </a:solidFill>
              </a:rPr>
              <a:t>D</a:t>
            </a:r>
            <a:r>
              <a:rPr lang="en-US"/>
              <a:t>; </a:t>
            </a:r>
            <a:r>
              <a:rPr lang="en-US" smtClean="0">
                <a:solidFill>
                  <a:schemeClr val="accent6"/>
                </a:solidFill>
              </a:rPr>
              <a:t>i</a:t>
            </a:r>
            <a:r>
              <a:rPr lang="en-US" smtClean="0"/>
              <a:t>&gt;</a:t>
            </a:r>
          </a:p>
          <a:p>
            <a:endParaRPr lang="en-US"/>
          </a:p>
          <a:p>
            <a:r>
              <a:rPr lang="en-US" smtClean="0"/>
              <a:t>Backwards induction NE</a:t>
            </a:r>
          </a:p>
          <a:p>
            <a:pPr lvl="1"/>
            <a:r>
              <a:rPr lang="en-US"/>
              <a:t>NE 1: &lt;</a:t>
            </a:r>
            <a:r>
              <a:rPr lang="en-US">
                <a:solidFill>
                  <a:srgbClr val="FF0000"/>
                </a:solidFill>
              </a:rPr>
              <a:t>G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D</a:t>
            </a:r>
            <a:r>
              <a:rPr lang="en-US"/>
              <a:t>; </a:t>
            </a:r>
            <a:r>
              <a:rPr lang="en-US">
                <a:solidFill>
                  <a:schemeClr val="accent6"/>
                </a:solidFill>
              </a:rPr>
              <a:t>j</a:t>
            </a:r>
            <a:r>
              <a:rPr lang="en-US" smtClean="0"/>
              <a:t>&gt;</a:t>
            </a:r>
            <a:endParaRPr lang="en-US"/>
          </a:p>
          <a:p>
            <a:endParaRPr lang="en-US" smtClean="0"/>
          </a:p>
          <a:p>
            <a:r>
              <a:rPr lang="en-US" smtClean="0"/>
              <a:t>Subgame perfect NE</a:t>
            </a:r>
          </a:p>
          <a:p>
            <a:pPr lvl="1"/>
            <a:r>
              <a:rPr lang="en-US"/>
              <a:t>NE 1: &lt;</a:t>
            </a:r>
            <a:r>
              <a:rPr lang="en-US">
                <a:solidFill>
                  <a:srgbClr val="FF0000"/>
                </a:solidFill>
              </a:rPr>
              <a:t>G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D</a:t>
            </a:r>
            <a:r>
              <a:rPr lang="en-US"/>
              <a:t>; </a:t>
            </a:r>
            <a:r>
              <a:rPr lang="en-US">
                <a:solidFill>
                  <a:schemeClr val="accent6"/>
                </a:solidFill>
              </a:rPr>
              <a:t>j</a:t>
            </a:r>
            <a:r>
              <a:rPr lang="en-US" smtClean="0"/>
              <a:t>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7571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Game B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578806" y="3379902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3" idx="3"/>
            <a:endCxn id="9" idx="2"/>
          </p:cNvCxnSpPr>
          <p:nvPr/>
        </p:nvCxnSpPr>
        <p:spPr>
          <a:xfrm>
            <a:off x="5902896" y="3541947"/>
            <a:ext cx="13116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" idx="3"/>
            <a:endCxn id="27" idx="0"/>
          </p:cNvCxnSpPr>
          <p:nvPr/>
        </p:nvCxnSpPr>
        <p:spPr>
          <a:xfrm>
            <a:off x="5902896" y="3541947"/>
            <a:ext cx="0" cy="1557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214518" y="3363311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444489" y="3089790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L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985126" y="4136225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578806" y="3010570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87680" y="3303064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0</a:t>
            </a:r>
            <a:r>
              <a:rPr lang="sk-SK" smtClean="0">
                <a:solidFill>
                  <a:srgbClr val="FF0000"/>
                </a:solidFill>
              </a:rPr>
              <a:t> </a:t>
            </a:r>
            <a:r>
              <a:rPr lang="sk-SK" smtClean="0"/>
              <a:t>, </a:t>
            </a:r>
            <a:r>
              <a:rPr lang="en-US" smtClean="0">
                <a:solidFill>
                  <a:schemeClr val="accent6"/>
                </a:solidFill>
              </a:rPr>
              <a:t>2</a:t>
            </a:r>
            <a:r>
              <a:rPr lang="sk-SK" smtClean="0"/>
              <a:t>)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663576" y="5555250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-2</a:t>
            </a:r>
            <a:r>
              <a:rPr lang="sk-SK" smtClean="0">
                <a:solidFill>
                  <a:srgbClr val="FF0000"/>
                </a:solidFill>
              </a:rPr>
              <a:t> </a:t>
            </a:r>
            <a:r>
              <a:rPr lang="sk-SK" smtClean="0"/>
              <a:t>, </a:t>
            </a:r>
            <a:r>
              <a:rPr lang="en-US" smtClean="0">
                <a:solidFill>
                  <a:schemeClr val="accent6"/>
                </a:solidFill>
              </a:rPr>
              <a:t>-2</a:t>
            </a:r>
            <a:r>
              <a:rPr lang="sk-SK" smtClean="0"/>
              <a:t>)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5724260" y="5099834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764459" y="3363311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>
            <a:stCxn id="29" idx="3"/>
            <a:endCxn id="3" idx="1"/>
          </p:cNvCxnSpPr>
          <p:nvPr/>
        </p:nvCxnSpPr>
        <p:spPr>
          <a:xfrm>
            <a:off x="4088549" y="3525356"/>
            <a:ext cx="1490257" cy="1659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9" idx="3"/>
            <a:endCxn id="38" idx="0"/>
          </p:cNvCxnSpPr>
          <p:nvPr/>
        </p:nvCxnSpPr>
        <p:spPr>
          <a:xfrm>
            <a:off x="4088549" y="3525356"/>
            <a:ext cx="0" cy="1557887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30142" y="307319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170779" y="4119634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d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3764459" y="2993979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49229" y="5538659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1</a:t>
            </a:r>
            <a:r>
              <a:rPr lang="sk-SK" smtClean="0">
                <a:solidFill>
                  <a:srgbClr val="FF0000"/>
                </a:solidFill>
              </a:rPr>
              <a:t> </a:t>
            </a:r>
            <a:r>
              <a:rPr lang="sk-SK" smtClean="0"/>
              <a:t>, </a:t>
            </a:r>
            <a:r>
              <a:rPr lang="en-US" smtClean="0">
                <a:solidFill>
                  <a:schemeClr val="accent6"/>
                </a:solidFill>
              </a:rPr>
              <a:t>-1</a:t>
            </a:r>
            <a:r>
              <a:rPr lang="sk-SK" smtClean="0"/>
              <a:t>)</a:t>
            </a: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3909913" y="5083243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710793" y="3363311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Straight Connector 48"/>
          <p:cNvCxnSpPr>
            <a:stCxn id="48" idx="3"/>
            <a:endCxn id="29" idx="1"/>
          </p:cNvCxnSpPr>
          <p:nvPr/>
        </p:nvCxnSpPr>
        <p:spPr>
          <a:xfrm>
            <a:off x="2034883" y="3525356"/>
            <a:ext cx="17295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8" idx="3"/>
            <a:endCxn id="55" idx="0"/>
          </p:cNvCxnSpPr>
          <p:nvPr/>
        </p:nvCxnSpPr>
        <p:spPr>
          <a:xfrm>
            <a:off x="2034883" y="3525356"/>
            <a:ext cx="0" cy="15578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576476" y="3073199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2117113" y="4119634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D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710793" y="2993979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95563" y="5538659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smtClean="0"/>
              <a:t>, </a:t>
            </a:r>
            <a:r>
              <a:rPr lang="en-US" smtClean="0">
                <a:solidFill>
                  <a:schemeClr val="accent6"/>
                </a:solidFill>
              </a:rPr>
              <a:t>3</a:t>
            </a:r>
            <a:r>
              <a:rPr lang="sk-SK" smtClean="0"/>
              <a:t>)</a:t>
            </a:r>
            <a:endParaRPr lang="en-GB" dirty="0"/>
          </a:p>
        </p:txBody>
      </p:sp>
      <p:sp>
        <p:nvSpPr>
          <p:cNvPr id="55" name="Oval 54"/>
          <p:cNvSpPr/>
          <p:nvPr/>
        </p:nvSpPr>
        <p:spPr>
          <a:xfrm>
            <a:off x="1856247" y="5083243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41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3500211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</a:t>
            </a:r>
            <a:r>
              <a:rPr lang="en-US" smtClean="0"/>
              <a:t>of Subgame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80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3500211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 in strategic </a:t>
            </a:r>
            <a:r>
              <a:rPr lang="en-US" dirty="0" smtClean="0"/>
              <a:t>form </a:t>
            </a:r>
            <a:r>
              <a:rPr lang="en-US" smtClean="0"/>
              <a:t>of Subgame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</a:t>
            </a:r>
            <a:r>
              <a:rPr lang="en-US" smtClean="0"/>
              <a:t>of Subgame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50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 in strategic </a:t>
            </a:r>
            <a:r>
              <a:rPr lang="en-US" dirty="0" smtClean="0"/>
              <a:t>form </a:t>
            </a:r>
            <a:r>
              <a:rPr lang="en-US" smtClean="0"/>
              <a:t>of Subgame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55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316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9136">
                <a:tc rowSpan="4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UL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UR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DL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DR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</a:t>
            </a:r>
            <a:r>
              <a:rPr lang="en-US" smtClean="0"/>
              <a:t>of Subgame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13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Game Y </a:t>
            </a:r>
            <a:r>
              <a:rPr lang="en-US" dirty="0" smtClean="0"/>
              <a:t>- Player A’s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EU</a:t>
            </a:r>
            <a:r>
              <a:rPr lang="en-GB" baseline="-25000" smtClean="0"/>
              <a:t>L</a:t>
            </a:r>
            <a:r>
              <a:rPr lang="en-GB"/>
              <a:t>:</a:t>
            </a:r>
            <a:endParaRPr lang="en-GB" dirty="0" smtClean="0"/>
          </a:p>
          <a:p>
            <a:pPr lvl="1"/>
            <a:r>
              <a:rPr lang="en-US" dirty="0" smtClean="0"/>
              <a:t>Some % of time (p) gets B utility </a:t>
            </a:r>
            <a:r>
              <a:rPr lang="en-US" dirty="0" smtClean="0">
                <a:solidFill>
                  <a:schemeClr val="accent6"/>
                </a:solidFill>
              </a:rPr>
              <a:t>-3</a:t>
            </a:r>
          </a:p>
          <a:p>
            <a:pPr lvl="1"/>
            <a:r>
              <a:rPr lang="en-US" dirty="0" smtClean="0"/>
              <a:t>Rest of the time (1 - p) gets B utility </a:t>
            </a:r>
            <a:r>
              <a:rPr lang="en-US" dirty="0" smtClean="0">
                <a:solidFill>
                  <a:schemeClr val="accent6"/>
                </a:solidFill>
              </a:rPr>
              <a:t>1</a:t>
            </a:r>
          </a:p>
          <a:p>
            <a:endParaRPr lang="en-US" dirty="0"/>
          </a:p>
          <a:p>
            <a:r>
              <a:rPr lang="en-US" dirty="0" smtClean="0"/>
              <a:t>EU</a:t>
            </a:r>
            <a:r>
              <a:rPr lang="en-US" baseline="-25000" dirty="0" smtClean="0"/>
              <a:t>L</a:t>
            </a:r>
            <a:r>
              <a:rPr lang="en-US" dirty="0" smtClean="0"/>
              <a:t> = (p)</a:t>
            </a:r>
            <a:r>
              <a:rPr lang="en-US" dirty="0" smtClean="0">
                <a:solidFill>
                  <a:schemeClr val="accent5"/>
                </a:solidFill>
              </a:rPr>
              <a:t>*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/>
                </a:solidFill>
              </a:rPr>
              <a:t>-3</a:t>
            </a:r>
            <a:r>
              <a:rPr lang="en-US" dirty="0" smtClean="0"/>
              <a:t>) </a:t>
            </a:r>
            <a:r>
              <a:rPr lang="en-US" dirty="0" smtClean="0">
                <a:solidFill>
                  <a:schemeClr val="accent5"/>
                </a:solidFill>
              </a:rPr>
              <a:t>+</a:t>
            </a:r>
            <a:r>
              <a:rPr lang="en-US" dirty="0" smtClean="0"/>
              <a:t> (1 </a:t>
            </a:r>
            <a:r>
              <a:rPr lang="en-US" dirty="0" smtClean="0">
                <a:solidFill>
                  <a:schemeClr val="accent5"/>
                </a:solidFill>
              </a:rPr>
              <a:t>-</a:t>
            </a:r>
            <a:r>
              <a:rPr lang="en-US" dirty="0" smtClean="0"/>
              <a:t> p</a:t>
            </a:r>
            <a:r>
              <a:rPr lang="en-GB" dirty="0" smtClean="0"/>
              <a:t>)</a:t>
            </a:r>
            <a:r>
              <a:rPr lang="en-GB" dirty="0" smtClean="0">
                <a:solidFill>
                  <a:schemeClr val="accent5"/>
                </a:solidFill>
              </a:rPr>
              <a:t>*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/>
                </a:solidFill>
              </a:rPr>
              <a:t>1</a:t>
            </a:r>
            <a:r>
              <a:rPr lang="en-US" dirty="0" smtClean="0"/>
              <a:t>)</a:t>
            </a:r>
          </a:p>
          <a:p>
            <a:r>
              <a:rPr lang="en-US" dirty="0" smtClean="0"/>
              <a:t>EU</a:t>
            </a:r>
            <a:r>
              <a:rPr lang="en-US" baseline="-25000" dirty="0" smtClean="0"/>
              <a:t>L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5"/>
                </a:solidFill>
              </a:rPr>
              <a:t>-</a:t>
            </a:r>
            <a:r>
              <a:rPr lang="en-US" dirty="0" smtClean="0"/>
              <a:t>3p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accent5"/>
                </a:solidFill>
              </a:rPr>
              <a:t>+</a:t>
            </a:r>
            <a:r>
              <a:rPr lang="en-GB" dirty="0" smtClean="0"/>
              <a:t> 1 </a:t>
            </a:r>
            <a:r>
              <a:rPr lang="en-GB" dirty="0" smtClean="0">
                <a:solidFill>
                  <a:schemeClr val="accent5"/>
                </a:solidFill>
              </a:rPr>
              <a:t>-</a:t>
            </a:r>
            <a:r>
              <a:rPr lang="en-GB" dirty="0" smtClean="0"/>
              <a:t> </a:t>
            </a:r>
            <a:r>
              <a:rPr lang="en-US" dirty="0" smtClean="0"/>
              <a:t>p</a:t>
            </a:r>
            <a:endParaRPr lang="en-GB" baseline="-25000" dirty="0" smtClean="0"/>
          </a:p>
          <a:p>
            <a:r>
              <a:rPr lang="en-US" dirty="0" smtClean="0"/>
              <a:t>EU</a:t>
            </a:r>
            <a:r>
              <a:rPr lang="en-US" baseline="-25000" dirty="0" smtClean="0"/>
              <a:t>L</a:t>
            </a:r>
            <a:r>
              <a:rPr lang="en-US" dirty="0" smtClean="0"/>
              <a:t> = 1 </a:t>
            </a:r>
            <a:r>
              <a:rPr lang="en-US" dirty="0" smtClean="0">
                <a:solidFill>
                  <a:schemeClr val="accent5"/>
                </a:solidFill>
              </a:rPr>
              <a:t>- </a:t>
            </a:r>
            <a:r>
              <a:rPr lang="en-US" dirty="0" smtClean="0"/>
              <a:t>4p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3892445"/>
              </p:ext>
            </p:extLst>
          </p:nvPr>
        </p:nvGraphicFramePr>
        <p:xfrm>
          <a:off x="4993458" y="2261156"/>
          <a:ext cx="3582130" cy="3582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426"/>
                <a:gridCol w="716426"/>
                <a:gridCol w="1074639"/>
                <a:gridCol w="1074639"/>
              </a:tblGrid>
              <a:tr h="716426">
                <a:tc rowSpan="2" gridSpan="2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16426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L (q)</a:t>
                      </a:r>
                      <a:endParaRPr lang="en-GB" sz="14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R (1 - q)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74639">
                <a:tc rowSpan="2"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(p)</a:t>
                      </a:r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3 ,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-3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-2 , 2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7463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  <a:p>
                      <a:pPr algn="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(1 - p)</a:t>
                      </a:r>
                    </a:p>
                  </a:txBody>
                  <a:tcPr marL="90987" marR="90987" marT="45494" marB="4549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-1 , </a:t>
                      </a:r>
                      <a:r>
                        <a:rPr lang="en-US" sz="14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400" dirty="0">
                        <a:solidFill>
                          <a:schemeClr val="accent6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0 , 0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0987" marR="90987" marT="45494" marB="454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48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316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9136">
                <a:tc rowSpan="4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UL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UR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DL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DR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 in strategic </a:t>
            </a:r>
            <a:r>
              <a:rPr lang="en-US" dirty="0" smtClean="0"/>
              <a:t>form </a:t>
            </a:r>
            <a:r>
              <a:rPr lang="en-US" smtClean="0"/>
              <a:t>of Subgame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972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 in the game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Strategic form NE</a:t>
            </a:r>
          </a:p>
          <a:p>
            <a:pPr lvl="1"/>
            <a:r>
              <a:rPr lang="en-US" smtClean="0"/>
              <a:t>NE 1: &lt;</a:t>
            </a:r>
            <a:r>
              <a:rPr lang="en-US">
                <a:solidFill>
                  <a:srgbClr val="FF0000"/>
                </a:solidFill>
              </a:rPr>
              <a:t>U</a:t>
            </a:r>
            <a:r>
              <a:rPr lang="en-US" smtClean="0"/>
              <a:t>, </a:t>
            </a:r>
            <a:r>
              <a:rPr lang="en-US" smtClean="0">
                <a:solidFill>
                  <a:srgbClr val="FF0000"/>
                </a:solidFill>
              </a:rPr>
              <a:t>L</a:t>
            </a:r>
            <a:r>
              <a:rPr lang="en-US" smtClean="0"/>
              <a:t>; </a:t>
            </a:r>
            <a:r>
              <a:rPr lang="en-US" smtClean="0">
                <a:solidFill>
                  <a:schemeClr val="accent6"/>
                </a:solidFill>
              </a:rPr>
              <a:t>u</a:t>
            </a:r>
            <a:r>
              <a:rPr lang="en-US" smtClean="0"/>
              <a:t>&gt;</a:t>
            </a:r>
          </a:p>
          <a:p>
            <a:pPr lvl="1"/>
            <a:r>
              <a:rPr lang="en-US" smtClean="0"/>
              <a:t>NE 2: &lt;</a:t>
            </a:r>
            <a:r>
              <a:rPr lang="en-US" smtClean="0">
                <a:solidFill>
                  <a:srgbClr val="FF0000"/>
                </a:solidFill>
              </a:rPr>
              <a:t>U</a:t>
            </a:r>
            <a:r>
              <a:rPr lang="en-US" smtClean="0"/>
              <a:t>, </a:t>
            </a:r>
            <a:r>
              <a:rPr lang="en-US" smtClean="0">
                <a:solidFill>
                  <a:srgbClr val="FF0000"/>
                </a:solidFill>
              </a:rPr>
              <a:t>R</a:t>
            </a:r>
            <a:r>
              <a:rPr lang="en-US" smtClean="0"/>
              <a:t>; </a:t>
            </a:r>
            <a:r>
              <a:rPr lang="en-US" smtClean="0">
                <a:solidFill>
                  <a:schemeClr val="accent6"/>
                </a:solidFill>
              </a:rPr>
              <a:t>u</a:t>
            </a:r>
            <a:r>
              <a:rPr lang="en-US" smtClean="0"/>
              <a:t>&gt;</a:t>
            </a:r>
          </a:p>
          <a:p>
            <a:pPr lvl="1"/>
            <a:r>
              <a:rPr lang="en-US" smtClean="0"/>
              <a:t>NE 3: &lt;</a:t>
            </a:r>
            <a:r>
              <a:rPr lang="en-US" smtClean="0">
                <a:solidFill>
                  <a:srgbClr val="FF0000"/>
                </a:solidFill>
              </a:rPr>
              <a:t>D</a:t>
            </a:r>
            <a:r>
              <a:rPr lang="en-US" smtClean="0"/>
              <a:t>, </a:t>
            </a:r>
            <a:r>
              <a:rPr lang="en-US" smtClean="0">
                <a:solidFill>
                  <a:srgbClr val="FF0000"/>
                </a:solidFill>
              </a:rPr>
              <a:t>L</a:t>
            </a:r>
            <a:r>
              <a:rPr lang="en-US" smtClean="0"/>
              <a:t>; </a:t>
            </a:r>
            <a:r>
              <a:rPr lang="en-US" smtClean="0">
                <a:solidFill>
                  <a:schemeClr val="accent6"/>
                </a:solidFill>
              </a:rPr>
              <a:t>u</a:t>
            </a:r>
            <a:r>
              <a:rPr lang="en-US" smtClean="0"/>
              <a:t>&gt;</a:t>
            </a:r>
          </a:p>
          <a:p>
            <a:pPr lvl="1"/>
            <a:r>
              <a:rPr lang="en-US"/>
              <a:t>NE 4</a:t>
            </a:r>
            <a:r>
              <a:rPr lang="en-US" smtClean="0"/>
              <a:t>: </a:t>
            </a:r>
            <a:r>
              <a:rPr lang="en-US"/>
              <a:t>&lt;</a:t>
            </a:r>
            <a:r>
              <a:rPr lang="en-US">
                <a:solidFill>
                  <a:srgbClr val="FF0000"/>
                </a:solidFill>
              </a:rPr>
              <a:t>D</a:t>
            </a:r>
            <a:r>
              <a:rPr lang="en-US"/>
              <a:t>, </a:t>
            </a:r>
            <a:r>
              <a:rPr lang="en-US" smtClean="0">
                <a:solidFill>
                  <a:srgbClr val="FF0000"/>
                </a:solidFill>
              </a:rPr>
              <a:t>R</a:t>
            </a:r>
            <a:r>
              <a:rPr lang="en-US" smtClean="0"/>
              <a:t>; </a:t>
            </a:r>
            <a:r>
              <a:rPr lang="en-US">
                <a:solidFill>
                  <a:schemeClr val="accent6"/>
                </a:solidFill>
              </a:rPr>
              <a:t>d</a:t>
            </a:r>
            <a:r>
              <a:rPr lang="en-US" smtClean="0"/>
              <a:t>&gt;</a:t>
            </a:r>
            <a:endParaRPr lang="en-US"/>
          </a:p>
          <a:p>
            <a:pPr lvl="1"/>
            <a:endParaRPr lang="en-US" smtClean="0"/>
          </a:p>
          <a:p>
            <a:r>
              <a:rPr lang="en-US" smtClean="0"/>
              <a:t>Backwards induction NE</a:t>
            </a:r>
          </a:p>
          <a:p>
            <a:pPr lvl="1"/>
            <a:r>
              <a:rPr lang="en-US"/>
              <a:t>NE 2: &lt;</a:t>
            </a:r>
            <a:r>
              <a:rPr lang="en-US">
                <a:solidFill>
                  <a:srgbClr val="FF0000"/>
                </a:solidFill>
              </a:rPr>
              <a:t>U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/>
              <a:t>; </a:t>
            </a:r>
            <a:r>
              <a:rPr lang="en-US">
                <a:solidFill>
                  <a:schemeClr val="accent6"/>
                </a:solidFill>
              </a:rPr>
              <a:t>u</a:t>
            </a:r>
            <a:r>
              <a:rPr lang="en-US" smtClean="0"/>
              <a:t>&gt;</a:t>
            </a:r>
          </a:p>
          <a:p>
            <a:pPr lvl="1"/>
            <a:r>
              <a:rPr lang="en-US" smtClean="0"/>
              <a:t>NE </a:t>
            </a:r>
            <a:r>
              <a:rPr lang="en-US"/>
              <a:t>3: &lt;</a:t>
            </a:r>
            <a:r>
              <a:rPr lang="en-US">
                <a:solidFill>
                  <a:srgbClr val="FF0000"/>
                </a:solidFill>
              </a:rPr>
              <a:t>D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L</a:t>
            </a:r>
            <a:r>
              <a:rPr lang="en-US"/>
              <a:t>; </a:t>
            </a:r>
            <a:r>
              <a:rPr lang="en-US">
                <a:solidFill>
                  <a:schemeClr val="accent6"/>
                </a:solidFill>
              </a:rPr>
              <a:t>u</a:t>
            </a:r>
            <a:r>
              <a:rPr lang="en-US"/>
              <a:t>&gt;</a:t>
            </a:r>
          </a:p>
          <a:p>
            <a:endParaRPr lang="en-US" smtClean="0"/>
          </a:p>
          <a:p>
            <a:r>
              <a:rPr lang="en-US" smtClean="0"/>
              <a:t>Subgame perfect NE</a:t>
            </a:r>
          </a:p>
          <a:p>
            <a:pPr lvl="1"/>
            <a:r>
              <a:rPr lang="en-US"/>
              <a:t>NE 3: &lt;</a:t>
            </a:r>
            <a:r>
              <a:rPr lang="en-US">
                <a:solidFill>
                  <a:srgbClr val="FF0000"/>
                </a:solidFill>
              </a:rPr>
              <a:t>D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L</a:t>
            </a:r>
            <a:r>
              <a:rPr lang="en-US"/>
              <a:t>; </a:t>
            </a:r>
            <a:r>
              <a:rPr lang="en-US">
                <a:solidFill>
                  <a:schemeClr val="accent6"/>
                </a:solidFill>
              </a:rPr>
              <a:t>u</a:t>
            </a:r>
            <a:r>
              <a:rPr lang="en-US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03957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>
            <a:stCxn id="34" idx="3"/>
            <a:endCxn id="6" idx="1"/>
          </p:cNvCxnSpPr>
          <p:nvPr/>
        </p:nvCxnSpPr>
        <p:spPr>
          <a:xfrm>
            <a:off x="1544475" y="3470434"/>
            <a:ext cx="2072165" cy="57685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16640" y="3885246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V="1">
            <a:off x="3940730" y="2776861"/>
            <a:ext cx="1250548" cy="127043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  <a:endCxn id="22" idx="1"/>
          </p:cNvCxnSpPr>
          <p:nvPr/>
        </p:nvCxnSpPr>
        <p:spPr>
          <a:xfrm>
            <a:off x="3940730" y="4047291"/>
            <a:ext cx="1250548" cy="131757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191278" y="5202821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38" idx="2"/>
            <a:endCxn id="22" idx="3"/>
          </p:cNvCxnSpPr>
          <p:nvPr/>
        </p:nvCxnSpPr>
        <p:spPr>
          <a:xfrm flipH="1">
            <a:off x="5515368" y="4711301"/>
            <a:ext cx="1029762" cy="6535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39" idx="2"/>
          </p:cNvCxnSpPr>
          <p:nvPr/>
        </p:nvCxnSpPr>
        <p:spPr>
          <a:xfrm>
            <a:off x="5515368" y="5364866"/>
            <a:ext cx="1029762" cy="6368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545130" y="4532665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6545130" y="5823065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4495400" y="2858853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4490238" y="4889937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d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5800830" y="5721687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5800830" y="4668752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3616640" y="3515914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96376" y="5626339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81038" y="4520605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0</a:t>
            </a:r>
            <a:r>
              <a:rPr lang="sk-SK" smtClean="0"/>
              <a:t> , </a:t>
            </a:r>
            <a:r>
              <a:rPr lang="en-US" smtClean="0">
                <a:solidFill>
                  <a:schemeClr val="accent6"/>
                </a:solidFill>
              </a:rPr>
              <a:t>0</a:t>
            </a:r>
            <a:r>
              <a:rPr lang="sk-SK" smtClean="0"/>
              <a:t>)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7081038" y="5811005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-2</a:t>
            </a:r>
            <a:r>
              <a:rPr lang="sk-SK" smtClean="0"/>
              <a:t> , </a:t>
            </a:r>
            <a:r>
              <a:rPr lang="en-US" smtClean="0">
                <a:solidFill>
                  <a:schemeClr val="accent6"/>
                </a:solidFill>
              </a:rPr>
              <a:t>-2</a:t>
            </a:r>
            <a:r>
              <a:rPr lang="sk-SK" smtClean="0"/>
              <a:t>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Game X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1220385" y="3308389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1987573" y="2489922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2344338" y="3807050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220385" y="2939057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91278" y="2614816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Connector 43"/>
          <p:cNvCxnSpPr>
            <a:stCxn id="50" idx="2"/>
            <a:endCxn id="43" idx="3"/>
          </p:cNvCxnSpPr>
          <p:nvPr/>
        </p:nvCxnSpPr>
        <p:spPr>
          <a:xfrm flipH="1">
            <a:off x="5515368" y="2123296"/>
            <a:ext cx="1029762" cy="6535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3" idx="3"/>
            <a:endCxn id="52" idx="2"/>
          </p:cNvCxnSpPr>
          <p:nvPr/>
        </p:nvCxnSpPr>
        <p:spPr>
          <a:xfrm>
            <a:off x="5515368" y="2776861"/>
            <a:ext cx="1029762" cy="6368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6545130" y="1944660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6545130" y="3235060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5800830" y="3133682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5800830" y="2080747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5183659" y="2246005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81038" y="1932600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2</a:t>
            </a:r>
            <a:r>
              <a:rPr lang="sk-SK" smtClean="0"/>
              <a:t> , </a:t>
            </a:r>
            <a:r>
              <a:rPr lang="en-US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7081038" y="3223000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0</a:t>
            </a:r>
            <a:r>
              <a:rPr lang="sk-SK" smtClean="0"/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cxnSp>
        <p:nvCxnSpPr>
          <p:cNvPr id="62" name="Straight Connector 61"/>
          <p:cNvCxnSpPr>
            <a:stCxn id="34" idx="3"/>
            <a:endCxn id="63" idx="2"/>
          </p:cNvCxnSpPr>
          <p:nvPr/>
        </p:nvCxnSpPr>
        <p:spPr>
          <a:xfrm flipV="1">
            <a:off x="1544475" y="2406058"/>
            <a:ext cx="1410821" cy="10643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2955296" y="2227422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3369625" y="2178246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1</a:t>
            </a:r>
            <a:r>
              <a:rPr lang="sk-SK" smtClean="0"/>
              <a:t> , </a:t>
            </a:r>
            <a:r>
              <a:rPr lang="en-US" smtClean="0">
                <a:solidFill>
                  <a:schemeClr val="accent6"/>
                </a:solidFill>
              </a:rPr>
              <a:t>4</a:t>
            </a:r>
            <a:r>
              <a:rPr lang="sk-SK" smtClean="0"/>
              <a:t>)</a:t>
            </a:r>
            <a:endParaRPr lang="en-GB" dirty="0"/>
          </a:p>
        </p:txBody>
      </p:sp>
      <p:cxnSp>
        <p:nvCxnSpPr>
          <p:cNvPr id="7" name="Straight Connector 6"/>
          <p:cNvCxnSpPr>
            <a:stCxn id="43" idx="2"/>
            <a:endCxn id="22" idx="0"/>
          </p:cNvCxnSpPr>
          <p:nvPr/>
        </p:nvCxnSpPr>
        <p:spPr>
          <a:xfrm>
            <a:off x="5353323" y="2938906"/>
            <a:ext cx="0" cy="226391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04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val 53"/>
          <p:cNvSpPr/>
          <p:nvPr/>
        </p:nvSpPr>
        <p:spPr>
          <a:xfrm>
            <a:off x="3528204" y="1500996"/>
            <a:ext cx="5430244" cy="5098212"/>
          </a:xfrm>
          <a:prstGeom prst="ellips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733245" y="940279"/>
            <a:ext cx="8410755" cy="5917721"/>
          </a:xfrm>
          <a:prstGeom prst="ellips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>
            <a:stCxn id="34" idx="3"/>
            <a:endCxn id="6" idx="1"/>
          </p:cNvCxnSpPr>
          <p:nvPr/>
        </p:nvCxnSpPr>
        <p:spPr>
          <a:xfrm>
            <a:off x="1544475" y="3470434"/>
            <a:ext cx="2072165" cy="57685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16640" y="3885246"/>
            <a:ext cx="324090" cy="3240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V="1">
            <a:off x="3940730" y="2776861"/>
            <a:ext cx="1250548" cy="127043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  <a:endCxn id="22" idx="1"/>
          </p:cNvCxnSpPr>
          <p:nvPr/>
        </p:nvCxnSpPr>
        <p:spPr>
          <a:xfrm>
            <a:off x="3940730" y="4047291"/>
            <a:ext cx="1250548" cy="131757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191278" y="5202821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>
            <a:stCxn id="38" idx="2"/>
            <a:endCxn id="22" idx="3"/>
          </p:cNvCxnSpPr>
          <p:nvPr/>
        </p:nvCxnSpPr>
        <p:spPr>
          <a:xfrm flipH="1">
            <a:off x="5515368" y="4711301"/>
            <a:ext cx="1029762" cy="6535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3"/>
            <a:endCxn id="39" idx="2"/>
          </p:cNvCxnSpPr>
          <p:nvPr/>
        </p:nvCxnSpPr>
        <p:spPr>
          <a:xfrm>
            <a:off x="5515368" y="5364866"/>
            <a:ext cx="1029762" cy="6368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545130" y="4532665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6545130" y="5823065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4495400" y="2858853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4490238" y="4889937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d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5800830" y="5721687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5800830" y="4668752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3616640" y="3515914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96376" y="5626339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81038" y="4520605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0</a:t>
            </a:r>
            <a:r>
              <a:rPr lang="sk-SK" smtClean="0"/>
              <a:t> , </a:t>
            </a:r>
            <a:r>
              <a:rPr lang="en-US" smtClean="0">
                <a:solidFill>
                  <a:schemeClr val="accent6"/>
                </a:solidFill>
              </a:rPr>
              <a:t>0</a:t>
            </a:r>
            <a:r>
              <a:rPr lang="sk-SK" smtClean="0"/>
              <a:t>)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7081038" y="5811005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-2</a:t>
            </a:r>
            <a:r>
              <a:rPr lang="sk-SK" smtClean="0"/>
              <a:t> , </a:t>
            </a:r>
            <a:r>
              <a:rPr lang="en-US" smtClean="0">
                <a:solidFill>
                  <a:schemeClr val="accent6"/>
                </a:solidFill>
              </a:rPr>
              <a:t>-2</a:t>
            </a:r>
            <a:r>
              <a:rPr lang="sk-SK" smtClean="0"/>
              <a:t>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Game X - Subgames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1220385" y="3308389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1987573" y="2489922"/>
            <a:ext cx="5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U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2344338" y="3807050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220385" y="2939057"/>
            <a:ext cx="32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91278" y="2614816"/>
            <a:ext cx="324090" cy="3240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Connector 43"/>
          <p:cNvCxnSpPr>
            <a:stCxn id="50" idx="2"/>
            <a:endCxn id="43" idx="3"/>
          </p:cNvCxnSpPr>
          <p:nvPr/>
        </p:nvCxnSpPr>
        <p:spPr>
          <a:xfrm flipH="1">
            <a:off x="5515368" y="2123296"/>
            <a:ext cx="1029762" cy="6535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3" idx="3"/>
            <a:endCxn id="52" idx="2"/>
          </p:cNvCxnSpPr>
          <p:nvPr/>
        </p:nvCxnSpPr>
        <p:spPr>
          <a:xfrm>
            <a:off x="5515368" y="2776861"/>
            <a:ext cx="1029762" cy="6368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6545130" y="1944660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6545130" y="3235060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5800830" y="3133682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5800830" y="2080747"/>
            <a:ext cx="47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5183659" y="2246005"/>
            <a:ext cx="32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81038" y="1932600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2</a:t>
            </a:r>
            <a:r>
              <a:rPr lang="sk-SK" smtClean="0"/>
              <a:t> , </a:t>
            </a:r>
            <a:r>
              <a:rPr lang="en-US" smtClean="0">
                <a:solidFill>
                  <a:schemeClr val="accent6"/>
                </a:solidFill>
              </a:rPr>
              <a:t>1</a:t>
            </a:r>
            <a:r>
              <a:rPr lang="sk-SK" dirty="0" smtClean="0"/>
              <a:t>)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7081038" y="3223000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0</a:t>
            </a:r>
            <a:r>
              <a:rPr lang="sk-SK" smtClean="0"/>
              <a:t> </a:t>
            </a:r>
            <a:r>
              <a:rPr lang="sk-SK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0</a:t>
            </a:r>
            <a:r>
              <a:rPr lang="sk-SK" dirty="0" smtClean="0"/>
              <a:t>)</a:t>
            </a:r>
            <a:endParaRPr lang="en-GB" dirty="0"/>
          </a:p>
        </p:txBody>
      </p:sp>
      <p:cxnSp>
        <p:nvCxnSpPr>
          <p:cNvPr id="62" name="Straight Connector 61"/>
          <p:cNvCxnSpPr>
            <a:stCxn id="34" idx="3"/>
            <a:endCxn id="63" idx="2"/>
          </p:cNvCxnSpPr>
          <p:nvPr/>
        </p:nvCxnSpPr>
        <p:spPr>
          <a:xfrm flipV="1">
            <a:off x="1544475" y="2406058"/>
            <a:ext cx="1410821" cy="10643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2955296" y="2227422"/>
            <a:ext cx="357272" cy="3572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3369625" y="2178246"/>
            <a:ext cx="145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/>
              <a:t>(</a:t>
            </a:r>
            <a:r>
              <a:rPr lang="en-US" smtClean="0">
                <a:solidFill>
                  <a:srgbClr val="FF0000"/>
                </a:solidFill>
              </a:rPr>
              <a:t>1</a:t>
            </a:r>
            <a:r>
              <a:rPr lang="sk-SK" smtClean="0"/>
              <a:t> , </a:t>
            </a:r>
            <a:r>
              <a:rPr lang="en-US" smtClean="0">
                <a:solidFill>
                  <a:schemeClr val="accent6"/>
                </a:solidFill>
              </a:rPr>
              <a:t>4</a:t>
            </a:r>
            <a:r>
              <a:rPr lang="sk-SK" smtClean="0"/>
              <a:t>)</a:t>
            </a:r>
            <a:endParaRPr lang="en-GB" dirty="0"/>
          </a:p>
        </p:txBody>
      </p:sp>
      <p:cxnSp>
        <p:nvCxnSpPr>
          <p:cNvPr id="7" name="Straight Connector 6"/>
          <p:cNvCxnSpPr>
            <a:stCxn id="43" idx="2"/>
            <a:endCxn id="22" idx="0"/>
          </p:cNvCxnSpPr>
          <p:nvPr/>
        </p:nvCxnSpPr>
        <p:spPr>
          <a:xfrm>
            <a:off x="5353323" y="2938906"/>
            <a:ext cx="0" cy="226391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35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form </a:t>
            </a:r>
            <a:r>
              <a:rPr lang="en-US" smtClean="0"/>
              <a:t>of Subgame of Game 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57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 in strategic </a:t>
            </a:r>
            <a:r>
              <a:rPr lang="en-US" dirty="0" smtClean="0"/>
              <a:t>form </a:t>
            </a:r>
            <a:r>
              <a:rPr lang="en-US" smtClean="0"/>
              <a:t>of Subgame of Game 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9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316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9136">
                <a:tc rowSpan="4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UL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UR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DL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DR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Strategic form of the whole Game 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69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2336" y="1157288"/>
          <a:ext cx="5000302" cy="5316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u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9136">
                <a:tc rowSpan="4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UL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kumimoji="0" lang="en-US" sz="3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UR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smtClean="0"/>
                        <a:t>, </a:t>
                      </a:r>
                      <a:r>
                        <a:rPr kumimoji="0" lang="en-US" sz="3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kumimoji="0" lang="en-US" sz="3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DL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9136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DR</a:t>
                      </a:r>
                      <a:endParaRPr lang="en-US" sz="19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smtClean="0"/>
                        <a:t>, </a:t>
                      </a:r>
                      <a:r>
                        <a:rPr lang="en-US" sz="320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US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smtClean="0"/>
                        <a:t>, </a:t>
                      </a:r>
                      <a:r>
                        <a:rPr lang="en-US" sz="1900" smtClean="0">
                          <a:solidFill>
                            <a:schemeClr val="accent6"/>
                          </a:solidFill>
                        </a:rPr>
                        <a:t>-2</a:t>
                      </a:r>
                      <a:endParaRPr lang="en-US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 in strategic form of the whole Game 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81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 in the </a:t>
            </a:r>
            <a:r>
              <a:rPr lang="en-US" smtClean="0"/>
              <a:t>Game 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Strategic form NE</a:t>
            </a:r>
          </a:p>
          <a:p>
            <a:pPr lvl="1"/>
            <a:r>
              <a:rPr lang="en-US" smtClean="0"/>
              <a:t>NE 1: &lt;</a:t>
            </a:r>
            <a:r>
              <a:rPr lang="en-US">
                <a:solidFill>
                  <a:srgbClr val="FF0000"/>
                </a:solidFill>
              </a:rPr>
              <a:t>U</a:t>
            </a:r>
            <a:r>
              <a:rPr lang="en-US" smtClean="0"/>
              <a:t>, </a:t>
            </a:r>
            <a:r>
              <a:rPr lang="en-US" smtClean="0">
                <a:solidFill>
                  <a:srgbClr val="FF0000"/>
                </a:solidFill>
              </a:rPr>
              <a:t>L</a:t>
            </a:r>
            <a:r>
              <a:rPr lang="en-US" smtClean="0"/>
              <a:t>; </a:t>
            </a:r>
            <a:r>
              <a:rPr lang="en-US">
                <a:solidFill>
                  <a:schemeClr val="accent6"/>
                </a:solidFill>
              </a:rPr>
              <a:t>d</a:t>
            </a:r>
            <a:r>
              <a:rPr lang="en-US" smtClean="0"/>
              <a:t>&gt;</a:t>
            </a:r>
          </a:p>
          <a:p>
            <a:pPr lvl="1"/>
            <a:r>
              <a:rPr lang="en-US" smtClean="0"/>
              <a:t>NE 2: &lt;</a:t>
            </a:r>
            <a:r>
              <a:rPr lang="en-US" smtClean="0">
                <a:solidFill>
                  <a:srgbClr val="FF0000"/>
                </a:solidFill>
              </a:rPr>
              <a:t>U</a:t>
            </a:r>
            <a:r>
              <a:rPr lang="en-US" smtClean="0"/>
              <a:t>, </a:t>
            </a:r>
            <a:r>
              <a:rPr lang="en-US" smtClean="0">
                <a:solidFill>
                  <a:srgbClr val="FF0000"/>
                </a:solidFill>
              </a:rPr>
              <a:t>R</a:t>
            </a:r>
            <a:r>
              <a:rPr lang="en-US" smtClean="0"/>
              <a:t>; </a:t>
            </a:r>
            <a:r>
              <a:rPr lang="en-US">
                <a:solidFill>
                  <a:schemeClr val="accent6"/>
                </a:solidFill>
              </a:rPr>
              <a:t>d</a:t>
            </a:r>
            <a:r>
              <a:rPr lang="en-US" smtClean="0"/>
              <a:t>&gt;</a:t>
            </a:r>
          </a:p>
          <a:p>
            <a:pPr lvl="1"/>
            <a:r>
              <a:rPr lang="en-US" smtClean="0"/>
              <a:t>NE 3: &lt;</a:t>
            </a:r>
            <a:r>
              <a:rPr lang="en-US" smtClean="0">
                <a:solidFill>
                  <a:srgbClr val="FF0000"/>
                </a:solidFill>
              </a:rPr>
              <a:t>D</a:t>
            </a:r>
            <a:r>
              <a:rPr lang="en-US" smtClean="0"/>
              <a:t>, </a:t>
            </a:r>
            <a:r>
              <a:rPr lang="en-US" smtClean="0">
                <a:solidFill>
                  <a:srgbClr val="FF0000"/>
                </a:solidFill>
              </a:rPr>
              <a:t>L</a:t>
            </a:r>
            <a:r>
              <a:rPr lang="en-US" smtClean="0"/>
              <a:t>; </a:t>
            </a:r>
            <a:r>
              <a:rPr lang="en-US" smtClean="0">
                <a:solidFill>
                  <a:schemeClr val="accent6"/>
                </a:solidFill>
              </a:rPr>
              <a:t>u</a:t>
            </a:r>
            <a:r>
              <a:rPr lang="en-US" smtClean="0"/>
              <a:t>&gt;</a:t>
            </a:r>
          </a:p>
          <a:p>
            <a:pPr lvl="1"/>
            <a:endParaRPr lang="en-US" smtClean="0"/>
          </a:p>
          <a:p>
            <a:r>
              <a:rPr lang="en-US" smtClean="0"/>
              <a:t>Backwards induction NE</a:t>
            </a:r>
          </a:p>
          <a:p>
            <a:pPr lvl="1"/>
            <a:r>
              <a:rPr lang="en-US" smtClean="0"/>
              <a:t>Can’t apply</a:t>
            </a:r>
          </a:p>
          <a:p>
            <a:endParaRPr lang="en-US" smtClean="0"/>
          </a:p>
          <a:p>
            <a:r>
              <a:rPr lang="en-US" smtClean="0"/>
              <a:t>Subgame perfect NE</a:t>
            </a:r>
          </a:p>
          <a:p>
            <a:pPr lvl="1"/>
            <a:r>
              <a:rPr lang="en-US"/>
              <a:t>NE 3: &lt;</a:t>
            </a:r>
            <a:r>
              <a:rPr lang="en-US">
                <a:solidFill>
                  <a:srgbClr val="FF0000"/>
                </a:solidFill>
              </a:rPr>
              <a:t>D</a:t>
            </a:r>
            <a:r>
              <a:rPr lang="en-US"/>
              <a:t>, </a:t>
            </a:r>
            <a:r>
              <a:rPr lang="en-US">
                <a:solidFill>
                  <a:srgbClr val="FF0000"/>
                </a:solidFill>
              </a:rPr>
              <a:t>L</a:t>
            </a:r>
            <a:r>
              <a:rPr lang="en-US"/>
              <a:t>; </a:t>
            </a:r>
            <a:r>
              <a:rPr lang="en-US">
                <a:solidFill>
                  <a:schemeClr val="accent6"/>
                </a:solidFill>
              </a:rPr>
              <a:t>u</a:t>
            </a:r>
            <a:r>
              <a:rPr lang="en-US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8099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41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B8DEC9FF416A479116BD814A36328C" ma:contentTypeVersion="0" ma:contentTypeDescription="Vytvoří nový dokument" ma:contentTypeScope="" ma:versionID="faf518185438520a401d12e9bd4c926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4edd652656a6e1b5dea8a2f6e801b5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898947-887B-4FAC-8404-D64A0B945B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376DE1F-25E5-43C3-A2A1-CF073974BD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C22F5D-837E-4F47-88A7-66F07FFCB00B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4401</TotalTime>
  <Words>3954</Words>
  <Application>Microsoft Office PowerPoint</Application>
  <PresentationFormat>On-screen Show (4:3)</PresentationFormat>
  <Paragraphs>1166</Paragraphs>
  <Slides>100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100</vt:i4>
      </vt:variant>
    </vt:vector>
  </HeadingPairs>
  <TitlesOfParts>
    <vt:vector size="104" baseType="lpstr">
      <vt:lpstr>Arial</vt:lpstr>
      <vt:lpstr>Calibri</vt:lpstr>
      <vt:lpstr>Calibri Light</vt:lpstr>
      <vt:lpstr>Office Theme</vt:lpstr>
      <vt:lpstr>Game theory 2</vt:lpstr>
      <vt:lpstr>Mixed-strategy  Nash equilibrium</vt:lpstr>
      <vt:lpstr>Matching pennies</vt:lpstr>
      <vt:lpstr>Matching pennies</vt:lpstr>
      <vt:lpstr>Matching pennies – mixed strategy</vt:lpstr>
      <vt:lpstr>Calculation  of mixed-strategy NE</vt:lpstr>
      <vt:lpstr>Game Y</vt:lpstr>
      <vt:lpstr>Game Y – Player A</vt:lpstr>
      <vt:lpstr>Game Y - Player A’s strategy</vt:lpstr>
      <vt:lpstr>Game Y - Player A’s strategy</vt:lpstr>
      <vt:lpstr>Player A’s strategy – making B indifferent Comparison of EUL with EUR</vt:lpstr>
      <vt:lpstr>Game Y - Player B’s strategy</vt:lpstr>
      <vt:lpstr>Game Y - Player B’s strategy</vt:lpstr>
      <vt:lpstr>Player B’s strategy – making A indifferent Comparison of EUU with EUD</vt:lpstr>
      <vt:lpstr>Mixed strategy NE</vt:lpstr>
      <vt:lpstr>Game Y - MSNE</vt:lpstr>
      <vt:lpstr>Battle of sexes</vt:lpstr>
      <vt:lpstr>Battle of sexes</vt:lpstr>
      <vt:lpstr>Battle of sexes – PS equilibriums</vt:lpstr>
      <vt:lpstr>Equilibriums</vt:lpstr>
      <vt:lpstr>Battle of sexes – mixed strategy equilibrium</vt:lpstr>
      <vt:lpstr>Calculation of MS NE payoffs</vt:lpstr>
      <vt:lpstr>Battle of sexes – mixed-strategy NE payoffs</vt:lpstr>
      <vt:lpstr>Battle of sexes – mixed-strategy NE payoffs</vt:lpstr>
      <vt:lpstr>BoS – Payoffs for player A</vt:lpstr>
      <vt:lpstr>BoS – Payoffs for player B</vt:lpstr>
      <vt:lpstr>Battle of sexes NE</vt:lpstr>
      <vt:lpstr>FSS entrance game</vt:lpstr>
      <vt:lpstr>FSS entrance game</vt:lpstr>
      <vt:lpstr>FSS entrance game NE</vt:lpstr>
      <vt:lpstr>Extensive form games</vt:lpstr>
      <vt:lpstr>Extensive form games</vt:lpstr>
      <vt:lpstr>PowerPoint Presentation</vt:lpstr>
      <vt:lpstr>Basic terminology</vt:lpstr>
      <vt:lpstr>Backwards induction</vt:lpstr>
      <vt:lpstr>PowerPoint Presentation</vt:lpstr>
      <vt:lpstr>Backwards induction</vt:lpstr>
      <vt:lpstr>Backwards induction</vt:lpstr>
      <vt:lpstr>PowerPoint Presentation</vt:lpstr>
      <vt:lpstr>PowerPoint Presentation</vt:lpstr>
      <vt:lpstr>Equilibrium of sequential game</vt:lpstr>
      <vt:lpstr>Backwards induction</vt:lpstr>
      <vt:lpstr>Selten’s game</vt:lpstr>
      <vt:lpstr>Selten’s game</vt:lpstr>
      <vt:lpstr>Selten’s game</vt:lpstr>
      <vt:lpstr>Rewrite Selten’s game into matrix</vt:lpstr>
      <vt:lpstr>Selten’s game</vt:lpstr>
      <vt:lpstr>Strategic form of Selten’s game</vt:lpstr>
      <vt:lpstr>Selten’s game</vt:lpstr>
      <vt:lpstr>Strategic form of Selten’s game</vt:lpstr>
      <vt:lpstr>Selten’s game</vt:lpstr>
      <vt:lpstr>Strategic form of Selten’s game</vt:lpstr>
      <vt:lpstr>Strategic form of Selten’s game</vt:lpstr>
      <vt:lpstr>Rewriting extensive form into normal form</vt:lpstr>
      <vt:lpstr>Selten’s game from matrix</vt:lpstr>
      <vt:lpstr>Selten’s game from matrix</vt:lpstr>
      <vt:lpstr>Information sets</vt:lpstr>
      <vt:lpstr>Strategic form of Selten’s game</vt:lpstr>
      <vt:lpstr>Strategic form of Selten’s game</vt:lpstr>
      <vt:lpstr>Strategic form of Selten’s game</vt:lpstr>
      <vt:lpstr>Selten’s game</vt:lpstr>
      <vt:lpstr>NE off the equilibrium path</vt:lpstr>
      <vt:lpstr>Selten’s game and non-credible threat</vt:lpstr>
      <vt:lpstr>Subgame perfection</vt:lpstr>
      <vt:lpstr>Subgame</vt:lpstr>
      <vt:lpstr>Subgames of Selten’s game</vt:lpstr>
      <vt:lpstr>Subgames in PD in EF</vt:lpstr>
      <vt:lpstr>Information sets</vt:lpstr>
      <vt:lpstr>Game A – Backwards induction</vt:lpstr>
      <vt:lpstr>Game A – Backwards induction</vt:lpstr>
      <vt:lpstr>Game A – Backwards induction</vt:lpstr>
      <vt:lpstr>Game A – Backwards induction</vt:lpstr>
      <vt:lpstr>Game A – Backwards induction</vt:lpstr>
      <vt:lpstr>Game A – Backwards induction solution</vt:lpstr>
      <vt:lpstr>Subgame perfection</vt:lpstr>
      <vt:lpstr>Game A - Subgames</vt:lpstr>
      <vt:lpstr>Strategic form of Subgame 1</vt:lpstr>
      <vt:lpstr>NE in strategic form of Subgame 1</vt:lpstr>
      <vt:lpstr>Strategic form of Subgame 2</vt:lpstr>
      <vt:lpstr>NE in strategic form of Subgame 2</vt:lpstr>
      <vt:lpstr>Strategic form of Subgame 3</vt:lpstr>
      <vt:lpstr>NE in strategic form of Subgame 3</vt:lpstr>
      <vt:lpstr>NE in the Game A</vt:lpstr>
      <vt:lpstr>Game B</vt:lpstr>
      <vt:lpstr>Strategic form of Subgame 1</vt:lpstr>
      <vt:lpstr>NE in strategic form of Subgame 1</vt:lpstr>
      <vt:lpstr>Strategic form of Subgame 2</vt:lpstr>
      <vt:lpstr>NE in strategic form of Subgame 2</vt:lpstr>
      <vt:lpstr>Strategic form of Subgame 3</vt:lpstr>
      <vt:lpstr>NE in strategic form of Subgame 3</vt:lpstr>
      <vt:lpstr>NE in the game</vt:lpstr>
      <vt:lpstr>Game X</vt:lpstr>
      <vt:lpstr>Game X - Subgames</vt:lpstr>
      <vt:lpstr>Strategic form of Subgame of Game X</vt:lpstr>
      <vt:lpstr>NE in strategic form of Subgame of Game X</vt:lpstr>
      <vt:lpstr>Strategic form of the whole Game X</vt:lpstr>
      <vt:lpstr>NE in strategic form of the whole Game X</vt:lpstr>
      <vt:lpstr>NE in the Game X</vt:lpstr>
      <vt:lpstr>Thank you for your attention</vt:lpstr>
      <vt:lpstr>Sources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Teória hier</dc:title>
  <dc:creator>Lukas</dc:creator>
  <cp:lastModifiedBy>Lukas Lehotsky</cp:lastModifiedBy>
  <cp:revision>735</cp:revision>
  <cp:lastPrinted>2014-10-20T19:14:36Z</cp:lastPrinted>
  <dcterms:created xsi:type="dcterms:W3CDTF">2014-10-14T14:26:20Z</dcterms:created>
  <dcterms:modified xsi:type="dcterms:W3CDTF">2015-11-04T20:10:05Z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0x0101004AB8DEC9FF416A479116BD814A36328C</vt:lpwstr>
  </property>
</Properties>
</file>