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77" r:id="rId12"/>
    <p:sldId id="283" r:id="rId13"/>
    <p:sldId id="285" r:id="rId14"/>
    <p:sldId id="286" r:id="rId15"/>
    <p:sldId id="281" r:id="rId16"/>
    <p:sldId id="282" r:id="rId17"/>
    <p:sldId id="266" r:id="rId18"/>
    <p:sldId id="284" r:id="rId19"/>
    <p:sldId id="267" r:id="rId20"/>
    <p:sldId id="268" r:id="rId21"/>
    <p:sldId id="270" r:id="rId22"/>
    <p:sldId id="271" r:id="rId23"/>
    <p:sldId id="272" r:id="rId24"/>
    <p:sldId id="273" r:id="rId25"/>
    <p:sldId id="274" r:id="rId26"/>
    <p:sldId id="275" r:id="rId27"/>
    <p:sldId id="276"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90" y="-9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3CE90E-2FAE-4D84-A480-BE3E726F36D2}" type="datetimeFigureOut">
              <a:rPr lang="cs-CZ" smtClean="0"/>
              <a:pPr/>
              <a:t>6.11.2015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074C32-B9E5-4984-8460-A6ABBD37081C}" type="slidenum">
              <a:rPr lang="cs-CZ" smtClean="0"/>
              <a:pPr/>
              <a:t>‹#›</a:t>
            </a:fld>
            <a:endParaRPr lang="cs-CZ"/>
          </a:p>
        </p:txBody>
      </p:sp>
    </p:spTree>
    <p:extLst>
      <p:ext uri="{BB962C8B-B14F-4D97-AF65-F5344CB8AC3E}">
        <p14:creationId xmlns:p14="http://schemas.microsoft.com/office/powerpoint/2010/main" val="21755168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6.11.2015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6.11.2015</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6.11.2015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6.11.2015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6.11.2015</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6.11.2015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6.11.2015</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6.11.2015</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6.11.2015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Diskriminace žen v </a:t>
            </a:r>
            <a:r>
              <a:rPr lang="cs-CZ" smtClean="0"/>
              <a:t>judikatuře evropských soudů</a:t>
            </a:r>
            <a:endParaRPr lang="cs-CZ" dirty="0"/>
          </a:p>
        </p:txBody>
      </p:sp>
      <p:sp>
        <p:nvSpPr>
          <p:cNvPr id="3" name="Podnadpis 2"/>
          <p:cNvSpPr>
            <a:spLocks noGrp="1"/>
          </p:cNvSpPr>
          <p:nvPr>
            <p:ph type="subTitle" idx="1"/>
          </p:nvPr>
        </p:nvSpPr>
        <p:spPr/>
        <p:txBody>
          <a:bodyPr/>
          <a:lstStyle/>
          <a:p>
            <a:r>
              <a:rPr lang="cs-CZ" dirty="0" smtClean="0"/>
              <a:t>Jana Kvasnicová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lstStyle/>
          <a:p>
            <a:r>
              <a:rPr lang="cs-CZ" dirty="0" smtClean="0"/>
              <a:t>Šárka Dubská, Alexandra Krejzová</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lstStyle/>
          <a:p>
            <a:r>
              <a:rPr lang="cs-CZ" dirty="0" smtClean="0"/>
              <a:t>Přály si rodit doma</a:t>
            </a:r>
          </a:p>
          <a:p>
            <a:r>
              <a:rPr lang="cs-CZ" dirty="0" smtClean="0"/>
              <a:t>Lékařský personál nesmí poskytovat pomoc při domácích porodech</a:t>
            </a:r>
          </a:p>
          <a:p>
            <a:r>
              <a:rPr lang="cs-CZ" dirty="0" smtClean="0"/>
              <a:t>Veřejné zdravotní pojišťovny nepokrývají výdaje spojené s domácím porodem</a:t>
            </a:r>
          </a:p>
          <a:p>
            <a:r>
              <a:rPr lang="cs-CZ" dirty="0" smtClean="0"/>
              <a:t>Porodní asistentky mohou poskytovat pomoc při porodu pouze v zařízeních, která mají technické vybavení v souladu se zákonem</a:t>
            </a:r>
          </a:p>
          <a:p>
            <a:r>
              <a:rPr lang="cs-CZ" dirty="0" smtClean="0"/>
              <a:t>Vysoká pokuta pro porodní asistentky, pokud by poskytly lékařskou pomoc bez povolení</a:t>
            </a:r>
          </a:p>
          <a:p>
            <a:endParaRPr lang="cs-CZ" dirty="0" smtClean="0"/>
          </a:p>
          <a:p>
            <a:endParaRPr lang="cs-CZ" dirty="0"/>
          </a:p>
        </p:txBody>
      </p:sp>
    </p:spTree>
    <p:extLst>
      <p:ext uri="{BB962C8B-B14F-4D97-AF65-F5344CB8AC3E}">
        <p14:creationId xmlns:p14="http://schemas.microsoft.com/office/powerpoint/2010/main" val="4280421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normAutofit/>
          </a:bodyPr>
          <a:lstStyle/>
          <a:p>
            <a:r>
              <a:rPr lang="cs-CZ" dirty="0" smtClean="0"/>
              <a:t>Ústavní stížnost</a:t>
            </a:r>
          </a:p>
          <a:p>
            <a:r>
              <a:rPr lang="cs-CZ" dirty="0" smtClean="0"/>
              <a:t>Vydání nálezu -  Ministerstvo zdravotnictví, Vláda ČR, Parlament, KÚ Libereckého kraje porušili právo na respektování soukromého a rodinného života</a:t>
            </a:r>
          </a:p>
          <a:p>
            <a:r>
              <a:rPr lang="cs-CZ" dirty="0" smtClean="0"/>
              <a:t>Omezení volby žen ohledně místa porodu</a:t>
            </a:r>
          </a:p>
          <a:p>
            <a:r>
              <a:rPr lang="cs-CZ" dirty="0" smtClean="0"/>
              <a:t>Upravení postupu při porodu ženy v domácím prostředí </a:t>
            </a:r>
            <a:endParaRPr lang="cs-CZ" dirty="0" smtClean="0"/>
          </a:p>
          <a:p>
            <a:r>
              <a:rPr lang="cs-CZ" dirty="0" smtClean="0"/>
              <a:t>ÚS není příslušný k rozhodnutí</a:t>
            </a:r>
          </a:p>
          <a:p>
            <a:r>
              <a:rPr lang="cs-CZ" dirty="0" smtClean="0"/>
              <a:t>Odlišné stanovisko Miroslava Výborného</a:t>
            </a:r>
            <a:endParaRPr lang="cs-CZ" dirty="0" smtClean="0"/>
          </a:p>
          <a:p>
            <a:endParaRPr lang="cs-CZ" dirty="0"/>
          </a:p>
        </p:txBody>
      </p:sp>
    </p:spTree>
    <p:extLst>
      <p:ext uri="{BB962C8B-B14F-4D97-AF65-F5344CB8AC3E}">
        <p14:creationId xmlns:p14="http://schemas.microsoft.com/office/powerpoint/2010/main" val="12080252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normAutofit/>
          </a:bodyPr>
          <a:lstStyle/>
          <a:p>
            <a:r>
              <a:rPr lang="cs-CZ" dirty="0" smtClean="0"/>
              <a:t>„</a:t>
            </a:r>
            <a:r>
              <a:rPr lang="cs-CZ" i="1" dirty="0" smtClean="0"/>
              <a:t>27</a:t>
            </a:r>
            <a:r>
              <a:rPr lang="cs-CZ" i="1" dirty="0"/>
              <a:t>. Ústavní soud závěrem vyzývá zúčastněné strany k zahájení seriózní a odborné debaty, jejímž výsledkem by měla být legislativní úprava, která by respektovala právo na soukromý život dle čl. 8 Úmluvy tak, jak jej vyložil ve svém rozhodnutí ESLP (bod 22), při zohlednění všech kolidujících zájmů a základních práv jiných subjektů, zejména práva dítěte na život a ochranu zdraví. Právě při řešení společensky a právně kontroverzních otázek, resp. při vytyčování mezí základních práv a respektu k nim ze strany orgánů veřejné moci se totiž více než kde jinde ukazují skutečné kvality právního státu</a:t>
            </a:r>
            <a:r>
              <a:rPr lang="cs-CZ" dirty="0" smtClean="0"/>
              <a:t>.“</a:t>
            </a:r>
            <a:endParaRPr lang="cs-CZ" dirty="0"/>
          </a:p>
        </p:txBody>
      </p:sp>
    </p:spTree>
    <p:extLst>
      <p:ext uri="{BB962C8B-B14F-4D97-AF65-F5344CB8AC3E}">
        <p14:creationId xmlns:p14="http://schemas.microsoft.com/office/powerpoint/2010/main" val="21716346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a:t>
            </a:r>
            <a:r>
              <a:rPr lang="cs-CZ" i="1" dirty="0"/>
              <a:t>b) Zdůvodnění odmítacího usnesení vyznívá ve svém celku jako apel na zúčastněné strany popřát stěžovatelčiným požadavkům více než sluchu. V souvislosti s ústavní stížností, tak jak ji stěžovatelka formulovala, považuji však zvláště výzvu v usnesení výslovně uvedenou v odst. 27. za přinejmenším s projednávanou věcí aktuálně nesouvisející a tudíž nepřípadnou. </a:t>
            </a:r>
            <a:br>
              <a:rPr lang="cs-CZ" i="1" dirty="0"/>
            </a:br>
            <a:r>
              <a:rPr lang="cs-CZ" i="1" dirty="0"/>
              <a:t>c) V otázce domácích porodů není dle mého názoru ve hře jen akcentované právo matky na ochranu jejího soukromého života uplatnitelné dle odůvodnění usnesení buď cestou žaloby na ochranu osobnosti, nebo cestou využívající správní soudnictví, ale též, ba především, právo nenarozeného či právě narozeného dítěte na život a zdraví</a:t>
            </a:r>
            <a:r>
              <a:rPr lang="cs-CZ" i="1" dirty="0" smtClean="0"/>
              <a:t>.</a:t>
            </a:r>
            <a:r>
              <a:rPr lang="cs-CZ" dirty="0" smtClean="0"/>
              <a:t>“</a:t>
            </a:r>
            <a:endParaRPr lang="cs-CZ" dirty="0"/>
          </a:p>
        </p:txBody>
      </p:sp>
    </p:spTree>
    <p:extLst>
      <p:ext uri="{BB962C8B-B14F-4D97-AF65-F5344CB8AC3E}">
        <p14:creationId xmlns:p14="http://schemas.microsoft.com/office/powerpoint/2010/main" val="33793313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ESLP shledal, že došlo k zásahu do soukromého života</a:t>
            </a:r>
          </a:p>
          <a:p>
            <a:pPr lvl="1"/>
            <a:r>
              <a:rPr lang="cs-CZ" dirty="0" smtClean="0"/>
              <a:t>Právo na osobní nezávislost, fyzickou a psychologickou integritu</a:t>
            </a:r>
          </a:p>
          <a:p>
            <a:r>
              <a:rPr lang="cs-CZ" dirty="0" smtClean="0"/>
              <a:t>Zákonný podklad – předvídatelné</a:t>
            </a:r>
          </a:p>
          <a:p>
            <a:r>
              <a:rPr lang="cs-CZ" dirty="0" smtClean="0"/>
              <a:t>Legitimní cíl – ochrana zdraví a práv jiných – novorozence i rodičky</a:t>
            </a:r>
          </a:p>
          <a:p>
            <a:r>
              <a:rPr lang="cs-CZ" dirty="0" smtClean="0"/>
              <a:t>V Evropě neexistuje shoda v přístupu k domácím porodům</a:t>
            </a:r>
          </a:p>
          <a:p>
            <a:r>
              <a:rPr lang="cs-CZ" dirty="0" smtClean="0"/>
              <a:t>Široká míra uvážení státu – k porušení čl. 8 nedošlo</a:t>
            </a:r>
          </a:p>
          <a:p>
            <a:r>
              <a:rPr lang="cs-CZ" dirty="0" smtClean="0"/>
              <a:t>České orgány by měly příslušná legislativní ustanovení průběžně revidovat</a:t>
            </a:r>
          </a:p>
          <a:p>
            <a:endParaRPr lang="cs-CZ" dirty="0"/>
          </a:p>
        </p:txBody>
      </p:sp>
    </p:spTree>
    <p:extLst>
      <p:ext uri="{BB962C8B-B14F-4D97-AF65-F5344CB8AC3E}">
        <p14:creationId xmlns:p14="http://schemas.microsoft.com/office/powerpoint/2010/main" val="15376229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Dubská a Krejzová proti České republice Andrle proti České republice (11. 12. 2014)</a:t>
            </a:r>
            <a:endParaRPr lang="cs-CZ" dirty="0"/>
          </a:p>
        </p:txBody>
      </p:sp>
      <p:sp>
        <p:nvSpPr>
          <p:cNvPr id="3" name="Zástupný symbol pro obsah 2"/>
          <p:cNvSpPr>
            <a:spLocks noGrp="1"/>
          </p:cNvSpPr>
          <p:nvPr>
            <p:ph sz="quarter" idx="1"/>
          </p:nvPr>
        </p:nvSpPr>
        <p:spPr/>
        <p:txBody>
          <a:bodyPr>
            <a:normAutofit/>
          </a:bodyPr>
          <a:lstStyle/>
          <a:p>
            <a:r>
              <a:rPr lang="cs-CZ" dirty="0" smtClean="0"/>
              <a:t>2 souhlasná stanoviska (</a:t>
            </a:r>
            <a:r>
              <a:rPr lang="cs-CZ" dirty="0" err="1" smtClean="0"/>
              <a:t>concurring</a:t>
            </a:r>
            <a:r>
              <a:rPr lang="cs-CZ" dirty="0" smtClean="0"/>
              <a:t> </a:t>
            </a:r>
            <a:r>
              <a:rPr lang="cs-CZ" dirty="0" err="1" smtClean="0"/>
              <a:t>opinion</a:t>
            </a:r>
            <a:r>
              <a:rPr lang="cs-CZ" dirty="0" smtClean="0"/>
              <a:t>)</a:t>
            </a:r>
          </a:p>
          <a:p>
            <a:r>
              <a:rPr lang="cs-CZ" dirty="0" smtClean="0"/>
              <a:t>1 odlišné stanovisko (</a:t>
            </a:r>
            <a:r>
              <a:rPr lang="cs-CZ" dirty="0" err="1" smtClean="0"/>
              <a:t>disenting</a:t>
            </a:r>
            <a:r>
              <a:rPr lang="cs-CZ" dirty="0" smtClean="0"/>
              <a:t> </a:t>
            </a:r>
            <a:r>
              <a:rPr lang="cs-CZ" dirty="0" err="1" smtClean="0"/>
              <a:t>opinion</a:t>
            </a:r>
            <a:r>
              <a:rPr lang="cs-CZ" dirty="0" smtClean="0"/>
              <a:t>)</a:t>
            </a:r>
          </a:p>
          <a:p>
            <a:r>
              <a:rPr lang="cs-CZ" dirty="0" smtClean="0"/>
              <a:t>Odvolání k Velkému senátu</a:t>
            </a:r>
          </a:p>
          <a:p>
            <a:endParaRPr lang="cs-CZ" dirty="0" smtClean="0"/>
          </a:p>
          <a:p>
            <a:endParaRPr lang="cs-CZ" dirty="0"/>
          </a:p>
        </p:txBody>
      </p:sp>
    </p:spTree>
    <p:extLst>
      <p:ext uri="{BB962C8B-B14F-4D97-AF65-F5344CB8AC3E}">
        <p14:creationId xmlns:p14="http://schemas.microsoft.com/office/powerpoint/2010/main" val="2139289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Osobně pečoval o děti</a:t>
            </a:r>
          </a:p>
          <a:p>
            <a:r>
              <a:rPr lang="cs-CZ" dirty="0" smtClean="0">
                <a:sym typeface="Wingdings" pitchFamily="2" charset="2"/>
              </a:rPr>
              <a:t>Nemohl odejít do důchodu dříve s ohledem na počet vychovaných dětí</a:t>
            </a:r>
            <a:endParaRPr lang="cs-CZ" dirty="0" smtClean="0">
              <a:sym typeface="Wingdings" pitchFamily="2" charset="2"/>
            </a:endParaRPr>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Žádost ČSSZ o dřívější odchod do důchodu</a:t>
            </a:r>
          </a:p>
          <a:p>
            <a:r>
              <a:rPr lang="cs-CZ" dirty="0" smtClean="0"/>
              <a:t>Předložení správnímu soudu (krajský soud – správní úsek)</a:t>
            </a:r>
          </a:p>
          <a:p>
            <a:r>
              <a:rPr lang="cs-CZ" dirty="0" smtClean="0"/>
              <a:t>Rozsudek NSS </a:t>
            </a:r>
            <a:r>
              <a:rPr lang="cs-CZ" dirty="0" err="1" smtClean="0"/>
              <a:t>sp</a:t>
            </a:r>
            <a:r>
              <a:rPr lang="cs-CZ" dirty="0" smtClean="0"/>
              <a:t>. zn. 2Ads 2/2004 (související věc)</a:t>
            </a:r>
          </a:p>
          <a:p>
            <a:r>
              <a:rPr lang="cs-CZ" dirty="0" smtClean="0"/>
              <a:t>NSS namítal porušení čl. 1 (rovnost), čl. 3 (zákaz diskriminace), čl. 30 (hmotné zabezpečení ve stáří) Listiny základních práv a svobod</a:t>
            </a:r>
          </a:p>
          <a:p>
            <a:r>
              <a:rPr lang="cs-CZ" dirty="0" smtClean="0">
                <a:sym typeface="Wingdings" pitchFamily="2" charset="2"/>
              </a:rPr>
              <a:t> předložení věci Ústavnímu soudu – návrh na zrušení § 32 zákona o důchodovém pojištění, které upravuje důchodový věk</a:t>
            </a:r>
          </a:p>
          <a:p>
            <a:endParaRPr lang="cs-CZ" dirty="0"/>
          </a:p>
        </p:txBody>
      </p:sp>
    </p:spTree>
    <p:extLst>
      <p:ext uri="{BB962C8B-B14F-4D97-AF65-F5344CB8AC3E}">
        <p14:creationId xmlns:p14="http://schemas.microsoft.com/office/powerpoint/2010/main" val="251987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normAutofit/>
          </a:bodyPr>
          <a:lstStyle/>
          <a:p>
            <a:r>
              <a:rPr lang="cs-CZ" dirty="0" smtClean="0"/>
              <a:t>Nález pléna Ústavního soudu </a:t>
            </a:r>
            <a:r>
              <a:rPr lang="cs-CZ" dirty="0" err="1" smtClean="0"/>
              <a:t>sp</a:t>
            </a:r>
            <a:r>
              <a:rPr lang="cs-CZ" dirty="0" smtClean="0"/>
              <a:t>. zn. </a:t>
            </a:r>
            <a:r>
              <a:rPr lang="cs-CZ" dirty="0" err="1" smtClean="0"/>
              <a:t>Pl</a:t>
            </a:r>
            <a:r>
              <a:rPr lang="cs-CZ" dirty="0" smtClean="0"/>
              <a:t>. ÚS 53/04 (16. 10. 2007)</a:t>
            </a:r>
          </a:p>
          <a:p>
            <a:r>
              <a:rPr lang="cs-CZ" dirty="0" smtClean="0"/>
              <a:t>Zamítnutí návrhu NSS</a:t>
            </a:r>
          </a:p>
          <a:p>
            <a:endParaRPr lang="cs-CZ" sz="21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Evropské soudy</a:t>
            </a:r>
            <a:endParaRPr lang="cs-CZ" dirty="0"/>
          </a:p>
        </p:txBody>
      </p:sp>
      <p:sp>
        <p:nvSpPr>
          <p:cNvPr id="6" name="Zástupný symbol pro obsah 5"/>
          <p:cNvSpPr>
            <a:spLocks noGrp="1"/>
          </p:cNvSpPr>
          <p:nvPr>
            <p:ph sz="quarter" idx="2"/>
          </p:nvPr>
        </p:nvSpPr>
        <p:spPr/>
        <p:txBody>
          <a:bodyPr>
            <a:normAutofit fontScale="92500" lnSpcReduction="10000"/>
          </a:bodyPr>
          <a:lstStyle/>
          <a:p>
            <a:r>
              <a:rPr lang="cs-CZ" dirty="0" smtClean="0"/>
              <a:t>Evropská unie</a:t>
            </a:r>
          </a:p>
          <a:p>
            <a:r>
              <a:rPr lang="cs-CZ" dirty="0" smtClean="0"/>
              <a:t>Řízení o porušení evropského práva</a:t>
            </a:r>
          </a:p>
          <a:p>
            <a:r>
              <a:rPr lang="cs-CZ" dirty="0" smtClean="0"/>
              <a:t>Výklad evropského práva</a:t>
            </a:r>
          </a:p>
          <a:p>
            <a:r>
              <a:rPr lang="cs-CZ" dirty="0" smtClean="0"/>
              <a:t>Soulad vnitrostátního práva s evropským právem</a:t>
            </a:r>
          </a:p>
          <a:p>
            <a:r>
              <a:rPr lang="cs-CZ" dirty="0" smtClean="0"/>
              <a:t>Řízení proti státům</a:t>
            </a:r>
          </a:p>
          <a:p>
            <a:r>
              <a:rPr lang="cs-CZ" dirty="0" smtClean="0"/>
              <a:t>Řízení o předběžné otázce</a:t>
            </a:r>
            <a:endParaRPr lang="cs-CZ" dirty="0"/>
          </a:p>
        </p:txBody>
      </p:sp>
      <p:sp>
        <p:nvSpPr>
          <p:cNvPr id="8" name="Zástupný symbol pro obsah 7"/>
          <p:cNvSpPr>
            <a:spLocks noGrp="1"/>
          </p:cNvSpPr>
          <p:nvPr>
            <p:ph sz="quarter" idx="4"/>
          </p:nvPr>
        </p:nvSpPr>
        <p:spPr/>
        <p:txBody>
          <a:bodyPr>
            <a:normAutofit fontScale="92500"/>
          </a:bodyPr>
          <a:lstStyle/>
          <a:p>
            <a:r>
              <a:rPr lang="cs-CZ" dirty="0" smtClean="0"/>
              <a:t>Rada Evropy</a:t>
            </a:r>
          </a:p>
          <a:p>
            <a:r>
              <a:rPr lang="cs-CZ" dirty="0" smtClean="0"/>
              <a:t>Úmluva o ochraně lidských práv a základních svobod (tzv. Evropská úmluva)</a:t>
            </a:r>
          </a:p>
          <a:p>
            <a:r>
              <a:rPr lang="cs-CZ" dirty="0" smtClean="0"/>
              <a:t>Ochrana práv zaručených úmluvou</a:t>
            </a:r>
          </a:p>
          <a:p>
            <a:r>
              <a:rPr lang="cs-CZ" dirty="0" smtClean="0"/>
              <a:t>Řízené proti státům – v případě neúspěchu před vnitrostátními soudy</a:t>
            </a:r>
          </a:p>
          <a:p>
            <a:endParaRPr lang="cs-CZ" dirty="0"/>
          </a:p>
        </p:txBody>
      </p:sp>
      <p:sp>
        <p:nvSpPr>
          <p:cNvPr id="5" name="Zástupný symbol pro text 4"/>
          <p:cNvSpPr>
            <a:spLocks noGrp="1"/>
          </p:cNvSpPr>
          <p:nvPr>
            <p:ph type="body" sz="quarter" idx="1"/>
          </p:nvPr>
        </p:nvSpPr>
        <p:spPr/>
        <p:txBody>
          <a:bodyPr>
            <a:normAutofit fontScale="85000" lnSpcReduction="20000"/>
          </a:bodyPr>
          <a:lstStyle/>
          <a:p>
            <a:r>
              <a:rPr lang="cs-CZ" dirty="0" smtClean="0"/>
              <a:t>Soudní dvůr Evropské unie</a:t>
            </a:r>
          </a:p>
          <a:p>
            <a:r>
              <a:rPr lang="cs-CZ" dirty="0" smtClean="0"/>
              <a:t>SDEU</a:t>
            </a:r>
            <a:endParaRPr lang="cs-CZ" dirty="0"/>
          </a:p>
        </p:txBody>
      </p:sp>
      <p:sp>
        <p:nvSpPr>
          <p:cNvPr id="7" name="Zástupný symbol pro text 6"/>
          <p:cNvSpPr>
            <a:spLocks noGrp="1"/>
          </p:cNvSpPr>
          <p:nvPr>
            <p:ph type="body" sz="quarter" idx="3"/>
          </p:nvPr>
        </p:nvSpPr>
        <p:spPr/>
        <p:txBody>
          <a:bodyPr>
            <a:normAutofit fontScale="77500" lnSpcReduction="20000"/>
          </a:bodyPr>
          <a:lstStyle/>
          <a:p>
            <a:r>
              <a:rPr lang="cs-CZ" dirty="0" smtClean="0"/>
              <a:t>Evropský soud pro lidská práva</a:t>
            </a:r>
          </a:p>
          <a:p>
            <a:r>
              <a:rPr lang="cs-CZ" dirty="0" smtClean="0"/>
              <a:t>ESLP</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normAutofit/>
          </a:bodyPr>
          <a:lstStyle/>
          <a:p>
            <a:r>
              <a:rPr lang="cs-CZ" dirty="0" smtClean="0"/>
              <a:t>Rada vlády ČR pro lidská </a:t>
            </a:r>
            <a:r>
              <a:rPr lang="cs-CZ" sz="2800" dirty="0" smtClean="0"/>
              <a:t>práva:</a:t>
            </a:r>
            <a:r>
              <a:rPr lang="cs-CZ" i="1" dirty="0" smtClean="0"/>
              <a:t> </a:t>
            </a:r>
          </a:p>
          <a:p>
            <a:endParaRPr lang="cs-CZ" sz="1900" i="1" dirty="0" smtClean="0"/>
          </a:p>
          <a:p>
            <a:r>
              <a:rPr lang="cs-CZ" sz="2000" i="1" dirty="0" smtClean="0"/>
              <a:t>„současná právní úprava zákonného věku odchodu do důchodu </a:t>
            </a:r>
            <a:r>
              <a:rPr lang="cs-CZ" sz="2000" b="1" i="1" dirty="0" smtClean="0"/>
              <a:t>diskriminuje muže </a:t>
            </a:r>
            <a:r>
              <a:rPr lang="cs-CZ" sz="2000" i="1" dirty="0" smtClean="0"/>
              <a:t>tím, že je rozdílná pro muže a ženy a že stanovuje výši důchodového věku v závislosti na počtu vychovaných dětí. Přitom současně </a:t>
            </a:r>
            <a:r>
              <a:rPr lang="cs-CZ" sz="2000" b="1" i="1" dirty="0" smtClean="0"/>
              <a:t>znevýhodňuje ženy na pracovním trhu </a:t>
            </a:r>
            <a:r>
              <a:rPr lang="cs-CZ" sz="2000" i="1" dirty="0" smtClean="0"/>
              <a:t>v důsledku toho, že zákonný věk odchodu do důchodu v praxi uměle zkracuje profesionální dráhu žen-matek,…"</a:t>
            </a:r>
            <a:endParaRPr lang="cs-CZ"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normAutofit/>
          </a:bodyPr>
          <a:lstStyle/>
          <a:p>
            <a:r>
              <a:rPr lang="cs-CZ" dirty="0" smtClean="0"/>
              <a:t>Důvodová zpráva k zákonu 101/1964: </a:t>
            </a:r>
          </a:p>
          <a:p>
            <a:endParaRPr lang="cs-CZ" sz="1800" i="1" dirty="0" smtClean="0"/>
          </a:p>
          <a:p>
            <a:r>
              <a:rPr lang="cs-CZ" sz="2000" i="1" dirty="0" smtClean="0"/>
              <a:t>"touto odlišnou věkovou hranicí pro právo na odchod do důchodu se vyjadřuje odlišná životní situace matek, které vedle plnění pracovních povinností plnily také povinnosti v rodině při péči o děti„</a:t>
            </a:r>
          </a:p>
          <a:p>
            <a:endParaRPr lang="cs-CZ" sz="1600" i="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normAutofit/>
          </a:bodyPr>
          <a:lstStyle/>
          <a:p>
            <a:r>
              <a:rPr lang="cs-CZ" dirty="0" smtClean="0"/>
              <a:t>ČSSZ:</a:t>
            </a:r>
          </a:p>
          <a:p>
            <a:r>
              <a:rPr lang="cs-CZ" sz="2000" i="1" dirty="0" smtClean="0"/>
              <a:t>„Důchodový věk ženy podle § 32 zákona o důchodovém pojištění, odvozený od počtu vychovaných dětí, </a:t>
            </a:r>
            <a:r>
              <a:rPr lang="cs-CZ" sz="2000" b="1" i="1" dirty="0" smtClean="0"/>
              <a:t>odráží historickou potřebu </a:t>
            </a:r>
            <a:r>
              <a:rPr lang="cs-CZ" sz="2000" i="1" dirty="0" smtClean="0"/>
              <a:t>a nezpochybnitelnou a svým způsobem nezastupitelnou roli ženy v domácnosti … “</a:t>
            </a:r>
          </a:p>
          <a:p>
            <a:r>
              <a:rPr lang="cs-CZ" sz="2000" i="1" dirty="0" smtClean="0"/>
              <a:t>„</a:t>
            </a:r>
            <a:r>
              <a:rPr lang="cs-CZ" sz="2000" b="1" i="1" dirty="0" smtClean="0"/>
              <a:t>Fyziologický aspekt mateřství </a:t>
            </a:r>
            <a:r>
              <a:rPr lang="cs-CZ" sz="2000" i="1" dirty="0" smtClean="0"/>
              <a:t>má pro ženu nezanedbatelný negativní dopad, spočívající nejen v omezení jejího postavení na trhu práce, ale i v rámci již sjednaného zaměstnání. </a:t>
            </a:r>
            <a:r>
              <a:rPr lang="cs-CZ" sz="2000" b="1" i="1" dirty="0" smtClean="0"/>
              <a:t>Těhotenství, rození dětí a kojení </a:t>
            </a:r>
            <a:r>
              <a:rPr lang="cs-CZ" sz="2000" i="1" dirty="0" smtClean="0"/>
              <a:t>... Muži-otcové se v takovémto postavení nenacházejí...“</a:t>
            </a:r>
            <a:r>
              <a:rPr lang="cs-CZ" dirty="0" smtClean="0"/>
              <a:t> </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Ústavní soud:</a:t>
            </a:r>
          </a:p>
          <a:p>
            <a:r>
              <a:rPr lang="cs-CZ" sz="2000" i="1" dirty="0" smtClean="0"/>
              <a:t>„Došlo-li by ke zrušení napadeného ustanovení, bylo by </a:t>
            </a:r>
            <a:r>
              <a:rPr lang="cs-CZ" sz="2000" b="1" i="1" dirty="0" smtClean="0"/>
              <a:t>odebráno jisté zvýhodnění ženám-matkám</a:t>
            </a:r>
            <a:r>
              <a:rPr lang="cs-CZ" sz="2000" i="1" dirty="0" smtClean="0"/>
              <a:t>, aniž by v rámci "zrovnoprávnění" nabyli muži-otcové stejné výhody, jakou mají ženy-matky.“</a:t>
            </a:r>
          </a:p>
          <a:p>
            <a:r>
              <a:rPr lang="cs-CZ" sz="2000" i="1" dirty="0" smtClean="0"/>
              <a:t>„nutno dodat, že případné odstraňování nerovností mužů a žen v oblasti důchodového pojištění by mělo </a:t>
            </a:r>
            <a:r>
              <a:rPr lang="cs-CZ" sz="2000" b="1" i="1" dirty="0" smtClean="0"/>
              <a:t>plně odrážet vývoj sociálních poměrů ve společnosti</a:t>
            </a:r>
            <a:r>
              <a:rPr lang="cs-CZ" sz="2000" i="1" dirty="0" smtClean="0"/>
              <a:t>.“</a:t>
            </a:r>
            <a:r>
              <a:rPr lang="cs-CZ" dirty="0" smtClean="0"/>
              <a:t/>
            </a:r>
            <a:br>
              <a:rPr lang="cs-CZ" dirty="0" smtClean="0"/>
            </a:b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Odlišné stanovisko soudkyně Vlasty Formánkové:</a:t>
            </a:r>
          </a:p>
          <a:p>
            <a:endParaRPr lang="cs-CZ" i="1" dirty="0" smtClean="0"/>
          </a:p>
          <a:p>
            <a:r>
              <a:rPr lang="cs-CZ" i="1" dirty="0" smtClean="0"/>
              <a:t>„Je patrné, že rozdílné podmínky pro ženy a muže v oblasti důchodového pojištění mohou existovat. Právě proto by ale zohlednění výkonu osobní péče o děti mělo směřovat vůči pečujícím občanům bez ohledu na jejich pohlaví.“</a:t>
            </a:r>
            <a:r>
              <a:rPr lang="cs-CZ" dirty="0" smtClean="0"/>
              <a:t/>
            </a:r>
            <a:br>
              <a:rPr lang="cs-CZ" dirty="0" smtClean="0"/>
            </a:br>
            <a:endParaRPr lang="cs-CZ"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Odlišné stanovisko soudkyně Elišky Wagnerové:</a:t>
            </a:r>
          </a:p>
          <a:p>
            <a:r>
              <a:rPr lang="cs-CZ" i="1" dirty="0" smtClean="0"/>
              <a:t>„zmíněné zvýhodnění spočívající v odečtu let od základního důchodového věku je </a:t>
            </a:r>
            <a:r>
              <a:rPr lang="cs-CZ" b="1" i="1" dirty="0" smtClean="0"/>
              <a:t>vázáno na výchovu dětí</a:t>
            </a:r>
            <a:r>
              <a:rPr lang="cs-CZ" i="1" dirty="0" smtClean="0"/>
              <a:t>, tzn. nejde o jakýsi bonus za porod dítěte, jímž by muži samozřejmě nemohli být oceněni.“</a:t>
            </a:r>
          </a:p>
          <a:p>
            <a:r>
              <a:rPr lang="cs-CZ" i="1" dirty="0" smtClean="0"/>
              <a:t>„Lze přímo soudit, že snížený věk odchodu do důchodu v závislosti na počtu vychovaných dětí je čistým projevem </a:t>
            </a:r>
            <a:r>
              <a:rPr lang="cs-CZ" b="1" i="1" dirty="0" smtClean="0"/>
              <a:t>interpretace rodičovských práv</a:t>
            </a:r>
            <a:r>
              <a:rPr lang="cs-CZ" i="1" dirty="0" smtClean="0"/>
              <a:t>“</a:t>
            </a:r>
            <a:endParaRPr lang="cs-CZ"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Andrle</a:t>
            </a:r>
            <a:r>
              <a:rPr lang="cs-CZ" dirty="0" smtClean="0"/>
              <a:t> proti České republice</a:t>
            </a:r>
            <a:endParaRPr lang="cs-CZ" dirty="0"/>
          </a:p>
        </p:txBody>
      </p:sp>
      <p:sp>
        <p:nvSpPr>
          <p:cNvPr id="3" name="Zástupný symbol pro obsah 2"/>
          <p:cNvSpPr>
            <a:spLocks noGrp="1"/>
          </p:cNvSpPr>
          <p:nvPr>
            <p:ph sz="quarter" idx="1"/>
          </p:nvPr>
        </p:nvSpPr>
        <p:spPr/>
        <p:txBody>
          <a:bodyPr/>
          <a:lstStyle/>
          <a:p>
            <a:r>
              <a:rPr lang="cs-CZ" dirty="0" smtClean="0"/>
              <a:t>ESLP:</a:t>
            </a:r>
          </a:p>
          <a:p>
            <a:r>
              <a:rPr lang="cs-CZ" dirty="0" smtClean="0"/>
              <a:t>Původním účelem důchodového systému bylo faktické vyrovnání nerovnosti mezi muži a ženami</a:t>
            </a:r>
          </a:p>
          <a:p>
            <a:r>
              <a:rPr lang="cs-CZ" dirty="0" smtClean="0"/>
              <a:t>Tento přístup je i dnes objektivně zdůvodnitelný</a:t>
            </a:r>
          </a:p>
          <a:p>
            <a:r>
              <a:rPr lang="cs-CZ" dirty="0" smtClean="0"/>
              <a:t>Důchodový systém je potřeba odlišit od rodičovské dovolené, která představuje pouze časově omezené opatření</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Dotazy? Připomínky?</a:t>
            </a:r>
            <a:endParaRPr lang="cs-CZ" dirty="0"/>
          </a:p>
        </p:txBody>
      </p:sp>
      <p:sp>
        <p:nvSpPr>
          <p:cNvPr id="4" name="Zástupný symbol pro text 3"/>
          <p:cNvSpPr>
            <a:spLocks noGrp="1"/>
          </p:cNvSpPr>
          <p:nvPr>
            <p:ph type="body" idx="1"/>
          </p:nvPr>
        </p:nvSpPr>
        <p:spPr/>
        <p:txBody>
          <a:bodyPr/>
          <a:lstStyle/>
          <a:p>
            <a:r>
              <a:rPr lang="cs-CZ" dirty="0" smtClean="0"/>
              <a:t>Děkuji za pozornost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ESLP</a:t>
            </a:r>
            <a:endParaRPr lang="cs-CZ" dirty="0"/>
          </a:p>
        </p:txBody>
      </p:sp>
      <p:sp>
        <p:nvSpPr>
          <p:cNvPr id="7" name="Zástupný symbol pro obsah 6"/>
          <p:cNvSpPr>
            <a:spLocks noGrp="1"/>
          </p:cNvSpPr>
          <p:nvPr>
            <p:ph sz="quarter" idx="1"/>
          </p:nvPr>
        </p:nvSpPr>
        <p:spPr/>
        <p:txBody>
          <a:bodyPr>
            <a:normAutofit/>
          </a:bodyPr>
          <a:lstStyle/>
          <a:p>
            <a:r>
              <a:rPr lang="cs-CZ" dirty="0" smtClean="0"/>
              <a:t>Možnost obrátit se na něj v případě, že stát porušuje práva zajištěná úmluvou</a:t>
            </a:r>
          </a:p>
          <a:p>
            <a:r>
              <a:rPr lang="cs-CZ" dirty="0" smtClean="0"/>
              <a:t>Čl. 14 zakotvuje zákaz diskriminace při užívání práv a svobod</a:t>
            </a:r>
          </a:p>
          <a:p>
            <a:r>
              <a:rPr lang="cs-CZ" dirty="0" smtClean="0"/>
              <a:t>I diskriminace založená na pohlaví</a:t>
            </a:r>
          </a:p>
          <a:p>
            <a:r>
              <a:rPr lang="cs-CZ" dirty="0" smtClean="0"/>
              <a:t>Malý počet rozsudků ve věcech diskriminace založené na pohlaví</a:t>
            </a:r>
          </a:p>
          <a:p>
            <a:r>
              <a:rPr lang="cs-CZ" dirty="0" smtClean="0"/>
              <a:t>Úmluva zakotvuje občanská a politická práva </a:t>
            </a:r>
            <a:r>
              <a:rPr lang="cs-CZ" dirty="0" smtClean="0">
                <a:sym typeface="Wingdings" pitchFamily="2" charset="2"/>
              </a:rPr>
              <a:t> diskriminace často v oblasti zaměstnání (SDEU)</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Rozhodování ESLP</a:t>
            </a:r>
            <a:endParaRPr lang="cs-CZ" dirty="0"/>
          </a:p>
        </p:txBody>
      </p:sp>
      <p:sp>
        <p:nvSpPr>
          <p:cNvPr id="4" name="Zástupný symbol pro obsah 3"/>
          <p:cNvSpPr>
            <a:spLocks noGrp="1"/>
          </p:cNvSpPr>
          <p:nvPr>
            <p:ph sz="quarter" idx="1"/>
          </p:nvPr>
        </p:nvSpPr>
        <p:spPr/>
        <p:txBody>
          <a:bodyPr/>
          <a:lstStyle/>
          <a:p>
            <a:r>
              <a:rPr lang="cs-CZ" dirty="0" smtClean="0"/>
              <a:t>Ne všechny rozdíly v zacházení jsou diskriminační</a:t>
            </a:r>
          </a:p>
          <a:p>
            <a:r>
              <a:rPr lang="cs-CZ" dirty="0" smtClean="0"/>
              <a:t>Objektivní a přiměřené odůvodnění</a:t>
            </a:r>
          </a:p>
          <a:p>
            <a:r>
              <a:rPr lang="cs-CZ" dirty="0" smtClean="0"/>
              <a:t>Legitimní cíl</a:t>
            </a:r>
          </a:p>
          <a:p>
            <a:r>
              <a:rPr lang="cs-CZ" dirty="0" smtClean="0"/>
              <a:t>Přiměřený vztah proporcionality mezi použitými prostředky a cílem</a:t>
            </a:r>
          </a:p>
          <a:p>
            <a:r>
              <a:rPr lang="cs-CZ" dirty="0" smtClean="0"/>
              <a:t>Diskreční pravomoc státu – v otázkách rozlišování mezi muži a ženami malá</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Abdulaziz</a:t>
            </a:r>
            <a:r>
              <a:rPr lang="cs-CZ" dirty="0" smtClean="0"/>
              <a:t>, </a:t>
            </a:r>
            <a:r>
              <a:rPr lang="cs-CZ" dirty="0" err="1" smtClean="0"/>
              <a:t>Cabales</a:t>
            </a:r>
            <a:r>
              <a:rPr lang="cs-CZ" dirty="0" smtClean="0"/>
              <a:t> a </a:t>
            </a:r>
            <a:r>
              <a:rPr lang="cs-CZ" dirty="0" err="1" smtClean="0"/>
              <a:t>Balkandali</a:t>
            </a:r>
            <a:r>
              <a:rPr lang="cs-CZ" dirty="0" smtClean="0"/>
              <a:t> v. UK</a:t>
            </a:r>
            <a:endParaRPr lang="cs-CZ" dirty="0"/>
          </a:p>
        </p:txBody>
      </p:sp>
      <p:sp>
        <p:nvSpPr>
          <p:cNvPr id="3" name="Zástupný symbol pro obsah 2"/>
          <p:cNvSpPr>
            <a:spLocks noGrp="1"/>
          </p:cNvSpPr>
          <p:nvPr>
            <p:ph sz="quarter" idx="1"/>
          </p:nvPr>
        </p:nvSpPr>
        <p:spPr/>
        <p:txBody>
          <a:bodyPr/>
          <a:lstStyle/>
          <a:p>
            <a:r>
              <a:rPr lang="cs-CZ" dirty="0" smtClean="0"/>
              <a:t>Diskriminace založená na pohlaví</a:t>
            </a:r>
          </a:p>
          <a:p>
            <a:r>
              <a:rPr lang="cs-CZ" dirty="0" smtClean="0"/>
              <a:t>Manželé usazení v Británii mohli získat povolení ke vstupu pro své manželky, ale manželky nemohly získat totéž povolení pro své manžely</a:t>
            </a:r>
          </a:p>
          <a:p>
            <a:r>
              <a:rPr lang="cs-CZ" dirty="0" smtClean="0"/>
              <a:t>Riziko zhoršení britských problémů s nezaměstnaností</a:t>
            </a:r>
          </a:p>
          <a:p>
            <a:endParaRPr lang="cs-CZ" dirty="0" smtClean="0"/>
          </a:p>
          <a:p>
            <a:r>
              <a:rPr lang="cs-CZ" dirty="0" smtClean="0"/>
              <a:t>Komentář?</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Ünal</a:t>
            </a:r>
            <a:r>
              <a:rPr lang="cs-CZ" dirty="0" smtClean="0"/>
              <a:t> </a:t>
            </a:r>
            <a:r>
              <a:rPr lang="cs-CZ" dirty="0" err="1" smtClean="0"/>
              <a:t>Tekeli</a:t>
            </a:r>
            <a:r>
              <a:rPr lang="cs-CZ" dirty="0" smtClean="0"/>
              <a:t> v. Turecko, </a:t>
            </a:r>
            <a:r>
              <a:rPr lang="cs-CZ" dirty="0" err="1" smtClean="0"/>
              <a:t>Burghartz</a:t>
            </a:r>
            <a:r>
              <a:rPr lang="cs-CZ" dirty="0" smtClean="0"/>
              <a:t> v. Švýcarsko</a:t>
            </a:r>
            <a:endParaRPr lang="cs-CZ" dirty="0"/>
          </a:p>
        </p:txBody>
      </p:sp>
      <p:sp>
        <p:nvSpPr>
          <p:cNvPr id="3" name="Zástupný symbol pro obsah 2"/>
          <p:cNvSpPr>
            <a:spLocks noGrp="1"/>
          </p:cNvSpPr>
          <p:nvPr>
            <p:ph sz="quarter" idx="1"/>
          </p:nvPr>
        </p:nvSpPr>
        <p:spPr/>
        <p:txBody>
          <a:bodyPr/>
          <a:lstStyle/>
          <a:p>
            <a:r>
              <a:rPr lang="cs-CZ" dirty="0" smtClean="0"/>
              <a:t>Paní </a:t>
            </a:r>
            <a:r>
              <a:rPr lang="cs-CZ" dirty="0" err="1" smtClean="0"/>
              <a:t>Tekeli</a:t>
            </a:r>
            <a:r>
              <a:rPr lang="cs-CZ" dirty="0" smtClean="0"/>
              <a:t>, dívčím jménem </a:t>
            </a:r>
            <a:r>
              <a:rPr lang="cs-CZ" dirty="0" err="1" smtClean="0"/>
              <a:t>Ünal</a:t>
            </a:r>
            <a:endParaRPr lang="cs-CZ" dirty="0" smtClean="0"/>
          </a:p>
          <a:p>
            <a:r>
              <a:rPr lang="cs-CZ" dirty="0" smtClean="0"/>
              <a:t>Nemožnost zvolit si „netradiční“ řešení ve vztahu ke zvolení rodinného příjmení</a:t>
            </a:r>
          </a:p>
          <a:p>
            <a:r>
              <a:rPr lang="cs-CZ" dirty="0" smtClean="0"/>
              <a:t>Turecko: příjmení muže posiluje pozici ženy v rodině</a:t>
            </a:r>
          </a:p>
          <a:p>
            <a:r>
              <a:rPr lang="cs-CZ" dirty="0" smtClean="0"/>
              <a:t>Administrativní a jiné obtíže</a:t>
            </a:r>
          </a:p>
          <a:p>
            <a:r>
              <a:rPr lang="cs-CZ" dirty="0" smtClean="0"/>
              <a:t>Paní </a:t>
            </a:r>
            <a:r>
              <a:rPr lang="cs-CZ" dirty="0" err="1" smtClean="0"/>
              <a:t>Burghartz</a:t>
            </a:r>
            <a:r>
              <a:rPr lang="cs-CZ" dirty="0" smtClean="0"/>
              <a:t>, pan </a:t>
            </a:r>
            <a:r>
              <a:rPr lang="cs-CZ" dirty="0" err="1" smtClean="0"/>
              <a:t>Burghartz</a:t>
            </a:r>
            <a:r>
              <a:rPr lang="cs-CZ" dirty="0" smtClean="0"/>
              <a:t> </a:t>
            </a:r>
            <a:r>
              <a:rPr lang="cs-CZ" dirty="0" err="1" smtClean="0"/>
              <a:t>Schnyder</a:t>
            </a:r>
            <a:r>
              <a:rPr lang="cs-CZ" dirty="0" smtClean="0"/>
              <a:t> </a:t>
            </a:r>
            <a:r>
              <a:rPr lang="cs-CZ" dirty="0" smtClean="0">
                <a:sym typeface="Wingdings" pitchFamily="2" charset="2"/>
              </a:rPr>
              <a:t> ve Švýcarsku </a:t>
            </a:r>
            <a:r>
              <a:rPr lang="cs-CZ" dirty="0" err="1" smtClean="0">
                <a:sym typeface="Wingdings" pitchFamily="2" charset="2"/>
              </a:rPr>
              <a:t>Schnyder</a:t>
            </a:r>
            <a:endParaRPr lang="cs-CZ" dirty="0" smtClean="0">
              <a:sym typeface="Wingdings" pitchFamily="2" charset="2"/>
            </a:endParaRPr>
          </a:p>
          <a:p>
            <a:r>
              <a:rPr lang="cs-CZ" dirty="0" smtClean="0">
                <a:sym typeface="Wingdings" pitchFamily="2" charset="2"/>
              </a:rPr>
              <a:t>Švýcarsko: sjednocení rodiny</a:t>
            </a:r>
          </a:p>
          <a:p>
            <a:endParaRPr lang="cs-CZ" dirty="0" smtClean="0">
              <a:sym typeface="Wingdings" pitchFamily="2" charset="2"/>
            </a:endParaRPr>
          </a:p>
          <a:p>
            <a:r>
              <a:rPr lang="cs-CZ" dirty="0" smtClean="0">
                <a:sym typeface="Wingdings" pitchFamily="2" charset="2"/>
              </a:rPr>
              <a:t>Komentář? Otázky?</a:t>
            </a:r>
            <a:endParaRPr lang="cs-CZ" dirty="0" smtClean="0"/>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Willis</a:t>
            </a:r>
            <a:r>
              <a:rPr lang="cs-CZ" dirty="0" smtClean="0"/>
              <a:t> v. UK, </a:t>
            </a:r>
            <a:r>
              <a:rPr lang="cs-CZ" dirty="0" err="1" smtClean="0"/>
              <a:t>Petrovic</a:t>
            </a:r>
            <a:r>
              <a:rPr lang="cs-CZ" dirty="0" smtClean="0"/>
              <a:t> v. Rakousko</a:t>
            </a:r>
            <a:endParaRPr lang="cs-CZ" dirty="0"/>
          </a:p>
        </p:txBody>
      </p:sp>
      <p:sp>
        <p:nvSpPr>
          <p:cNvPr id="3" name="Zástupný symbol pro obsah 2"/>
          <p:cNvSpPr>
            <a:spLocks noGrp="1"/>
          </p:cNvSpPr>
          <p:nvPr>
            <p:ph sz="quarter" idx="1"/>
          </p:nvPr>
        </p:nvSpPr>
        <p:spPr/>
        <p:txBody>
          <a:bodyPr/>
          <a:lstStyle/>
          <a:p>
            <a:r>
              <a:rPr lang="cs-CZ" dirty="0" err="1" smtClean="0"/>
              <a:t>Willis</a:t>
            </a:r>
            <a:r>
              <a:rPr lang="cs-CZ" dirty="0" smtClean="0"/>
              <a:t> – pozůstalostní dávky pro vdovce</a:t>
            </a:r>
          </a:p>
          <a:p>
            <a:r>
              <a:rPr lang="cs-CZ" dirty="0" smtClean="0"/>
              <a:t>Britská vláda: ženy pracovaly zřídka</a:t>
            </a:r>
          </a:p>
          <a:p>
            <a:r>
              <a:rPr lang="cs-CZ" dirty="0" smtClean="0"/>
              <a:t>Ženy vydělávají méně, než muži</a:t>
            </a:r>
          </a:p>
          <a:p>
            <a:r>
              <a:rPr lang="cs-CZ" dirty="0" smtClean="0"/>
              <a:t>Po smrti manžela mohly mít potíže</a:t>
            </a:r>
          </a:p>
          <a:p>
            <a:endParaRPr lang="cs-CZ" dirty="0" smtClean="0"/>
          </a:p>
          <a:p>
            <a:r>
              <a:rPr lang="cs-CZ" dirty="0" err="1" smtClean="0"/>
              <a:t>Petrovic</a:t>
            </a:r>
            <a:r>
              <a:rPr lang="cs-CZ" dirty="0" smtClean="0"/>
              <a:t> – otec na rodičovské dovolené bez dávek</a:t>
            </a:r>
          </a:p>
          <a:p>
            <a:endParaRPr lang="cs-CZ" dirty="0" smtClean="0"/>
          </a:p>
          <a:p>
            <a:r>
              <a:rPr lang="cs-CZ" dirty="0" smtClean="0"/>
              <a:t>Komentář?</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Şahin</a:t>
            </a:r>
            <a:r>
              <a:rPr lang="cs-CZ" dirty="0" smtClean="0"/>
              <a:t> v. Turecko</a:t>
            </a:r>
            <a:endParaRPr lang="cs-CZ" dirty="0"/>
          </a:p>
        </p:txBody>
      </p:sp>
      <p:sp>
        <p:nvSpPr>
          <p:cNvPr id="3" name="Zástupný symbol pro obsah 2"/>
          <p:cNvSpPr>
            <a:spLocks noGrp="1"/>
          </p:cNvSpPr>
          <p:nvPr>
            <p:ph sz="quarter" idx="1"/>
          </p:nvPr>
        </p:nvSpPr>
        <p:spPr/>
        <p:txBody>
          <a:bodyPr/>
          <a:lstStyle/>
          <a:p>
            <a:r>
              <a:rPr lang="cs-CZ" dirty="0" smtClean="0"/>
              <a:t>Studentka medicíny</a:t>
            </a:r>
          </a:p>
          <a:p>
            <a:r>
              <a:rPr lang="cs-CZ" dirty="0" smtClean="0"/>
              <a:t>Nemožnost nosit muslimský šátek (studentky)/vousy (studenti) do školy</a:t>
            </a:r>
          </a:p>
          <a:p>
            <a:r>
              <a:rPr lang="cs-CZ" dirty="0" smtClean="0"/>
              <a:t>Diskriminace založená na náboženství</a:t>
            </a:r>
          </a:p>
          <a:p>
            <a:r>
              <a:rPr lang="cs-CZ" dirty="0" smtClean="0"/>
              <a:t>Turecko: snaha o sekularizaci</a:t>
            </a:r>
          </a:p>
          <a:p>
            <a:r>
              <a:rPr lang="cs-CZ" dirty="0" smtClean="0"/>
              <a:t>Opatření namířeno k prohloubení svobody</a:t>
            </a:r>
          </a:p>
          <a:p>
            <a:endParaRPr lang="cs-CZ" dirty="0" smtClean="0"/>
          </a:p>
          <a:p>
            <a:endParaRPr lang="cs-CZ" dirty="0" smtClean="0"/>
          </a:p>
          <a:p>
            <a:r>
              <a:rPr lang="cs-CZ" dirty="0" smtClean="0"/>
              <a:t>Komentář?</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Opuz</a:t>
            </a:r>
            <a:r>
              <a:rPr lang="cs-CZ" dirty="0" smtClean="0"/>
              <a:t> v. Turecko</a:t>
            </a:r>
            <a:endParaRPr lang="cs-CZ" dirty="0"/>
          </a:p>
        </p:txBody>
      </p:sp>
      <p:sp>
        <p:nvSpPr>
          <p:cNvPr id="3" name="Zástupný symbol pro obsah 2"/>
          <p:cNvSpPr>
            <a:spLocks noGrp="1"/>
          </p:cNvSpPr>
          <p:nvPr>
            <p:ph sz="quarter" idx="1"/>
          </p:nvPr>
        </p:nvSpPr>
        <p:spPr/>
        <p:txBody>
          <a:bodyPr/>
          <a:lstStyle/>
          <a:p>
            <a:r>
              <a:rPr lang="cs-CZ" dirty="0" smtClean="0"/>
              <a:t>Nedostatečné trestání domácího násilí páchaného na ženách</a:t>
            </a:r>
          </a:p>
          <a:p>
            <a:r>
              <a:rPr lang="cs-CZ" dirty="0" smtClean="0"/>
              <a:t>Násilí na ženách = jedna z forem diskriminace žen</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231</TotalTime>
  <Words>1384</Words>
  <Application>Microsoft Office PowerPoint</Application>
  <PresentationFormat>Předvádění na obrazovce (4:3)</PresentationFormat>
  <Paragraphs>139</Paragraphs>
  <Slides>27</Slides>
  <Notes>0</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Arkýř</vt:lpstr>
      <vt:lpstr>Diskriminace žen v judikatuře evropských soudů</vt:lpstr>
      <vt:lpstr>Evropské soudy</vt:lpstr>
      <vt:lpstr>ESLP</vt:lpstr>
      <vt:lpstr>Rozhodování ESLP</vt:lpstr>
      <vt:lpstr>Abdulaziz, Cabales a Balkandali v. UK</vt:lpstr>
      <vt:lpstr>Ünal Tekeli v. Turecko, Burghartz v. Švýcarsko</vt:lpstr>
      <vt:lpstr>Willis v. UK, Petrovic v. Rakousko</vt:lpstr>
      <vt:lpstr>Şahin v. Turecko</vt:lpstr>
      <vt:lpstr>Opuz v. Turecko</vt:lpstr>
      <vt:lpstr>Dubská a Krejzová proti České republice Andrle proti České republice (11. 12. 2014)</vt:lpstr>
      <vt:lpstr>Dubská a Krejzová proti České republice Andrle proti České republice (11. 12. 2014)</vt:lpstr>
      <vt:lpstr>Dubská a Krejzová proti České republice Andrle proti České republice (11. 12. 2014)</vt:lpstr>
      <vt:lpstr>Dubská a Krejzová proti České republice Andrle proti České republice (11. 12. 2014)</vt:lpstr>
      <vt:lpstr>Dubská a Krejzová proti České republice Andrle proti České republice (11. 12. 2014)</vt:lpstr>
      <vt:lpstr>Dubská a Krejzová proti České republice Andrle proti České republice (11. 12. 2014)</vt:lpstr>
      <vt:lpstr>Dubská a Krejzová proti České republice Andrle proti České republice (11. 12. 2014)</vt:lpstr>
      <vt:lpstr>Andrle proti České republice</vt:lpstr>
      <vt:lpstr>Andrle proti České republice</vt:lpstr>
      <vt:lpstr>Andrle proti České republice</vt:lpstr>
      <vt:lpstr>Andrle proti České republice</vt:lpstr>
      <vt:lpstr>Andrle proti České republice</vt:lpstr>
      <vt:lpstr>Andrle proti České republice</vt:lpstr>
      <vt:lpstr>Andrle proti České republice</vt:lpstr>
      <vt:lpstr>Andrle proti České republice</vt:lpstr>
      <vt:lpstr>Andrle proti České republice</vt:lpstr>
      <vt:lpstr>Andrle proti České republice</vt:lpstr>
      <vt:lpstr>Dotazy? Připomínky?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Jednání před ESLP</dc:title>
  <dc:creator>Kvasnicová Jana Mgr.</dc:creator>
  <cp:lastModifiedBy>Kvasnicová Jana Mgr.</cp:lastModifiedBy>
  <cp:revision>26</cp:revision>
  <dcterms:created xsi:type="dcterms:W3CDTF">2012-11-19T14:27:58Z</dcterms:created>
  <dcterms:modified xsi:type="dcterms:W3CDTF">2015-11-06T17:34:15Z</dcterms:modified>
</cp:coreProperties>
</file>