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media1.mp4" ContentType="video/unknown"/>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lvl1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1pPr>
    <a:lvl2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2pPr>
    <a:lvl3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3pPr>
    <a:lvl4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4pPr>
    <a:lvl5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5pPr>
    <a:lvl6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6pPr>
    <a:lvl7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7pPr>
    <a:lvl8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8pPr>
    <a:lvl9pPr algn="ctr" defTabSz="584200">
      <a:defRPr i="1" sz="3200">
        <a:solidFill>
          <a:srgbClr val="5E524C"/>
        </a:solidFill>
        <a:effectLst>
          <a:outerShdw sx="100000" sy="100000" kx="0" ky="0" algn="b" rotWithShape="0" blurRad="25400" dist="25400" dir="5520000">
            <a:srgbClr val="FFFFFF">
              <a:alpha val="71999"/>
            </a:srgbClr>
          </a:outerShdw>
        </a:effectLst>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inor">
          <a:srgbClr val="5E524C"/>
        </a:fontRef>
        <a:srgbClr val="5E524C"/>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D9DEE7"/>
          </a:solidFill>
        </a:fill>
      </a:tcStyle>
    </a:wholeTbl>
    <a:band2H>
      <a:tcTxStyle b="def" i="def"/>
      <a:tcStyle>
        <a:tcBdr/>
        <a:fill>
          <a:solidFill>
            <a:srgbClr val="EDEFF4"/>
          </a:solidFill>
        </a:fill>
      </a:tcStyle>
    </a:band2H>
    <a:firstCol>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99DBD"/>
          </a:solidFill>
        </a:fill>
      </a:tcStyle>
    </a:firstCol>
    <a:la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381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99DBD"/>
          </a:solidFill>
        </a:fill>
      </a:tcStyle>
    </a:lastRow>
    <a:fir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381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99DBD"/>
          </a:solidFill>
        </a:fill>
      </a:tcStyle>
    </a:firstRow>
  </a:tblStyle>
  <a:tblStyle styleId="{C7B018BB-80A7-4F77-B60F-C8B233D01FF8}" styleName="">
    <a:tblBg/>
    <a:wholeTbl>
      <a:tcTxStyle b="on" i="on">
        <a:fontRef idx="minor">
          <a:srgbClr val="5E524C"/>
        </a:fontRef>
        <a:srgbClr val="5E524C"/>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D9DDD0"/>
          </a:solidFill>
        </a:fill>
      </a:tcStyle>
    </a:wholeTbl>
    <a:band2H>
      <a:tcTxStyle b="def" i="def"/>
      <a:tcStyle>
        <a:tcBdr/>
        <a:fill>
          <a:solidFill>
            <a:srgbClr val="EDEFE9"/>
          </a:solidFill>
        </a:fill>
      </a:tcStyle>
    </a:band2H>
    <a:firstCol>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A9759"/>
          </a:solidFill>
        </a:fill>
      </a:tcStyle>
    </a:firstCol>
    <a:la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381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A9759"/>
          </a:solidFill>
        </a:fill>
      </a:tcStyle>
    </a:lastRow>
    <a:fir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381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8A9759"/>
          </a:solidFill>
        </a:fill>
      </a:tcStyle>
    </a:firstRow>
  </a:tblStyle>
  <a:tblStyle styleId="{EEE7283C-3CF3-47DC-8721-378D4A62B228}" styleName="">
    <a:tblBg/>
    <a:wholeTbl>
      <a:tcTxStyle b="on" i="on">
        <a:fontRef idx="minor">
          <a:srgbClr val="5E524C"/>
        </a:fontRef>
        <a:srgbClr val="5E524C"/>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E6D3D0"/>
          </a:solidFill>
        </a:fill>
      </a:tcStyle>
    </a:wholeTbl>
    <a:band2H>
      <a:tcTxStyle b="def" i="def"/>
      <a:tcStyle>
        <a:tcBdr/>
        <a:fill>
          <a:solidFill>
            <a:srgbClr val="F3EAE9"/>
          </a:solidFill>
        </a:fill>
      </a:tcStyle>
    </a:band2H>
    <a:firstCol>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BA6C5B"/>
          </a:solidFill>
        </a:fill>
      </a:tcStyle>
    </a:firstCol>
    <a:la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381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BA6C5B"/>
          </a:solidFill>
        </a:fill>
      </a:tcStyle>
    </a:lastRow>
    <a:fir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381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BA6C5B"/>
          </a:solidFill>
        </a:fill>
      </a:tcStyle>
    </a:firstRow>
  </a:tblStyle>
  <a:tblStyle styleId="{CF821DB8-F4EB-4A41-A1BA-3FCAFE7338EE}" styleName="">
    <a:tblBg/>
    <a:wholeTbl>
      <a:tcTxStyle b="on" i="on">
        <a:fontRef idx="minor">
          <a:srgbClr val="5E524C"/>
        </a:fontRef>
        <a:srgbClr val="5E524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8"/>
          </a:solidFill>
        </a:fill>
      </a:tcStyle>
    </a:wholeTbl>
    <a:band2H>
      <a:tcTxStyle b="def" i="def"/>
      <a:tcStyle>
        <a:tcBdr/>
        <a:fill>
          <a:solidFill>
            <a:srgbClr val="12455E"/>
          </a:solidFill>
        </a:fill>
      </a:tcStyle>
    </a:band2H>
    <a:firstCol>
      <a:tcTxStyle b="on" i="on">
        <a:fontRef idx="minor">
          <a:srgbClr val="12455E"/>
        </a:fontRef>
        <a:srgbClr val="1245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9DBD"/>
          </a:solidFill>
        </a:fill>
      </a:tcStyle>
    </a:firstCol>
    <a:lastRow>
      <a:tcTxStyle b="on" i="on">
        <a:fontRef idx="minor">
          <a:srgbClr val="5E524C"/>
        </a:fontRef>
        <a:srgbClr val="5E524C"/>
      </a:tcTxStyle>
      <a:tcStyle>
        <a:tcBdr>
          <a:left>
            <a:ln w="12700" cap="flat">
              <a:noFill/>
              <a:miter lim="400000"/>
            </a:ln>
          </a:left>
          <a:right>
            <a:ln w="12700" cap="flat">
              <a:noFill/>
              <a:miter lim="400000"/>
            </a:ln>
          </a:right>
          <a:top>
            <a:ln w="50800" cap="flat">
              <a:solidFill>
                <a:srgbClr val="5E524C"/>
              </a:solidFill>
              <a:prstDash val="solid"/>
              <a:bevel/>
            </a:ln>
          </a:top>
          <a:bottom>
            <a:ln w="25400" cap="flat">
              <a:solidFill>
                <a:srgbClr val="5E524C"/>
              </a:solidFill>
              <a:prstDash val="solid"/>
              <a:bevel/>
            </a:ln>
          </a:bottom>
          <a:insideH>
            <a:ln w="12700" cap="flat">
              <a:noFill/>
              <a:miter lim="400000"/>
            </a:ln>
          </a:insideH>
          <a:insideV>
            <a:ln w="12700" cap="flat">
              <a:noFill/>
              <a:miter lim="400000"/>
            </a:ln>
          </a:insideV>
        </a:tcBdr>
        <a:fill>
          <a:solidFill>
            <a:srgbClr val="12455E"/>
          </a:solidFill>
        </a:fill>
      </a:tcStyle>
    </a:lastRow>
    <a:firstRow>
      <a:tcTxStyle b="on" i="on">
        <a:fontRef idx="minor">
          <a:srgbClr val="12455E"/>
        </a:fontRef>
        <a:srgbClr val="12455E"/>
      </a:tcTxStyle>
      <a:tcStyle>
        <a:tcBdr>
          <a:left>
            <a:ln w="12700" cap="flat">
              <a:noFill/>
              <a:miter lim="400000"/>
            </a:ln>
          </a:left>
          <a:right>
            <a:ln w="12700" cap="flat">
              <a:noFill/>
              <a:miter lim="400000"/>
            </a:ln>
          </a:right>
          <a:top>
            <a:ln w="25400" cap="flat">
              <a:solidFill>
                <a:srgbClr val="5E524C"/>
              </a:solidFill>
              <a:prstDash val="solid"/>
              <a:bevel/>
            </a:ln>
          </a:top>
          <a:bottom>
            <a:ln w="25400" cap="flat">
              <a:solidFill>
                <a:srgbClr val="5E524C"/>
              </a:solidFill>
              <a:prstDash val="solid"/>
              <a:bevel/>
            </a:ln>
          </a:bottom>
          <a:insideH>
            <a:ln w="12700" cap="flat">
              <a:noFill/>
              <a:miter lim="400000"/>
            </a:ln>
          </a:insideH>
          <a:insideV>
            <a:ln w="12700" cap="flat">
              <a:noFill/>
              <a:miter lim="400000"/>
            </a:ln>
          </a:insideV>
        </a:tcBdr>
        <a:fill>
          <a:solidFill>
            <a:srgbClr val="899DBD"/>
          </a:solidFill>
        </a:fill>
      </a:tcStyle>
    </a:firstRow>
  </a:tblStyle>
  <a:tblStyle styleId="{33BA23B1-9221-436E-865A-0063620EA4FD}" styleName="">
    <a:tblBg/>
    <a:wholeTbl>
      <a:tcTxStyle b="on" i="on">
        <a:fontRef idx="minor">
          <a:srgbClr val="5E524C"/>
        </a:fontRef>
        <a:srgbClr val="5E524C"/>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D1CFCE"/>
          </a:solidFill>
        </a:fill>
      </a:tcStyle>
    </a:wholeTbl>
    <a:band2H>
      <a:tcTxStyle b="def" i="def"/>
      <a:tcStyle>
        <a:tcBdr/>
        <a:fill>
          <a:solidFill>
            <a:srgbClr val="E9E9E8"/>
          </a:solidFill>
        </a:fill>
      </a:tcStyle>
    </a:band2H>
    <a:firstCol>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5E524C"/>
          </a:solidFill>
        </a:fill>
      </a:tcStyle>
    </a:firstCol>
    <a:la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38100" cap="flat">
              <a:solidFill>
                <a:srgbClr val="12455E"/>
              </a:solidFill>
              <a:prstDash val="solid"/>
              <a:bevel/>
            </a:ln>
          </a:top>
          <a:bottom>
            <a:ln w="127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5E524C"/>
          </a:solidFill>
        </a:fill>
      </a:tcStyle>
    </a:lastRow>
    <a:firstRow>
      <a:tcTxStyle b="on" i="on">
        <a:fontRef idx="minor">
          <a:srgbClr val="12455E"/>
        </a:fontRef>
        <a:srgbClr val="12455E"/>
      </a:tcTxStyle>
      <a:tcStyle>
        <a:tcBdr>
          <a:left>
            <a:ln w="12700" cap="flat">
              <a:solidFill>
                <a:srgbClr val="12455E"/>
              </a:solidFill>
              <a:prstDash val="solid"/>
              <a:bevel/>
            </a:ln>
          </a:left>
          <a:right>
            <a:ln w="12700" cap="flat">
              <a:solidFill>
                <a:srgbClr val="12455E"/>
              </a:solidFill>
              <a:prstDash val="solid"/>
              <a:bevel/>
            </a:ln>
          </a:right>
          <a:top>
            <a:ln w="12700" cap="flat">
              <a:solidFill>
                <a:srgbClr val="12455E"/>
              </a:solidFill>
              <a:prstDash val="solid"/>
              <a:bevel/>
            </a:ln>
          </a:top>
          <a:bottom>
            <a:ln w="38100" cap="flat">
              <a:solidFill>
                <a:srgbClr val="12455E"/>
              </a:solidFill>
              <a:prstDash val="solid"/>
              <a:bevel/>
            </a:ln>
          </a:bottom>
          <a:insideH>
            <a:ln w="12700" cap="flat">
              <a:solidFill>
                <a:srgbClr val="12455E"/>
              </a:solidFill>
              <a:prstDash val="solid"/>
              <a:bevel/>
            </a:ln>
          </a:insideH>
          <a:insideV>
            <a:ln w="12700" cap="flat">
              <a:solidFill>
                <a:srgbClr val="12455E"/>
              </a:solidFill>
              <a:prstDash val="solid"/>
              <a:bevel/>
            </a:ln>
          </a:insideV>
        </a:tcBdr>
        <a:fill>
          <a:solidFill>
            <a:srgbClr val="5E524C"/>
          </a:solidFill>
        </a:fill>
      </a:tcStyle>
    </a:firstRow>
  </a:tblStyle>
  <a:tblStyle styleId="{2708684C-4D16-4618-839F-0558EEFCDFE6}" styleName="">
    <a:tblBg/>
    <a:wholeTbl>
      <a:tcTxStyle b="on" i="on">
        <a:fontRef idx="minor">
          <a:srgbClr val="5E524C"/>
        </a:fontRef>
        <a:srgbClr val="5E524C"/>
      </a:tcTxStyle>
      <a:tcStyle>
        <a:tcBdr>
          <a:left>
            <a:ln w="12700" cap="flat">
              <a:solidFill>
                <a:srgbClr val="5E524C"/>
              </a:solidFill>
              <a:prstDash val="solid"/>
              <a:bevel/>
            </a:ln>
          </a:left>
          <a:right>
            <a:ln w="12700" cap="flat">
              <a:solidFill>
                <a:srgbClr val="5E524C"/>
              </a:solidFill>
              <a:prstDash val="solid"/>
              <a:bevel/>
            </a:ln>
          </a:right>
          <a:top>
            <a:ln w="12700" cap="flat">
              <a:solidFill>
                <a:srgbClr val="5E524C"/>
              </a:solidFill>
              <a:prstDash val="solid"/>
              <a:bevel/>
            </a:ln>
          </a:top>
          <a:bottom>
            <a:ln w="12700" cap="flat">
              <a:solidFill>
                <a:srgbClr val="5E524C"/>
              </a:solidFill>
              <a:prstDash val="solid"/>
              <a:bevel/>
            </a:ln>
          </a:bottom>
          <a:insideH>
            <a:ln w="12700" cap="flat">
              <a:solidFill>
                <a:srgbClr val="5E524C"/>
              </a:solidFill>
              <a:prstDash val="solid"/>
              <a:bevel/>
            </a:ln>
          </a:insideH>
          <a:insideV>
            <a:ln w="12700" cap="flat">
              <a:solidFill>
                <a:srgbClr val="5E524C"/>
              </a:solidFill>
              <a:prstDash val="solid"/>
              <a:bevel/>
            </a:ln>
          </a:insideV>
        </a:tcBdr>
        <a:fill>
          <a:solidFill>
            <a:srgbClr val="5E524C">
              <a:alpha val="20000"/>
            </a:srgbClr>
          </a:solidFill>
        </a:fill>
      </a:tcStyle>
    </a:wholeTbl>
    <a:band2H>
      <a:tcTxStyle b="def" i="def"/>
      <a:tcStyle>
        <a:tcBdr/>
        <a:fill>
          <a:solidFill>
            <a:srgbClr val="FFFFFF"/>
          </a:solidFill>
        </a:fill>
      </a:tcStyle>
    </a:band2H>
    <a:firstCol>
      <a:tcTxStyle b="on" i="on">
        <a:fontRef idx="minor">
          <a:srgbClr val="5E524C"/>
        </a:fontRef>
        <a:srgbClr val="5E524C"/>
      </a:tcTxStyle>
      <a:tcStyle>
        <a:tcBdr>
          <a:left>
            <a:ln w="12700" cap="flat">
              <a:solidFill>
                <a:srgbClr val="5E524C"/>
              </a:solidFill>
              <a:prstDash val="solid"/>
              <a:bevel/>
            </a:ln>
          </a:left>
          <a:right>
            <a:ln w="12700" cap="flat">
              <a:solidFill>
                <a:srgbClr val="5E524C"/>
              </a:solidFill>
              <a:prstDash val="solid"/>
              <a:bevel/>
            </a:ln>
          </a:right>
          <a:top>
            <a:ln w="12700" cap="flat">
              <a:solidFill>
                <a:srgbClr val="5E524C"/>
              </a:solidFill>
              <a:prstDash val="solid"/>
              <a:bevel/>
            </a:ln>
          </a:top>
          <a:bottom>
            <a:ln w="12700" cap="flat">
              <a:solidFill>
                <a:srgbClr val="5E524C"/>
              </a:solidFill>
              <a:prstDash val="solid"/>
              <a:bevel/>
            </a:ln>
          </a:bottom>
          <a:insideH>
            <a:ln w="12700" cap="flat">
              <a:solidFill>
                <a:srgbClr val="5E524C"/>
              </a:solidFill>
              <a:prstDash val="solid"/>
              <a:bevel/>
            </a:ln>
          </a:insideH>
          <a:insideV>
            <a:ln w="12700" cap="flat">
              <a:solidFill>
                <a:srgbClr val="5E524C"/>
              </a:solidFill>
              <a:prstDash val="solid"/>
              <a:bevel/>
            </a:ln>
          </a:insideV>
        </a:tcBdr>
        <a:fill>
          <a:solidFill>
            <a:srgbClr val="5E524C">
              <a:alpha val="20000"/>
            </a:srgbClr>
          </a:solidFill>
        </a:fill>
      </a:tcStyle>
    </a:firstCol>
    <a:lastRow>
      <a:tcTxStyle b="on" i="on">
        <a:fontRef idx="minor">
          <a:srgbClr val="5E524C"/>
        </a:fontRef>
        <a:srgbClr val="5E524C"/>
      </a:tcTxStyle>
      <a:tcStyle>
        <a:tcBdr>
          <a:left>
            <a:ln w="12700" cap="flat">
              <a:solidFill>
                <a:srgbClr val="5E524C"/>
              </a:solidFill>
              <a:prstDash val="solid"/>
              <a:bevel/>
            </a:ln>
          </a:left>
          <a:right>
            <a:ln w="12700" cap="flat">
              <a:solidFill>
                <a:srgbClr val="5E524C"/>
              </a:solidFill>
              <a:prstDash val="solid"/>
              <a:bevel/>
            </a:ln>
          </a:right>
          <a:top>
            <a:ln w="50800" cap="flat">
              <a:solidFill>
                <a:srgbClr val="5E524C"/>
              </a:solidFill>
              <a:prstDash val="solid"/>
              <a:bevel/>
            </a:ln>
          </a:top>
          <a:bottom>
            <a:ln w="12700" cap="flat">
              <a:solidFill>
                <a:srgbClr val="5E524C"/>
              </a:solidFill>
              <a:prstDash val="solid"/>
              <a:bevel/>
            </a:ln>
          </a:bottom>
          <a:insideH>
            <a:ln w="12700" cap="flat">
              <a:solidFill>
                <a:srgbClr val="5E524C"/>
              </a:solidFill>
              <a:prstDash val="solid"/>
              <a:bevel/>
            </a:ln>
          </a:insideH>
          <a:insideV>
            <a:ln w="12700" cap="flat">
              <a:solidFill>
                <a:srgbClr val="5E524C"/>
              </a:solidFill>
              <a:prstDash val="solid"/>
              <a:bevel/>
            </a:ln>
          </a:insideV>
        </a:tcBdr>
        <a:fill>
          <a:noFill/>
        </a:fill>
      </a:tcStyle>
    </a:lastRow>
    <a:firstRow>
      <a:tcTxStyle b="on" i="on">
        <a:fontRef idx="minor">
          <a:srgbClr val="5E524C"/>
        </a:fontRef>
        <a:srgbClr val="5E524C"/>
      </a:tcTxStyle>
      <a:tcStyle>
        <a:tcBdr>
          <a:left>
            <a:ln w="12700" cap="flat">
              <a:solidFill>
                <a:srgbClr val="5E524C"/>
              </a:solidFill>
              <a:prstDash val="solid"/>
              <a:bevel/>
            </a:ln>
          </a:left>
          <a:right>
            <a:ln w="12700" cap="flat">
              <a:solidFill>
                <a:srgbClr val="5E524C"/>
              </a:solidFill>
              <a:prstDash val="solid"/>
              <a:bevel/>
            </a:ln>
          </a:right>
          <a:top>
            <a:ln w="12700" cap="flat">
              <a:solidFill>
                <a:srgbClr val="5E524C"/>
              </a:solidFill>
              <a:prstDash val="solid"/>
              <a:bevel/>
            </a:ln>
          </a:top>
          <a:bottom>
            <a:ln w="25400" cap="flat">
              <a:solidFill>
                <a:srgbClr val="5E524C"/>
              </a:solidFill>
              <a:prstDash val="solid"/>
              <a:bevel/>
            </a:ln>
          </a:bottom>
          <a:insideH>
            <a:ln w="12700" cap="flat">
              <a:solidFill>
                <a:srgbClr val="5E524C"/>
              </a:solidFill>
              <a:prstDash val="solid"/>
              <a:bevel/>
            </a:ln>
          </a:insideH>
          <a:insideV>
            <a:ln w="12700" cap="flat">
              <a:solidFill>
                <a:srgbClr val="5E524C"/>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6" name="Chalk_Line_10x7.png"/>
          <p:cNvPicPr/>
          <p:nvPr/>
        </p:nvPicPr>
        <p:blipFill>
          <a:blip r:embed="rId2">
            <a:alphaModFix amt="45000"/>
            <a:extLst/>
          </a:blip>
          <a:stretch>
            <a:fillRect/>
          </a:stretch>
        </p:blipFill>
        <p:spPr>
          <a:xfrm>
            <a:off x="393700" y="355600"/>
            <a:ext cx="12217400" cy="8775700"/>
          </a:xfrm>
          <a:prstGeom prst="rect">
            <a:avLst/>
          </a:prstGeom>
          <a:ln w="12700">
            <a:miter lim="400000"/>
          </a:ln>
        </p:spPr>
      </p:pic>
      <p:sp>
        <p:nvSpPr>
          <p:cNvPr id="7" name="Shape 7"/>
          <p:cNvSpPr/>
          <p:nvPr>
            <p:ph type="title"/>
          </p:nvPr>
        </p:nvSpPr>
        <p:spPr>
          <a:xfrm>
            <a:off x="901700" y="0"/>
            <a:ext cx="11201400" cy="4775200"/>
          </a:xfrm>
          <a:prstGeom prst="rect">
            <a:avLst/>
          </a:prstGeom>
        </p:spPr>
        <p:txBody>
          <a:bodyPr anchor="b"/>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8" name="Shape 8"/>
          <p:cNvSpPr/>
          <p:nvPr>
            <p:ph type="body" idx="1"/>
          </p:nvPr>
        </p:nvSpPr>
        <p:spPr>
          <a:xfrm>
            <a:off x="901700" y="4775200"/>
            <a:ext cx="11201400" cy="49784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pPr lvl="0">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One</a:t>
            </a:r>
            <a:endParaRPr cap="all" spc="288" sz="3600">
              <a:solidFill>
                <a:srgbClr val="3E3B39"/>
              </a:solidFill>
              <a:effectLst>
                <a:outerShdw sx="100000" sy="100000" kx="0" ky="0" algn="b" rotWithShape="0" blurRad="25400" dist="25400" dir="5520000">
                  <a:srgbClr val="FFFFFF">
                    <a:alpha val="71999"/>
                  </a:srgbClr>
                </a:outerShdw>
              </a:effectLst>
            </a:endParaRPr>
          </a:p>
          <a:p>
            <a:pPr lvl="1">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Two</a:t>
            </a:r>
            <a:endParaRPr cap="all" spc="288" sz="3600">
              <a:solidFill>
                <a:srgbClr val="3E3B39"/>
              </a:solidFill>
              <a:effectLst>
                <a:outerShdw sx="100000" sy="100000" kx="0" ky="0" algn="b" rotWithShape="0" blurRad="25400" dist="25400" dir="5520000">
                  <a:srgbClr val="FFFFFF">
                    <a:alpha val="71999"/>
                  </a:srgbClr>
                </a:outerShdw>
              </a:effectLst>
            </a:endParaRPr>
          </a:p>
          <a:p>
            <a:pPr lvl="2">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Three</a:t>
            </a:r>
            <a:endParaRPr cap="all" spc="288" sz="3600">
              <a:solidFill>
                <a:srgbClr val="3E3B39"/>
              </a:solidFill>
              <a:effectLst>
                <a:outerShdw sx="100000" sy="100000" kx="0" ky="0" algn="b" rotWithShape="0" blurRad="25400" dist="25400" dir="5520000">
                  <a:srgbClr val="FFFFFF">
                    <a:alpha val="71999"/>
                  </a:srgbClr>
                </a:outerShdw>
              </a:effectLst>
            </a:endParaRPr>
          </a:p>
          <a:p>
            <a:pPr lvl="3">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Four</a:t>
            </a:r>
            <a:endParaRPr cap="all" spc="288" sz="3600">
              <a:solidFill>
                <a:srgbClr val="3E3B39"/>
              </a:solidFill>
              <a:effectLst>
                <a:outerShdw sx="100000" sy="100000" kx="0" ky="0" algn="b" rotWithShape="0" blurRad="25400" dist="25400" dir="5520000">
                  <a:srgbClr val="FFFFFF">
                    <a:alpha val="71999"/>
                  </a:srgbClr>
                </a:outerShdw>
              </a:effectLst>
            </a:endParaRPr>
          </a:p>
          <a:p>
            <a:pPr lvl="4">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10" name="Chalk_Line_Box_10x7.png"/>
          <p:cNvPicPr/>
          <p:nvPr/>
        </p:nvPicPr>
        <p:blipFill>
          <a:blip r:embed="rId2">
            <a:alphaModFix amt="45000"/>
            <a:extLst/>
          </a:blip>
          <a:stretch>
            <a:fillRect/>
          </a:stretch>
        </p:blipFill>
        <p:spPr>
          <a:xfrm>
            <a:off x="317500" y="6794500"/>
            <a:ext cx="12344400" cy="2336800"/>
          </a:xfrm>
          <a:prstGeom prst="rect">
            <a:avLst/>
          </a:prstGeom>
          <a:ln w="12700">
            <a:miter lim="400000"/>
          </a:ln>
        </p:spPr>
      </p:pic>
      <p:sp>
        <p:nvSpPr>
          <p:cNvPr id="11" name="Shape 11"/>
          <p:cNvSpPr/>
          <p:nvPr>
            <p:ph type="title"/>
          </p:nvPr>
        </p:nvSpPr>
        <p:spPr>
          <a:xfrm>
            <a:off x="901700" y="6934200"/>
            <a:ext cx="11201400" cy="952500"/>
          </a:xfrm>
          <a:prstGeom prst="rect">
            <a:avLst/>
          </a:prstGeom>
        </p:spPr>
        <p:txBody>
          <a:bodyPr anchor="b"/>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12" name="Shape 12"/>
          <p:cNvSpPr/>
          <p:nvPr>
            <p:ph type="body" idx="1"/>
          </p:nvPr>
        </p:nvSpPr>
        <p:spPr>
          <a:xfrm>
            <a:off x="901700" y="7823200"/>
            <a:ext cx="11201400" cy="12065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pPr lvl="0">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One</a:t>
            </a:r>
            <a:endParaRPr cap="all" spc="288" sz="3600">
              <a:solidFill>
                <a:srgbClr val="3E3B39"/>
              </a:solidFill>
              <a:effectLst>
                <a:outerShdw sx="100000" sy="100000" kx="0" ky="0" algn="b" rotWithShape="0" blurRad="25400" dist="25400" dir="5520000">
                  <a:srgbClr val="FFFFFF">
                    <a:alpha val="71999"/>
                  </a:srgbClr>
                </a:outerShdw>
              </a:effectLst>
            </a:endParaRPr>
          </a:p>
          <a:p>
            <a:pPr lvl="1">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Two</a:t>
            </a:r>
            <a:endParaRPr cap="all" spc="288" sz="3600">
              <a:solidFill>
                <a:srgbClr val="3E3B39"/>
              </a:solidFill>
              <a:effectLst>
                <a:outerShdw sx="100000" sy="100000" kx="0" ky="0" algn="b" rotWithShape="0" blurRad="25400" dist="25400" dir="5520000">
                  <a:srgbClr val="FFFFFF">
                    <a:alpha val="71999"/>
                  </a:srgbClr>
                </a:outerShdw>
              </a:effectLst>
            </a:endParaRPr>
          </a:p>
          <a:p>
            <a:pPr lvl="2">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Three</a:t>
            </a:r>
            <a:endParaRPr cap="all" spc="288" sz="3600">
              <a:solidFill>
                <a:srgbClr val="3E3B39"/>
              </a:solidFill>
              <a:effectLst>
                <a:outerShdw sx="100000" sy="100000" kx="0" ky="0" algn="b" rotWithShape="0" blurRad="25400" dist="25400" dir="5520000">
                  <a:srgbClr val="FFFFFF">
                    <a:alpha val="71999"/>
                  </a:srgbClr>
                </a:outerShdw>
              </a:effectLst>
            </a:endParaRPr>
          </a:p>
          <a:p>
            <a:pPr lvl="3">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Four</a:t>
            </a:r>
            <a:endParaRPr cap="all" spc="288" sz="3600">
              <a:solidFill>
                <a:srgbClr val="3E3B39"/>
              </a:solidFill>
              <a:effectLst>
                <a:outerShdw sx="100000" sy="100000" kx="0" ky="0" algn="b" rotWithShape="0" blurRad="25400" dist="25400" dir="5520000">
                  <a:srgbClr val="FFFFFF">
                    <a:alpha val="71999"/>
                  </a:srgbClr>
                </a:outerShdw>
              </a:effectLst>
            </a:endParaRPr>
          </a:p>
          <a:p>
            <a:pPr lvl="4">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4" name="Shape 14"/>
          <p:cNvSpPr/>
          <p:nvPr>
            <p:ph type="title"/>
          </p:nvPr>
        </p:nvSpPr>
        <p:spPr>
          <a:xfrm>
            <a:off x="901700" y="3898900"/>
            <a:ext cx="11201400" cy="1943100"/>
          </a:xfrm>
          <a:prstGeom prst="rect">
            <a:avLst/>
          </a:prstGeom>
        </p:spPr>
        <p:txBody>
          <a:bodyPr anchor="ctr"/>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6" name="Shape 16"/>
          <p:cNvSpPr/>
          <p:nvPr>
            <p:ph type="title"/>
          </p:nvPr>
        </p:nvSpPr>
        <p:spPr>
          <a:xfrm>
            <a:off x="901700" y="0"/>
            <a:ext cx="5080000" cy="5029200"/>
          </a:xfrm>
          <a:prstGeom prst="rect">
            <a:avLst/>
          </a:prstGeom>
        </p:spPr>
        <p:txBody>
          <a:bodyPr anchor="b"/>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17" name="Shape 17"/>
          <p:cNvSpPr/>
          <p:nvPr>
            <p:ph type="body" idx="1"/>
          </p:nvPr>
        </p:nvSpPr>
        <p:spPr>
          <a:xfrm>
            <a:off x="901700" y="5029200"/>
            <a:ext cx="5080000" cy="47244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pPr lvl="0">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One</a:t>
            </a:r>
            <a:endParaRPr cap="all" spc="288" sz="3600">
              <a:solidFill>
                <a:srgbClr val="3E3B39"/>
              </a:solidFill>
              <a:effectLst>
                <a:outerShdw sx="100000" sy="100000" kx="0" ky="0" algn="b" rotWithShape="0" blurRad="25400" dist="25400" dir="5520000">
                  <a:srgbClr val="FFFFFF">
                    <a:alpha val="71999"/>
                  </a:srgbClr>
                </a:outerShdw>
              </a:effectLst>
            </a:endParaRPr>
          </a:p>
          <a:p>
            <a:pPr lvl="1">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Two</a:t>
            </a:r>
            <a:endParaRPr cap="all" spc="288" sz="3600">
              <a:solidFill>
                <a:srgbClr val="3E3B39"/>
              </a:solidFill>
              <a:effectLst>
                <a:outerShdw sx="100000" sy="100000" kx="0" ky="0" algn="b" rotWithShape="0" blurRad="25400" dist="25400" dir="5520000">
                  <a:srgbClr val="FFFFFF">
                    <a:alpha val="71999"/>
                  </a:srgbClr>
                </a:outerShdw>
              </a:effectLst>
            </a:endParaRPr>
          </a:p>
          <a:p>
            <a:pPr lvl="2">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Three</a:t>
            </a:r>
            <a:endParaRPr cap="all" spc="288" sz="3600">
              <a:solidFill>
                <a:srgbClr val="3E3B39"/>
              </a:solidFill>
              <a:effectLst>
                <a:outerShdw sx="100000" sy="100000" kx="0" ky="0" algn="b" rotWithShape="0" blurRad="25400" dist="25400" dir="5520000">
                  <a:srgbClr val="FFFFFF">
                    <a:alpha val="71999"/>
                  </a:srgbClr>
                </a:outerShdw>
              </a:effectLst>
            </a:endParaRPr>
          </a:p>
          <a:p>
            <a:pPr lvl="3">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Four</a:t>
            </a:r>
            <a:endParaRPr cap="all" spc="288" sz="3600">
              <a:solidFill>
                <a:srgbClr val="3E3B39"/>
              </a:solidFill>
              <a:effectLst>
                <a:outerShdw sx="100000" sy="100000" kx="0" ky="0" algn="b" rotWithShape="0" blurRad="25400" dist="25400" dir="5520000">
                  <a:srgbClr val="FFFFFF">
                    <a:alpha val="71999"/>
                  </a:srgbClr>
                </a:outerShdw>
              </a:effectLst>
            </a:endParaRPr>
          </a:p>
          <a:p>
            <a:pPr lvl="4">
              <a:defRPr cap="none" spc="0" sz="1800">
                <a:solidFill>
                  <a:srgbClr val="000000"/>
                </a:solidFill>
                <a:effectLst/>
              </a:defRPr>
            </a:pPr>
            <a:r>
              <a:rPr cap="all" spc="288" sz="3600">
                <a:solidFill>
                  <a:srgbClr val="3E3B39"/>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9" name="Shape 19"/>
          <p:cNvSpPr/>
          <p:nvPr>
            <p:ph type="title"/>
          </p:nvPr>
        </p:nvSpPr>
        <p:spPr>
          <a:xfrm>
            <a:off x="901700" y="635000"/>
            <a:ext cx="11201400" cy="2822512"/>
          </a:xfrm>
          <a:prstGeom prst="rect">
            <a:avLst/>
          </a:prstGeom>
        </p:spPr>
        <p:txBody>
          <a:bodyPr/>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22" name="Shape 22"/>
          <p:cNvSpPr/>
          <p:nvPr>
            <p:ph type="body" idx="1"/>
          </p:nvPr>
        </p:nvSpPr>
        <p:spPr>
          <a:prstGeom prst="rect">
            <a:avLst/>
          </a:prstGeom>
        </p:spPr>
        <p:txBody>
          <a:bodyPr/>
          <a:lstStyle/>
          <a:p>
            <a:pPr lvl="0">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One</a:t>
            </a:r>
            <a:endParaRPr sz="3600">
              <a:solidFill>
                <a:srgbClr val="5E524C"/>
              </a:solidFill>
              <a:effectLst>
                <a:outerShdw sx="100000" sy="100000" kx="0" ky="0" algn="b" rotWithShape="0" blurRad="25400" dist="25400" dir="5520000">
                  <a:srgbClr val="FFFFFF">
                    <a:alpha val="71999"/>
                  </a:srgbClr>
                </a:outerShdw>
              </a:effectLst>
            </a:endParaRPr>
          </a:p>
          <a:p>
            <a:pPr lvl="1">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Two</a:t>
            </a:r>
            <a:endParaRPr sz="3600">
              <a:solidFill>
                <a:srgbClr val="5E524C"/>
              </a:solidFill>
              <a:effectLst>
                <a:outerShdw sx="100000" sy="100000" kx="0" ky="0" algn="b" rotWithShape="0" blurRad="25400" dist="25400" dir="5520000">
                  <a:srgbClr val="FFFFFF">
                    <a:alpha val="71999"/>
                  </a:srgbClr>
                </a:outerShdw>
              </a:effectLst>
            </a:endParaRPr>
          </a:p>
          <a:p>
            <a:pPr lvl="2">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Three</a:t>
            </a:r>
            <a:endParaRPr sz="3600">
              <a:solidFill>
                <a:srgbClr val="5E524C"/>
              </a:solidFill>
              <a:effectLst>
                <a:outerShdw sx="100000" sy="100000" kx="0" ky="0" algn="b" rotWithShape="0" blurRad="25400" dist="25400" dir="5520000">
                  <a:srgbClr val="FFFFFF">
                    <a:alpha val="71999"/>
                  </a:srgbClr>
                </a:outerShdw>
              </a:effectLst>
            </a:endParaRPr>
          </a:p>
          <a:p>
            <a:pPr lvl="3">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Four</a:t>
            </a:r>
            <a:endParaRPr sz="3600">
              <a:solidFill>
                <a:srgbClr val="5E524C"/>
              </a:solidFill>
              <a:effectLst>
                <a:outerShdw sx="100000" sy="100000" kx="0" ky="0" algn="b" rotWithShape="0" blurRad="25400" dist="25400" dir="5520000">
                  <a:srgbClr val="FFFFFF">
                    <a:alpha val="71999"/>
                  </a:srgbClr>
                </a:outerShdw>
              </a:effectLst>
            </a:endParaRPr>
          </a:p>
          <a:p>
            <a:pPr lvl="4">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4" name="Shape 24"/>
          <p:cNvSpPr/>
          <p:nvPr>
            <p:ph type="title"/>
          </p:nvPr>
        </p:nvSpPr>
        <p:spPr>
          <a:prstGeom prst="rect">
            <a:avLst/>
          </a:prstGeom>
        </p:spPr>
        <p:txBody>
          <a:bodyPr/>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25" name="Shape 25"/>
          <p:cNvSpPr/>
          <p:nvPr>
            <p:ph type="body" idx="1"/>
          </p:nvPr>
        </p:nvSpPr>
        <p:spPr>
          <a:xfrm>
            <a:off x="901700" y="2520613"/>
            <a:ext cx="5334000" cy="6134774"/>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pPr lvl="0">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Body Level One</a:t>
            </a:r>
            <a:endParaRPr sz="3200">
              <a:solidFill>
                <a:srgbClr val="5E524C"/>
              </a:solidFill>
              <a:effectLst>
                <a:outerShdw sx="100000" sy="100000" kx="0" ky="0" algn="b" rotWithShape="0" blurRad="25400" dist="25400" dir="5520000">
                  <a:srgbClr val="FFFFFF">
                    <a:alpha val="71999"/>
                  </a:srgbClr>
                </a:outerShdw>
              </a:effectLst>
            </a:endParaRPr>
          </a:p>
          <a:p>
            <a:pPr lvl="1">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Body Level Two</a:t>
            </a:r>
            <a:endParaRPr sz="3200">
              <a:solidFill>
                <a:srgbClr val="5E524C"/>
              </a:solidFill>
              <a:effectLst>
                <a:outerShdw sx="100000" sy="100000" kx="0" ky="0" algn="b" rotWithShape="0" blurRad="25400" dist="25400" dir="5520000">
                  <a:srgbClr val="FFFFFF">
                    <a:alpha val="71999"/>
                  </a:srgbClr>
                </a:outerShdw>
              </a:effectLst>
            </a:endParaRPr>
          </a:p>
          <a:p>
            <a:pPr lvl="2">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Body Level Three</a:t>
            </a:r>
            <a:endParaRPr sz="3200">
              <a:solidFill>
                <a:srgbClr val="5E524C"/>
              </a:solidFill>
              <a:effectLst>
                <a:outerShdw sx="100000" sy="100000" kx="0" ky="0" algn="b" rotWithShape="0" blurRad="25400" dist="25400" dir="5520000">
                  <a:srgbClr val="FFFFFF">
                    <a:alpha val="71999"/>
                  </a:srgbClr>
                </a:outerShdw>
              </a:effectLst>
            </a:endParaRPr>
          </a:p>
          <a:p>
            <a:pPr lvl="3">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Body Level Four</a:t>
            </a:r>
            <a:endParaRPr sz="3200">
              <a:solidFill>
                <a:srgbClr val="5E524C"/>
              </a:solidFill>
              <a:effectLst>
                <a:outerShdw sx="100000" sy="100000" kx="0" ky="0" algn="b" rotWithShape="0" blurRad="25400" dist="25400" dir="5520000">
                  <a:srgbClr val="FFFFFF">
                    <a:alpha val="71999"/>
                  </a:srgbClr>
                </a:outerShdw>
              </a:effectLst>
            </a:endParaRPr>
          </a:p>
          <a:p>
            <a:pPr lvl="4">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7" name="Shape 27"/>
          <p:cNvSpPr/>
          <p:nvPr>
            <p:ph type="body" idx="1"/>
          </p:nvPr>
        </p:nvSpPr>
        <p:spPr>
          <a:xfrm>
            <a:off x="901700" y="1727200"/>
            <a:ext cx="11201400" cy="6286500"/>
          </a:xfrm>
          <a:prstGeom prst="rect">
            <a:avLst/>
          </a:prstGeom>
        </p:spPr>
        <p:txBody>
          <a:bodyPr/>
          <a:lstStyle/>
          <a:p>
            <a:pPr lvl="0">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One</a:t>
            </a:r>
            <a:endParaRPr sz="3600">
              <a:solidFill>
                <a:srgbClr val="5E524C"/>
              </a:solidFill>
              <a:effectLst>
                <a:outerShdw sx="100000" sy="100000" kx="0" ky="0" algn="b" rotWithShape="0" blurRad="25400" dist="25400" dir="5520000">
                  <a:srgbClr val="FFFFFF">
                    <a:alpha val="71999"/>
                  </a:srgbClr>
                </a:outerShdw>
              </a:effectLst>
            </a:endParaRPr>
          </a:p>
          <a:p>
            <a:pPr lvl="1">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Two</a:t>
            </a:r>
            <a:endParaRPr sz="3600">
              <a:solidFill>
                <a:srgbClr val="5E524C"/>
              </a:solidFill>
              <a:effectLst>
                <a:outerShdw sx="100000" sy="100000" kx="0" ky="0" algn="b" rotWithShape="0" blurRad="25400" dist="25400" dir="5520000">
                  <a:srgbClr val="FFFFFF">
                    <a:alpha val="71999"/>
                  </a:srgbClr>
                </a:outerShdw>
              </a:effectLst>
            </a:endParaRPr>
          </a:p>
          <a:p>
            <a:pPr lvl="2">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Three</a:t>
            </a:r>
            <a:endParaRPr sz="3600">
              <a:solidFill>
                <a:srgbClr val="5E524C"/>
              </a:solidFill>
              <a:effectLst>
                <a:outerShdw sx="100000" sy="100000" kx="0" ky="0" algn="b" rotWithShape="0" blurRad="25400" dist="25400" dir="5520000">
                  <a:srgbClr val="FFFFFF">
                    <a:alpha val="71999"/>
                  </a:srgbClr>
                </a:outerShdw>
              </a:effectLst>
            </a:endParaRPr>
          </a:p>
          <a:p>
            <a:pPr lvl="3">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Four</a:t>
            </a:r>
            <a:endParaRPr sz="3600">
              <a:solidFill>
                <a:srgbClr val="5E524C"/>
              </a:solidFill>
              <a:effectLst>
                <a:outerShdw sx="100000" sy="100000" kx="0" ky="0" algn="b" rotWithShape="0" blurRad="25400" dist="25400" dir="5520000">
                  <a:srgbClr val="FFFFFF">
                    <a:alpha val="71999"/>
                  </a:srgbClr>
                </a:outerShdw>
              </a:effectLst>
            </a:endParaRPr>
          </a:p>
          <a:p>
            <a:pPr lvl="4">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Chalk_Line_10x7.png"/>
          <p:cNvPicPr/>
          <p:nvPr/>
        </p:nvPicPr>
        <p:blipFill>
          <a:blip r:embed="rId3">
            <a:extLst/>
          </a:blip>
          <a:stretch>
            <a:fillRect/>
          </a:stretch>
        </p:blipFill>
        <p:spPr>
          <a:xfrm>
            <a:off x="393700" y="355600"/>
            <a:ext cx="12217400" cy="8775700"/>
          </a:xfrm>
          <a:prstGeom prst="rect">
            <a:avLst/>
          </a:prstGeom>
          <a:ln w="12700">
            <a:miter lim="400000"/>
          </a:ln>
        </p:spPr>
      </p:pic>
      <p:sp>
        <p:nvSpPr>
          <p:cNvPr id="3" name="Shape 3"/>
          <p:cNvSpPr/>
          <p:nvPr>
            <p:ph type="title"/>
          </p:nvPr>
        </p:nvSpPr>
        <p:spPr>
          <a:xfrm>
            <a:off x="901700" y="635000"/>
            <a:ext cx="11201400" cy="188561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b="0" cap="none" spc="0" sz="1800">
                <a:solidFill>
                  <a:srgbClr val="000000"/>
                </a:solidFill>
                <a:effectLst/>
              </a:defRPr>
            </a:pPr>
            <a:r>
              <a:rPr b="1" cap="all" spc="384" sz="4800">
                <a:solidFill>
                  <a:srgbClr val="3E3B39"/>
                </a:solidFill>
                <a:effectLst>
                  <a:outerShdw sx="100000" sy="100000" kx="0" ky="0" algn="b" rotWithShape="0" blurRad="25400" dist="25400" dir="5520000">
                    <a:srgbClr val="FFFFFF">
                      <a:alpha val="72000"/>
                    </a:srgbClr>
                  </a:outerShdw>
                </a:effectLst>
              </a:rPr>
              <a:t>Title Text</a:t>
            </a:r>
          </a:p>
        </p:txBody>
      </p:sp>
      <p:sp>
        <p:nvSpPr>
          <p:cNvPr id="4" name="Shape 4"/>
          <p:cNvSpPr/>
          <p:nvPr>
            <p:ph type="body" idx="1"/>
          </p:nvPr>
        </p:nvSpPr>
        <p:spPr>
          <a:xfrm>
            <a:off x="901700" y="2520613"/>
            <a:ext cx="11201400" cy="6134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One</a:t>
            </a:r>
            <a:endParaRPr sz="3600">
              <a:solidFill>
                <a:srgbClr val="5E524C"/>
              </a:solidFill>
              <a:effectLst>
                <a:outerShdw sx="100000" sy="100000" kx="0" ky="0" algn="b" rotWithShape="0" blurRad="25400" dist="25400" dir="5520000">
                  <a:srgbClr val="FFFFFF">
                    <a:alpha val="71999"/>
                  </a:srgbClr>
                </a:outerShdw>
              </a:effectLst>
            </a:endParaRPr>
          </a:p>
          <a:p>
            <a:pPr lvl="1">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Two</a:t>
            </a:r>
            <a:endParaRPr sz="3600">
              <a:solidFill>
                <a:srgbClr val="5E524C"/>
              </a:solidFill>
              <a:effectLst>
                <a:outerShdw sx="100000" sy="100000" kx="0" ky="0" algn="b" rotWithShape="0" blurRad="25400" dist="25400" dir="5520000">
                  <a:srgbClr val="FFFFFF">
                    <a:alpha val="71999"/>
                  </a:srgbClr>
                </a:outerShdw>
              </a:effectLst>
            </a:endParaRPr>
          </a:p>
          <a:p>
            <a:pPr lvl="2">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Three</a:t>
            </a:r>
            <a:endParaRPr sz="3600">
              <a:solidFill>
                <a:srgbClr val="5E524C"/>
              </a:solidFill>
              <a:effectLst>
                <a:outerShdw sx="100000" sy="100000" kx="0" ky="0" algn="b" rotWithShape="0" blurRad="25400" dist="25400" dir="5520000">
                  <a:srgbClr val="FFFFFF">
                    <a:alpha val="71999"/>
                  </a:srgbClr>
                </a:outerShdw>
              </a:effectLst>
            </a:endParaRPr>
          </a:p>
          <a:p>
            <a:pPr lvl="3">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Four</a:t>
            </a:r>
            <a:endParaRPr sz="3600">
              <a:solidFill>
                <a:srgbClr val="5E524C"/>
              </a:solidFill>
              <a:effectLst>
                <a:outerShdw sx="100000" sy="100000" kx="0" ky="0" algn="b" rotWithShape="0" blurRad="25400" dist="25400" dir="5520000">
                  <a:srgbClr val="FFFFFF">
                    <a:alpha val="71999"/>
                  </a:srgbClr>
                </a:outerShdw>
              </a:effectLst>
            </a:endParaRPr>
          </a:p>
          <a:p>
            <a:pPr lvl="4">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1pPr>
      <a:lvl2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2pPr>
      <a:lvl3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3pPr>
      <a:lvl4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4pPr>
      <a:lvl5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5pPr>
      <a:lvl6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6pPr>
      <a:lvl7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7pPr>
      <a:lvl8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8pPr>
      <a:lvl9pPr defTabSz="584200">
        <a:lnSpc>
          <a:spcPct val="80000"/>
        </a:lnSpc>
        <a:defRPr b="1" cap="all" spc="384" sz="4800">
          <a:solidFill>
            <a:srgbClr val="3E3B39"/>
          </a:solidFill>
          <a:effectLst>
            <a:outerShdw sx="100000" sy="100000" kx="0" ky="0" algn="b" rotWithShape="0" blurRad="25400" dist="25400" dir="5520000">
              <a:srgbClr val="FFFFFF">
                <a:alpha val="72000"/>
              </a:srgbClr>
            </a:outerShdw>
          </a:effectLst>
          <a:latin typeface="Avenir Next"/>
          <a:ea typeface="Avenir Next"/>
          <a:cs typeface="Avenir Next"/>
          <a:sym typeface="Avenir Next"/>
        </a:defRPr>
      </a:lvl9pPr>
    </p:titleStyle>
    <p:bodyStyle>
      <a:lvl1pPr marL="4445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1pPr>
      <a:lvl2pPr marL="8890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2pPr>
      <a:lvl3pPr marL="13335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3pPr>
      <a:lvl4pPr marL="17780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4pPr>
      <a:lvl5pPr marL="22225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5pPr>
      <a:lvl6pPr marL="26670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6pPr>
      <a:lvl7pPr marL="31115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7pPr>
      <a:lvl8pPr marL="35560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8pPr>
      <a:lvl9pPr marL="4000500" indent="-444500" defTabSz="584200">
        <a:spcBef>
          <a:spcPts val="3200"/>
        </a:spcBef>
        <a:buSzPct val="75000"/>
        <a:buChar char="•"/>
        <a:defRPr sz="3600">
          <a:solidFill>
            <a:srgbClr val="5E524C"/>
          </a:solidFill>
          <a:effectLst>
            <a:outerShdw sx="100000" sy="100000" kx="0" ky="0" algn="b" rotWithShape="0" blurRad="25400" dist="25400" dir="5520000">
              <a:srgbClr val="FFFFFF">
                <a:alpha val="71999"/>
              </a:srgbClr>
            </a:outerShdw>
          </a:effectLst>
          <a:latin typeface="Avenir Next Medium"/>
          <a:ea typeface="Avenir Next Medium"/>
          <a:cs typeface="Avenir Next Medium"/>
          <a:sym typeface="Avenir Next Medium"/>
        </a:defRPr>
      </a:lvl9pPr>
    </p:bodyStyle>
    <p:otherStyle>
      <a:lvl1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1pPr>
      <a:lvl2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2pPr>
      <a:lvl3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3pPr>
      <a:lvl4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4pPr>
      <a:lvl5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5pPr>
      <a:lvl6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6pPr>
      <a:lvl7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7pPr>
      <a:lvl8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8pPr>
      <a:lvl9pPr algn="r" defTabSz="584200">
        <a:defRPr i="1" sz="1200">
          <a:solidFill>
            <a:schemeClr val="tx1"/>
          </a:solidFill>
          <a:effectLst>
            <a:outerShdw sx="100000" sy="100000" kx="0" ky="0" algn="b" rotWithShape="0" blurRad="25400" dist="25400" dir="5520000">
              <a:srgbClr val="FFFFFF">
                <a:alpha val="71999"/>
              </a:srgbClr>
            </a:outerShdw>
          </a:effectLst>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 Id="rId3" Type="http://schemas.openxmlformats.org/officeDocument/2006/relationships/image" Target="../media/image1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3.png"/><Relationship Id="rId5" Type="http://schemas.openxmlformats.org/officeDocument/2006/relationships/video" Target="../media/media2.mp4"/><Relationship Id="rId6" Type="http://schemas.microsoft.com/office/2007/relationships/media" Target="../media/media2.mp4"/><Relationship Id="rId7" Type="http://schemas.openxmlformats.org/officeDocument/2006/relationships/image" Target="../media/image14.png"/><Relationship Id="rId8" Type="http://schemas.openxmlformats.org/officeDocument/2006/relationships/image" Target="../media/image1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rchives.gov/research/guide-fed-records/groups/059.html" TargetMode="External"/><Relationship Id="rId3" Type="http://schemas.openxmlformats.org/officeDocument/2006/relationships/hyperlink" Target="http://www.archives.gov/education/lessons/us-israel/images/recognition-press-release-l.jpg" TargetMode="External"/><Relationship Id="rId4" Type="http://schemas.openxmlformats.org/officeDocument/2006/relationships/hyperlink" Target="http://www.trumanlibrary.org/" TargetMode="External"/><Relationship Id="rId5" Type="http://schemas.openxmlformats.org/officeDocument/2006/relationships/hyperlink" Target="http://www.archives.gov/presidential-libraries/index.html" TargetMode="External"/><Relationship Id="rId6" Type="http://schemas.openxmlformats.org/officeDocument/2006/relationships/hyperlink" Target="http://jcpa.org/article/president-truman%E2%80%99s-decision-to-recognize-israel/"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imesofisrael.com" TargetMode="External"/><Relationship Id="rId3" Type="http://schemas.openxmlformats.org/officeDocument/2006/relationships/hyperlink" Target="http://www.jpost.com" TargetMode="External"/><Relationship Id="rId4" Type="http://schemas.openxmlformats.org/officeDocument/2006/relationships/hyperlink" Target="http://www.nytimes.com" TargetMode="External"/><Relationship Id="rId5" Type="http://schemas.openxmlformats.org/officeDocument/2006/relationships/hyperlink" Target="http://www.wsj.com" TargetMode="External"/><Relationship Id="rId6" Type="http://schemas.openxmlformats.org/officeDocument/2006/relationships/hyperlink" Target="http://fathomjournal.org" TargetMode="External"/><Relationship Id="rId7" Type="http://schemas.openxmlformats.org/officeDocument/2006/relationships/hyperlink" Target="http://tabletmag.com" TargetMode="Externa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 name="image2.jpeg"/>
          <p:cNvPicPr/>
          <p:nvPr/>
        </p:nvPicPr>
        <p:blipFill>
          <a:blip r:embed="rId2">
            <a:extLst/>
          </a:blip>
          <a:srcRect l="0" t="12099" r="0" b="12099"/>
          <a:stretch>
            <a:fillRect/>
          </a:stretch>
        </p:blipFill>
        <p:spPr>
          <a:xfrm>
            <a:off x="393700" y="380998"/>
            <a:ext cx="12217400" cy="6146804"/>
          </a:xfrm>
          <a:prstGeom prst="rect">
            <a:avLst/>
          </a:prstGeom>
          <a:ln w="12700">
            <a:miter lim="400000"/>
          </a:ln>
        </p:spPr>
      </p:pic>
      <p:sp>
        <p:nvSpPr>
          <p:cNvPr id="36" name="Shape 36"/>
          <p:cNvSpPr/>
          <p:nvPr>
            <p:ph type="title"/>
          </p:nvPr>
        </p:nvSpPr>
        <p:spPr>
          <a:prstGeom prst="rect">
            <a:avLst/>
          </a:prstGeom>
        </p:spPr>
        <p:txBody>
          <a:bodyPr/>
          <a:lstStyle>
            <a:lvl1pPr defTabSz="473201">
              <a:defRPr spc="300" sz="3800">
                <a:effectLst>
                  <a:outerShdw sx="100000" sy="100000" kx="0" ky="0" algn="b" rotWithShape="0" blurRad="25400" dist="20574" dir="5520000">
                    <a:srgbClr val="FFFFFF">
                      <a:alpha val="72000"/>
                    </a:srgbClr>
                  </a:outerShdw>
                </a:effectLst>
              </a:defRPr>
            </a:lvl1pPr>
          </a:lstStyle>
          <a:p>
            <a:pPr lvl="0">
              <a:defRPr b="0" cap="none" spc="0" sz="1800">
                <a:solidFill>
                  <a:srgbClr val="000000"/>
                </a:solidFill>
                <a:effectLst/>
              </a:defRPr>
            </a:pPr>
            <a:r>
              <a:rPr b="1" cap="all" spc="300" sz="3800">
                <a:solidFill>
                  <a:srgbClr val="3E3B39"/>
                </a:solidFill>
                <a:effectLst>
                  <a:outerShdw sx="100000" sy="100000" kx="0" ky="0" algn="b" rotWithShape="0" blurRad="25400" dist="20574" dir="5520000">
                    <a:srgbClr val="FFFFFF">
                      <a:alpha val="72000"/>
                    </a:srgbClr>
                  </a:outerShdw>
                </a:effectLst>
              </a:rPr>
              <a:t>U.S. Foreign Policy Towards Israel</a:t>
            </a:r>
          </a:p>
        </p:txBody>
      </p:sp>
      <p:sp>
        <p:nvSpPr>
          <p:cNvPr id="37" name="Shape 37"/>
          <p:cNvSpPr/>
          <p:nvPr>
            <p:ph type="body" idx="1"/>
          </p:nvPr>
        </p:nvSpPr>
        <p:spPr>
          <a:prstGeom prst="rect">
            <a:avLst/>
          </a:prstGeom>
        </p:spPr>
        <p:txBody>
          <a:bodyPr/>
          <a:lstStyle/>
          <a:p>
            <a:pPr lvl="0" defTabSz="572516">
              <a:defRPr cap="none" spc="0" sz="1800">
                <a:solidFill>
                  <a:srgbClr val="000000"/>
                </a:solidFill>
                <a:effectLst/>
              </a:defRPr>
            </a:pPr>
            <a:r>
              <a:rPr cap="all" spc="200" sz="3500">
                <a:solidFill>
                  <a:srgbClr val="3E3B39"/>
                </a:solidFill>
                <a:effectLst>
                  <a:outerShdw sx="100000" sy="100000" kx="0" ky="0" algn="b" rotWithShape="0" blurRad="25400" dist="24892" dir="5520000">
                    <a:srgbClr val="FFFFFF">
                      <a:alpha val="71999"/>
                    </a:srgbClr>
                  </a:outerShdw>
                </a:effectLst>
              </a:rPr>
              <a:t>MVZ244</a:t>
            </a:r>
            <a:endParaRPr spc="282" sz="3500">
              <a:effectLst>
                <a:outerShdw sx="100000" sy="100000" kx="0" ky="0" algn="b" rotWithShape="0" blurRad="25400" dist="24892" dir="5520000">
                  <a:srgbClr val="FFFFFF">
                    <a:alpha val="71999"/>
                  </a:srgbClr>
                </a:outerShdw>
              </a:effectLst>
            </a:endParaRPr>
          </a:p>
          <a:p>
            <a:pPr lvl="0" defTabSz="572516">
              <a:defRPr cap="none" spc="0" sz="1800">
                <a:solidFill>
                  <a:srgbClr val="000000"/>
                </a:solidFill>
                <a:effectLst/>
              </a:defRPr>
            </a:pPr>
            <a:r>
              <a:rPr cap="all" spc="200" sz="3500">
                <a:solidFill>
                  <a:srgbClr val="3E3B39"/>
                </a:solidFill>
                <a:effectLst>
                  <a:outerShdw sx="100000" sy="100000" kx="0" ky="0" algn="b" rotWithShape="0" blurRad="25400" dist="24892" dir="5520000">
                    <a:srgbClr val="FFFFFF">
                      <a:alpha val="71999"/>
                    </a:srgbClr>
                  </a:outerShdw>
                </a:effectLst>
              </a:rPr>
              <a:t>Dr. Aaron T. Walter</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Foreign Policy</a:t>
            </a:r>
          </a:p>
        </p:txBody>
      </p:sp>
      <p:sp>
        <p:nvSpPr>
          <p:cNvPr id="65" name="Shape 65"/>
          <p:cNvSpPr/>
          <p:nvPr>
            <p:ph type="body" idx="1"/>
          </p:nvPr>
        </p:nvSpPr>
        <p:spPr>
          <a:xfrm>
            <a:off x="901700" y="2003473"/>
            <a:ext cx="11201400" cy="6569028"/>
          </a:xfrm>
          <a:prstGeom prst="rect">
            <a:avLst/>
          </a:prstGeom>
        </p:spPr>
        <p:txBody>
          <a:bodyPr/>
          <a:lstStyle/>
          <a:p>
            <a:pPr lvl="0" marL="109428"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Realist</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Hans Morganthau </a:t>
            </a:r>
            <a:endParaRPr sz="1700">
              <a:effectLst>
                <a:outerShdw sx="100000" sy="100000" kx="0" ky="0" algn="b" rotWithShape="0" blurRad="12700" dist="7010" dir="5520000">
                  <a:srgbClr val="FFFFFF">
                    <a:alpha val="71999"/>
                  </a:srgbClr>
                </a:outerShdw>
              </a:effectLst>
            </a:endParaRPr>
          </a:p>
          <a:p>
            <a:pPr lvl="2" marL="354792"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Realism in International Politics</a:t>
            </a:r>
            <a:endParaRPr sz="1700">
              <a:effectLst>
                <a:outerShdw sx="100000" sy="100000" kx="0" ky="0" algn="b" rotWithShape="0" blurRad="12700" dist="7010" dir="5520000">
                  <a:srgbClr val="FFFFFF">
                    <a:alpha val="71999"/>
                  </a:srgbClr>
                </a:outerShdw>
              </a:effectLst>
            </a:endParaRPr>
          </a:p>
          <a:p>
            <a:pPr lvl="2" marL="354792"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Political realism. Realism that is objective. Rational.</a:t>
            </a:r>
            <a:endParaRPr sz="1700">
              <a:effectLst>
                <a:outerShdw sx="100000" sy="100000" kx="0" ky="0" algn="b" rotWithShape="0" blurRad="12700" dist="7010" dir="5520000">
                  <a:srgbClr val="FFFFFF">
                    <a:alpha val="71999"/>
                  </a:srgbClr>
                </a:outerShdw>
              </a:effectLst>
            </a:endParaRPr>
          </a:p>
          <a:p>
            <a:pPr lvl="3" marL="477474" indent="-109428" defTabSz="161238">
              <a:spcBef>
                <a:spcPts val="800"/>
              </a:spcBef>
              <a:buClr>
                <a:srgbClr val="5E524C"/>
              </a:buClr>
              <a:defRPr sz="1800">
                <a:solidFill>
                  <a:srgbClr val="000000"/>
                </a:solidFill>
                <a:effectLst/>
              </a:defRPr>
            </a:pPr>
            <a:r>
              <a:rPr i="1" sz="1700">
                <a:solidFill>
                  <a:srgbClr val="5E524C"/>
                </a:solidFill>
                <a:effectLst>
                  <a:outerShdw sx="100000" sy="100000" kx="0" ky="0" algn="b" rotWithShape="0" blurRad="12700" dist="7010" dir="5520000">
                    <a:srgbClr val="FFFFFF">
                      <a:alpha val="71999"/>
                    </a:srgbClr>
                  </a:outerShdw>
                </a:effectLst>
              </a:rPr>
              <a:t>Politics Amongst Nations: Struggle for Power and Peace (1985)</a:t>
            </a:r>
            <a:endParaRPr i="1" sz="1700">
              <a:effectLst>
                <a:outerShdw sx="100000" sy="100000" kx="0" ky="0" algn="b" rotWithShape="0" blurRad="12700" dist="7010" dir="5520000">
                  <a:srgbClr val="FFFFFF">
                    <a:alpha val="71999"/>
                  </a:srgbClr>
                </a:outerShdw>
              </a:effectLst>
            </a:endParaRPr>
          </a:p>
          <a:p>
            <a:pPr lvl="0" marL="109428"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Neorealist</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Waltz, </a:t>
            </a:r>
            <a:r>
              <a:rPr i="1" sz="1700">
                <a:solidFill>
                  <a:srgbClr val="5E524C"/>
                </a:solidFill>
                <a:effectLst>
                  <a:outerShdw sx="100000" sy="100000" kx="0" ky="0" algn="b" rotWithShape="0" blurRad="12700" dist="7010" dir="5520000">
                    <a:srgbClr val="FFFFFF">
                      <a:alpha val="71999"/>
                    </a:srgbClr>
                  </a:outerShdw>
                </a:effectLst>
              </a:rPr>
              <a:t>Theory of International Politics </a:t>
            </a:r>
            <a:r>
              <a:rPr sz="1700">
                <a:solidFill>
                  <a:srgbClr val="5E524C"/>
                </a:solidFill>
                <a:effectLst>
                  <a:outerShdw sx="100000" sy="100000" kx="0" ky="0" algn="b" rotWithShape="0" blurRad="12700" dist="7010" dir="5520000">
                    <a:srgbClr val="FFFFFF">
                      <a:alpha val="71999"/>
                    </a:srgbClr>
                  </a:outerShdw>
                </a:effectLst>
              </a:rPr>
              <a:t>(1978)</a:t>
            </a:r>
            <a:endParaRPr sz="1700">
              <a:effectLst>
                <a:outerShdw sx="100000" sy="100000" kx="0" ky="0" algn="b" rotWithShape="0" blurRad="12700" dist="7010" dir="5520000">
                  <a:srgbClr val="FFFFFF">
                    <a:alpha val="71999"/>
                  </a:srgbClr>
                </a:outerShdw>
              </a:effectLst>
            </a:endParaRPr>
          </a:p>
          <a:p>
            <a:pPr lvl="2" marL="354792"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Power is most important in International politics</a:t>
            </a:r>
            <a:endParaRPr sz="1700">
              <a:effectLst>
                <a:outerShdw sx="100000" sy="100000" kx="0" ky="0" algn="b" rotWithShape="0" blurRad="12700" dist="7010" dir="5520000">
                  <a:srgbClr val="FFFFFF">
                    <a:alpha val="71999"/>
                  </a:srgbClr>
                </a:outerShdw>
              </a:effectLst>
            </a:endParaRPr>
          </a:p>
          <a:p>
            <a:pPr lvl="0" marL="109428"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Neoclassical</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Classical realist and neorealist plus defensive realist theories. </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mistrust and perception leads to underexpansion or underbalancing behavior = imbalances within the international system</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Rose  </a:t>
            </a:r>
            <a:r>
              <a:rPr i="1" sz="1700">
                <a:solidFill>
                  <a:srgbClr val="5E524C"/>
                </a:solidFill>
                <a:effectLst>
                  <a:outerShdw sx="100000" sy="100000" kx="0" ky="0" algn="b" rotWithShape="0" blurRad="12700" dist="7010" dir="5520000">
                    <a:srgbClr val="FFFFFF">
                      <a:alpha val="71999"/>
                    </a:srgbClr>
                  </a:outerShdw>
                </a:effectLst>
              </a:rPr>
              <a:t>World Politics </a:t>
            </a:r>
            <a:r>
              <a:rPr sz="1700">
                <a:solidFill>
                  <a:srgbClr val="5E524C"/>
                </a:solidFill>
                <a:effectLst>
                  <a:outerShdw sx="100000" sy="100000" kx="0" ky="0" algn="b" rotWithShape="0" blurRad="12700" dist="7010" dir="5520000">
                    <a:srgbClr val="FFFFFF">
                      <a:alpha val="71999"/>
                    </a:srgbClr>
                  </a:outerShdw>
                </a:effectLst>
              </a:rPr>
              <a:t>(1998)</a:t>
            </a:r>
            <a:endParaRPr sz="1700">
              <a:effectLst>
                <a:outerShdw sx="100000" sy="100000" kx="0" ky="0" algn="b" rotWithShape="0" blurRad="12700" dist="7010" dir="5520000">
                  <a:srgbClr val="FFFFFF">
                    <a:alpha val="71999"/>
                  </a:srgbClr>
                </a:outerShdw>
              </a:effectLst>
            </a:endParaRPr>
          </a:p>
          <a:p>
            <a:pPr lvl="0" marL="109428"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Constructivist </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significant aspects of IR are historically and socially constructed, rather than inevitable consequences of human nature or other essential characteristics of world politics</a:t>
            </a:r>
            <a:endParaRPr sz="1700">
              <a:effectLst>
                <a:outerShdw sx="100000" sy="100000" kx="0" ky="0" algn="b" rotWithShape="0" blurRad="12700" dist="7010" dir="5520000">
                  <a:srgbClr val="FFFFFF">
                    <a:alpha val="71999"/>
                  </a:srgbClr>
                </a:outerShdw>
              </a:effectLst>
            </a:endParaRPr>
          </a:p>
          <a:p>
            <a:pPr lvl="1" marL="232110" indent="-109428" defTabSz="161238">
              <a:spcBef>
                <a:spcPts val="800"/>
              </a:spcBef>
              <a:buClr>
                <a:srgbClr val="5E524C"/>
              </a:buClr>
              <a:defRPr sz="1800">
                <a:solidFill>
                  <a:srgbClr val="000000"/>
                </a:solidFill>
                <a:effectLst/>
              </a:defRPr>
            </a:pPr>
            <a:r>
              <a:rPr sz="1700">
                <a:solidFill>
                  <a:srgbClr val="5E524C"/>
                </a:solidFill>
                <a:effectLst>
                  <a:outerShdw sx="100000" sy="100000" kx="0" ky="0" algn="b" rotWithShape="0" blurRad="12700" dist="7010" dir="5520000">
                    <a:srgbClr val="FFFFFF">
                      <a:alpha val="71999"/>
                    </a:srgbClr>
                  </a:outerShdw>
                </a:effectLst>
              </a:rPr>
              <a:t>Wendt (2004), Ruggie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image5.png"/>
          <p:cNvPicPr/>
          <p:nvPr/>
        </p:nvPicPr>
        <p:blipFill>
          <a:blip r:embed="rId2">
            <a:extLst/>
          </a:blip>
          <a:stretch>
            <a:fillRect/>
          </a:stretch>
        </p:blipFill>
        <p:spPr>
          <a:xfrm>
            <a:off x="6616700" y="431800"/>
            <a:ext cx="6057900" cy="4013200"/>
          </a:xfrm>
          <a:prstGeom prst="rect">
            <a:avLst/>
          </a:prstGeom>
          <a:ln w="12700">
            <a:miter lim="400000"/>
          </a:ln>
        </p:spPr>
      </p:pic>
      <p:pic>
        <p:nvPicPr>
          <p:cNvPr id="68" name="image6.png"/>
          <p:cNvPicPr/>
          <p:nvPr/>
        </p:nvPicPr>
        <p:blipFill>
          <a:blip r:embed="rId3">
            <a:extLst/>
          </a:blip>
          <a:stretch>
            <a:fillRect/>
          </a:stretch>
        </p:blipFill>
        <p:spPr>
          <a:xfrm>
            <a:off x="6616700" y="4622800"/>
            <a:ext cx="6057900" cy="4699000"/>
          </a:xfrm>
          <a:prstGeom prst="rect">
            <a:avLst/>
          </a:prstGeom>
          <a:ln w="12700">
            <a:miter lim="400000"/>
          </a:ln>
        </p:spPr>
      </p:pic>
      <p:pic>
        <p:nvPicPr>
          <p:cNvPr id="69" name="image7.png"/>
          <p:cNvPicPr/>
          <p:nvPr/>
        </p:nvPicPr>
        <p:blipFill>
          <a:blip r:embed="rId4">
            <a:extLst/>
          </a:blip>
          <a:stretch>
            <a:fillRect/>
          </a:stretch>
        </p:blipFill>
        <p:spPr>
          <a:xfrm>
            <a:off x="368300" y="431800"/>
            <a:ext cx="6057900" cy="889000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image8.png"/>
          <p:cNvPicPr/>
          <p:nvPr/>
        </p:nvPicPr>
        <p:blipFill>
          <a:blip r:embed="rId2">
            <a:extLst/>
          </a:blip>
          <a:stretch>
            <a:fillRect/>
          </a:stretch>
        </p:blipFill>
        <p:spPr>
          <a:xfrm>
            <a:off x="6731000" y="2552700"/>
            <a:ext cx="5384800" cy="6070600"/>
          </a:xfrm>
          <a:prstGeom prst="rect">
            <a:avLst/>
          </a:prstGeom>
          <a:ln w="12700">
            <a:miter lim="400000"/>
          </a:ln>
        </p:spPr>
      </p:pic>
      <p:sp>
        <p:nvSpPr>
          <p:cNvPr id="72" name="Shape 72"/>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Wilson Legacy</a:t>
            </a:r>
          </a:p>
        </p:txBody>
      </p:sp>
      <p:sp>
        <p:nvSpPr>
          <p:cNvPr id="73" name="Shape 73"/>
          <p:cNvSpPr/>
          <p:nvPr>
            <p:ph type="body" idx="1"/>
          </p:nvPr>
        </p:nvSpPr>
        <p:spPr>
          <a:xfrm>
            <a:off x="901700" y="1929555"/>
            <a:ext cx="5334000" cy="6642946"/>
          </a:xfrm>
          <a:prstGeom prst="rect">
            <a:avLst/>
          </a:prstGeom>
        </p:spPr>
        <p:txBody>
          <a:bodyPr/>
          <a:lstStyle/>
          <a:p>
            <a:pPr lvl="0" marL="345634" indent="-345634" defTabSz="373885">
              <a:spcBef>
                <a:spcPts val="1700"/>
              </a:spcBef>
              <a:buClr>
                <a:srgbClr val="5E524C"/>
              </a:buClr>
              <a:defRPr sz="1800">
                <a:solidFill>
                  <a:srgbClr val="000000"/>
                </a:solidFill>
                <a:effectLst/>
              </a:defRPr>
            </a:pPr>
            <a:r>
              <a:rPr sz="2000">
                <a:solidFill>
                  <a:srgbClr val="5E524C"/>
                </a:solidFill>
                <a:effectLst>
                  <a:outerShdw sx="100000" sy="100000" kx="0" ky="0" algn="b" rotWithShape="0" blurRad="12700" dist="16256" dir="5520000">
                    <a:srgbClr val="FFFFFF">
                      <a:alpha val="71999"/>
                    </a:srgbClr>
                  </a:outerShdw>
                </a:effectLst>
              </a:rPr>
              <a:t>Wilsonian Idealism</a:t>
            </a:r>
            <a:endParaRPr sz="2000">
              <a:effectLst>
                <a:outerShdw sx="100000" sy="100000" kx="0" ky="0" algn="b" rotWithShape="0" blurRad="12700" dist="16256" dir="5520000">
                  <a:srgbClr val="FFFFFF">
                    <a:alpha val="71999"/>
                  </a:srgbClr>
                </a:outerShdw>
              </a:effectLst>
            </a:endParaRPr>
          </a:p>
          <a:p>
            <a:pPr lvl="0" marL="345634" indent="-345634" defTabSz="373885">
              <a:spcBef>
                <a:spcPts val="1700"/>
              </a:spcBef>
              <a:buClr>
                <a:srgbClr val="5E524C"/>
              </a:buClr>
              <a:defRPr sz="1800">
                <a:solidFill>
                  <a:srgbClr val="000000"/>
                </a:solidFill>
                <a:effectLst/>
              </a:defRPr>
            </a:pPr>
            <a:r>
              <a:rPr sz="2000">
                <a:solidFill>
                  <a:srgbClr val="5E524C"/>
                </a:solidFill>
                <a:effectLst>
                  <a:outerShdw sx="100000" sy="100000" kx="0" ky="0" algn="b" rotWithShape="0" blurRad="12700" dist="16256" dir="5520000">
                    <a:srgbClr val="FFFFFF">
                      <a:alpha val="71999"/>
                    </a:srgbClr>
                  </a:outerShdw>
                </a:effectLst>
              </a:rPr>
              <a:t>Roosevltian (TR) realism</a:t>
            </a:r>
            <a:endParaRPr sz="2000">
              <a:effectLst>
                <a:outerShdw sx="100000" sy="100000" kx="0" ky="0" algn="b" rotWithShape="0" blurRad="12700" dist="16256" dir="5520000">
                  <a:srgbClr val="FFFFFF">
                    <a:alpha val="71999"/>
                  </a:srgbClr>
                </a:outerShdw>
              </a:effectLst>
            </a:endParaRPr>
          </a:p>
          <a:p>
            <a:pPr lvl="0" marL="345634" indent="-345634" defTabSz="373885">
              <a:spcBef>
                <a:spcPts val="1700"/>
              </a:spcBef>
              <a:buClr>
                <a:srgbClr val="5E524C"/>
              </a:buClr>
              <a:defRPr sz="1800">
                <a:solidFill>
                  <a:srgbClr val="000000"/>
                </a:solidFill>
                <a:effectLst/>
              </a:defRPr>
            </a:pPr>
            <a:r>
              <a:rPr sz="2000">
                <a:solidFill>
                  <a:srgbClr val="5E524C"/>
                </a:solidFill>
                <a:effectLst>
                  <a:outerShdw sx="100000" sy="100000" kx="0" ky="0" algn="b" rotWithShape="0" blurRad="12700" dist="16256" dir="5520000">
                    <a:srgbClr val="FFFFFF">
                      <a:alpha val="71999"/>
                    </a:srgbClr>
                  </a:outerShdw>
                </a:effectLst>
              </a:rPr>
              <a:t>Marriage of domestic policy to foreign policy that enables liberal internationalism </a:t>
            </a:r>
            <a:endParaRPr sz="2000">
              <a:effectLst>
                <a:outerShdw sx="100000" sy="100000" kx="0" ky="0" algn="b" rotWithShape="0" blurRad="12700" dist="16256" dir="5520000">
                  <a:srgbClr val="FFFFFF">
                    <a:alpha val="71999"/>
                  </a:srgbClr>
                </a:outerShdw>
              </a:effectLst>
            </a:endParaRPr>
          </a:p>
          <a:p>
            <a:pPr lvl="0" marL="345634" indent="-345634" defTabSz="373885">
              <a:spcBef>
                <a:spcPts val="1700"/>
              </a:spcBef>
              <a:buClr>
                <a:srgbClr val="5E524C"/>
              </a:buClr>
              <a:defRPr sz="1800">
                <a:solidFill>
                  <a:srgbClr val="000000"/>
                </a:solidFill>
                <a:effectLst/>
              </a:defRPr>
            </a:pPr>
            <a:r>
              <a:rPr sz="2000">
                <a:solidFill>
                  <a:srgbClr val="5E524C"/>
                </a:solidFill>
                <a:effectLst>
                  <a:outerShdw sx="100000" sy="100000" kx="0" ky="0" algn="b" rotWithShape="0" blurRad="12700" dist="16256" dir="5520000">
                    <a:srgbClr val="FFFFFF">
                      <a:alpha val="71999"/>
                    </a:srgbClr>
                  </a:outerShdw>
                </a:effectLst>
              </a:rPr>
              <a:t>element in the never-ending debate between International Relations theory and practice: the ideological tug-of-war between the Wilsonian and Rooseveltian worldview. liberal internationalism’s “multilaterist” element of Wilsonianism and the “democratization” element, a euphemism for American primacy.  </a:t>
            </a:r>
            <a:endParaRPr sz="2000">
              <a:effectLst>
                <a:outerShdw sx="100000" sy="100000" kx="0" ky="0" algn="b" rotWithShape="0" blurRad="12700" dist="16256" dir="5520000">
                  <a:srgbClr val="FFFFFF">
                    <a:alpha val="71999"/>
                  </a:srgbClr>
                </a:outerShdw>
              </a:effectLst>
            </a:endParaRPr>
          </a:p>
          <a:p>
            <a:pPr lvl="0" marL="345634" indent="-345634" defTabSz="373885">
              <a:spcBef>
                <a:spcPts val="1700"/>
              </a:spcBef>
              <a:buClr>
                <a:srgbClr val="5E524C"/>
              </a:buClr>
              <a:defRPr sz="1800">
                <a:solidFill>
                  <a:srgbClr val="000000"/>
                </a:solidFill>
                <a:effectLst/>
              </a:defRPr>
            </a:pPr>
            <a:r>
              <a:rPr sz="2000">
                <a:solidFill>
                  <a:srgbClr val="5E524C"/>
                </a:solidFill>
                <a:effectLst>
                  <a:outerShdw sx="100000" sy="100000" kx="0" ky="0" algn="b" rotWithShape="0" blurRad="12700" dist="16256" dir="5520000">
                    <a:srgbClr val="FFFFFF">
                      <a:alpha val="71999"/>
                    </a:srgbClr>
                  </a:outerShdw>
                </a:effectLst>
              </a:rPr>
              <a:t>A difficult question is raised: what happens if the liberal internationalism and the concept of assertive multilateralism slide into liberal imperialism?</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image3.jpeg"/>
          <p:cNvPicPr/>
          <p:nvPr/>
        </p:nvPicPr>
        <p:blipFill>
          <a:blip r:embed="rId2">
            <a:extLst/>
          </a:blip>
          <a:stretch>
            <a:fillRect/>
          </a:stretch>
        </p:blipFill>
        <p:spPr>
          <a:xfrm>
            <a:off x="4637723" y="3547667"/>
            <a:ext cx="7620001" cy="4292604"/>
          </a:xfrm>
          <a:prstGeom prst="rect">
            <a:avLst/>
          </a:prstGeom>
          <a:ln w="50800">
            <a:solidFill/>
            <a:miter lim="400000"/>
          </a:ln>
        </p:spPr>
      </p:pic>
      <p:sp>
        <p:nvSpPr>
          <p:cNvPr id="76" name="Shape 76"/>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Who Makes foreign policy?</a:t>
            </a:r>
          </a:p>
        </p:txBody>
      </p:sp>
      <p:sp>
        <p:nvSpPr>
          <p:cNvPr id="77" name="Shape 77"/>
          <p:cNvSpPr/>
          <p:nvPr>
            <p:ph type="body" idx="1"/>
          </p:nvPr>
        </p:nvSpPr>
        <p:spPr>
          <a:xfrm>
            <a:off x="901700" y="2603500"/>
            <a:ext cx="5334000" cy="5969000"/>
          </a:xfrm>
          <a:prstGeom prst="rect">
            <a:avLst/>
          </a:prstGeom>
        </p:spPr>
        <p:txBody>
          <a:bodyPr/>
          <a:lstStyle/>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The President</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The Cabinet</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Congress</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Bureaucracy </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Interest Groups</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The Media</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 name="image9.png"/>
          <p:cNvPicPr/>
          <p:nvPr/>
        </p:nvPicPr>
        <p:blipFill>
          <a:blip r:embed="rId2">
            <a:extLst/>
          </a:blip>
          <a:stretch>
            <a:fillRect/>
          </a:stretch>
        </p:blipFill>
        <p:spPr>
          <a:xfrm>
            <a:off x="6034404" y="5423851"/>
            <a:ext cx="6475096" cy="3301049"/>
          </a:xfrm>
          <a:prstGeom prst="rect">
            <a:avLst/>
          </a:prstGeom>
          <a:ln w="12700">
            <a:miter lim="400000"/>
          </a:ln>
        </p:spPr>
      </p:pic>
      <p:sp>
        <p:nvSpPr>
          <p:cNvPr id="80" name="Shape 80"/>
          <p:cNvSpPr/>
          <p:nvPr>
            <p:ph type="title"/>
          </p:nvPr>
        </p:nvSpPr>
        <p:spPr>
          <a:xfrm>
            <a:off x="901700" y="635000"/>
            <a:ext cx="11201400" cy="1714500"/>
          </a:xfrm>
          <a:prstGeom prst="rect">
            <a:avLst/>
          </a:prstGeom>
        </p:spPr>
        <p:txBody>
          <a:bodyPr/>
          <a:lstStyle>
            <a:lvl1pPr defTabSz="531622">
              <a:defRPr spc="300" sz="4300">
                <a:effectLst>
                  <a:outerShdw sx="100000" sy="100000" kx="0" ky="0" algn="b" rotWithShape="0" blurRad="25400" dist="23114" dir="5520000">
                    <a:srgbClr val="FFFFFF">
                      <a:alpha val="72000"/>
                    </a:srgbClr>
                  </a:outerShdw>
                </a:effectLst>
              </a:defRPr>
            </a:lvl1pPr>
          </a:lstStyle>
          <a:p>
            <a:pPr lvl="0">
              <a:defRPr b="0" cap="none" spc="0" sz="1800">
                <a:solidFill>
                  <a:srgbClr val="000000"/>
                </a:solidFill>
                <a:effectLst/>
              </a:defRPr>
            </a:pPr>
            <a:r>
              <a:rPr b="1" cap="all" spc="300" sz="4300">
                <a:solidFill>
                  <a:srgbClr val="3E3B39"/>
                </a:solidFill>
                <a:effectLst>
                  <a:outerShdw sx="100000" sy="100000" kx="0" ky="0" algn="b" rotWithShape="0" blurRad="25400" dist="23114" dir="5520000">
                    <a:srgbClr val="FFFFFF">
                      <a:alpha val="72000"/>
                    </a:srgbClr>
                  </a:outerShdw>
                </a:effectLst>
              </a:rPr>
              <a:t>Case Study: The creation of Foreign Policy towards Israel</a:t>
            </a:r>
          </a:p>
        </p:txBody>
      </p:sp>
      <p:sp>
        <p:nvSpPr>
          <p:cNvPr id="81" name="Shape 81"/>
          <p:cNvSpPr/>
          <p:nvPr>
            <p:ph type="body" idx="1"/>
          </p:nvPr>
        </p:nvSpPr>
        <p:spPr>
          <a:xfrm>
            <a:off x="901700" y="2044700"/>
            <a:ext cx="5334000" cy="5969000"/>
          </a:xfrm>
          <a:prstGeom prst="rect">
            <a:avLst/>
          </a:prstGeom>
        </p:spPr>
        <p:txBody>
          <a:bodyPr/>
          <a:lstStyle/>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U.S. relationship with Israel was genesis of national interests in the Middle East both of military and cultural value</a:t>
            </a:r>
            <a:endParaRPr sz="3200">
              <a:solidFill>
                <a:srgbClr val="5E524C"/>
              </a:solidFill>
              <a:effectLst>
                <a:outerShdw sx="100000" sy="100000" kx="0" ky="0" algn="b" rotWithShape="0" blurRad="25400" dist="25400" dir="5520000">
                  <a:srgbClr val="FFFFFF">
                    <a:alpha val="71999"/>
                  </a:srgbClr>
                </a:outerShdw>
              </a:effectLst>
            </a:endParaRPr>
          </a:p>
          <a:p>
            <a:pPr lvl="0" marL="2212064" indent="-2212064">
              <a:buClr>
                <a:srgbClr val="5E524C"/>
              </a:buClr>
              <a:defRPr sz="1800">
                <a:solidFill>
                  <a:srgbClr val="000000"/>
                </a:solidFill>
                <a:effectLst/>
              </a:defRPr>
            </a:pPr>
            <a:r>
              <a:rPr sz="3200">
                <a:solidFill>
                  <a:srgbClr val="5E524C"/>
                </a:solidFill>
                <a:effectLst>
                  <a:outerShdw sx="100000" sy="100000" kx="0" ky="0" algn="b" rotWithShape="0" blurRad="25400" dist="25400" dir="5520000">
                    <a:srgbClr val="FFFFFF">
                      <a:alpha val="71999"/>
                    </a:srgbClr>
                  </a:outerShdw>
                </a:effectLst>
              </a:rPr>
              <a:t>It was also a crucible for U.S. President Harry Truman and early post-WWII foreign policy. </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body" idx="1"/>
          </p:nvPr>
        </p:nvSpPr>
        <p:spPr>
          <a:prstGeom prst="rect">
            <a:avLst/>
          </a:prstGeom>
        </p:spPr>
        <p:txBody>
          <a:bodyPr/>
          <a:lstStyle/>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From 1946-1948 rapidly changing geopolitical circumstances, i.e. Cold War confronted the U.S. as new superpower</a:t>
            </a:r>
            <a:endParaRPr sz="3100">
              <a:effectLst>
                <a:outerShdw sx="100000" sy="100000" kx="0" ky="0" algn="b" rotWithShape="0" blurRad="25400" dist="22098" dir="5520000">
                  <a:srgbClr val="FFFFFF">
                    <a:alpha val="71999"/>
                  </a:srgbClr>
                </a:outerShdw>
              </a:effectLst>
            </a:endParaRPr>
          </a:p>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 US policy in the Middle East was focused on supporting Arab states' independence; aiding the development of oil-producing countries; preventing Soviet influence from Greece, Turkey and Iran; </a:t>
            </a:r>
            <a:endParaRPr sz="3100">
              <a:effectLst>
                <a:outerShdw sx="100000" sy="100000" kx="0" ky="0" algn="b" rotWithShape="0" blurRad="25400" dist="22098" dir="5520000">
                  <a:srgbClr val="FFFFFF">
                    <a:alpha val="71999"/>
                  </a:srgbClr>
                </a:outerShdw>
              </a:effectLst>
            </a:endParaRPr>
          </a:p>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Also, attempts were made to prevent an arms race and maintaining a neutral stance in the infant Arab-Israeli conflict.</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 name="Shape 85"/>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Genesis</a:t>
            </a:r>
          </a:p>
        </p:txBody>
      </p:sp>
      <p:sp>
        <p:nvSpPr>
          <p:cNvPr id="86" name="Shape 86"/>
          <p:cNvSpPr/>
          <p:nvPr>
            <p:ph type="body" idx="1"/>
          </p:nvPr>
        </p:nvSpPr>
        <p:spPr>
          <a:xfrm>
            <a:off x="901700" y="1491208"/>
            <a:ext cx="11201400" cy="7081292"/>
          </a:xfrm>
          <a:prstGeom prst="rect">
            <a:avLst/>
          </a:prstGeom>
        </p:spPr>
        <p:txBody>
          <a:bodyPr/>
          <a:lstStyle/>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 development of Arab-American relations under FDR,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 1945 Bitter Lake meeting between Roosevelt and Saudi King Ibn Saud.  </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This is a critically important event, which would set the tone for Arab intransigence regarding the idea of a Jewish State in Palestine.  </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Importantly, it also reveals at least part of the motivation behind U.S. State Department reluctance to move ahead with the proposal and gives the context for the adversarial relationship that would develop between State and the White House over Israel.  </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 authors go on to relate the most relevant developments between 1942 and 1948, including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Biltmore Declaration in support of a Jewish Home in Palestine,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 Harrison Report, which revealed the deplorable conditions of postwar Jews (which probably influenced Truman more than any other single event),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and the Anglo-American Committee, formed subsequently to study the feasibility of admitting 100,000 European Jews into Palestine.  </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These 100,000 is extremely helpful, as an understanding of the U.S., British, Soviet and Arab political maneuverings over it explains why the British eventually referred the issue to the U.N. (although there were economic considerations as well), the growing chasm between the U.S. and many other U.N. member nations, and the eventual general disappointment many of them expressed when the U.S. recognized Israel, essentially unilaterally.</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Genesis</a:t>
            </a:r>
          </a:p>
        </p:txBody>
      </p:sp>
      <p:sp>
        <p:nvSpPr>
          <p:cNvPr id="89" name="Shape 89"/>
          <p:cNvSpPr/>
          <p:nvPr>
            <p:ph type="body" idx="1"/>
          </p:nvPr>
        </p:nvSpPr>
        <p:spPr>
          <a:xfrm>
            <a:off x="901700" y="2113260"/>
            <a:ext cx="11201400" cy="6727826"/>
          </a:xfrm>
          <a:prstGeom prst="rect">
            <a:avLst/>
          </a:prstGeom>
        </p:spPr>
        <p:txBody>
          <a:bodyPr/>
          <a:lstStyle/>
          <a:p>
            <a:pPr lvl="0" marL="102891" indent="-102891"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The U.S. has been the principle power outside the region since the end of WWII</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Therefore any efforts in the Middle East imposed by outside powers and then enforced until both Jews and Arabs agreed to abide by it.</a:t>
            </a:r>
            <a:endParaRPr sz="1500">
              <a:effectLst>
                <a:outerShdw sx="100000" sy="100000" kx="0" ky="0" algn="b" rotWithShape="0" blurRad="12700" dist="10160" dir="5520000">
                  <a:srgbClr val="FFFFFF">
                    <a:alpha val="71999"/>
                  </a:srgbClr>
                </a:outerShdw>
              </a:effectLst>
            </a:endParaRPr>
          </a:p>
          <a:p>
            <a:pPr lvl="2" marL="4584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British Mandate principle and policy </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The two peoples’ national aims were irreconcilable. </a:t>
            </a:r>
            <a:endParaRPr sz="1500">
              <a:effectLst>
                <a:outerShdw sx="100000" sy="100000" kx="0" ky="0" algn="b" rotWithShape="0" blurRad="12700" dist="10160" dir="5520000">
                  <a:srgbClr val="FFFFFF">
                    <a:alpha val="71999"/>
                  </a:srgbClr>
                </a:outerShdw>
              </a:effectLst>
            </a:endParaRPr>
          </a:p>
          <a:p>
            <a:pPr lvl="2" marL="4584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British gave UN the “problem” of Jews and Arabs</a:t>
            </a:r>
            <a:endParaRPr sz="1500">
              <a:effectLst>
                <a:outerShdw sx="100000" sy="100000" kx="0" ky="0" algn="b" rotWithShape="0" blurRad="12700" dist="10160" dir="5520000">
                  <a:srgbClr val="FFFFFF">
                    <a:alpha val="71999"/>
                  </a:srgbClr>
                </a:outerShdw>
              </a:effectLst>
            </a:endParaRPr>
          </a:p>
          <a:p>
            <a:pPr lvl="2" marL="4584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Anglo-­American Morrison-Grady plan, </a:t>
            </a:r>
            <a:endParaRPr sz="1500">
              <a:effectLst>
                <a:outerShdw sx="100000" sy="100000" kx="0" ky="0" algn="b" rotWithShape="0" blurRad="12700" dist="10160" dir="5520000">
                  <a:srgbClr val="FFFFFF">
                    <a:alpha val="71999"/>
                  </a:srgbClr>
                </a:outerShdw>
              </a:effectLst>
            </a:endParaRPr>
          </a:p>
          <a:p>
            <a:pPr lvl="3" marL="6362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a federated Palestine with autonomous Jewish and Arab provinces</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Before 1948, sentiment as well as policy was aligned with Arabist mentality</a:t>
            </a:r>
            <a:endParaRPr sz="1500">
              <a:effectLst>
                <a:outerShdw sx="100000" sy="100000" kx="0" ky="0" algn="b" rotWithShape="0" blurRad="12700" dist="10160" dir="5520000">
                  <a:srgbClr val="FFFFFF">
                    <a:alpha val="71999"/>
                  </a:srgbClr>
                </a:outerShdw>
              </a:effectLst>
            </a:endParaRPr>
          </a:p>
          <a:p>
            <a:pPr lvl="2" marL="4584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anti-Zionist U.S. State Department</a:t>
            </a:r>
            <a:endParaRPr sz="1500">
              <a:effectLst>
                <a:outerShdw sx="100000" sy="100000" kx="0" ky="0" algn="b" rotWithShape="0" blurRad="12700" dist="10160" dir="5520000">
                  <a:srgbClr val="FFFFFF">
                    <a:alpha val="71999"/>
                  </a:srgbClr>
                </a:outerShdw>
              </a:effectLst>
            </a:endParaRPr>
          </a:p>
          <a:p>
            <a:pPr lvl="2" marL="4584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The ‘Arabists’ exerted considerable influence both as career diplomats and as bureaucrats within the State Department. But over time, group became insular and headstrong and showing a marked tendency to assert the Arab point of view. Nevertheless this Arabist elite, demonstrated their profound influence on American attitudes toward the Middle East.</a:t>
            </a:r>
            <a:endParaRPr sz="1500">
              <a:effectLst>
                <a:outerShdw sx="100000" sy="100000" kx="0" ky="0" algn="b" rotWithShape="0" blurRad="12700" dist="10160" dir="5520000">
                  <a:srgbClr val="FFFFFF">
                    <a:alpha val="71999"/>
                  </a:srgbClr>
                </a:outerShdw>
              </a:effectLst>
            </a:endParaRPr>
          </a:p>
          <a:p>
            <a:pPr lvl="0" marL="102891" indent="-102891"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President Truman had conflicted attitudes toward establishment of the State of Israel.</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ethical paradoxes</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moral ambiguities</a:t>
            </a:r>
            <a:endParaRPr sz="1500">
              <a:effectLst>
                <a:outerShdw sx="100000" sy="100000" kx="0" ky="0" algn="b" rotWithShape="0" blurRad="12700" dist="10160" dir="5520000">
                  <a:srgbClr val="FFFFFF">
                    <a:alpha val="71999"/>
                  </a:srgbClr>
                </a:outerShdw>
              </a:effectLst>
            </a:endParaRPr>
          </a:p>
          <a:p>
            <a:pPr lvl="1" marL="280692" indent="-102892" defTabSz="233679">
              <a:spcBef>
                <a:spcPts val="1200"/>
              </a:spcBef>
              <a:buClr>
                <a:srgbClr val="5E524C"/>
              </a:buClr>
              <a:defRPr sz="1800">
                <a:solidFill>
                  <a:srgbClr val="000000"/>
                </a:solidFill>
                <a:effectLst/>
              </a:defRPr>
            </a:pPr>
            <a:r>
              <a:rPr sz="1500">
                <a:solidFill>
                  <a:srgbClr val="5E524C"/>
                </a:solidFill>
                <a:effectLst>
                  <a:outerShdw sx="100000" sy="100000" kx="0" ky="0" algn="b" rotWithShape="0" blurRad="12700" dist="10160" dir="5520000">
                    <a:srgbClr val="FFFFFF">
                      <a:alpha val="71999"/>
                    </a:srgbClr>
                  </a:outerShdw>
                </a:effectLst>
              </a:rPr>
              <a:t>deeply flawed region</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Genesis</a:t>
            </a:r>
          </a:p>
        </p:txBody>
      </p:sp>
      <p:sp>
        <p:nvSpPr>
          <p:cNvPr id="92" name="Shape 92"/>
          <p:cNvSpPr/>
          <p:nvPr>
            <p:ph type="body" idx="1"/>
          </p:nvPr>
        </p:nvSpPr>
        <p:spPr>
          <a:xfrm>
            <a:off x="901700" y="1770210"/>
            <a:ext cx="11201400" cy="6802288"/>
          </a:xfrm>
          <a:prstGeom prst="rect">
            <a:avLst/>
          </a:prstGeom>
        </p:spPr>
        <p:txBody>
          <a:bodyPr/>
          <a:lstStyle/>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Pre-1948 existed the “prevailing standards of self-determination” that led to the 1922 League of Nations Mandate, which formally recognized “the historical connection of the Jewish people with Palestine” and endorsed their “reconstituting their national home” in that land.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offered legitimacy to the Balfour Declaration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infuriated the Arabs and Arabists (Orientalist's) </a:t>
            </a:r>
            <a:endParaRPr sz="1700">
              <a:effectLst>
                <a:outerShdw sx="100000" sy="100000" kx="0" ky="0" algn="b" rotWithShape="0" blurRad="12700" dist="12192" dir="5520000">
                  <a:srgbClr val="FFFFFF">
                    <a:alpha val="71999"/>
                  </a:srgbClr>
                </a:outerShdw>
              </a:effectLst>
            </a:endParaRPr>
          </a:p>
          <a:p>
            <a:pPr lvl="2" marL="60645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CIA’s pro-Arab operations in the 1940s and 50s by the agency’s three most influential—and colorful—officers in the Middle East. Kermit “Kim” Roosevelt was the grandson of Theodore Roosevelt and the first head of CIA covert action in the region; his cousin, Archie Roosevelt, was a Middle East scholar and chief of the Beirut station and Miles Copeland, a maverick covert operations specialist.</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The Mandate was a recognition that the number of stateless and endangered Jews in the world at that time far exceeded the number of Arabs living in the backwater of a defeated Ottoman Empire.</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Also, The Mandate indicated belief that self-determination for the Jewish people was not possible without a Jewish state.</a:t>
            </a:r>
            <a:endParaRPr sz="1700">
              <a:effectLst>
                <a:outerShdw sx="100000" sy="100000" kx="0" ky="0" algn="b" rotWithShape="0" blurRad="12700" dist="12192" dir="5520000">
                  <a:srgbClr val="FFFFFF">
                    <a:alpha val="71999"/>
                  </a:srgbClr>
                </a:outerShdw>
              </a:effectLst>
            </a:endParaRPr>
          </a:p>
          <a:p>
            <a:pPr lvl="0" marL="17973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Truman when he became president had extensive experience in Midwestern machine politics, but was a relative neophyte in the realm of foreign policy.  </a:t>
            </a:r>
            <a:endParaRPr sz="1700">
              <a:effectLst>
                <a:outerShdw sx="100000" sy="100000" kx="0" ky="0" algn="b" rotWithShape="0" blurRad="12700" dist="12192" dir="5520000">
                  <a:srgbClr val="FFFFFF">
                    <a:alpha val="71999"/>
                  </a:srgbClr>
                </a:outerShdw>
              </a:effectLst>
            </a:endParaRPr>
          </a:p>
          <a:p>
            <a:pPr lvl="1" marL="393097" indent="-179737" defTabSz="280415">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2192" dir="5520000">
                    <a:srgbClr val="FFFFFF">
                      <a:alpha val="71999"/>
                    </a:srgbClr>
                  </a:outerShdw>
                </a:effectLst>
              </a:rPr>
              <a:t>He had been largely excluded the circles of power as Roosevelt’s vice president; had to work against a tremendous information deficit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image10.png"/>
          <p:cNvPicPr/>
          <p:nvPr/>
        </p:nvPicPr>
        <p:blipFill>
          <a:blip r:embed="rId2">
            <a:extLst/>
          </a:blip>
          <a:stretch>
            <a:fillRect/>
          </a:stretch>
        </p:blipFill>
        <p:spPr>
          <a:xfrm>
            <a:off x="6140122" y="1530290"/>
            <a:ext cx="6210958" cy="5321421"/>
          </a:xfrm>
          <a:prstGeom prst="rect">
            <a:avLst/>
          </a:prstGeom>
          <a:ln w="12700">
            <a:miter lim="400000"/>
          </a:ln>
        </p:spPr>
      </p:pic>
      <p:sp>
        <p:nvSpPr>
          <p:cNvPr id="95" name="Shape 95"/>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The Crucible </a:t>
            </a:r>
          </a:p>
        </p:txBody>
      </p:sp>
      <p:sp>
        <p:nvSpPr>
          <p:cNvPr id="96" name="Shape 96"/>
          <p:cNvSpPr/>
          <p:nvPr>
            <p:ph type="body" idx="1"/>
          </p:nvPr>
        </p:nvSpPr>
        <p:spPr>
          <a:xfrm>
            <a:off x="901700" y="1460151"/>
            <a:ext cx="5334000" cy="7112349"/>
          </a:xfrm>
          <a:prstGeom prst="rect">
            <a:avLst/>
          </a:prstGeom>
        </p:spPr>
        <p:txBody>
          <a:bodyPr/>
          <a:lstStyle/>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By 1946 (first full year of Truman’s presidency), thousands of Jewish refugees were stranded, caught between an unwillingness to remain in Europe, and displaced otherwise.</a:t>
            </a:r>
            <a:endParaRPr sz="1700">
              <a:effectLst>
                <a:outerShdw sx="100000" sy="100000" kx="0" ky="0" algn="b" rotWithShape="0" blurRad="12700" dist="13970" dir="5520000">
                  <a:srgbClr val="FFFFFF">
                    <a:alpha val="71999"/>
                  </a:srgbClr>
                </a:outerShdw>
              </a:effectLst>
            </a:endParaRPr>
          </a:p>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Wish to join fellow Jews in British-Mandate Palestine.</a:t>
            </a:r>
            <a:endParaRPr sz="1700">
              <a:effectLst>
                <a:outerShdw sx="100000" sy="100000" kx="0" ky="0" algn="b" rotWithShape="0" blurRad="12700" dist="13970" dir="5520000">
                  <a:srgbClr val="FFFFFF">
                    <a:alpha val="71999"/>
                  </a:srgbClr>
                </a:outerShdw>
              </a:effectLst>
            </a:endParaRPr>
          </a:p>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To Palestine’s Arab population these Jews represented an enormous threat to their own desire for self-determination. </a:t>
            </a:r>
            <a:endParaRPr sz="1700">
              <a:effectLst>
                <a:outerShdw sx="100000" sy="100000" kx="0" ky="0" algn="b" rotWithShape="0" blurRad="12700" dist="13970" dir="5520000">
                  <a:srgbClr val="FFFFFF">
                    <a:alpha val="71999"/>
                  </a:srgbClr>
                </a:outerShdw>
              </a:effectLst>
            </a:endParaRPr>
          </a:p>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A huge new influx of Jewish refugees from Europe endangered both their majority and their land.</a:t>
            </a:r>
            <a:endParaRPr sz="1700">
              <a:effectLst>
                <a:outerShdw sx="100000" sy="100000" kx="0" ky="0" algn="b" rotWithShape="0" blurRad="12700" dist="13970" dir="5520000">
                  <a:srgbClr val="FFFFFF">
                    <a:alpha val="71999"/>
                  </a:srgbClr>
                </a:outerShdw>
              </a:effectLst>
            </a:endParaRPr>
          </a:p>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“There was probably never a time after December 1917” — in the wake of the Balfour Declaration supporting a Jewish homeland in Palestine — “that the Jews and Arabs in Palestine could have agreed on their own to share or divide the country,”</a:t>
            </a:r>
            <a:endParaRPr sz="1700">
              <a:effectLst>
                <a:outerShdw sx="100000" sy="100000" kx="0" ky="0" algn="b" rotWithShape="0" blurRad="12700" dist="13970" dir="5520000">
                  <a:srgbClr val="FFFFFF">
                    <a:alpha val="71999"/>
                  </a:srgbClr>
                </a:outerShdw>
              </a:effectLst>
            </a:endParaRPr>
          </a:p>
          <a:p>
            <a:pPr lvl="0" marL="182412" indent="-182412" defTabSz="321308">
              <a:spcBef>
                <a:spcPts val="1500"/>
              </a:spcBef>
              <a:buClr>
                <a:srgbClr val="5E524C"/>
              </a:buClr>
              <a:defRPr sz="1800">
                <a:solidFill>
                  <a:srgbClr val="000000"/>
                </a:solidFill>
                <a:effectLst/>
              </a:defRPr>
            </a:pPr>
            <a:r>
              <a:rPr sz="1700">
                <a:solidFill>
                  <a:srgbClr val="5E524C"/>
                </a:solidFill>
                <a:effectLst>
                  <a:outerShdw sx="100000" sy="100000" kx="0" ky="0" algn="b" rotWithShape="0" blurRad="12700" dist="13970" dir="5520000">
                    <a:srgbClr val="FFFFFF">
                      <a:alpha val="71999"/>
                    </a:srgbClr>
                  </a:outerShdw>
                </a:effectLst>
              </a:rPr>
              <a:t>-‘</a:t>
            </a:r>
            <a:r>
              <a:rPr i="1" sz="1700">
                <a:solidFill>
                  <a:srgbClr val="5E524C"/>
                </a:solidFill>
                <a:effectLst>
                  <a:outerShdw sx="100000" sy="100000" kx="0" ky="0" algn="b" rotWithShape="0" blurRad="12700" dist="13970" dir="5520000">
                    <a:srgbClr val="FFFFFF">
                      <a:alpha val="71999"/>
                    </a:srgbClr>
                  </a:outerShdw>
                </a:effectLst>
              </a:rPr>
              <a:t>Genesis: Truman, American Jews, and the Origins of the Arab/Israeli Conflict</a:t>
            </a:r>
            <a:r>
              <a:rPr sz="1700">
                <a:solidFill>
                  <a:srgbClr val="5E524C"/>
                </a:solidFill>
                <a:effectLst>
                  <a:outerShdw sx="100000" sy="100000" kx="0" ky="0" algn="b" rotWithShape="0" blurRad="12700" dist="13970" dir="5520000">
                    <a:srgbClr val="FFFFFF">
                      <a:alpha val="71999"/>
                    </a:srgbClr>
                  </a:outerShdw>
                </a:effectLst>
              </a:rPr>
              <a:t>,’ by John B. Judis (2014)</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Course overview</a:t>
            </a:r>
          </a:p>
        </p:txBody>
      </p:sp>
      <p:sp>
        <p:nvSpPr>
          <p:cNvPr id="40" name="Shape 40"/>
          <p:cNvSpPr/>
          <p:nvPr>
            <p:ph type="body" idx="1"/>
          </p:nvPr>
        </p:nvSpPr>
        <p:spPr>
          <a:xfrm>
            <a:off x="901700" y="1537444"/>
            <a:ext cx="11201400" cy="7035056"/>
          </a:xfrm>
          <a:prstGeom prst="rect">
            <a:avLst/>
          </a:prstGeom>
        </p:spPr>
        <p:txBody>
          <a:bodyPr/>
          <a:lstStyle/>
          <a:p>
            <a:pPr lvl="0" marL="172860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Examine the continuity and change of U.S. foreign relations with Israel</a:t>
            </a:r>
            <a:endParaRPr sz="3000">
              <a:effectLst>
                <a:outerShdw sx="100000" sy="100000" kx="0" ky="0" algn="b" rotWithShape="0" blurRad="25400" dist="21336" dir="5520000">
                  <a:srgbClr val="FFFFFF">
                    <a:alpha val="71999"/>
                  </a:srgbClr>
                </a:outerShdw>
              </a:effectLst>
            </a:endParaRPr>
          </a:p>
          <a:p>
            <a:pPr lvl="1" marL="210198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tight bonds with inherent tension</a:t>
            </a:r>
            <a:endParaRPr sz="3000">
              <a:effectLst>
                <a:outerShdw sx="100000" sy="100000" kx="0" ky="0" algn="b" rotWithShape="0" blurRad="25400" dist="21336" dir="5520000">
                  <a:srgbClr val="FFFFFF">
                    <a:alpha val="71999"/>
                  </a:srgbClr>
                </a:outerShdw>
              </a:effectLst>
            </a:endParaRPr>
          </a:p>
          <a:p>
            <a:pPr lvl="0" marL="172860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An overview of change from President Truman to President Obama</a:t>
            </a:r>
            <a:endParaRPr sz="3000">
              <a:effectLst>
                <a:outerShdw sx="100000" sy="100000" kx="0" ky="0" algn="b" rotWithShape="0" blurRad="25400" dist="21336" dir="5520000">
                  <a:srgbClr val="FFFFFF">
                    <a:alpha val="71999"/>
                  </a:srgbClr>
                </a:outerShdw>
              </a:effectLst>
            </a:endParaRPr>
          </a:p>
          <a:p>
            <a:pPr lvl="0" marL="172860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Examine key milestones in the relationship of the two nations</a:t>
            </a:r>
            <a:endParaRPr sz="3000">
              <a:effectLst>
                <a:outerShdw sx="100000" sy="100000" kx="0" ky="0" algn="b" rotWithShape="0" blurRad="25400" dist="21336" dir="5520000">
                  <a:srgbClr val="FFFFFF">
                    <a:alpha val="71999"/>
                  </a:srgbClr>
                </a:outerShdw>
              </a:effectLst>
            </a:endParaRPr>
          </a:p>
          <a:p>
            <a:pPr lvl="0" marL="172860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Impact of U.S. presidential decision making on foreign policy</a:t>
            </a:r>
            <a:endParaRPr sz="3000">
              <a:effectLst>
                <a:outerShdw sx="100000" sy="100000" kx="0" ky="0" algn="b" rotWithShape="0" blurRad="25400" dist="21336" dir="5520000">
                  <a:srgbClr val="FFFFFF">
                    <a:alpha val="71999"/>
                  </a:srgbClr>
                </a:outerShdw>
              </a:effectLst>
            </a:endParaRPr>
          </a:p>
          <a:p>
            <a:pPr lvl="0" marL="1728604" indent="-1728604" defTabSz="490727">
              <a:spcBef>
                <a:spcPts val="2600"/>
              </a:spcBef>
              <a:buClr>
                <a:srgbClr val="5E524C"/>
              </a:buClr>
              <a:defRPr sz="1800">
                <a:solidFill>
                  <a:srgbClr val="000000"/>
                </a:solidFill>
                <a:effectLst/>
              </a:defRPr>
            </a:pPr>
            <a:r>
              <a:rPr sz="3000">
                <a:solidFill>
                  <a:srgbClr val="5E524C"/>
                </a:solidFill>
                <a:effectLst>
                  <a:outerShdw sx="100000" sy="100000" kx="0" ky="0" algn="b" rotWithShape="0" blurRad="25400" dist="21336" dir="5520000">
                    <a:srgbClr val="FFFFFF">
                      <a:alpha val="71999"/>
                    </a:srgbClr>
                  </a:outerShdw>
                </a:effectLst>
              </a:rPr>
              <a:t>Impact of foreign policy crisis on relationship with Israel</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body" idx="1"/>
          </p:nvPr>
        </p:nvSpPr>
        <p:spPr>
          <a:prstGeom prst="rect">
            <a:avLst/>
          </a:prstGeom>
        </p:spPr>
        <p:txBody>
          <a:bodyPr/>
          <a:lstStyle/>
          <a:p>
            <a:pPr lvl="0" marL="28229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Allis and Ronald Radosh in their 2009 book, </a:t>
            </a:r>
            <a:r>
              <a:rPr i="1" sz="1900">
                <a:solidFill>
                  <a:srgbClr val="5E524C"/>
                </a:solidFill>
                <a:effectLst>
                  <a:outerShdw sx="100000" sy="100000" kx="0" ky="0" algn="b" rotWithShape="0" blurRad="12700" dist="13716" dir="5520000">
                    <a:srgbClr val="FFFFFF">
                      <a:alpha val="71999"/>
                    </a:srgbClr>
                  </a:outerShdw>
                </a:effectLst>
              </a:rPr>
              <a:t>A Safe Haven: Harry S. Truman and the Founding of Israel </a:t>
            </a:r>
            <a:r>
              <a:rPr sz="1900">
                <a:solidFill>
                  <a:srgbClr val="5E524C"/>
                </a:solidFill>
                <a:effectLst>
                  <a:outerShdw sx="100000" sy="100000" kx="0" ky="0" algn="b" rotWithShape="0" blurRad="12700" dist="13716" dir="5520000">
                    <a:srgbClr val="FFFFFF">
                      <a:alpha val="71999"/>
                    </a:srgbClr>
                  </a:outerShdw>
                </a:effectLst>
              </a:rPr>
              <a:t>offers a most complete blow-by-blow account of what happened in Truman’s recognition of Israel</a:t>
            </a:r>
            <a:endParaRPr sz="1900">
              <a:effectLst>
                <a:outerShdw sx="100000" sy="100000" kx="0" ky="0" algn="b" rotWithShape="0" blurRad="12700" dist="13716" dir="5520000">
                  <a:srgbClr val="FFFFFF">
                    <a:alpha val="71999"/>
                  </a:srgbClr>
                </a:outerShdw>
              </a:effectLst>
            </a:endParaRPr>
          </a:p>
          <a:p>
            <a:pPr lvl="1" marL="52232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Key to Radosh is Truman’s Christian Zionism</a:t>
            </a:r>
            <a:endParaRPr sz="1900">
              <a:effectLst>
                <a:outerShdw sx="100000" sy="100000" kx="0" ky="0" algn="b" rotWithShape="0" blurRad="12700" dist="13716" dir="5520000">
                  <a:srgbClr val="FFFFFF">
                    <a:alpha val="71999"/>
                  </a:srgbClr>
                </a:outerShdw>
              </a:effectLst>
            </a:endParaRPr>
          </a:p>
          <a:p>
            <a:pPr lvl="2" marL="762357"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coincidentally this is offered as evidence as to earlier support from British Foreign Minister Balfour to U.S. President Wilson.</a:t>
            </a:r>
            <a:endParaRPr sz="1900">
              <a:effectLst>
                <a:outerShdw sx="100000" sy="100000" kx="0" ky="0" algn="b" rotWithShape="0" blurRad="12700" dist="13716" dir="5520000">
                  <a:srgbClr val="FFFFFF">
                    <a:alpha val="71999"/>
                  </a:srgbClr>
                </a:outerShdw>
              </a:effectLst>
            </a:endParaRPr>
          </a:p>
          <a:p>
            <a:pPr lvl="0" marL="28229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Verbal and archival evidence indicates that Truman often quoted Deuteronomy (“Go in and take possession of the land to which the Lord has sworn unto your fathers”) </a:t>
            </a:r>
            <a:endParaRPr sz="1900">
              <a:effectLst>
                <a:outerShdw sx="100000" sy="100000" kx="0" ky="0" algn="b" rotWithShape="0" blurRad="12700" dist="13716" dir="5520000">
                  <a:srgbClr val="FFFFFF">
                    <a:alpha val="71999"/>
                  </a:srgbClr>
                </a:outerShdw>
              </a:effectLst>
            </a:endParaRPr>
          </a:p>
          <a:p>
            <a:pPr lvl="1" marL="52232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Alfred Lilienthal, a State Department Arabist, said Truman “was a Biblical fundamentalist who constantly pointed” to those words; </a:t>
            </a:r>
            <a:endParaRPr sz="1900">
              <a:effectLst>
                <a:outerShdw sx="100000" sy="100000" kx="0" ky="0" algn="b" rotWithShape="0" blurRad="12700" dist="13716" dir="5520000">
                  <a:srgbClr val="FFFFFF">
                    <a:alpha val="71999"/>
                  </a:srgbClr>
                </a:outerShdw>
              </a:effectLst>
            </a:endParaRPr>
          </a:p>
          <a:p>
            <a:pPr lvl="1" marL="52232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Truman and his chief White House aide, Clark Clifford, exchanged biblical passages on the boundaries of Israel; and </a:t>
            </a:r>
            <a:endParaRPr sz="1900">
              <a:effectLst>
                <a:outerShdw sx="100000" sy="100000" kx="0" ky="0" algn="b" rotWithShape="0" blurRad="12700" dist="13716" dir="5520000">
                  <a:srgbClr val="FFFFFF">
                    <a:alpha val="71999"/>
                  </a:srgbClr>
                </a:outerShdw>
              </a:effectLst>
            </a:endParaRPr>
          </a:p>
          <a:p>
            <a:pPr lvl="1" marL="522326" indent="-282296" defTabSz="315468">
              <a:spcBef>
                <a:spcPts val="1700"/>
              </a:spcBef>
              <a:buClr>
                <a:srgbClr val="5E524C"/>
              </a:buClr>
              <a:defRPr sz="1800">
                <a:solidFill>
                  <a:srgbClr val="000000"/>
                </a:solidFill>
                <a:effectLst/>
              </a:defRPr>
            </a:pPr>
            <a:r>
              <a:rPr sz="1900">
                <a:solidFill>
                  <a:srgbClr val="5E524C"/>
                </a:solidFill>
                <a:effectLst>
                  <a:outerShdw sx="100000" sy="100000" kx="0" ky="0" algn="b" rotWithShape="0" blurRad="12700" dist="13716" dir="5520000">
                    <a:srgbClr val="FFFFFF">
                      <a:alpha val="71999"/>
                    </a:srgbClr>
                  </a:outerShdw>
                </a:effectLst>
              </a:rPr>
              <a:t>Six months after recognizing Israel, Truman wrote Chaim Weizmann that “[w]hat you have received at the hands of the world has been far less than was your due.”</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The Crucible </a:t>
            </a:r>
          </a:p>
        </p:txBody>
      </p:sp>
      <p:sp>
        <p:nvSpPr>
          <p:cNvPr id="101" name="Shape 101"/>
          <p:cNvSpPr/>
          <p:nvPr>
            <p:ph type="body" idx="1"/>
          </p:nvPr>
        </p:nvSpPr>
        <p:spPr>
          <a:xfrm>
            <a:off x="901700" y="1546272"/>
            <a:ext cx="11201400" cy="7026227"/>
          </a:xfrm>
          <a:prstGeom prst="rect">
            <a:avLst/>
          </a:prstGeom>
        </p:spPr>
        <p:txBody>
          <a:bodyPr/>
          <a:lstStyle/>
          <a:p>
            <a:pPr lvl="0" marL="416448"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President Truman’s relationship with the burgeoning Zionist lobby was strained. </a:t>
            </a:r>
            <a:endParaRPr sz="2100">
              <a:effectLst>
                <a:outerShdw sx="100000" sy="100000" kx="0" ky="0" algn="b" rotWithShape="0" blurRad="12700" dist="14985" dir="5520000">
                  <a:srgbClr val="FFFFFF">
                    <a:alpha val="71999"/>
                  </a:srgbClr>
                </a:outerShdw>
              </a:effectLst>
            </a:endParaRPr>
          </a:p>
          <a:p>
            <a:pPr lvl="1" marL="678703"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Truman exhibited a casual anti-Semitism that was certainly not out of place in his day, but also counted Jews among his close friends and advisers.</a:t>
            </a:r>
            <a:endParaRPr sz="2100">
              <a:effectLst>
                <a:outerShdw sx="100000" sy="100000" kx="0" ky="0" algn="b" rotWithShape="0" blurRad="12700" dist="14985" dir="5520000">
                  <a:srgbClr val="FFFFFF">
                    <a:alpha val="71999"/>
                  </a:srgbClr>
                </a:outerShdw>
              </a:effectLst>
            </a:endParaRPr>
          </a:p>
          <a:p>
            <a:pPr lvl="0" marL="416448"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He felt put-upon by Zionist groups clamoring for his administration’s support and comes across as whiny — the “one constant in his reproaches were the ‘emotional Jews’ of the United States,’ </a:t>
            </a:r>
            <a:endParaRPr sz="2100">
              <a:effectLst>
                <a:outerShdw sx="100000" sy="100000" kx="0" ky="0" algn="b" rotWithShape="0" blurRad="12700" dist="14985" dir="5520000">
                  <a:srgbClr val="FFFFFF">
                    <a:alpha val="71999"/>
                  </a:srgbClr>
                </a:outerShdw>
              </a:effectLst>
            </a:endParaRPr>
          </a:p>
          <a:p>
            <a:pPr lvl="1" marL="678703"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Truman was also aware of the political risks of taking sides.</a:t>
            </a:r>
            <a:endParaRPr sz="2100">
              <a:effectLst>
                <a:outerShdw sx="100000" sy="100000" kx="0" ky="0" algn="b" rotWithShape="0" blurRad="12700" dist="14985" dir="5520000">
                  <a:srgbClr val="FFFFFF">
                    <a:alpha val="71999"/>
                  </a:srgbClr>
                </a:outerShdw>
              </a:effectLst>
            </a:endParaRPr>
          </a:p>
          <a:p>
            <a:pPr lvl="0" marL="416448"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On the one hand, to support Israel might be to involve the United States in a new world conflict after having just emerged from World War II. </a:t>
            </a:r>
            <a:endParaRPr sz="2100">
              <a:effectLst>
                <a:outerShdw sx="100000" sy="100000" kx="0" ky="0" algn="b" rotWithShape="0" blurRad="12700" dist="14985" dir="5520000">
                  <a:srgbClr val="FFFFFF">
                    <a:alpha val="71999"/>
                  </a:srgbClr>
                </a:outerShdw>
              </a:effectLst>
            </a:endParaRPr>
          </a:p>
          <a:p>
            <a:pPr lvl="0" marL="416448"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On the other, domestic political pressure mitigated strongly against remaining neutral. </a:t>
            </a:r>
            <a:endParaRPr sz="2100">
              <a:effectLst>
                <a:outerShdw sx="100000" sy="100000" kx="0" ky="0" algn="b" rotWithShape="0" blurRad="12700" dist="14985" dir="5520000">
                  <a:srgbClr val="FFFFFF">
                    <a:alpha val="71999"/>
                  </a:srgbClr>
                </a:outerShdw>
              </a:effectLst>
            </a:endParaRPr>
          </a:p>
          <a:p>
            <a:pPr lvl="1" marL="678703" indent="-416448" defTabSz="344676">
              <a:spcBef>
                <a:spcPts val="1800"/>
              </a:spcBef>
              <a:buClr>
                <a:srgbClr val="5E524C"/>
              </a:buClr>
              <a:defRPr sz="1800">
                <a:solidFill>
                  <a:srgbClr val="000000"/>
                </a:solidFill>
                <a:effectLst/>
              </a:defRPr>
            </a:pPr>
            <a:r>
              <a:rPr sz="2100">
                <a:solidFill>
                  <a:srgbClr val="5E524C"/>
                </a:solidFill>
                <a:effectLst>
                  <a:outerShdw sx="100000" sy="100000" kx="0" ky="0" algn="b" rotWithShape="0" blurRad="12700" dist="14985" dir="5520000">
                    <a:srgbClr val="FFFFFF">
                      <a:alpha val="71999"/>
                    </a:srgbClr>
                  </a:outerShdw>
                </a:effectLst>
              </a:rPr>
              <a:t>“I’m sorry, gentlemen,’’ the president said, “but I have to answer to hundreds of thousands who are anxious for the success of Zionism; I do not have hundreds of thousands of Arabs among my constituents.”</a:t>
            </a:r>
            <a:endParaRPr sz="2100">
              <a:effectLst>
                <a:outerShdw sx="100000" sy="100000" kx="0" ky="0" algn="b" rotWithShape="0" blurRad="12700" dist="14985" dir="5520000">
                  <a:srgbClr val="FFFFFF">
                    <a:alpha val="71999"/>
                  </a:srgbClr>
                </a:outerShdw>
              </a:effectLst>
            </a:endParaRPr>
          </a:p>
          <a:p>
            <a:pPr lvl="0" marL="232280" indent="-232280" defTabSz="344676">
              <a:lnSpc>
                <a:spcPct val="90000"/>
              </a:lnSpc>
              <a:spcBef>
                <a:spcPts val="1600"/>
              </a:spcBef>
              <a:buClr>
                <a:srgbClr val="5E524C"/>
              </a:buClr>
              <a:defRPr sz="1800">
                <a:solidFill>
                  <a:srgbClr val="000000"/>
                </a:solidFill>
                <a:effectLst/>
              </a:defRPr>
            </a:pPr>
            <a:r>
              <a:rPr>
                <a:solidFill>
                  <a:srgbClr val="5E524C"/>
                </a:solidFill>
                <a:effectLst>
                  <a:outerShdw sx="100000" sy="100000" kx="0" ky="0" algn="b" rotWithShape="0" blurRad="12700" dist="14985" dir="5520000">
                    <a:srgbClr val="FFFFFF">
                      <a:alpha val="71999"/>
                    </a:srgbClr>
                  </a:outerShdw>
                </a:effectLst>
              </a:rPr>
              <a:t>-‘Genesis,’ by John B. Judis (2014)</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body" idx="1"/>
          </p:nvPr>
        </p:nvSpPr>
        <p:spPr>
          <a:xfrm>
            <a:off x="901700" y="1124891"/>
            <a:ext cx="11201400" cy="6888810"/>
          </a:xfrm>
          <a:prstGeom prst="rect">
            <a:avLst/>
          </a:prstGeom>
        </p:spPr>
        <p:txBody>
          <a:bodyPr/>
          <a:lstStyle/>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Binationalism, the Zionist movement associated with Judah Magnes, Martin Buber, and Henrietta Szold: support a Jewish presence but recognized Arab rights in British Mandate Palestine. </a:t>
            </a:r>
            <a:endParaRPr sz="1900">
              <a:effectLst>
                <a:outerShdw sx="100000" sy="100000" kx="0" ky="0" algn="b" rotWithShape="0" blurRad="12700" dist="13461" dir="5520000">
                  <a:srgbClr val="FFFFFF">
                    <a:alpha val="71999"/>
                  </a:srgbClr>
                </a:outerShdw>
              </a:effectLst>
            </a:endParaRPr>
          </a:p>
          <a:p>
            <a:pPr lvl="1" marL="512654"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Important to note that Zionist binationalism, never a potent force.</a:t>
            </a:r>
            <a:endParaRPr sz="1900">
              <a:effectLst>
                <a:outerShdw sx="100000" sy="100000" kx="0" ky="0" algn="b" rotWithShape="0" blurRad="12700" dist="13461" dir="5520000">
                  <a:srgbClr val="FFFFFF">
                    <a:alpha val="71999"/>
                  </a:srgbClr>
                </a:outerShdw>
              </a:effectLst>
            </a:endParaRPr>
          </a:p>
          <a:p>
            <a:pPr lvl="1" marL="512654"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When discussing the period 1947–48,  a revised partition plan would have given Palestinians more territory than allotted by the 1947 United Nations (UN) plan.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Although various Arab League countries and some Palestinian leaders were willing to entertain such ideas, Grand Mufti Haj Amin al-Husayni’s influence still prevailed among Palestinians, and Arab leaders mistrusted each other’s intentions; thus they rejected any compromise.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Also of importance is to recognize the differences between liberal Zionism, as embodied by Justice Brandeis and Rabbi Stephen Wise, and militant American Zionism, with each varying approaches to the American public and politicians. </a:t>
            </a:r>
            <a:endParaRPr sz="1900">
              <a:effectLst>
                <a:outerShdw sx="100000" sy="100000" kx="0" ky="0" algn="b" rotWithShape="0" blurRad="12700" dist="13461" dir="5520000">
                  <a:srgbClr val="FFFFFF">
                    <a:alpha val="71999"/>
                  </a:srgbClr>
                </a:outerShdw>
              </a:effectLst>
            </a:endParaRPr>
          </a:p>
          <a:p>
            <a:pPr lvl="1" marL="512654"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Important to note: neither camp considered the Palestinians as having any rights; Palestinians were equivalent to American Indians, inferior peoples whose concerns were minimal when compared to those of whites. </a:t>
            </a:r>
            <a:endParaRPr sz="1900">
              <a:effectLst>
                <a:outerShdw sx="100000" sy="100000" kx="0" ky="0" algn="b" rotWithShape="0" blurRad="12700" dist="13461" dir="5520000">
                  <a:srgbClr val="FFFFFF">
                    <a:alpha val="71999"/>
                  </a:srgbClr>
                </a:outerShdw>
              </a:effectLst>
            </a:endParaRPr>
          </a:p>
          <a:p>
            <a:pPr lvl="1" marL="512654"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This is an indictment of American liberal Zionists, a double standard, where concern for the less fortunate could apply in Western countries but not to non-Westerners.</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body" idx="1"/>
          </p:nvPr>
        </p:nvSpPr>
        <p:spPr>
          <a:xfrm>
            <a:off x="901700" y="849758"/>
            <a:ext cx="11201400" cy="7163942"/>
          </a:xfrm>
          <a:prstGeom prst="rect">
            <a:avLst/>
          </a:prstGeom>
        </p:spPr>
        <p:txBody>
          <a:bodyPr/>
          <a:lstStyle/>
          <a:p>
            <a:pPr lvl="0" marL="727000" indent="-727000"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Zionist and Palestinian were often unreconcilable during the pre-1948 statehood. </a:t>
            </a:r>
            <a:endParaRPr sz="2400">
              <a:effectLst>
                <a:outerShdw sx="100000" sy="100000" kx="0" ky="0" algn="b" rotWithShape="0" blurRad="12700" dist="17526" dir="5520000">
                  <a:srgbClr val="FFFFFF">
                    <a:alpha val="71999"/>
                  </a:srgbClr>
                </a:outerShdw>
              </a:effectLst>
            </a:endParaRPr>
          </a:p>
          <a:p>
            <a:pPr lvl="0" marL="727000" indent="-727000"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Important to acknowledge the political realities behind American decision-making that often disregarded Palestinian needs. </a:t>
            </a:r>
            <a:endParaRPr sz="2400">
              <a:effectLst>
                <a:outerShdw sx="100000" sy="100000" kx="0" ky="0" algn="b" rotWithShape="0" blurRad="12700" dist="17526" dir="5520000">
                  <a:srgbClr val="FFFFFF">
                    <a:alpha val="71999"/>
                  </a:srgbClr>
                </a:outerShdw>
              </a:effectLst>
            </a:endParaRPr>
          </a:p>
          <a:p>
            <a:pPr lvl="0" marL="727000" indent="-727000"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Due to the Balfour Declaration, “The British and the Zionists had conspired to screw the Arabs out of a country that by the prevailing standards of self-determination should have been theirs.” (</a:t>
            </a:r>
            <a:r>
              <a:rPr i="1" sz="2400">
                <a:solidFill>
                  <a:srgbClr val="5E524C"/>
                </a:solidFill>
                <a:effectLst>
                  <a:outerShdw sx="100000" sy="100000" kx="0" ky="0" algn="b" rotWithShape="0" blurRad="12700" dist="17526" dir="5520000">
                    <a:srgbClr val="FFFFFF">
                      <a:alpha val="71999"/>
                    </a:srgbClr>
                  </a:outerShdw>
                </a:effectLst>
              </a:rPr>
              <a:t>Genesis</a:t>
            </a:r>
            <a:r>
              <a:rPr sz="2400">
                <a:solidFill>
                  <a:srgbClr val="5E524C"/>
                </a:solidFill>
                <a:effectLst>
                  <a:outerShdw sx="100000" sy="100000" kx="0" ky="0" algn="b" rotWithShape="0" blurRad="12700" dist="17526" dir="5520000">
                    <a:srgbClr val="FFFFFF">
                      <a:alpha val="71999"/>
                    </a:srgbClr>
                  </a:outerShdw>
                </a:effectLst>
              </a:rPr>
              <a:t>, p.251)</a:t>
            </a:r>
            <a:endParaRPr sz="2400">
              <a:effectLst>
                <a:outerShdw sx="100000" sy="100000" kx="0" ky="0" algn="b" rotWithShape="0" blurRad="12700" dist="17526" dir="5520000">
                  <a:srgbClr val="FFFFFF">
                    <a:alpha val="71999"/>
                  </a:srgbClr>
                </a:outerShdw>
              </a:effectLst>
            </a:endParaRPr>
          </a:p>
          <a:p>
            <a:pPr lvl="1" marL="1033704" indent="-726999"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view of Arabists in U.S. State Department</a:t>
            </a:r>
            <a:endParaRPr sz="2400">
              <a:effectLst>
                <a:outerShdw sx="100000" sy="100000" kx="0" ky="0" algn="b" rotWithShape="0" blurRad="12700" dist="17526" dir="5520000">
                  <a:srgbClr val="FFFFFF">
                    <a:alpha val="71999"/>
                  </a:srgbClr>
                </a:outerShdw>
              </a:effectLst>
            </a:endParaRPr>
          </a:p>
          <a:p>
            <a:pPr lvl="1" marL="1033704" indent="-726999"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view of T.E. Lawrence (British military commander, author)</a:t>
            </a:r>
            <a:endParaRPr sz="2400">
              <a:effectLst>
                <a:outerShdw sx="100000" sy="100000" kx="0" ky="0" algn="b" rotWithShape="0" blurRad="12700" dist="17526" dir="5520000">
                  <a:srgbClr val="FFFFFF">
                    <a:alpha val="71999"/>
                  </a:srgbClr>
                </a:outerShdw>
              </a:effectLst>
            </a:endParaRPr>
          </a:p>
          <a:p>
            <a:pPr lvl="1" marL="1033704" indent="-726999"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arguably the revisionist view of some contemporary historians and authors</a:t>
            </a:r>
            <a:endParaRPr sz="2400">
              <a:effectLst>
                <a:outerShdw sx="100000" sy="100000" kx="0" ky="0" algn="b" rotWithShape="0" blurRad="12700" dist="17526" dir="5520000">
                  <a:srgbClr val="FFFFFF">
                    <a:alpha val="71999"/>
                  </a:srgbClr>
                </a:outerShdw>
              </a:effectLst>
            </a:endParaRPr>
          </a:p>
          <a:p>
            <a:pPr lvl="0" marL="727000" indent="-727000" defTabSz="403097">
              <a:spcBef>
                <a:spcPts val="2200"/>
              </a:spcBef>
              <a:buClr>
                <a:srgbClr val="5E524C"/>
              </a:buClr>
              <a:defRPr sz="1800">
                <a:solidFill>
                  <a:srgbClr val="000000"/>
                </a:solidFill>
                <a:effectLst/>
              </a:defRPr>
            </a:pPr>
            <a:r>
              <a:rPr sz="2400">
                <a:solidFill>
                  <a:srgbClr val="5E524C"/>
                </a:solidFill>
                <a:effectLst>
                  <a:outerShdw sx="100000" sy="100000" kx="0" ky="0" algn="b" rotWithShape="0" blurRad="12700" dist="17526" dir="5520000">
                    <a:srgbClr val="FFFFFF">
                      <a:alpha val="71999"/>
                    </a:srgbClr>
                  </a:outerShdw>
                </a:effectLst>
              </a:rPr>
              <a:t>However, contemporary policy decisions override past events. </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THe Crucible </a:t>
            </a:r>
          </a:p>
        </p:txBody>
      </p:sp>
      <p:sp>
        <p:nvSpPr>
          <p:cNvPr id="108" name="Shape 108"/>
          <p:cNvSpPr/>
          <p:nvPr>
            <p:ph type="body" idx="1"/>
          </p:nvPr>
        </p:nvSpPr>
        <p:spPr>
          <a:xfrm>
            <a:off x="901700" y="1551234"/>
            <a:ext cx="11201400" cy="7021267"/>
          </a:xfrm>
          <a:prstGeom prst="rect">
            <a:avLst/>
          </a:prstGeom>
        </p:spPr>
        <p:txBody>
          <a:bodyPr/>
          <a:lstStyle/>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Argument that Truman acted largely for humanitarian purposes, and that domestic politics played only a small role in the president’s decision-making process.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Truman wrote that his challenge was to create neither an Arab nor a Jewish policy, but an American policy [that] ‘…aimed at the peaceful solution of a world trouble spot…based on the desire to see promises kept and human misery relieved.’” (xiii)</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Truman also stated in a letter to Senator Walter F. George (R-GA) that “[he was] not interested in the politics of the situation, or what effect it will have on votes in the United States.  [He was] interested in relieving a half million people of the most distressful situation that has happened in the world since A. Hitler made his invasion of Europe.” (p.192)</a:t>
            </a:r>
            <a:endParaRPr b="1" sz="1900" u="sng">
              <a:solidFill>
                <a:srgbClr val="492D17"/>
              </a:solidFill>
              <a:effectLst>
                <a:outerShdw sx="100000" sy="100000" kx="0" ky="0" algn="b" rotWithShape="0" blurRad="12700" dist="13461" dir="5520000">
                  <a:srgbClr val="FFFFFF">
                    <a:alpha val="71999"/>
                  </a:srgbClr>
                </a:outerShdw>
              </a:effectLst>
              <a:uFill>
                <a:solidFill>
                  <a:srgbClr val="492D17"/>
                </a:solidFill>
              </a:uFill>
              <a:latin typeface="Georgia"/>
              <a:ea typeface="Georgia"/>
              <a:cs typeface="Georgia"/>
              <a:sym typeface="Georgia"/>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 Truman’s well-known response to Defense Secretary James Forrestal’s advice to move cautiously so as not to endanger U.S. access to Arab oil: “Truman had heard enough and answered that he didn’t want to handle this from the standpoint of oil, ‘but from the standpoint of what is right’.” (p.178)</a:t>
            </a:r>
            <a:endParaRPr b="1" sz="1900" u="sng">
              <a:solidFill>
                <a:srgbClr val="492D17"/>
              </a:solidFill>
              <a:effectLst>
                <a:outerShdw sx="100000" sy="100000" kx="0" ky="0" algn="b" rotWithShape="0" blurRad="12700" dist="13461" dir="5520000">
                  <a:srgbClr val="FFFFFF">
                    <a:alpha val="71999"/>
                  </a:srgbClr>
                </a:outerShdw>
              </a:effectLst>
              <a:uFill>
                <a:solidFill>
                  <a:srgbClr val="492D17"/>
                </a:solidFill>
              </a:uFill>
              <a:latin typeface="Georgia"/>
              <a:ea typeface="Georgia"/>
              <a:cs typeface="Georgia"/>
              <a:sym typeface="Georgia"/>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This depiction of Truman as an essentially moral person, confirms what biographer David McCullough’s wrote in his award-winning biography of Truman.</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-Allis Radosh and Ronald Radosh, </a:t>
            </a:r>
            <a:r>
              <a:rPr i="1" sz="1900">
                <a:solidFill>
                  <a:srgbClr val="5E524C"/>
                </a:solidFill>
                <a:effectLst>
                  <a:outerShdw sx="100000" sy="100000" kx="0" ky="0" algn="b" rotWithShape="0" blurRad="12700" dist="13461" dir="5520000">
                    <a:srgbClr val="FFFFFF">
                      <a:alpha val="71999"/>
                    </a:srgbClr>
                  </a:outerShdw>
                </a:effectLst>
              </a:rPr>
              <a:t>A Safe Haven </a:t>
            </a:r>
            <a:r>
              <a:rPr sz="1900">
                <a:solidFill>
                  <a:srgbClr val="5E524C"/>
                </a:solidFill>
                <a:effectLst>
                  <a:outerShdw sx="100000" sy="100000" kx="0" ky="0" algn="b" rotWithShape="0" blurRad="12700" dist="13461" dir="5520000">
                    <a:srgbClr val="FFFFFF">
                      <a:alpha val="71999"/>
                    </a:srgbClr>
                  </a:outerShdw>
                </a:effectLst>
              </a:rPr>
              <a:t>(2010)</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-David McCullough, </a:t>
            </a:r>
            <a:r>
              <a:rPr i="1" sz="1900">
                <a:solidFill>
                  <a:srgbClr val="5E524C"/>
                </a:solidFill>
                <a:effectLst>
                  <a:outerShdw sx="100000" sy="100000" kx="0" ky="0" algn="b" rotWithShape="0" blurRad="12700" dist="13461" dir="5520000">
                    <a:srgbClr val="FFFFFF">
                      <a:alpha val="71999"/>
                    </a:srgbClr>
                  </a:outerShdw>
                </a:effectLst>
              </a:rPr>
              <a:t>Truman </a:t>
            </a:r>
            <a:r>
              <a:rPr sz="1900">
                <a:solidFill>
                  <a:srgbClr val="5E524C"/>
                </a:solidFill>
                <a:effectLst>
                  <a:outerShdw sx="100000" sy="100000" kx="0" ky="0" algn="b" rotWithShape="0" blurRad="12700" dist="13461" dir="5520000">
                    <a:srgbClr val="FFFFFF">
                      <a:alpha val="71999"/>
                    </a:srgbClr>
                  </a:outerShdw>
                </a:effectLst>
              </a:rPr>
              <a:t>(1992)</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body" idx="1"/>
          </p:nvPr>
        </p:nvSpPr>
        <p:spPr>
          <a:xfrm>
            <a:off x="901700" y="466029"/>
            <a:ext cx="11201400" cy="8665124"/>
          </a:xfrm>
          <a:prstGeom prst="rect">
            <a:avLst/>
          </a:prstGeom>
        </p:spPr>
        <p:txBody>
          <a:bodyPr/>
          <a:lstStyle/>
          <a:p>
            <a:pPr lvl="0" marL="870737" indent="-870737" defTabSz="379729">
              <a:spcBef>
                <a:spcPts val="2000"/>
              </a:spcBef>
              <a:buClr>
                <a:srgbClr val="5E524C"/>
              </a:buClr>
              <a:defRPr sz="1800">
                <a:solidFill>
                  <a:srgbClr val="000000"/>
                </a:solidFill>
                <a:effectLst/>
              </a:defRPr>
            </a:pPr>
            <a:r>
              <a:rPr sz="2600">
                <a:solidFill>
                  <a:srgbClr val="5E524C"/>
                </a:solidFill>
                <a:effectLst>
                  <a:outerShdw sx="100000" sy="100000" kx="0" ky="0" algn="b" rotWithShape="0" blurRad="12700" dist="16510" dir="5520000">
                    <a:srgbClr val="FFFFFF">
                      <a:alpha val="71999"/>
                    </a:srgbClr>
                  </a:outerShdw>
                </a:effectLst>
              </a:rPr>
              <a:t>Britain and the United States, in a joint effort to examine the dilemma, established the "Anglo-American Committee of Inquiry." In April 1946, the committee submitted ten recommendations covering topics such as "The European Problem," "Refugee Immigration Into Palestine," "Principals of Government," "United Nations Trusteeship," "Equality of Standards," "Land Policy," "Economic Development," "Education," and "The Need for Peace in Palestine.”</a:t>
            </a:r>
            <a:endParaRPr sz="2600">
              <a:effectLst>
                <a:outerShdw sx="100000" sy="100000" kx="0" ky="0" algn="b" rotWithShape="0" blurRad="12700" dist="16510" dir="5520000">
                  <a:srgbClr val="FFFFFF">
                    <a:alpha val="71999"/>
                  </a:srgbClr>
                </a:outerShdw>
              </a:effectLst>
            </a:endParaRPr>
          </a:p>
          <a:p>
            <a:pPr lvl="0" marL="870737" indent="-870737" defTabSz="379729">
              <a:spcBef>
                <a:spcPts val="2000"/>
              </a:spcBef>
              <a:buClr>
                <a:srgbClr val="5E524C"/>
              </a:buClr>
              <a:defRPr sz="1800">
                <a:solidFill>
                  <a:srgbClr val="000000"/>
                </a:solidFill>
                <a:effectLst/>
              </a:defRPr>
            </a:pPr>
            <a:r>
              <a:rPr sz="2600">
                <a:solidFill>
                  <a:srgbClr val="5E524C"/>
                </a:solidFill>
                <a:effectLst>
                  <a:outerShdw sx="100000" sy="100000" kx="0" ky="0" algn="b" rotWithShape="0" blurRad="12700" dist="16510" dir="5520000">
                    <a:srgbClr val="FFFFFF">
                      <a:alpha val="71999"/>
                    </a:srgbClr>
                  </a:outerShdw>
                </a:effectLst>
              </a:rPr>
              <a:t>British, Arab, and Jewish reactions to the recommendations were not favorable. Jewish terrorism in Palestine antagonized the British, and by February 1947 Arab-Jewish communications had collapsed. </a:t>
            </a:r>
            <a:endParaRPr sz="2600">
              <a:effectLst>
                <a:outerShdw sx="100000" sy="100000" kx="0" ky="0" algn="b" rotWithShape="0" blurRad="12700" dist="16510" dir="5520000">
                  <a:srgbClr val="FFFFFF">
                    <a:alpha val="71999"/>
                  </a:srgbClr>
                </a:outerShdw>
              </a:effectLst>
            </a:endParaRPr>
          </a:p>
          <a:p>
            <a:pPr lvl="0" marL="870737" indent="-870737" defTabSz="379729">
              <a:spcBef>
                <a:spcPts val="2000"/>
              </a:spcBef>
              <a:buClr>
                <a:srgbClr val="5E524C"/>
              </a:buClr>
              <a:defRPr sz="1800">
                <a:solidFill>
                  <a:srgbClr val="000000"/>
                </a:solidFill>
                <a:effectLst/>
              </a:defRPr>
            </a:pPr>
            <a:r>
              <a:rPr sz="2600">
                <a:solidFill>
                  <a:srgbClr val="5E524C"/>
                </a:solidFill>
                <a:effectLst>
                  <a:outerShdw sx="100000" sy="100000" kx="0" ky="0" algn="b" rotWithShape="0" blurRad="12700" dist="16510" dir="5520000">
                    <a:srgbClr val="FFFFFF">
                      <a:alpha val="71999"/>
                    </a:srgbClr>
                  </a:outerShdw>
                </a:effectLst>
              </a:rPr>
              <a:t>Britain, anxious to rid itself of the problem, set the United Nations in motion, formally requesting on April 2, 1947, that the U.N. General Assembly set up the Special Committee on Palestine (UNSCOP). </a:t>
            </a:r>
            <a:endParaRPr sz="2600">
              <a:effectLst>
                <a:outerShdw sx="100000" sy="100000" kx="0" ky="0" algn="b" rotWithShape="0" blurRad="12700" dist="16510" dir="5520000">
                  <a:srgbClr val="FFFFFF">
                    <a:alpha val="71999"/>
                  </a:srgbClr>
                </a:outerShdw>
              </a:effectLst>
            </a:endParaRPr>
          </a:p>
          <a:p>
            <a:pPr lvl="1" marL="1159662" indent="-870737" defTabSz="379729">
              <a:spcBef>
                <a:spcPts val="2000"/>
              </a:spcBef>
              <a:buClr>
                <a:srgbClr val="5E524C"/>
              </a:buClr>
              <a:defRPr sz="1800">
                <a:solidFill>
                  <a:srgbClr val="000000"/>
                </a:solidFill>
                <a:effectLst/>
              </a:defRPr>
            </a:pPr>
            <a:r>
              <a:rPr sz="2600">
                <a:solidFill>
                  <a:srgbClr val="5E524C"/>
                </a:solidFill>
                <a:effectLst>
                  <a:outerShdw sx="100000" sy="100000" kx="0" ky="0" algn="b" rotWithShape="0" blurRad="12700" dist="16510" dir="5520000">
                    <a:srgbClr val="FFFFFF">
                      <a:alpha val="71999"/>
                    </a:srgbClr>
                  </a:outerShdw>
                </a:effectLst>
              </a:rPr>
              <a:t>This committee recommended that the British mandate over Palestine be ended and that the territory be partitioned into two states. </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body" idx="1"/>
          </p:nvPr>
        </p:nvSpPr>
        <p:spPr>
          <a:xfrm>
            <a:off x="901700" y="425746"/>
            <a:ext cx="11201400" cy="8635408"/>
          </a:xfrm>
          <a:prstGeom prst="rect">
            <a:avLst/>
          </a:prstGeom>
        </p:spPr>
        <p:txBody>
          <a:bodyPr/>
          <a:lstStyle/>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Jewish reaction was mixed--some wanted control of all of Palestine; others realized that partition spelled hope for their dream of a homeland. The Arabs were not at all agreeable to the UNSCOP plan.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In October the Arab League Council directed the governments of its member states to move troops to the Palestine border.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President Truman instructed the State Department to support the U.N. plan, and, with protest it did so.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On November 29, 1947, the partition plan was passed by the U.N. General Assembly.</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At midnight on May 14, 1948, the Provisional Government of Israel proclaimed a new State of Israel.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On that same date, the United States, in the person of President Truman, recognized the provisional Jewish government as </a:t>
            </a:r>
            <a:r>
              <a:rPr i="1" sz="2100">
                <a:solidFill>
                  <a:srgbClr val="5E524C"/>
                </a:solidFill>
                <a:effectLst>
                  <a:outerShdw sx="100000" sy="100000" kx="0" ky="0" algn="b" rotWithShape="0" blurRad="12700" dist="13208" dir="5520000">
                    <a:srgbClr val="FFFFFF">
                      <a:alpha val="71999"/>
                    </a:srgbClr>
                  </a:outerShdw>
                </a:effectLst>
              </a:rPr>
              <a:t>de facto</a:t>
            </a:r>
            <a:r>
              <a:rPr sz="2100">
                <a:solidFill>
                  <a:srgbClr val="5E524C"/>
                </a:solidFill>
                <a:effectLst>
                  <a:outerShdw sx="100000" sy="100000" kx="0" ky="0" algn="b" rotWithShape="0" blurRad="12700" dist="13208" dir="5520000">
                    <a:srgbClr val="FFFFFF">
                      <a:alpha val="71999"/>
                    </a:srgbClr>
                  </a:outerShdw>
                </a:effectLst>
              </a:rPr>
              <a:t> authority of the Jewish state (</a:t>
            </a:r>
            <a:r>
              <a:rPr i="1" sz="2100">
                <a:solidFill>
                  <a:srgbClr val="5E524C"/>
                </a:solidFill>
                <a:effectLst>
                  <a:outerShdw sx="100000" sy="100000" kx="0" ky="0" algn="b" rotWithShape="0" blurRad="12700" dist="13208" dir="5520000">
                    <a:srgbClr val="FFFFFF">
                      <a:alpha val="71999"/>
                    </a:srgbClr>
                  </a:outerShdw>
                </a:effectLst>
              </a:rPr>
              <a:t>de jure</a:t>
            </a:r>
            <a:r>
              <a:rPr sz="2100">
                <a:solidFill>
                  <a:srgbClr val="5E524C"/>
                </a:solidFill>
                <a:effectLst>
                  <a:outerShdw sx="100000" sy="100000" kx="0" ky="0" algn="b" rotWithShape="0" blurRad="12700" dist="13208" dir="5520000">
                    <a:srgbClr val="FFFFFF">
                      <a:alpha val="71999"/>
                    </a:srgbClr>
                  </a:outerShdw>
                </a:effectLst>
              </a:rPr>
              <a:t> recognition was extended on January 31, 1949).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The U.S. delegates to the U.N. and top-ranking State Department officials were angered that Truman released his recognition statement to the press without notifying them first. </a:t>
            </a:r>
            <a:endParaRPr sz="2100">
              <a:effectLst>
                <a:outerShdw sx="100000" sy="100000" kx="0" ky="0" algn="b" rotWithShape="0" blurRad="12700" dist="13208" dir="5520000">
                  <a:srgbClr val="FFFFFF">
                    <a:alpha val="71999"/>
                  </a:srgbClr>
                </a:outerShdw>
              </a:effectLst>
            </a:endParaRPr>
          </a:p>
          <a:p>
            <a:pPr lvl="0" marL="367039" indent="-367039" defTabSz="303783">
              <a:spcBef>
                <a:spcPts val="1600"/>
              </a:spcBef>
              <a:buClr>
                <a:srgbClr val="5E524C"/>
              </a:buClr>
              <a:defRPr sz="1800">
                <a:solidFill>
                  <a:srgbClr val="000000"/>
                </a:solidFill>
                <a:effectLst/>
              </a:defRPr>
            </a:pPr>
            <a:r>
              <a:rPr sz="2100">
                <a:solidFill>
                  <a:srgbClr val="5E524C"/>
                </a:solidFill>
                <a:effectLst>
                  <a:outerShdw sx="100000" sy="100000" kx="0" ky="0" algn="b" rotWithShape="0" blurRad="12700" dist="13208" dir="5520000">
                    <a:srgbClr val="FFFFFF">
                      <a:alpha val="71999"/>
                    </a:srgbClr>
                  </a:outerShdw>
                </a:effectLst>
              </a:rPr>
              <a:t>On May 15, 1948, the first day of Israeli Independence and exactly one year after UNSCOP was established, Arab armies invaded Israel and the first Arab-Israeli war began.</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4" name="image11.png"/>
          <p:cNvPicPr/>
          <p:nvPr/>
        </p:nvPicPr>
        <p:blipFill>
          <a:blip r:embed="rId2">
            <a:extLst/>
          </a:blip>
          <a:stretch>
            <a:fillRect/>
          </a:stretch>
        </p:blipFill>
        <p:spPr>
          <a:xfrm>
            <a:off x="6620546" y="909746"/>
            <a:ext cx="6337304" cy="8293101"/>
          </a:xfrm>
          <a:prstGeom prst="rect">
            <a:avLst/>
          </a:prstGeom>
          <a:ln w="12700">
            <a:miter lim="400000"/>
          </a:ln>
        </p:spPr>
      </p:pic>
      <p:pic>
        <p:nvPicPr>
          <p:cNvPr id="115" name="image12.png"/>
          <p:cNvPicPr/>
          <p:nvPr/>
        </p:nvPicPr>
        <p:blipFill>
          <a:blip r:embed="rId3">
            <a:extLst/>
          </a:blip>
          <a:stretch>
            <a:fillRect/>
          </a:stretch>
        </p:blipFill>
        <p:spPr>
          <a:xfrm>
            <a:off x="368300" y="431800"/>
            <a:ext cx="6057900" cy="889000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media1.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037916" y="482600"/>
            <a:ext cx="5215471" cy="3911600"/>
          </a:xfrm>
          <a:prstGeom prst="rect">
            <a:avLst/>
          </a:prstGeom>
        </p:spPr>
      </p:pic>
      <p:pic>
        <p:nvPicPr>
          <p:cNvPr id="118" name="media2.mp4"/>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7122786" y="5080151"/>
            <a:ext cx="4554864" cy="3416149"/>
          </a:xfrm>
          <a:prstGeom prst="rect">
            <a:avLst/>
          </a:prstGeom>
        </p:spPr>
      </p:pic>
      <p:pic>
        <p:nvPicPr>
          <p:cNvPr id="119" name="image15.png"/>
          <p:cNvPicPr/>
          <p:nvPr/>
        </p:nvPicPr>
        <p:blipFill>
          <a:blip r:embed="rId8">
            <a:extLst/>
          </a:blip>
          <a:stretch>
            <a:fillRect/>
          </a:stretch>
        </p:blipFill>
        <p:spPr>
          <a:xfrm>
            <a:off x="368300" y="431800"/>
            <a:ext cx="6057900" cy="88900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17"/>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1" grpId="2" fill="hold">
                                  <p:stCondLst>
                                    <p:cond delay="0"/>
                                  </p:stCondLst>
                                  <p:childTnLst>
                                    <p:cmd type="call" cmd="playFrom(0.0)">
                                      <p:cBhvr>
                                        <p:cTn id="10" dur="0"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17"/>
                </p:tgtEl>
              </p:cMediaNode>
            </p:video>
            <p:video fullScrn="0">
              <p:cMediaNode mute="0" showWhenStopped="1" numSld="1" vol="100000">
                <p:cTn id="12" fill="hold" display="0">
                  <p:stCondLst>
                    <p:cond delay="indefinite"/>
                  </p:stCondLst>
                </p:cTn>
                <p:tgtEl>
                  <p:spTgt spid="11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sources</a:t>
            </a:r>
          </a:p>
        </p:txBody>
      </p:sp>
      <p:sp>
        <p:nvSpPr>
          <p:cNvPr id="122" name="Shape 122"/>
          <p:cNvSpPr/>
          <p:nvPr>
            <p:ph type="body" idx="1"/>
          </p:nvPr>
        </p:nvSpPr>
        <p:spPr>
          <a:xfrm>
            <a:off x="901700" y="2603500"/>
            <a:ext cx="11201400" cy="5969000"/>
          </a:xfrm>
          <a:prstGeom prst="rect">
            <a:avLst/>
          </a:prstGeom>
        </p:spPr>
        <p:txBody>
          <a:bodyPr/>
          <a:lstStyle/>
          <a:p>
            <a:pPr lvl="0" marL="1155138" indent="-1155138" defTabSz="449833">
              <a:spcBef>
                <a:spcPts val="2400"/>
              </a:spcBef>
              <a:buClr>
                <a:srgbClr val="5E524C"/>
              </a:buClr>
              <a:defRPr sz="1800">
                <a:solidFill>
                  <a:srgbClr val="000000"/>
                </a:solidFill>
                <a:effectLst/>
              </a:defRPr>
            </a:pPr>
            <a:r>
              <a:rPr sz="2700">
                <a:solidFill>
                  <a:srgbClr val="5E524C"/>
                </a:solidFill>
                <a:effectLst>
                  <a:outerShdw sx="100000" sy="100000" kx="0" ky="0" algn="b" rotWithShape="0" blurRad="25400" dist="19558" dir="5520000">
                    <a:srgbClr val="FFFFFF">
                      <a:alpha val="71999"/>
                    </a:srgbClr>
                  </a:outerShdw>
                </a:effectLst>
              </a:rPr>
              <a:t>The telegram reproduced here is from decimal file 867n.01/5-1448, </a:t>
            </a:r>
            <a:r>
              <a:rPr sz="2700">
                <a:effectLst>
                  <a:outerShdw sx="100000" sy="100000" kx="0" ky="0" algn="b" rotWithShape="0" blurRad="25400" dist="19558" dir="5520000">
                    <a:srgbClr val="FFFFFF">
                      <a:alpha val="71999"/>
                    </a:srgbClr>
                  </a:outerShdw>
                </a:effectLst>
                <a:hlinkClick r:id="rId2" invalidUrl="" action="" tgtFrame="" tooltip="" history="1" highlightClick="0" endSnd="0"/>
              </a:rPr>
              <a:t>Records of the Department of State</a:t>
            </a:r>
            <a:r>
              <a:rPr sz="2700">
                <a:solidFill>
                  <a:srgbClr val="5E524C"/>
                </a:solidFill>
                <a:effectLst>
                  <a:outerShdw sx="100000" sy="100000" kx="0" ky="0" algn="b" rotWithShape="0" blurRad="25400" dist="19558" dir="5520000">
                    <a:srgbClr val="FFFFFF">
                      <a:alpha val="71999"/>
                    </a:srgbClr>
                  </a:outerShdw>
                </a:effectLst>
              </a:rPr>
              <a:t>, Record Group 59, National Archives and Records Administration, Washington, DC. </a:t>
            </a:r>
            <a:endParaRPr sz="2700">
              <a:effectLst>
                <a:outerShdw sx="100000" sy="100000" kx="0" ky="0" algn="b" rotWithShape="0" blurRad="25400" dist="19558" dir="5520000">
                  <a:srgbClr val="FFFFFF">
                    <a:alpha val="71999"/>
                  </a:srgbClr>
                </a:outerShdw>
              </a:effectLst>
            </a:endParaRPr>
          </a:p>
          <a:p>
            <a:pPr lvl="0" marL="1155138" indent="-1155138" defTabSz="449833">
              <a:spcBef>
                <a:spcPts val="2400"/>
              </a:spcBef>
              <a:buClr>
                <a:srgbClr val="5E524C"/>
              </a:buClr>
              <a:defRPr sz="1800">
                <a:solidFill>
                  <a:srgbClr val="000000"/>
                </a:solidFill>
                <a:effectLst/>
              </a:defRPr>
            </a:pPr>
            <a:r>
              <a:rPr sz="2700">
                <a:solidFill>
                  <a:srgbClr val="5E524C"/>
                </a:solidFill>
                <a:effectLst>
                  <a:outerShdw sx="100000" sy="100000" kx="0" ky="0" algn="b" rotWithShape="0" blurRad="25400" dist="19558" dir="5520000">
                    <a:srgbClr val="FFFFFF">
                      <a:alpha val="71999"/>
                    </a:srgbClr>
                  </a:outerShdw>
                </a:effectLst>
              </a:rPr>
              <a:t>The </a:t>
            </a:r>
            <a:r>
              <a:rPr sz="2700">
                <a:effectLst>
                  <a:outerShdw sx="100000" sy="100000" kx="0" ky="0" algn="b" rotWithShape="0" blurRad="25400" dist="19558" dir="5520000">
                    <a:srgbClr val="FFFFFF">
                      <a:alpha val="71999"/>
                    </a:srgbClr>
                  </a:outerShdw>
                </a:effectLst>
                <a:hlinkClick r:id="rId3" invalidUrl="" action="" tgtFrame="" tooltip="" history="1" highlightClick="0" endSnd="0"/>
              </a:rPr>
              <a:t>press release</a:t>
            </a:r>
            <a:r>
              <a:rPr sz="2700">
                <a:solidFill>
                  <a:srgbClr val="5E524C"/>
                </a:solidFill>
                <a:effectLst>
                  <a:outerShdw sx="100000" sy="100000" kx="0" ky="0" algn="b" rotWithShape="0" blurRad="25400" dist="19558" dir="5520000">
                    <a:srgbClr val="FFFFFF">
                      <a:alpha val="71999"/>
                    </a:srgbClr>
                  </a:outerShdw>
                </a:effectLst>
              </a:rPr>
              <a:t> is from the records of Charles G. Ross, Alphabetical File, Handwriting of the President at the </a:t>
            </a:r>
            <a:r>
              <a:rPr sz="2700">
                <a:effectLst>
                  <a:outerShdw sx="100000" sy="100000" kx="0" ky="0" algn="b" rotWithShape="0" blurRad="25400" dist="19558" dir="5520000">
                    <a:srgbClr val="FFFFFF">
                      <a:alpha val="71999"/>
                    </a:srgbClr>
                  </a:outerShdw>
                </a:effectLst>
                <a:hlinkClick r:id="rId4" invalidUrl="" action="" tgtFrame="" tooltip="" history="1" highlightClick="0" endSnd="0"/>
              </a:rPr>
              <a:t>Harry S. Truman Presidential Library</a:t>
            </a:r>
            <a:r>
              <a:rPr sz="2700">
                <a:solidFill>
                  <a:srgbClr val="5E524C"/>
                </a:solidFill>
                <a:effectLst>
                  <a:outerShdw sx="100000" sy="100000" kx="0" ky="0" algn="b" rotWithShape="0" blurRad="25400" dist="19558" dir="5520000">
                    <a:srgbClr val="FFFFFF">
                      <a:alpha val="71999"/>
                    </a:srgbClr>
                  </a:outerShdw>
                </a:effectLst>
              </a:rPr>
              <a:t>, Independence, MO. </a:t>
            </a:r>
            <a:endParaRPr sz="2700">
              <a:effectLst>
                <a:outerShdw sx="100000" sy="100000" kx="0" ky="0" algn="b" rotWithShape="0" blurRad="25400" dist="19558" dir="5520000">
                  <a:srgbClr val="FFFFFF">
                    <a:alpha val="71999"/>
                  </a:srgbClr>
                </a:outerShdw>
              </a:effectLst>
            </a:endParaRPr>
          </a:p>
          <a:p>
            <a:pPr lvl="0" marL="1155138" indent="-1155138" defTabSz="449833">
              <a:spcBef>
                <a:spcPts val="2400"/>
              </a:spcBef>
              <a:buClr>
                <a:srgbClr val="5E524C"/>
              </a:buClr>
              <a:defRPr sz="1800">
                <a:solidFill>
                  <a:srgbClr val="000000"/>
                </a:solidFill>
                <a:effectLst/>
              </a:defRPr>
            </a:pPr>
            <a:r>
              <a:rPr sz="2700">
                <a:solidFill>
                  <a:srgbClr val="5E524C"/>
                </a:solidFill>
                <a:effectLst>
                  <a:outerShdw sx="100000" sy="100000" kx="0" ky="0" algn="b" rotWithShape="0" blurRad="25400" dist="19558" dir="5520000">
                    <a:srgbClr val="FFFFFF">
                      <a:alpha val="71999"/>
                    </a:srgbClr>
                  </a:outerShdw>
                </a:effectLst>
              </a:rPr>
              <a:t>The Library is part of the </a:t>
            </a:r>
            <a:r>
              <a:rPr sz="2700">
                <a:effectLst>
                  <a:outerShdw sx="100000" sy="100000" kx="0" ky="0" algn="b" rotWithShape="0" blurRad="25400" dist="19558" dir="5520000">
                    <a:srgbClr val="FFFFFF">
                      <a:alpha val="71999"/>
                    </a:srgbClr>
                  </a:outerShdw>
                </a:effectLst>
                <a:hlinkClick r:id="rId5" invalidUrl="" action="" tgtFrame="" tooltip="" history="1" highlightClick="0" endSnd="0"/>
              </a:rPr>
              <a:t>Presidential Libraries</a:t>
            </a:r>
            <a:r>
              <a:rPr sz="2700">
                <a:solidFill>
                  <a:srgbClr val="5E524C"/>
                </a:solidFill>
                <a:effectLst>
                  <a:outerShdw sx="100000" sy="100000" kx="0" ky="0" algn="b" rotWithShape="0" blurRad="25400" dist="19558" dir="5520000">
                    <a:srgbClr val="FFFFFF">
                      <a:alpha val="71999"/>
                    </a:srgbClr>
                  </a:outerShdw>
                </a:effectLst>
              </a:rPr>
              <a:t> system of the National Archives and Records Administration.</a:t>
            </a:r>
            <a:endParaRPr sz="2700">
              <a:effectLst>
                <a:outerShdw sx="100000" sy="100000" kx="0" ky="0" algn="b" rotWithShape="0" blurRad="25400" dist="19558" dir="5520000">
                  <a:srgbClr val="FFFFFF">
                    <a:alpha val="71999"/>
                  </a:srgbClr>
                </a:outerShdw>
              </a:effectLst>
            </a:endParaRPr>
          </a:p>
          <a:p>
            <a:pPr lvl="0" marL="1155138" indent="-1155138" defTabSz="449833">
              <a:spcBef>
                <a:spcPts val="2400"/>
              </a:spcBef>
              <a:buClr>
                <a:srgbClr val="5E524C"/>
              </a:buClr>
              <a:defRPr sz="1800">
                <a:solidFill>
                  <a:srgbClr val="000000"/>
                </a:solidFill>
                <a:effectLst/>
              </a:defRPr>
            </a:pPr>
            <a:r>
              <a:rPr sz="2700">
                <a:solidFill>
                  <a:srgbClr val="5E524C"/>
                </a:solidFill>
                <a:effectLst>
                  <a:outerShdw sx="100000" sy="100000" kx="0" ky="0" algn="b" rotWithShape="0" blurRad="25400" dist="19558" dir="5520000">
                    <a:srgbClr val="FFFFFF">
                      <a:alpha val="71999"/>
                    </a:srgbClr>
                  </a:outerShdw>
                </a:effectLst>
              </a:rPr>
              <a:t>Recognition of Israel. </a:t>
            </a:r>
            <a:r>
              <a:rPr sz="2700">
                <a:effectLst>
                  <a:outerShdw sx="100000" sy="100000" kx="0" ky="0" algn="b" rotWithShape="0" blurRad="25400" dist="19558" dir="5520000">
                    <a:srgbClr val="FFFFFF">
                      <a:alpha val="71999"/>
                    </a:srgbClr>
                  </a:outerShdw>
                </a:effectLst>
                <a:hlinkClick r:id="rId6" invalidUrl="" action="" tgtFrame="" tooltip="" history="1" highlightClick="0" endSnd="0"/>
              </a:rPr>
              <a:t>http://jcpa.org/article/president-truman’s-decision-to-recognize-israel/</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Course objectives</a:t>
            </a:r>
          </a:p>
        </p:txBody>
      </p:sp>
      <p:sp>
        <p:nvSpPr>
          <p:cNvPr id="43" name="Shape 43"/>
          <p:cNvSpPr/>
          <p:nvPr>
            <p:ph type="body" idx="1"/>
          </p:nvPr>
        </p:nvSpPr>
        <p:spPr>
          <a:xfrm>
            <a:off x="901700" y="1765249"/>
            <a:ext cx="11201400" cy="6807253"/>
          </a:xfrm>
          <a:prstGeom prst="rect">
            <a:avLst/>
          </a:prstGeom>
        </p:spPr>
        <p:txBody>
          <a:bodyPr/>
          <a:lstStyle/>
          <a:p>
            <a:pPr lvl="0" marL="430566"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Explore major themes, historical events, and personalities in U.S.-Israeli relations </a:t>
            </a:r>
            <a:endParaRPr sz="2100">
              <a:effectLst>
                <a:outerShdw sx="100000" sy="100000" kx="0" ky="0" algn="b" rotWithShape="0" blurRad="12700" dist="15494" dir="5520000">
                  <a:srgbClr val="FFFFFF">
                    <a:alpha val="71999"/>
                  </a:srgbClr>
                </a:outerShdw>
              </a:effectLst>
            </a:endParaRPr>
          </a:p>
          <a:p>
            <a:pPr lvl="1" marL="701711"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before 1948</a:t>
            </a:r>
            <a:endParaRPr sz="2100">
              <a:effectLst>
                <a:outerShdw sx="100000" sy="100000" kx="0" ky="0" algn="b" rotWithShape="0" blurRad="12700" dist="15494" dir="5520000">
                  <a:srgbClr val="FFFFFF">
                    <a:alpha val="71999"/>
                  </a:srgbClr>
                </a:outerShdw>
              </a:effectLst>
            </a:endParaRPr>
          </a:p>
          <a:p>
            <a:pPr lvl="1" marL="701711"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after 1948</a:t>
            </a:r>
            <a:endParaRPr sz="2100">
              <a:effectLst>
                <a:outerShdw sx="100000" sy="100000" kx="0" ky="0" algn="b" rotWithShape="0" blurRad="12700" dist="15494" dir="5520000">
                  <a:srgbClr val="FFFFFF">
                    <a:alpha val="71999"/>
                  </a:srgbClr>
                </a:outerShdw>
              </a:effectLst>
            </a:endParaRPr>
          </a:p>
          <a:p>
            <a:pPr lvl="0" marL="430566"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Discuss the nature of America’s ‘special’ and ‘strategic’ relationship with Israel</a:t>
            </a:r>
            <a:endParaRPr sz="2100">
              <a:effectLst>
                <a:outerShdw sx="100000" sy="100000" kx="0" ky="0" algn="b" rotWithShape="0" blurRad="12700" dist="15494" dir="5520000">
                  <a:srgbClr val="FFFFFF">
                    <a:alpha val="71999"/>
                  </a:srgbClr>
                </a:outerShdw>
              </a:effectLst>
            </a:endParaRPr>
          </a:p>
          <a:p>
            <a:pPr lvl="0" marL="430566"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Role, if any, of lobbies</a:t>
            </a:r>
            <a:endParaRPr sz="2100">
              <a:effectLst>
                <a:outerShdw sx="100000" sy="100000" kx="0" ky="0" algn="b" rotWithShape="0" blurRad="12700" dist="15494" dir="5520000">
                  <a:srgbClr val="FFFFFF">
                    <a:alpha val="71999"/>
                  </a:srgbClr>
                </a:outerShdw>
              </a:effectLst>
            </a:endParaRPr>
          </a:p>
          <a:p>
            <a:pPr lvl="0" marL="430566"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Familiarity of key players and issues and complexities of U.S. diplomatic efforts in the Middle East</a:t>
            </a:r>
            <a:endParaRPr sz="2100">
              <a:effectLst>
                <a:outerShdw sx="100000" sy="100000" kx="0" ky="0" algn="b" rotWithShape="0" blurRad="12700" dist="15494" dir="5520000">
                  <a:srgbClr val="FFFFFF">
                    <a:alpha val="71999"/>
                  </a:srgbClr>
                </a:outerShdw>
              </a:effectLst>
            </a:endParaRPr>
          </a:p>
          <a:p>
            <a:pPr lvl="0" marL="430566" indent="-430566" defTabSz="356361">
              <a:spcBef>
                <a:spcPts val="1900"/>
              </a:spcBef>
              <a:buClr>
                <a:srgbClr val="5E524C"/>
              </a:buClr>
              <a:defRPr sz="1800">
                <a:solidFill>
                  <a:srgbClr val="000000"/>
                </a:solidFill>
                <a:effectLst/>
              </a:defRPr>
            </a:pPr>
            <a:r>
              <a:rPr sz="2100">
                <a:solidFill>
                  <a:srgbClr val="5E524C"/>
                </a:solidFill>
                <a:effectLst>
                  <a:outerShdw sx="100000" sy="100000" kx="0" ky="0" algn="b" rotWithShape="0" blurRad="12700" dist="15494" dir="5520000">
                    <a:srgbClr val="FFFFFF">
                      <a:alpha val="71999"/>
                    </a:srgbClr>
                  </a:outerShdw>
                </a:effectLst>
              </a:rPr>
              <a:t>Provide critical thinking tools necessary to examine with a critical eye the day-to-day happenings in Israel, the broader Middle East, and America’s relationship within. </a:t>
            </a:r>
            <a:endParaRPr sz="2100">
              <a:effectLst>
                <a:outerShdw sx="100000" sy="100000" kx="0" ky="0" algn="b" rotWithShape="0" blurRad="12700" dist="15494" dir="5520000">
                  <a:srgbClr val="FFFFFF">
                    <a:alpha val="71999"/>
                  </a:srgbClr>
                </a:outerShdw>
              </a:effectLst>
            </a:endParaRP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body" idx="1"/>
          </p:nvPr>
        </p:nvSpPr>
        <p:spPr>
          <a:prstGeom prst="rect">
            <a:avLst/>
          </a:prstGeom>
        </p:spPr>
        <p:txBody>
          <a:bodyPr/>
          <a:lstStyle/>
          <a:p>
            <a:pPr lvl="0" marL="277069" indent="-277069" defTabSz="309624">
              <a:spcBef>
                <a:spcPts val="1600"/>
              </a:spcBef>
              <a:buClr>
                <a:srgbClr val="5E524C"/>
              </a:buClr>
              <a:defRPr sz="1800">
                <a:solidFill>
                  <a:srgbClr val="000000"/>
                </a:solidFill>
                <a:effectLst/>
              </a:defRPr>
            </a:pPr>
            <a:r>
              <a:rPr sz="1900" u="sng">
                <a:solidFill>
                  <a:srgbClr val="5E524C"/>
                </a:solidFill>
                <a:effectLst>
                  <a:outerShdw sx="100000" sy="100000" kx="0" ky="0" algn="b" rotWithShape="0" blurRad="12700" dist="13461" dir="5520000">
                    <a:srgbClr val="FFFFFF">
                      <a:alpha val="71999"/>
                    </a:srgbClr>
                  </a:outerShdw>
                </a:effectLst>
              </a:rPr>
              <a:t>For a thorough treatment of the issues surrounding Israeli statehood see</a:t>
            </a:r>
            <a:r>
              <a:rPr sz="1900">
                <a:solidFill>
                  <a:srgbClr val="5E524C"/>
                </a:solidFill>
                <a:effectLst>
                  <a:outerShdw sx="100000" sy="100000" kx="0" ky="0" algn="b" rotWithShape="0" blurRad="12700" dist="13461" dir="5520000">
                    <a:srgbClr val="FFFFFF">
                      <a:alpha val="71999"/>
                    </a:srgbClr>
                  </a:outerShdw>
                </a:effectLst>
              </a:rPr>
              <a:t>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Gudrun Kramer, </a:t>
            </a:r>
            <a:r>
              <a:rPr i="1" sz="1900">
                <a:solidFill>
                  <a:srgbClr val="5E524C"/>
                </a:solidFill>
                <a:effectLst>
                  <a:outerShdw sx="100000" sy="100000" kx="0" ky="0" algn="b" rotWithShape="0" blurRad="12700" dist="13461" dir="5520000">
                    <a:srgbClr val="FFFFFF">
                      <a:alpha val="71999"/>
                    </a:srgbClr>
                  </a:outerShdw>
                </a:effectLst>
              </a:rPr>
              <a:t>A History of Palestine </a:t>
            </a:r>
            <a:r>
              <a:rPr sz="1900">
                <a:solidFill>
                  <a:srgbClr val="5E524C"/>
                </a:solidFill>
                <a:effectLst>
                  <a:outerShdw sx="100000" sy="100000" kx="0" ky="0" algn="b" rotWithShape="0" blurRad="12700" dist="13461" dir="5520000">
                    <a:srgbClr val="FFFFFF">
                      <a:alpha val="71999"/>
                    </a:srgbClr>
                  </a:outerShdw>
                </a:effectLst>
              </a:rPr>
              <a:t>(New Jersey: Princeton University Press, 2002);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Ilan Pappe, </a:t>
            </a:r>
            <a:r>
              <a:rPr i="1" sz="1900">
                <a:solidFill>
                  <a:srgbClr val="5E524C"/>
                </a:solidFill>
                <a:effectLst>
                  <a:outerShdw sx="100000" sy="100000" kx="0" ky="0" algn="b" rotWithShape="0" blurRad="12700" dist="13461" dir="5520000">
                    <a:srgbClr val="FFFFFF">
                      <a:alpha val="71999"/>
                    </a:srgbClr>
                  </a:outerShdw>
                </a:effectLst>
              </a:rPr>
              <a:t>The Forgotten Palestians </a:t>
            </a:r>
            <a:r>
              <a:rPr sz="1900">
                <a:solidFill>
                  <a:srgbClr val="5E524C"/>
                </a:solidFill>
                <a:effectLst>
                  <a:outerShdw sx="100000" sy="100000" kx="0" ky="0" algn="b" rotWithShape="0" blurRad="12700" dist="13461" dir="5520000">
                    <a:srgbClr val="FFFFFF">
                      <a:alpha val="71999"/>
                    </a:srgbClr>
                  </a:outerShdw>
                </a:effectLst>
              </a:rPr>
              <a:t>(New Haven: Yale University Press, 2011);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Paul C. Merkley, </a:t>
            </a:r>
            <a:r>
              <a:rPr i="1" sz="1900">
                <a:solidFill>
                  <a:srgbClr val="5E524C"/>
                </a:solidFill>
                <a:effectLst>
                  <a:outerShdw sx="100000" sy="100000" kx="0" ky="0" algn="b" rotWithShape="0" blurRad="12700" dist="13461" dir="5520000">
                    <a:srgbClr val="FFFFFF">
                      <a:alpha val="71999"/>
                    </a:srgbClr>
                  </a:outerShdw>
                </a:effectLst>
              </a:rPr>
              <a:t>The Politics of Christian Zionism, 1891–1948, </a:t>
            </a:r>
            <a:r>
              <a:rPr sz="1900">
                <a:solidFill>
                  <a:srgbClr val="5E524C"/>
                </a:solidFill>
                <a:effectLst>
                  <a:outerShdw sx="100000" sy="100000" kx="0" ky="0" algn="b" rotWithShape="0" blurRad="12700" dist="13461" dir="5520000">
                    <a:srgbClr val="FFFFFF">
                      <a:alpha val="71999"/>
                    </a:srgbClr>
                  </a:outerShdw>
                </a:effectLst>
              </a:rPr>
              <a:t>(Portland: Frank Cass Publishers, 1992);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Lawrence Davidson. “Truman the Politician and the Establishment of Israel,” </a:t>
            </a:r>
            <a:r>
              <a:rPr i="1" sz="1900">
                <a:solidFill>
                  <a:srgbClr val="5E524C"/>
                </a:solidFill>
                <a:effectLst>
                  <a:outerShdw sx="100000" sy="100000" kx="0" ky="0" algn="b" rotWithShape="0" blurRad="12700" dist="13461" dir="5520000">
                    <a:srgbClr val="FFFFFF">
                      <a:alpha val="71999"/>
                    </a:srgbClr>
                  </a:outerShdw>
                </a:effectLst>
              </a:rPr>
              <a:t>Journal of Palestine Studies </a:t>
            </a:r>
            <a:r>
              <a:rPr sz="1900">
                <a:solidFill>
                  <a:srgbClr val="5E524C"/>
                </a:solidFill>
                <a:effectLst>
                  <a:outerShdw sx="100000" sy="100000" kx="0" ky="0" algn="b" rotWithShape="0" blurRad="12700" dist="13461" dir="5520000">
                    <a:srgbClr val="FFFFFF">
                      <a:alpha val="71999"/>
                    </a:srgbClr>
                  </a:outerShdw>
                </a:effectLst>
              </a:rPr>
              <a:t>XXXIX, no. 4 (Summer 2010) 29</a:t>
            </a:r>
            <a:r>
              <a:rPr i="1" sz="1900">
                <a:solidFill>
                  <a:srgbClr val="5E524C"/>
                </a:solidFill>
                <a:effectLst>
                  <a:outerShdw sx="100000" sy="100000" kx="0" ky="0" algn="b" rotWithShape="0" blurRad="12700" dist="13461" dir="5520000">
                    <a:srgbClr val="FFFFFF">
                      <a:alpha val="71999"/>
                    </a:srgbClr>
                  </a:outerShdw>
                </a:effectLst>
              </a:rPr>
              <a:t>–</a:t>
            </a:r>
            <a:r>
              <a:rPr sz="1900">
                <a:solidFill>
                  <a:srgbClr val="5E524C"/>
                </a:solidFill>
                <a:effectLst>
                  <a:outerShdw sx="100000" sy="100000" kx="0" ky="0" algn="b" rotWithShape="0" blurRad="12700" dist="13461" dir="5520000">
                    <a:srgbClr val="FFFFFF">
                      <a:alpha val="71999"/>
                    </a:srgbClr>
                  </a:outerShdw>
                </a:effectLst>
              </a:rPr>
              <a:t>42;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Earl D. Huff, “A Study of a Successful Interest Group: The American Zionist Movement,” </a:t>
            </a:r>
            <a:r>
              <a:rPr i="1" sz="1900">
                <a:solidFill>
                  <a:srgbClr val="5E524C"/>
                </a:solidFill>
                <a:effectLst>
                  <a:outerShdw sx="100000" sy="100000" kx="0" ky="0" algn="b" rotWithShape="0" blurRad="12700" dist="13461" dir="5520000">
                    <a:srgbClr val="FFFFFF">
                      <a:alpha val="71999"/>
                    </a:srgbClr>
                  </a:outerShdw>
                </a:effectLst>
              </a:rPr>
              <a:t>The Western Political Quarterly</a:t>
            </a:r>
            <a:r>
              <a:rPr sz="1900">
                <a:solidFill>
                  <a:srgbClr val="5E524C"/>
                </a:solidFill>
                <a:effectLst>
                  <a:outerShdw sx="100000" sy="100000" kx="0" ky="0" algn="b" rotWithShape="0" blurRad="12700" dist="13461" dir="5520000">
                    <a:srgbClr val="FFFFFF">
                      <a:alpha val="71999"/>
                    </a:srgbClr>
                  </a:outerShdw>
                </a:effectLst>
              </a:rPr>
              <a:t> 25, no. 1 (March 1972): 109</a:t>
            </a:r>
            <a:r>
              <a:rPr i="1" sz="1900">
                <a:solidFill>
                  <a:srgbClr val="5E524C"/>
                </a:solidFill>
                <a:effectLst>
                  <a:outerShdw sx="100000" sy="100000" kx="0" ky="0" algn="b" rotWithShape="0" blurRad="12700" dist="13461" dir="5520000">
                    <a:srgbClr val="FFFFFF">
                      <a:alpha val="71999"/>
                    </a:srgbClr>
                  </a:outerShdw>
                </a:effectLst>
              </a:rPr>
              <a:t>–</a:t>
            </a:r>
            <a:r>
              <a:rPr sz="1900">
                <a:solidFill>
                  <a:srgbClr val="5E524C"/>
                </a:solidFill>
                <a:effectLst>
                  <a:outerShdw sx="100000" sy="100000" kx="0" ky="0" algn="b" rotWithShape="0" blurRad="12700" dist="13461" dir="5520000">
                    <a:srgbClr val="FFFFFF">
                      <a:alpha val="71999"/>
                    </a:srgbClr>
                  </a:outerShdw>
                </a:effectLst>
              </a:rPr>
              <a:t>24; </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Walter Russel Mead, “The New Israel and the Old,” </a:t>
            </a:r>
            <a:r>
              <a:rPr i="1" sz="1900">
                <a:solidFill>
                  <a:srgbClr val="5E524C"/>
                </a:solidFill>
                <a:effectLst>
                  <a:outerShdw sx="100000" sy="100000" kx="0" ky="0" algn="b" rotWithShape="0" blurRad="12700" dist="13461" dir="5520000">
                    <a:srgbClr val="FFFFFF">
                      <a:alpha val="71999"/>
                    </a:srgbClr>
                  </a:outerShdw>
                </a:effectLst>
              </a:rPr>
              <a:t>Foreign Affairs</a:t>
            </a:r>
            <a:r>
              <a:rPr sz="1900">
                <a:solidFill>
                  <a:srgbClr val="5E524C"/>
                </a:solidFill>
                <a:effectLst>
                  <a:outerShdw sx="100000" sy="100000" kx="0" ky="0" algn="b" rotWithShape="0" blurRad="12700" dist="13461" dir="5520000">
                    <a:srgbClr val="FFFFFF">
                      <a:alpha val="71999"/>
                    </a:srgbClr>
                  </a:outerShdw>
                </a:effectLst>
              </a:rPr>
              <a:t> 87, no.4 (July 2008): 1</a:t>
            </a:r>
            <a:r>
              <a:rPr i="1" sz="1900">
                <a:solidFill>
                  <a:srgbClr val="5E524C"/>
                </a:solidFill>
                <a:effectLst>
                  <a:outerShdw sx="100000" sy="100000" kx="0" ky="0" algn="b" rotWithShape="0" blurRad="12700" dist="13461" dir="5520000">
                    <a:srgbClr val="FFFFFF">
                      <a:alpha val="71999"/>
                    </a:srgbClr>
                  </a:outerShdw>
                </a:effectLst>
              </a:rPr>
              <a:t>–</a:t>
            </a:r>
            <a:r>
              <a:rPr sz="1900">
                <a:solidFill>
                  <a:srgbClr val="5E524C"/>
                </a:solidFill>
                <a:effectLst>
                  <a:outerShdw sx="100000" sy="100000" kx="0" ky="0" algn="b" rotWithShape="0" blurRad="12700" dist="13461" dir="5520000">
                    <a:srgbClr val="FFFFFF">
                      <a:alpha val="71999"/>
                    </a:srgbClr>
                  </a:outerShdw>
                </a:effectLst>
              </a:rPr>
              <a:t>15</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Hugh Wilford, </a:t>
            </a:r>
            <a:r>
              <a:rPr i="1" sz="1900">
                <a:solidFill>
                  <a:srgbClr val="5E524C"/>
                </a:solidFill>
                <a:effectLst>
                  <a:outerShdw sx="100000" sy="100000" kx="0" ky="0" algn="b" rotWithShape="0" blurRad="12700" dist="13461" dir="5520000">
                    <a:srgbClr val="FFFFFF">
                      <a:alpha val="71999"/>
                    </a:srgbClr>
                  </a:outerShdw>
                </a:effectLst>
              </a:rPr>
              <a:t>America’s Great Game: The CIA’s Secret Arabists and the Shaping of the Modern Middle East </a:t>
            </a:r>
            <a:r>
              <a:rPr sz="1900">
                <a:solidFill>
                  <a:srgbClr val="5E524C"/>
                </a:solidFill>
                <a:effectLst>
                  <a:outerShdw sx="100000" sy="100000" kx="0" ky="0" algn="b" rotWithShape="0" blurRad="12700" dist="13461" dir="5520000">
                    <a:srgbClr val="FFFFFF">
                      <a:alpha val="71999"/>
                    </a:srgbClr>
                  </a:outerShdw>
                </a:effectLst>
              </a:rPr>
              <a:t>(Basic Books, 2013)</a:t>
            </a:r>
            <a:endParaRPr sz="1900">
              <a:effectLst>
                <a:outerShdw sx="100000" sy="100000" kx="0" ky="0" algn="b" rotWithShape="0" blurRad="12700" dist="13461" dir="5520000">
                  <a:srgbClr val="FFFFFF">
                    <a:alpha val="71999"/>
                  </a:srgbClr>
                </a:outerShdw>
              </a:effectLst>
            </a:endParaRPr>
          </a:p>
          <a:p>
            <a:pPr lvl="0" marL="277069" indent="-277069" defTabSz="309624">
              <a:spcBef>
                <a:spcPts val="1600"/>
              </a:spcBef>
              <a:buClr>
                <a:srgbClr val="5E524C"/>
              </a:buClr>
              <a:defRPr sz="1800">
                <a:solidFill>
                  <a:srgbClr val="000000"/>
                </a:solidFill>
                <a:effectLst/>
              </a:defRPr>
            </a:pPr>
            <a:r>
              <a:rPr sz="1900">
                <a:solidFill>
                  <a:srgbClr val="5E524C"/>
                </a:solidFill>
                <a:effectLst>
                  <a:outerShdw sx="100000" sy="100000" kx="0" ky="0" algn="b" rotWithShape="0" blurRad="12700" dist="13461" dir="5520000">
                    <a:srgbClr val="FFFFFF">
                      <a:alpha val="71999"/>
                    </a:srgbClr>
                  </a:outerShdw>
                </a:effectLst>
              </a:rPr>
              <a:t>Robert D. Kaplan, </a:t>
            </a:r>
            <a:r>
              <a:rPr i="1" sz="1900">
                <a:solidFill>
                  <a:srgbClr val="5E524C"/>
                </a:solidFill>
                <a:effectLst>
                  <a:outerShdw sx="100000" sy="100000" kx="0" ky="0" algn="b" rotWithShape="0" blurRad="12700" dist="13461" dir="5520000">
                    <a:srgbClr val="FFFFFF">
                      <a:alpha val="71999"/>
                    </a:srgbClr>
                  </a:outerShdw>
                </a:effectLst>
              </a:rPr>
              <a:t>The Arabists: The Romance of an American Elite</a:t>
            </a:r>
            <a:r>
              <a:rPr sz="1900">
                <a:solidFill>
                  <a:srgbClr val="5E524C"/>
                </a:solidFill>
                <a:effectLst>
                  <a:outerShdw sx="100000" sy="100000" kx="0" ky="0" algn="b" rotWithShape="0" blurRad="12700" dist="13461" dir="5520000">
                    <a:srgbClr val="FFFFFF">
                      <a:alpha val="71999"/>
                    </a:srgbClr>
                  </a:outerShdw>
                </a:effectLst>
              </a:rPr>
              <a:t> (First Press, 1995)</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The Crucible </a:t>
            </a:r>
          </a:p>
        </p:txBody>
      </p:sp>
      <p:sp>
        <p:nvSpPr>
          <p:cNvPr id="127" name="Shape 127"/>
          <p:cNvSpPr/>
          <p:nvPr>
            <p:ph type="body" idx="1"/>
          </p:nvPr>
        </p:nvSpPr>
        <p:spPr>
          <a:xfrm>
            <a:off x="901700" y="2603500"/>
            <a:ext cx="11201400" cy="5969000"/>
          </a:xfrm>
          <a:prstGeom prst="rect">
            <a:avLst/>
          </a:prstGeom>
        </p:spPr>
        <p:txBody>
          <a:bodyPr/>
          <a:lstStyle/>
          <a:p>
            <a:pPr lvl="0" marL="3556000" indent="-3556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National interests?</a:t>
            </a:r>
            <a:endParaRPr sz="3600">
              <a:solidFill>
                <a:srgbClr val="5E524C"/>
              </a:solidFill>
              <a:effectLst>
                <a:outerShdw sx="100000" sy="100000" kx="0" ky="0" algn="b" rotWithShape="0" blurRad="25400" dist="25400" dir="5520000">
                  <a:srgbClr val="FFFFFF">
                    <a:alpha val="71999"/>
                  </a:srgbClr>
                </a:outerShdw>
              </a:effectLst>
            </a:endParaRPr>
          </a:p>
          <a:p>
            <a:pPr lvl="0" marL="3556000" indent="-3556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Shared values or traditions?</a:t>
            </a:r>
            <a:endParaRPr sz="3600">
              <a:solidFill>
                <a:srgbClr val="5E524C"/>
              </a:solidFill>
              <a:effectLst>
                <a:outerShdw sx="100000" sy="100000" kx="0" ky="0" algn="b" rotWithShape="0" blurRad="25400" dist="25400" dir="5520000">
                  <a:srgbClr val="FFFFFF">
                    <a:alpha val="71999"/>
                  </a:srgbClr>
                </a:outerShdw>
              </a:effectLst>
            </a:endParaRPr>
          </a:p>
          <a:p>
            <a:pPr lvl="0" marL="3556000" indent="-3556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Lobby?</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Structure of Classes</a:t>
            </a:r>
          </a:p>
        </p:txBody>
      </p:sp>
      <p:sp>
        <p:nvSpPr>
          <p:cNvPr id="46" name="Shape 46"/>
          <p:cNvSpPr/>
          <p:nvPr>
            <p:ph type="body" idx="1"/>
          </p:nvPr>
        </p:nvSpPr>
        <p:spPr>
          <a:xfrm>
            <a:off x="901700" y="2603500"/>
            <a:ext cx="11201400" cy="5969000"/>
          </a:xfrm>
          <a:prstGeom prst="rect">
            <a:avLst/>
          </a:prstGeom>
        </p:spPr>
        <p:txBody>
          <a:bodyPr/>
          <a:lstStyle/>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Overview of topic</a:t>
            </a:r>
            <a:endParaRPr sz="3200">
              <a:effectLst>
                <a:outerShdw sx="100000" sy="100000" kx="0" ky="0" algn="b" rotWithShape="0" blurRad="25400" dist="23114" dir="5520000">
                  <a:srgbClr val="FFFFFF">
                    <a:alpha val="71999"/>
                  </a:srgbClr>
                </a:outerShdw>
              </a:effectLst>
            </a:endParaRPr>
          </a:p>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Case study on key episode(s) of U.S.-Israeli relations</a:t>
            </a:r>
            <a:endParaRPr sz="3200">
              <a:effectLst>
                <a:outerShdw sx="100000" sy="100000" kx="0" ky="0" algn="b" rotWithShape="0" blurRad="25400" dist="23114" dir="5520000">
                  <a:srgbClr val="FFFFFF">
                    <a:alpha val="71999"/>
                  </a:srgbClr>
                </a:outerShdw>
              </a:effectLst>
            </a:endParaRPr>
          </a:p>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Review and commentary</a:t>
            </a:r>
            <a:endParaRPr sz="3200">
              <a:effectLst>
                <a:outerShdw sx="100000" sy="100000" kx="0" ky="0" algn="b" rotWithShape="0" blurRad="25400" dist="23114" dir="5520000">
                  <a:srgbClr val="FFFFFF">
                    <a:alpha val="71999"/>
                  </a:srgbClr>
                </a:outerShdw>
              </a:effectLst>
            </a:endParaRPr>
          </a:p>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Discussion on contemporary aspects, as necessary</a:t>
            </a:r>
            <a:endParaRPr sz="3200">
              <a:effectLst>
                <a:outerShdw sx="100000" sy="100000" kx="0" ky="0" algn="b" rotWithShape="0" blurRad="25400" dist="23114" dir="5520000">
                  <a:srgbClr val="FFFFFF">
                    <a:alpha val="71999"/>
                  </a:srgbClr>
                </a:outerShdw>
              </a:effectLst>
            </a:endParaRPr>
          </a:p>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This is NOT a class on the Arab-Israeli conflict</a:t>
            </a:r>
            <a:endParaRPr sz="3200">
              <a:effectLst>
                <a:outerShdw sx="100000" sy="100000" kx="0" ky="0" algn="b" rotWithShape="0" blurRad="25400" dist="23114" dir="5520000">
                  <a:srgbClr val="FFFFFF">
                    <a:alpha val="71999"/>
                  </a:srgbClr>
                </a:outerShdw>
              </a:effectLst>
            </a:endParaRPr>
          </a:p>
          <a:p>
            <a:pPr lvl="0" marL="2272716" indent="-2272716" defTabSz="531622">
              <a:spcBef>
                <a:spcPts val="2900"/>
              </a:spcBef>
              <a:buClr>
                <a:srgbClr val="5E524C"/>
              </a:buClr>
              <a:defRPr sz="1800">
                <a:solidFill>
                  <a:srgbClr val="000000"/>
                </a:solidFill>
                <a:effectLst/>
              </a:defRPr>
            </a:pPr>
            <a:r>
              <a:rPr sz="3200">
                <a:solidFill>
                  <a:srgbClr val="5E524C"/>
                </a:solidFill>
                <a:effectLst>
                  <a:outerShdw sx="100000" sy="100000" kx="0" ky="0" algn="b" rotWithShape="0" blurRad="25400" dist="23114" dir="5520000">
                    <a:srgbClr val="FFFFFF">
                      <a:alpha val="71999"/>
                    </a:srgbClr>
                  </a:outerShdw>
                </a:effectLst>
              </a:rPr>
              <a:t>This is NOT a class on the Israeli-Palestinian peace process</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Expectations</a:t>
            </a:r>
          </a:p>
        </p:txBody>
      </p:sp>
      <p:sp>
        <p:nvSpPr>
          <p:cNvPr id="49" name="Shape 49"/>
          <p:cNvSpPr/>
          <p:nvPr>
            <p:ph type="body" idx="1"/>
          </p:nvPr>
        </p:nvSpPr>
        <p:spPr>
          <a:xfrm>
            <a:off x="901700" y="1510407"/>
            <a:ext cx="11201400" cy="7062094"/>
          </a:xfrm>
          <a:prstGeom prst="rect">
            <a:avLst/>
          </a:prstGeom>
        </p:spPr>
        <p:txBody>
          <a:bodyPr/>
          <a:lstStyle/>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Arrive prepared and ready to participate</a:t>
            </a:r>
            <a:endParaRPr sz="3100">
              <a:effectLst>
                <a:outerShdw sx="100000" sy="100000" kx="0" ky="0" algn="b" rotWithShape="0" blurRad="25400" dist="22098" dir="5520000">
                  <a:srgbClr val="FFFFFF">
                    <a:alpha val="71999"/>
                  </a:srgbClr>
                </a:outerShdw>
              </a:effectLst>
            </a:endParaRPr>
          </a:p>
          <a:p>
            <a:pPr lvl="1" marL="2362129"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weekly readings</a:t>
            </a:r>
            <a:endParaRPr sz="3100">
              <a:effectLst>
                <a:outerShdw sx="100000" sy="100000" kx="0" ky="0" algn="b" rotWithShape="0" blurRad="25400" dist="22098" dir="5520000">
                  <a:srgbClr val="FFFFFF">
                    <a:alpha val="71999"/>
                  </a:srgbClr>
                </a:outerShdw>
              </a:effectLst>
            </a:endParaRPr>
          </a:p>
          <a:p>
            <a:pPr lvl="1" marL="2362129"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awake</a:t>
            </a:r>
            <a:endParaRPr sz="3100">
              <a:effectLst>
                <a:outerShdw sx="100000" sy="100000" kx="0" ky="0" algn="b" rotWithShape="0" blurRad="25400" dist="22098" dir="5520000">
                  <a:srgbClr val="FFFFFF">
                    <a:alpha val="71999"/>
                  </a:srgbClr>
                </a:outerShdw>
              </a:effectLst>
            </a:endParaRPr>
          </a:p>
          <a:p>
            <a:pPr lvl="1" marL="2362129"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not preoccupied</a:t>
            </a:r>
            <a:endParaRPr sz="3100">
              <a:effectLst>
                <a:outerShdw sx="100000" sy="100000" kx="0" ky="0" algn="b" rotWithShape="0" blurRad="25400" dist="22098" dir="5520000">
                  <a:srgbClr val="FFFFFF">
                    <a:alpha val="71999"/>
                  </a:srgbClr>
                </a:outerShdw>
              </a:effectLst>
            </a:endParaRPr>
          </a:p>
          <a:p>
            <a:pPr lvl="2" marL="2748843"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this is a 90 minute class </a:t>
            </a:r>
            <a:endParaRPr sz="3100">
              <a:effectLst>
                <a:outerShdw sx="100000" sy="100000" kx="0" ky="0" algn="b" rotWithShape="0" blurRad="25400" dist="22098" dir="5520000">
                  <a:srgbClr val="FFFFFF">
                    <a:alpha val="71999"/>
                  </a:srgbClr>
                </a:outerShdw>
              </a:effectLst>
            </a:endParaRPr>
          </a:p>
          <a:p>
            <a:pPr lvl="3" marL="3135559"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split into two 45min. sections (think football)</a:t>
            </a:r>
            <a:endParaRPr sz="3100">
              <a:effectLst>
                <a:outerShdw sx="100000" sy="100000" kx="0" ky="0" algn="b" rotWithShape="0" blurRad="25400" dist="22098" dir="5520000">
                  <a:srgbClr val="FFFFFF">
                    <a:alpha val="71999"/>
                  </a:srgbClr>
                </a:outerShdw>
              </a:effectLst>
            </a:endParaRPr>
          </a:p>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Ask questions</a:t>
            </a:r>
            <a:endParaRPr sz="3100">
              <a:effectLst>
                <a:outerShdw sx="100000" sy="100000" kx="0" ky="0" algn="b" rotWithShape="0" blurRad="25400" dist="22098" dir="5520000">
                  <a:srgbClr val="FFFFFF">
                    <a:alpha val="71999"/>
                  </a:srgbClr>
                </a:outerShdw>
              </a:effectLst>
            </a:endParaRPr>
          </a:p>
          <a:p>
            <a:pPr lvl="0" marL="1975414" indent="-1975414" defTabSz="508254">
              <a:spcBef>
                <a:spcPts val="2700"/>
              </a:spcBef>
              <a:buClr>
                <a:srgbClr val="5E524C"/>
              </a:buClr>
              <a:defRPr sz="1800">
                <a:solidFill>
                  <a:srgbClr val="000000"/>
                </a:solidFill>
                <a:effectLst/>
              </a:defRPr>
            </a:pPr>
            <a:r>
              <a:rPr sz="3100">
                <a:solidFill>
                  <a:srgbClr val="5E524C"/>
                </a:solidFill>
                <a:effectLst>
                  <a:outerShdw sx="100000" sy="100000" kx="0" ky="0" algn="b" rotWithShape="0" blurRad="25400" dist="22098" dir="5520000">
                    <a:srgbClr val="FFFFFF">
                      <a:alpha val="71999"/>
                    </a:srgbClr>
                  </a:outerShdw>
                </a:effectLst>
              </a:rPr>
              <a:t>Respect for classmates and instructor</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xfrm>
            <a:off x="901700" y="635000"/>
            <a:ext cx="11201400" cy="1885615"/>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Exam Schedule</a:t>
            </a:r>
          </a:p>
        </p:txBody>
      </p:sp>
      <p:sp>
        <p:nvSpPr>
          <p:cNvPr id="52" name="Shape 52"/>
          <p:cNvSpPr/>
          <p:nvPr>
            <p:ph type="body" idx="1"/>
          </p:nvPr>
        </p:nvSpPr>
        <p:spPr>
          <a:xfrm>
            <a:off x="901700" y="2520613"/>
            <a:ext cx="11201400" cy="6134773"/>
          </a:xfrm>
          <a:prstGeom prst="rect">
            <a:avLst/>
          </a:prstGeom>
        </p:spPr>
        <p:txBody>
          <a:bodyPr/>
          <a:lstStyle/>
          <a:p>
            <a:pPr lvl="0" marL="17780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Midterm Exam via Information System (IS)</a:t>
            </a:r>
            <a:endParaRPr sz="3600">
              <a:solidFill>
                <a:srgbClr val="5E524C"/>
              </a:solidFill>
              <a:effectLst>
                <a:outerShdw sx="100000" sy="100000" kx="0" ky="0" algn="b" rotWithShape="0" blurRad="25400" dist="25400" dir="5520000">
                  <a:srgbClr val="FFFFFF">
                    <a:alpha val="71999"/>
                  </a:srgbClr>
                </a:outerShdw>
              </a:effectLst>
            </a:endParaRPr>
          </a:p>
          <a:p>
            <a:pPr lvl="1" marL="22225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first 5 weeks (05.11.15)</a:t>
            </a:r>
            <a:endParaRPr sz="3600">
              <a:solidFill>
                <a:srgbClr val="5E524C"/>
              </a:solidFill>
              <a:effectLst>
                <a:outerShdw sx="100000" sy="100000" kx="0" ky="0" algn="b" rotWithShape="0" blurRad="25400" dist="25400" dir="5520000">
                  <a:srgbClr val="FFFFFF">
                    <a:alpha val="71999"/>
                  </a:srgbClr>
                </a:outerShdw>
              </a:effectLst>
            </a:endParaRPr>
          </a:p>
          <a:p>
            <a:pPr lvl="0" marL="17780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Final paper upload to IS (17.12.15)</a:t>
            </a:r>
            <a:endParaRPr sz="3600">
              <a:solidFill>
                <a:srgbClr val="5E524C"/>
              </a:solidFill>
              <a:effectLst>
                <a:outerShdw sx="100000" sy="100000" kx="0" ky="0" algn="b" rotWithShape="0" blurRad="25400" dist="25400" dir="5520000">
                  <a:srgbClr val="FFFFFF">
                    <a:alpha val="71999"/>
                  </a:srgbClr>
                </a:outerShdw>
              </a:effectLst>
            </a:endParaRPr>
          </a:p>
          <a:p>
            <a:pPr lvl="1" marL="22225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analysis of case study</a:t>
            </a:r>
            <a:endParaRPr sz="3600">
              <a:solidFill>
                <a:srgbClr val="5E524C"/>
              </a:solidFill>
              <a:effectLst>
                <a:outerShdw sx="100000" sy="100000" kx="0" ky="0" algn="b" rotWithShape="0" blurRad="25400" dist="25400" dir="5520000">
                  <a:srgbClr val="FFFFFF">
                    <a:alpha val="71999"/>
                  </a:srgbClr>
                </a:outerShdw>
              </a:effectLst>
            </a:endParaRPr>
          </a:p>
          <a:p>
            <a:pPr lvl="2" marL="26670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choice of topic (12.11.15)</a:t>
            </a:r>
            <a:endParaRPr sz="3600">
              <a:solidFill>
                <a:srgbClr val="5E524C"/>
              </a:solidFill>
              <a:effectLst>
                <a:outerShdw sx="100000" sy="100000" kx="0" ky="0" algn="b" rotWithShape="0" blurRad="25400" dist="25400" dir="5520000">
                  <a:srgbClr val="FFFFFF">
                    <a:alpha val="71999"/>
                  </a:srgbClr>
                </a:outerShdw>
              </a:effectLst>
            </a:endParaRPr>
          </a:p>
          <a:p>
            <a:pPr lvl="2" marL="2667000" indent="-1778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list of topics provided (22.10.15)</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title"/>
          </p:nvPr>
        </p:nvSpPr>
        <p:spPr>
          <a:xfrm>
            <a:off x="901700" y="635000"/>
            <a:ext cx="11201400" cy="1885615"/>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Grading</a:t>
            </a:r>
          </a:p>
        </p:txBody>
      </p:sp>
      <p:sp>
        <p:nvSpPr>
          <p:cNvPr id="55" name="Shape 55"/>
          <p:cNvSpPr/>
          <p:nvPr>
            <p:ph type="body" idx="1"/>
          </p:nvPr>
        </p:nvSpPr>
        <p:spPr>
          <a:xfrm>
            <a:off x="901700" y="2520613"/>
            <a:ext cx="11201400" cy="6134773"/>
          </a:xfrm>
          <a:prstGeom prst="rect">
            <a:avLst/>
          </a:prstGeom>
        </p:spPr>
        <p:txBody>
          <a:bodyPr/>
          <a:lstStyle/>
          <a:p>
            <a:pPr lvl="0" marL="889000" indent="-889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15 % classroom participation</a:t>
            </a:r>
            <a:endParaRPr sz="3600">
              <a:solidFill>
                <a:srgbClr val="5E524C"/>
              </a:solidFill>
              <a:effectLst>
                <a:outerShdw sx="100000" sy="100000" kx="0" ky="0" algn="b" rotWithShape="0" blurRad="25400" dist="25400" dir="5520000">
                  <a:srgbClr val="FFFFFF">
                    <a:alpha val="71999"/>
                  </a:srgbClr>
                </a:outerShdw>
              </a:effectLst>
            </a:endParaRPr>
          </a:p>
          <a:p>
            <a:pPr lvl="0" marL="889000" indent="-889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20 % midterm exam</a:t>
            </a:r>
            <a:endParaRPr sz="3600">
              <a:solidFill>
                <a:srgbClr val="5E524C"/>
              </a:solidFill>
              <a:effectLst>
                <a:outerShdw sx="100000" sy="100000" kx="0" ky="0" algn="b" rotWithShape="0" blurRad="25400" dist="25400" dir="5520000">
                  <a:srgbClr val="FFFFFF">
                    <a:alpha val="71999"/>
                  </a:srgbClr>
                </a:outerShdw>
              </a:effectLst>
            </a:endParaRPr>
          </a:p>
          <a:p>
            <a:pPr lvl="0" marL="889000" indent="-889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65 % final paper</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xfrm>
            <a:off x="901700" y="635000"/>
            <a:ext cx="11201400" cy="1885615"/>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Readings</a:t>
            </a:r>
          </a:p>
        </p:txBody>
      </p:sp>
      <p:sp>
        <p:nvSpPr>
          <p:cNvPr id="58" name="Shape 58"/>
          <p:cNvSpPr/>
          <p:nvPr>
            <p:ph type="body" idx="1"/>
          </p:nvPr>
        </p:nvSpPr>
        <p:spPr>
          <a:xfrm>
            <a:off x="901700" y="2520613"/>
            <a:ext cx="11201400" cy="6134773"/>
          </a:xfrm>
          <a:prstGeom prst="rect">
            <a:avLst/>
          </a:prstGeom>
        </p:spPr>
        <p:txBody>
          <a:bodyPr/>
          <a:lstStyle/>
          <a:p>
            <a:pPr lvl="0" marL="889000" indent="-889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Relate contemporary and historical issues</a:t>
            </a:r>
            <a:endParaRPr sz="3600">
              <a:solidFill>
                <a:srgbClr val="5E524C"/>
              </a:solidFill>
              <a:effectLst>
                <a:outerShdw sx="100000" sy="100000" kx="0" ky="0" algn="b" rotWithShape="0" blurRad="25400" dist="25400" dir="5520000">
                  <a:srgbClr val="FFFFFF">
                    <a:alpha val="71999"/>
                  </a:srgbClr>
                </a:outerShdw>
              </a:effectLst>
            </a:endParaRPr>
          </a:p>
          <a:p>
            <a:pPr lvl="1" marL="1333500" indent="-889000">
              <a:buClr>
                <a:srgbClr val="5E524C"/>
              </a:buClr>
              <a:defRPr sz="1800">
                <a:solidFill>
                  <a:srgbClr val="000000"/>
                </a:solidFill>
                <a:effectLst/>
              </a:defRPr>
            </a:pPr>
            <a:r>
              <a:rPr sz="3600">
                <a:solidFill>
                  <a:srgbClr val="5E524C"/>
                </a:solidFill>
                <a:effectLst>
                  <a:outerShdw sx="100000" sy="100000" kx="0" ky="0" algn="b" rotWithShape="0" blurRad="25400" dist="25400" dir="5520000">
                    <a:srgbClr val="FFFFFF">
                      <a:alpha val="71999"/>
                    </a:srgbClr>
                  </a:outerShdw>
                </a:effectLst>
              </a:rPr>
              <a:t>stay current with relevant online news</a:t>
            </a:r>
            <a:endParaRPr sz="3600">
              <a:solidFill>
                <a:srgbClr val="5E524C"/>
              </a:solidFill>
              <a:effectLst>
                <a:outerShdw sx="100000" sy="100000" kx="0" ky="0" algn="b" rotWithShape="0" blurRad="25400" dist="25400" dir="5520000">
                  <a:srgbClr val="FFFFFF">
                    <a:alpha val="71999"/>
                  </a:srgbClr>
                </a:outerShdw>
              </a:effectLst>
            </a:endParaRPr>
          </a:p>
          <a:p>
            <a:pPr lvl="1" marL="0" indent="457200" defTabSz="457200">
              <a:spcBef>
                <a:spcPts val="1200"/>
              </a:spcBef>
              <a:buSzTx/>
              <a:buNone/>
              <a:defRPr sz="1800">
                <a:solidFill>
                  <a:srgbClr val="000000"/>
                </a:solidFill>
                <a:effectLst/>
              </a:defRPr>
            </a:pPr>
            <a:endParaRPr sz="1100">
              <a:uFill>
                <a:solidFill/>
              </a:uFill>
              <a:latin typeface="+mn-lt"/>
              <a:ea typeface="+mn-ea"/>
              <a:cs typeface="+mn-cs"/>
              <a:sym typeface="Helvetica"/>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Times of Israel: </a:t>
            </a:r>
            <a:r>
              <a:rPr sz="2400">
                <a:latin typeface="Arial"/>
                <a:ea typeface="Arial"/>
                <a:cs typeface="Arial"/>
                <a:sym typeface="Arial"/>
                <a:hlinkClick r:id="rId2" invalidUrl="" action="" tgtFrame="" tooltip="" history="1" highlightClick="0" endSnd="0"/>
              </a:rPr>
              <a:t>http://www.timesofisrael.com</a:t>
            </a:r>
            <a:endParaRPr sz="2400">
              <a:uFill>
                <a:solidFill/>
              </a:uFill>
              <a:latin typeface="Arial"/>
              <a:ea typeface="Arial"/>
              <a:cs typeface="Arial"/>
              <a:sym typeface="Arial"/>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Jerusalem Post: </a:t>
            </a:r>
            <a:r>
              <a:rPr sz="2400">
                <a:latin typeface="Arial"/>
                <a:ea typeface="Arial"/>
                <a:cs typeface="Arial"/>
                <a:sym typeface="Arial"/>
                <a:hlinkClick r:id="rId3" invalidUrl="" action="" tgtFrame="" tooltip="" history="1" highlightClick="0" endSnd="0"/>
              </a:rPr>
              <a:t>http://www.jpost.com</a:t>
            </a:r>
            <a:endParaRPr sz="2400">
              <a:uFill>
                <a:solidFill/>
              </a:uFill>
              <a:latin typeface="Arial"/>
              <a:ea typeface="Arial"/>
              <a:cs typeface="Arial"/>
              <a:sym typeface="Arial"/>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New York Times: </a:t>
            </a:r>
            <a:r>
              <a:rPr sz="2400">
                <a:latin typeface="Arial"/>
                <a:ea typeface="Arial"/>
                <a:cs typeface="Arial"/>
                <a:sym typeface="Arial"/>
                <a:hlinkClick r:id="rId4" invalidUrl="" action="" tgtFrame="" tooltip="" history="1" highlightClick="0" endSnd="0"/>
              </a:rPr>
              <a:t>http://www.nytimes.com</a:t>
            </a:r>
            <a:endParaRPr sz="2400">
              <a:uFill>
                <a:solidFill/>
              </a:uFill>
              <a:latin typeface="Arial"/>
              <a:ea typeface="Arial"/>
              <a:cs typeface="Arial"/>
              <a:sym typeface="Arial"/>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Wall Street Journal: </a:t>
            </a:r>
            <a:r>
              <a:rPr sz="2400">
                <a:latin typeface="Arial"/>
                <a:ea typeface="Arial"/>
                <a:cs typeface="Arial"/>
                <a:sym typeface="Arial"/>
                <a:hlinkClick r:id="rId5" invalidUrl="" action="" tgtFrame="" tooltip="" history="1" highlightClick="0" endSnd="0"/>
              </a:rPr>
              <a:t>http://www.wsj.com</a:t>
            </a:r>
            <a:endParaRPr sz="2400">
              <a:uFill>
                <a:solidFill/>
              </a:uFill>
              <a:latin typeface="Arial"/>
              <a:ea typeface="Arial"/>
              <a:cs typeface="Arial"/>
              <a:sym typeface="Arial"/>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Fathom: </a:t>
            </a:r>
            <a:r>
              <a:rPr sz="2400">
                <a:latin typeface="Arial"/>
                <a:ea typeface="Arial"/>
                <a:cs typeface="Arial"/>
                <a:sym typeface="Arial"/>
                <a:hlinkClick r:id="rId6" invalidUrl="" action="" tgtFrame="" tooltip="" history="1" highlightClick="0" endSnd="0"/>
              </a:rPr>
              <a:t>http://fathomjournal.org</a:t>
            </a:r>
            <a:endParaRPr sz="2400">
              <a:uFill>
                <a:solidFill/>
              </a:uFill>
              <a:latin typeface="Arial"/>
              <a:ea typeface="Arial"/>
              <a:cs typeface="Arial"/>
              <a:sym typeface="Arial"/>
            </a:endParaRPr>
          </a:p>
          <a:p>
            <a:pPr lvl="1" marL="0" indent="457200" defTabSz="457200">
              <a:spcBef>
                <a:spcPts val="1200"/>
              </a:spcBef>
              <a:buSzTx/>
              <a:buNone/>
              <a:defRPr sz="1800">
                <a:solidFill>
                  <a:srgbClr val="000000"/>
                </a:solidFill>
                <a:effectLst/>
              </a:defRPr>
            </a:pPr>
            <a:r>
              <a:rPr sz="2400">
                <a:uFill>
                  <a:solidFill/>
                </a:uFill>
                <a:latin typeface="Arial"/>
                <a:ea typeface="Arial"/>
                <a:cs typeface="Arial"/>
                <a:sym typeface="Arial"/>
              </a:rPr>
              <a:t>Tablet: </a:t>
            </a:r>
            <a:r>
              <a:rPr sz="2400">
                <a:latin typeface="Arial"/>
                <a:ea typeface="Arial"/>
                <a:cs typeface="Arial"/>
                <a:sym typeface="Arial"/>
                <a:hlinkClick r:id="rId7" invalidUrl="" action="" tgtFrame="" tooltip="" history="1" highlightClick="0" endSnd="0"/>
              </a:rPr>
              <a:t>http://tabletmag.com</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 name="image3.png"/>
          <p:cNvPicPr/>
          <p:nvPr/>
        </p:nvPicPr>
        <p:blipFill>
          <a:blip r:embed="rId2">
            <a:extLst/>
          </a:blip>
          <a:stretch>
            <a:fillRect/>
          </a:stretch>
        </p:blipFill>
        <p:spPr>
          <a:xfrm>
            <a:off x="6159500" y="2438400"/>
            <a:ext cx="5384800" cy="6070600"/>
          </a:xfrm>
          <a:prstGeom prst="rect">
            <a:avLst/>
          </a:prstGeom>
          <a:ln w="12700">
            <a:miter lim="400000"/>
          </a:ln>
        </p:spPr>
      </p:pic>
      <p:sp>
        <p:nvSpPr>
          <p:cNvPr id="61" name="Shape 61"/>
          <p:cNvSpPr/>
          <p:nvPr>
            <p:ph type="title"/>
          </p:nvPr>
        </p:nvSpPr>
        <p:spPr>
          <a:xfrm>
            <a:off x="901700" y="635000"/>
            <a:ext cx="11201400" cy="1714500"/>
          </a:xfrm>
          <a:prstGeom prst="rect">
            <a:avLst/>
          </a:prstGeom>
        </p:spPr>
        <p:txBody>
          <a:bodyPr/>
          <a:lstStyle>
            <a:lvl1pPr>
              <a:defRPr spc="300"/>
            </a:lvl1pPr>
          </a:lstStyle>
          <a:p>
            <a:pPr lvl="0">
              <a:defRPr b="0" cap="none" spc="0" sz="1800">
                <a:solidFill>
                  <a:srgbClr val="000000"/>
                </a:solidFill>
                <a:effectLst/>
              </a:defRPr>
            </a:pPr>
            <a:r>
              <a:rPr b="1" cap="all" spc="300" sz="4800">
                <a:solidFill>
                  <a:srgbClr val="3E3B39"/>
                </a:solidFill>
                <a:effectLst>
                  <a:outerShdw sx="100000" sy="100000" kx="0" ky="0" algn="b" rotWithShape="0" blurRad="25400" dist="25400" dir="5520000">
                    <a:srgbClr val="FFFFFF">
                      <a:alpha val="72000"/>
                    </a:srgbClr>
                  </a:outerShdw>
                </a:effectLst>
              </a:rPr>
              <a:t>What is Foreign Policy?</a:t>
            </a:r>
          </a:p>
        </p:txBody>
      </p:sp>
      <p:sp>
        <p:nvSpPr>
          <p:cNvPr id="62" name="Shape 62"/>
          <p:cNvSpPr/>
          <p:nvPr>
            <p:ph type="body" idx="1"/>
          </p:nvPr>
        </p:nvSpPr>
        <p:spPr>
          <a:xfrm>
            <a:off x="800100" y="1758950"/>
            <a:ext cx="5334000" cy="7208688"/>
          </a:xfrm>
          <a:prstGeom prst="rect">
            <a:avLst/>
          </a:prstGeom>
        </p:spPr>
        <p:txBody>
          <a:bodyPr/>
          <a:lstStyle/>
          <a:p>
            <a:pPr lvl="0" marL="3606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Self-interest strategies</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trade</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national security</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common or shared “values”</a:t>
            </a:r>
            <a:endParaRPr sz="2300">
              <a:solidFill>
                <a:srgbClr val="252525"/>
              </a:solidFill>
              <a:latin typeface="+mn-lt"/>
              <a:ea typeface="+mn-ea"/>
              <a:cs typeface="+mn-cs"/>
              <a:sym typeface="Helvetica"/>
            </a:endParaRPr>
          </a:p>
          <a:p>
            <a:pPr lvl="0" marL="3606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Strategically employed to interact with other countries</a:t>
            </a:r>
            <a:endParaRPr sz="2300">
              <a:solidFill>
                <a:srgbClr val="252525"/>
              </a:solidFill>
              <a:latin typeface="+mn-lt"/>
              <a:ea typeface="+mn-ea"/>
              <a:cs typeface="+mn-cs"/>
              <a:sym typeface="Helvetica"/>
            </a:endParaRPr>
          </a:p>
          <a:p>
            <a:pPr lvl="0" marL="3606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Foreign policies of U.S. have varying rates of change and scopes of intent, affected by factors that change the national interests.</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Cuba 1959, 2013-15</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Iran 1979, 2014-15</a:t>
            </a:r>
            <a:endParaRPr sz="2300">
              <a:solidFill>
                <a:srgbClr val="252525"/>
              </a:solidFill>
              <a:latin typeface="+mn-lt"/>
              <a:ea typeface="+mn-ea"/>
              <a:cs typeface="+mn-cs"/>
              <a:sym typeface="Helvetica"/>
            </a:endParaRPr>
          </a:p>
          <a:p>
            <a:pPr lvl="1" marL="805128" indent="-360628" defTabSz="457200">
              <a:lnSpc>
                <a:spcPct val="100000"/>
              </a:lnSpc>
              <a:spcBef>
                <a:spcPts val="0"/>
              </a:spcBef>
              <a:buSzPct val="35000"/>
              <a:buBlip>
                <a:blip r:embed="rId3"/>
              </a:buBlip>
              <a:defRPr sz="1800">
                <a:solidFill>
                  <a:srgbClr val="000000"/>
                </a:solidFill>
                <a:effectLst/>
              </a:defRPr>
            </a:pPr>
            <a:r>
              <a:rPr sz="2300">
                <a:solidFill>
                  <a:srgbClr val="252525"/>
                </a:solidFill>
                <a:latin typeface="+mn-lt"/>
                <a:ea typeface="+mn-ea"/>
                <a:cs typeface="+mn-cs"/>
                <a:sym typeface="Helvetica"/>
              </a:rPr>
              <a:t>Israel</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5E524C"/>
      </a:dk1>
      <a:lt1>
        <a:srgbClr val="12455E"/>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rgbClr val="899DBD"/>
          </a:solidFill>
          <a:prstDash val="solid"/>
          <a:bevel/>
        </a:ln>
        <a:effectLst>
          <a:outerShdw sx="100000" sy="100000" kx="0" ky="0" algn="b" rotWithShape="0" blurRad="38100" dist="25400" dir="5760000">
            <a:srgbClr val="FFFFFF">
              <a:alpha val="3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899DBD"/>
          </a:solidFill>
          <a:prstDash val="solid"/>
          <a:bevel/>
        </a:ln>
        <a:effectLst>
          <a:outerShdw sx="100000" sy="100000" kx="0" ky="0" algn="b" rotWithShape="0" blurRad="38100" dist="25400" dir="5760000">
            <a:srgbClr val="FFFFFF">
              <a:alpha val="3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rgbClr val="899DBD"/>
          </a:solidFill>
          <a:prstDash val="solid"/>
          <a:bevel/>
        </a:ln>
        <a:effectLst>
          <a:outerShdw sx="100000" sy="100000" kx="0" ky="0" algn="b" rotWithShape="0" blurRad="38100" dist="25400" dir="5760000">
            <a:srgbClr val="FFFFFF">
              <a:alpha val="3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899DBD"/>
          </a:solidFill>
          <a:prstDash val="solid"/>
          <a:bevel/>
        </a:ln>
        <a:effectLst>
          <a:outerShdw sx="100000" sy="100000" kx="0" ky="0" algn="b" rotWithShape="0" blurRad="38100" dist="25400" dir="5760000">
            <a:srgbClr val="FFFFFF">
              <a:alpha val="3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1" spc="0" strike="noStrike" sz="32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